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596EA-D362-26B8-4E4C-852C470FC8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66C2BC-0B6F-71F0-0FC1-B1AAB40315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87AC5-284F-DE85-A91E-ACEA458F1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0E5EC-7CD5-2C7F-A9DF-2E008C9E9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D85FC-6C38-BB4D-B4E0-E4718997B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432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31577-7C4D-685D-3382-0F9D9D1BF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1F15E-0436-F4FA-FF0B-0078FEA8E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96CF0-FE72-605A-BE5F-04FACFA2D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8B1C7-2D2F-3187-91DB-18F7F5A1A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6D41E-B60E-5733-774E-8D2EF2D43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619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9EDDA-B7D6-E78A-25E7-E806FBC49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BDF72D-01F3-1CE9-EF5D-4B75A8D55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90F14C-A137-B97F-F311-C6A67723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80909-E7E2-0403-B463-BD43A5D74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13AF2-3240-EE98-21B1-123E6891E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200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7525F-12A2-6043-64FA-AD50FD175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50240-1577-F607-FCD3-6FB35FE9F8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4DE651-4DFA-A787-FB92-05A09A7631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31B3F7-3629-70BA-7745-9D495C260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4EBFA-4C6A-063B-A1E0-EC0B1E3D9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2CF57-0A67-CBEA-BC14-FA10003D3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401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4E428-62CB-168B-17B4-854DFD95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FE4FB8-7A9E-1D8F-7DD2-28359DB3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C8003C-3428-2AAA-6F1C-E4C779DDF3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1883CC-7240-6EDA-6087-C7AA5BB147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4656A2-A193-76B5-B586-0D4666DB81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876107-EB53-0A93-7648-5FBC35F49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72DA62-5139-BB53-D875-DDABEA976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8BEAF6-BC7E-3DF7-56B1-4293529E5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714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446F3-9E5D-FA40-C161-470E9C0F2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C91172-97FD-6CE8-B182-3A8DFAD0A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49F3DD-4822-E77F-8BEC-A0FC815F5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1386C8-F7C7-7909-A5ED-C404A7718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12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354724-D7F2-069F-CB68-878A8DD27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BD120E-B671-70A4-58C5-814F11559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BC658B-90EB-8058-EB94-BE1B1DA5E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00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2FD65-255E-1742-31AB-0545EB5BC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3C500-7F45-5D3D-6B0C-42925FE76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98A220-3BAE-DD78-58BB-63B6BDA91A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C97BB8-A31D-FAE0-8913-EDB1FBB6C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7BEA5-68AE-74C5-CB0E-F261794C7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5B2515-A7D2-FB35-C200-A44A25A15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062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0F7B-FAA9-31F0-7907-638C8A5C9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7DFADB-7369-DDC6-F425-3E90F09AC5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572B2D-C345-5CB7-8B43-2B39E3DAFF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C5E45E-2132-EEE7-C69C-55DD85E26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C44162-9831-75BC-7957-0FD1E6FDE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CBEFD-BCD9-4069-3ED3-E458A0FEC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365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6DC8D-F0A2-8F57-B0FD-4BE5D3E85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1E1FA7-9865-49C7-0A09-5CF1F884FB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3ACC2-4807-85C2-54E3-FE81D637E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F5AC6-4BAE-638B-BAFE-0676DD1AF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45367-9EC3-A0AE-334D-F4C91F4F8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641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C06627-9E4C-287F-CD94-2F6A888455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B0EA3-E5C1-F767-9F4D-375EBFD210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EDAAF-8A74-20B8-08FB-45464304D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4830A4-ED32-1E41-CE23-11E13BE8F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14B75-294D-1680-3E02-5768BDF24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181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243F98-6B2C-7EA4-A903-EFB5EB0DD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D99EE3-C710-03F0-7F7B-045A2D73F7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99273-5C79-8C7F-8CC2-4778926129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34ECEC-6F6E-4831-8F5D-F05D1DA634B4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33D60-CFF0-EE00-4550-69E0443DEC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9D0FE-0E42-2B67-39E7-37FD036160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997C6D-1F97-4580-B6E9-2B608A999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06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bank.org/en/publication/wdr2020" TargetMode="External"/><Relationship Id="rId2" Type="http://schemas.openxmlformats.org/officeDocument/2006/relationships/hyperlink" Target="https://www.unep.org/resources/emissions-gap-report-20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emens.com/global/en/company/sustainability.html?gclid=Cj0KCQiAz6q-BhCfARIsAOezPxkgS-ZlgMBcwVfvYkmoZAgYheEnBDYbNkNPpruPWcgTHfl2LC1fJIgaAp4oEALw_wcB&amp;acz=1&amp;gad_source=1" TargetMode="External"/><Relationship Id="rId5" Type="http://schemas.openxmlformats.org/officeDocument/2006/relationships/hyperlink" Target="https://www.thebioasis.com/business-regeneration-retreat?utm_medium=cpc&amp;utm_source=search&amp;gad_source=1&amp;gclid=Cj0KCQiAz6q" TargetMode="External"/><Relationship Id="rId4" Type="http://schemas.openxmlformats.org/officeDocument/2006/relationships/hyperlink" Target="https://sustainabledevelopment.un.org/content/documents/5987our-common-futur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E983A-B448-E673-47F2-0C4B818D6E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7737" y="1384296"/>
            <a:ext cx="4605340" cy="2387600"/>
          </a:xfrm>
        </p:spPr>
        <p:txBody>
          <a:bodyPr>
            <a:normAutofit/>
          </a:bodyPr>
          <a:lstStyle/>
          <a:p>
            <a:pPr algn="l"/>
            <a:r>
              <a:rPr lang="en-GB" sz="5000" dirty="0">
                <a:solidFill>
                  <a:schemeClr val="accent2"/>
                </a:solidFill>
                <a:latin typeface="Arial Black" panose="020B0A04020102020204" pitchFamily="34" charset="0"/>
              </a:rPr>
              <a:t>AuroraRise Renewables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034724-2115-6CA7-B48E-68931F9C28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84199" y="5954676"/>
            <a:ext cx="4605340" cy="493686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accent2"/>
                </a:solidFill>
                <a:latin typeface="Arial Black" panose="020B0A04020102020204" pitchFamily="34" charset="0"/>
              </a:rPr>
              <a:t>Student name: Catalin Dumitru </a:t>
            </a:r>
            <a:endParaRPr lang="en-GB" sz="2000" dirty="0">
              <a:solidFill>
                <a:schemeClr val="accent2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7422A5-194C-3081-A591-BF25D7CB569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70336" y="1460119"/>
            <a:ext cx="5917401" cy="393776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84C2E9E-0B5D-4B5F-9A1F-70EBDCE39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461" y="11977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F36B2BE-65F4-46E3-AFDD-A9AE9E885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24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E69E8-0645-6758-72CB-DF6DDFB18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7800" y="448721"/>
            <a:ext cx="4713997" cy="1225650"/>
          </a:xfrm>
        </p:spPr>
        <p:txBody>
          <a:bodyPr anchor="b">
            <a:normAutofit/>
          </a:bodyPr>
          <a:lstStyle/>
          <a:p>
            <a:r>
              <a:rPr lang="en-US" sz="3800" dirty="0">
                <a:solidFill>
                  <a:schemeClr val="accent2"/>
                </a:solidFill>
                <a:latin typeface="Arial Black" panose="020B0A04020102020204" pitchFamily="34" charset="0"/>
              </a:rPr>
              <a:t>Introduction </a:t>
            </a:r>
            <a:endParaRPr lang="en-GB" sz="3800" dirty="0">
              <a:solidFill>
                <a:schemeClr val="accent2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F804E7-9E1F-7A12-9AD4-1D05C7F9C8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2"/>
          <a:stretch/>
        </p:blipFill>
        <p:spPr>
          <a:xfrm>
            <a:off x="-2346" y="682481"/>
            <a:ext cx="5666547" cy="5493038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DDECA-94F8-B7D7-986F-1C08CAA29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7800" y="2446808"/>
            <a:ext cx="4713997" cy="3110093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Vision: To accelerate the global transition to clean, sustainable energy solutions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 Statement: To develop and provide innovative solar and wind power systems for residential, commercial, and industrial clients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(Sustainability):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“Sustainability” refers to meeting present needs without jeopardizing the ability of future generations to meet their own (WCED, 1987).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5720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CAFAB1-5ED0-06B0-EB23-B2F18ABC0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5222" y="448721"/>
            <a:ext cx="6199001" cy="1225650"/>
          </a:xfrm>
        </p:spPr>
        <p:txBody>
          <a:bodyPr anchor="b">
            <a:noAutofit/>
          </a:bodyPr>
          <a:lstStyle/>
          <a:p>
            <a:r>
              <a:rPr lang="en-US" sz="3600" dirty="0">
                <a:solidFill>
                  <a:schemeClr val="accent2"/>
                </a:solidFill>
                <a:latin typeface="Arial Black" panose="020B0A04020102020204" pitchFamily="34" charset="0"/>
              </a:rPr>
              <a:t>Business Overview and Sustainability Strategy</a:t>
            </a:r>
            <a:endParaRPr lang="en-GB" sz="3600" dirty="0">
              <a:solidFill>
                <a:schemeClr val="accent2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E48F96-8C7B-E3C3-3BA1-93CA53F898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46" y="261614"/>
            <a:ext cx="5666547" cy="633477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DDFF7-463C-CBC3-7515-5FBF7A867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7800" y="1909192"/>
            <a:ext cx="5504443" cy="36477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Structure: Private Limited Company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Headquartered in mid-sized city.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for regional expansion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Offerings: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Solar power installations and battery storage.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Small- to medium-scale wind turbines.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audits and system optimization.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Approach: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Responsible sourcing of high-efficiency components.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Energy-efficient operations.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empowerment through training and workshops.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389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3A1A9E-C310-629B-217C-876C8AB68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3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chemeClr val="accent2"/>
                </a:solidFill>
                <a:latin typeface="Arial Black" panose="020B0A04020102020204" pitchFamily="34" charset="0"/>
              </a:rPr>
              <a:t>Key Features of AuroraRise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A2853A-35A2-0222-5245-6B124DB51C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024" y="876563"/>
            <a:ext cx="5260976" cy="51963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A2165-44DA-B9A5-931B-672CADFA2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1824" y="3146400"/>
            <a:ext cx="4391025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Holistic Services Overview</a:t>
            </a:r>
          </a:p>
          <a:p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end-to-end solutions for design, installation, and maintenance.</a:t>
            </a:r>
          </a:p>
          <a:p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R&amp;D investment for system efficiency.</a:t>
            </a:r>
          </a:p>
          <a:p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Targets residential customers, commercial/industrial sectors, and government/institutional projects.</a:t>
            </a:r>
          </a:p>
          <a:p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Proposed impact: Annual CO₂ emissions offset through system installations.</a:t>
            </a:r>
            <a:endParaRPr lang="en-GB" sz="1400" dirty="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770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C7C405-682E-A0AA-52BE-6AA60C608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7800" y="448721"/>
            <a:ext cx="4713997" cy="1225650"/>
          </a:xfrm>
        </p:spPr>
        <p:txBody>
          <a:bodyPr anchor="b">
            <a:normAutofit/>
          </a:bodyPr>
          <a:lstStyle/>
          <a:p>
            <a:r>
              <a:rPr lang="en-GB" sz="3800" dirty="0">
                <a:solidFill>
                  <a:schemeClr val="accent2"/>
                </a:solidFill>
                <a:latin typeface="Arial Black" panose="020B0A04020102020204" pitchFamily="34" charset="0"/>
              </a:rPr>
              <a:t>Why AuroraRise Will Succeed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F285BB-8C37-1442-D5EB-B010B7795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64" y="0"/>
            <a:ext cx="5394237" cy="68580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95275-6F50-B59E-CE0D-D4692C546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7800" y="2459420"/>
            <a:ext cx="4713997" cy="3097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Renewable Energy Demand and Investment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climate change awareness drives demand for renewable solutions.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incentives like tax credits, rebates, and feed-in tariffs encourage solar and wind power adoption.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projections: 10% local market share in two years, 30% revenue growth.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edge: expert leadership, strong community ties, comprehensive quality control.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6909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18B3D-4F53-A98A-C3C5-22021C8CB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9925"/>
            <a:ext cx="4508946" cy="1325563"/>
          </a:xfrm>
        </p:spPr>
        <p:txBody>
          <a:bodyPr anchor="b">
            <a:normAutofit/>
          </a:bodyPr>
          <a:lstStyle/>
          <a:p>
            <a:pPr algn="r"/>
            <a:r>
              <a:rPr lang="en-US" sz="3600" dirty="0">
                <a:solidFill>
                  <a:schemeClr val="accent2"/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chemeClr val="accent2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2026340"/>
            <a:ext cx="5220936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C3A22-F8FF-00BB-E094-B25EFFAB4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667" y="2398957"/>
            <a:ext cx="9406666" cy="3526144"/>
          </a:xfrm>
        </p:spPr>
        <p:txBody>
          <a:bodyPr>
            <a:normAutofit lnSpcReduction="10000"/>
          </a:bodyPr>
          <a:lstStyle/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Nations Environment </a:t>
            </a:r>
            <a:r>
              <a:rPr lang="en-US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(2021). </a:t>
            </a:r>
            <a:r>
              <a:rPr lang="en-US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Emissions gap report 2021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Nairobi, Kenya: Author. Retrieved from: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https://www.unep.org/resources/emissions-gap-report-2021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Bank. (2020). </a:t>
            </a:r>
            <a:r>
              <a:rPr lang="en-US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development report 2020: Trading for development in the age of global value chains.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Washington, DC: Author. Retrieved from: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https://www.worldbank.org/en/publication/wdr2020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Development. (1987). </a:t>
            </a:r>
            <a:r>
              <a:rPr lang="en-US" sz="16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 University Press. Retrieved from: 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https://sustainabledevelopment.un.org/content/documents/5987our-common-future.pdf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https://www.thebioasis.com/business-regeneration-retreat?utm_medium=cpc&amp;utm_source=search&amp;gad_source=1&amp;gclid=Cj0KCQiAz6q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https://www.siemens.com/global/en/company/sustainability.html?gclid=Cj0KCQiAz6q-BhCfARIsAOezPxkgS-ZlgMBcwVfvYkmoZAgYheEnBDYbNkNPpruPWcgTHfl2LC1fJIgaAp4oEALw_wcB&amp;acz=1&amp;gad_source=1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8027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431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AuroraRise Renewables</vt:lpstr>
      <vt:lpstr>Introduction </vt:lpstr>
      <vt:lpstr>Business Overview and Sustainability Strategy</vt:lpstr>
      <vt:lpstr>Key Features of AuroraRise</vt:lpstr>
      <vt:lpstr>Why AuroraRise Will Succeed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2025-03-13T10:01:18Z</dcterms:created>
  <dcterms:modified xsi:type="dcterms:W3CDTF">2025-03-13T10:44:40Z</dcterms:modified>
</cp:coreProperties>
</file>