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5" r:id="rId1"/>
  </p:sldMasterIdLst>
  <p:sldIdLst>
    <p:sldId id="256" r:id="rId2"/>
    <p:sldId id="257" r:id="rId3"/>
    <p:sldId id="283" r:id="rId4"/>
    <p:sldId id="284" r:id="rId5"/>
    <p:sldId id="290" r:id="rId6"/>
    <p:sldId id="258" r:id="rId7"/>
    <p:sldId id="259" r:id="rId8"/>
    <p:sldId id="261" r:id="rId9"/>
    <p:sldId id="272" r:id="rId10"/>
    <p:sldId id="293" r:id="rId11"/>
    <p:sldId id="264" r:id="rId12"/>
    <p:sldId id="265" r:id="rId13"/>
    <p:sldId id="266" r:id="rId14"/>
    <p:sldId id="292" r:id="rId15"/>
    <p:sldId id="291" r:id="rId16"/>
    <p:sldId id="289" r:id="rId17"/>
    <p:sldId id="262" r:id="rId18"/>
    <p:sldId id="267" r:id="rId19"/>
    <p:sldId id="268" r:id="rId20"/>
    <p:sldId id="269" r:id="rId21"/>
    <p:sldId id="270" r:id="rId22"/>
    <p:sldId id="271" r:id="rId23"/>
    <p:sldId id="281" r:id="rId24"/>
    <p:sldId id="277" r:id="rId25"/>
    <p:sldId id="285" r:id="rId26"/>
    <p:sldId id="286" r:id="rId27"/>
    <p:sldId id="274" r:id="rId28"/>
    <p:sldId id="275" r:id="rId29"/>
    <p:sldId id="263"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45" autoAdjust="0"/>
    <p:restoredTop sz="94660"/>
  </p:normalViewPr>
  <p:slideViewPr>
    <p:cSldViewPr snapToGrid="0">
      <p:cViewPr varScale="1">
        <p:scale>
          <a:sx n="124" d="100"/>
          <a:sy n="124" d="100"/>
        </p:scale>
        <p:origin x="120" y="162"/>
      </p:cViewPr>
      <p:guideLst/>
    </p:cSldViewPr>
  </p:slideViewPr>
  <p:notesTextViewPr>
    <p:cViewPr>
      <p:scale>
        <a:sx n="1" d="1"/>
        <a:sy n="1" d="1"/>
      </p:scale>
      <p:origin x="0" y="0"/>
    </p:cViewPr>
  </p:notesTextViewPr>
  <p:sorterViewPr>
    <p:cViewPr>
      <p:scale>
        <a:sx n="100" d="100"/>
        <a:sy n="100" d="100"/>
      </p:scale>
      <p:origin x="0" y="-696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BE7E63-5F61-4713-A906-5F3E37BDCDA5}" type="doc">
      <dgm:prSet loTypeId="urn:microsoft.com/office/officeart/2005/8/layout/cycle5" loCatId="cycle" qsTypeId="urn:microsoft.com/office/officeart/2005/8/quickstyle/simple1" qsCatId="simple" csTypeId="urn:microsoft.com/office/officeart/2005/8/colors/accent1_2" csCatId="accent1" phldr="1"/>
      <dgm:spPr/>
      <dgm:t>
        <a:bodyPr/>
        <a:lstStyle/>
        <a:p>
          <a:endParaRPr lang="en-GB"/>
        </a:p>
      </dgm:t>
    </dgm:pt>
    <dgm:pt modelId="{6DCD5040-AFD2-4856-BEB9-C81B4659EC6C}">
      <dgm:prSet phldrT="[Text]"/>
      <dgm:spPr/>
      <dgm:t>
        <a:bodyPr/>
        <a:lstStyle/>
        <a:p>
          <a:r>
            <a:rPr lang="en-GB" dirty="0"/>
            <a:t>All children have needs</a:t>
          </a:r>
        </a:p>
      </dgm:t>
    </dgm:pt>
    <dgm:pt modelId="{E2E56336-A5C5-4674-AAEF-DC3F12E59DC6}" type="parTrans" cxnId="{4FAE378E-752E-482C-89D0-52F7C69C4881}">
      <dgm:prSet/>
      <dgm:spPr/>
      <dgm:t>
        <a:bodyPr/>
        <a:lstStyle/>
        <a:p>
          <a:endParaRPr lang="en-GB"/>
        </a:p>
      </dgm:t>
    </dgm:pt>
    <dgm:pt modelId="{496AAB46-0F8E-4F93-A200-1518CBC645BE}" type="sibTrans" cxnId="{4FAE378E-752E-482C-89D0-52F7C69C4881}">
      <dgm:prSet/>
      <dgm:spPr/>
      <dgm:t>
        <a:bodyPr/>
        <a:lstStyle/>
        <a:p>
          <a:endParaRPr lang="en-GB"/>
        </a:p>
      </dgm:t>
    </dgm:pt>
    <dgm:pt modelId="{99E767A0-1E04-4445-8052-01D88F080328}">
      <dgm:prSet phldrT="[Text]"/>
      <dgm:spPr/>
      <dgm:t>
        <a:bodyPr/>
        <a:lstStyle/>
        <a:p>
          <a:r>
            <a:rPr lang="en-GB" dirty="0"/>
            <a:t>Children are entitled to have their needs met</a:t>
          </a:r>
        </a:p>
      </dgm:t>
    </dgm:pt>
    <dgm:pt modelId="{34E4A6D6-41B9-42A0-88C4-F6708FFB21A7}" type="parTrans" cxnId="{B2355AA4-E10F-4609-A565-46CECAFAB151}">
      <dgm:prSet/>
      <dgm:spPr/>
      <dgm:t>
        <a:bodyPr/>
        <a:lstStyle/>
        <a:p>
          <a:endParaRPr lang="en-GB"/>
        </a:p>
      </dgm:t>
    </dgm:pt>
    <dgm:pt modelId="{267D2C48-9840-45FA-A967-38BB56708262}" type="sibTrans" cxnId="{B2355AA4-E10F-4609-A565-46CECAFAB151}">
      <dgm:prSet/>
      <dgm:spPr/>
      <dgm:t>
        <a:bodyPr/>
        <a:lstStyle/>
        <a:p>
          <a:endParaRPr lang="en-GB"/>
        </a:p>
      </dgm:t>
    </dgm:pt>
    <dgm:pt modelId="{883F5789-C772-4A9F-B869-50CD8FE5CEB0}">
      <dgm:prSet phldrT="[Text]"/>
      <dgm:spPr/>
      <dgm:t>
        <a:bodyPr/>
        <a:lstStyle/>
        <a:p>
          <a:r>
            <a:rPr lang="en-GB" dirty="0"/>
            <a:t>Needs can only be met if adults take responsibility for meeting them</a:t>
          </a:r>
        </a:p>
      </dgm:t>
    </dgm:pt>
    <dgm:pt modelId="{C81B0EFE-52A3-4FAE-9308-B8BD075CA600}" type="parTrans" cxnId="{6E9DC6DA-02C5-46BF-BBBC-13279BA8312A}">
      <dgm:prSet/>
      <dgm:spPr/>
      <dgm:t>
        <a:bodyPr/>
        <a:lstStyle/>
        <a:p>
          <a:endParaRPr lang="en-GB"/>
        </a:p>
      </dgm:t>
    </dgm:pt>
    <dgm:pt modelId="{10F3033A-22D8-479F-9828-E7F8990B9983}" type="sibTrans" cxnId="{6E9DC6DA-02C5-46BF-BBBC-13279BA8312A}">
      <dgm:prSet/>
      <dgm:spPr/>
      <dgm:t>
        <a:bodyPr/>
        <a:lstStyle/>
        <a:p>
          <a:endParaRPr lang="en-GB"/>
        </a:p>
      </dgm:t>
    </dgm:pt>
    <dgm:pt modelId="{9D3ABBC8-E6FA-4371-ADA5-261AAD845474}">
      <dgm:prSet phldrT="[Text]"/>
      <dgm:spPr/>
      <dgm:t>
        <a:bodyPr/>
        <a:lstStyle/>
        <a:p>
          <a:r>
            <a:rPr lang="en-GB" dirty="0"/>
            <a:t>Recognition of responsibility leads to recognition that children have rights</a:t>
          </a:r>
        </a:p>
      </dgm:t>
    </dgm:pt>
    <dgm:pt modelId="{9D8C5823-1867-4913-AE33-7135D70F76A5}" type="parTrans" cxnId="{9D79D2A9-4C52-406A-B72D-BC4C936B1427}">
      <dgm:prSet/>
      <dgm:spPr/>
      <dgm:t>
        <a:bodyPr/>
        <a:lstStyle/>
        <a:p>
          <a:endParaRPr lang="en-GB"/>
        </a:p>
      </dgm:t>
    </dgm:pt>
    <dgm:pt modelId="{E9C7351F-FCDE-4C37-AA4E-073B764A68E8}" type="sibTrans" cxnId="{9D79D2A9-4C52-406A-B72D-BC4C936B1427}">
      <dgm:prSet/>
      <dgm:spPr/>
      <dgm:t>
        <a:bodyPr/>
        <a:lstStyle/>
        <a:p>
          <a:endParaRPr lang="en-GB"/>
        </a:p>
      </dgm:t>
    </dgm:pt>
    <dgm:pt modelId="{179790EE-7419-42EE-BD66-21EE57EA2D0A}">
      <dgm:prSet phldrT="[Text]"/>
      <dgm:spPr/>
      <dgm:t>
        <a:bodyPr/>
        <a:lstStyle/>
        <a:p>
          <a:r>
            <a:rPr lang="en-GB" dirty="0"/>
            <a:t>Fulfilment of  rights means children’s needs are met</a:t>
          </a:r>
        </a:p>
      </dgm:t>
    </dgm:pt>
    <dgm:pt modelId="{9C42E7A1-F1FE-4A3A-9D79-3267C1BBB893}" type="parTrans" cxnId="{FEA9FE89-FE20-4C24-8D7D-18E111BE6287}">
      <dgm:prSet/>
      <dgm:spPr/>
      <dgm:t>
        <a:bodyPr/>
        <a:lstStyle/>
        <a:p>
          <a:endParaRPr lang="en-GB"/>
        </a:p>
      </dgm:t>
    </dgm:pt>
    <dgm:pt modelId="{E0DCAA40-BD3A-4DE8-B427-B2756480AF7D}" type="sibTrans" cxnId="{FEA9FE89-FE20-4C24-8D7D-18E111BE6287}">
      <dgm:prSet/>
      <dgm:spPr/>
      <dgm:t>
        <a:bodyPr/>
        <a:lstStyle/>
        <a:p>
          <a:endParaRPr lang="en-GB"/>
        </a:p>
      </dgm:t>
    </dgm:pt>
    <dgm:pt modelId="{1775E156-9831-4D57-AF02-FC89A2E44C14}" type="pres">
      <dgm:prSet presAssocID="{26BE7E63-5F61-4713-A906-5F3E37BDCDA5}" presName="cycle" presStyleCnt="0">
        <dgm:presLayoutVars>
          <dgm:dir/>
          <dgm:resizeHandles val="exact"/>
        </dgm:presLayoutVars>
      </dgm:prSet>
      <dgm:spPr/>
    </dgm:pt>
    <dgm:pt modelId="{A7B787B2-3E01-4A03-88A9-18A240EA909D}" type="pres">
      <dgm:prSet presAssocID="{6DCD5040-AFD2-4856-BEB9-C81B4659EC6C}" presName="node" presStyleLbl="node1" presStyleIdx="0" presStyleCnt="5" custRadScaleRad="98170" custRadScaleInc="280">
        <dgm:presLayoutVars>
          <dgm:bulletEnabled val="1"/>
        </dgm:presLayoutVars>
      </dgm:prSet>
      <dgm:spPr/>
    </dgm:pt>
    <dgm:pt modelId="{794B36E2-8A95-48D6-A8F7-BA63362575CE}" type="pres">
      <dgm:prSet presAssocID="{6DCD5040-AFD2-4856-BEB9-C81B4659EC6C}" presName="spNode" presStyleCnt="0"/>
      <dgm:spPr/>
    </dgm:pt>
    <dgm:pt modelId="{C76EAD33-A7BB-41F4-ABA5-56B652F3C4C6}" type="pres">
      <dgm:prSet presAssocID="{496AAB46-0F8E-4F93-A200-1518CBC645BE}" presName="sibTrans" presStyleLbl="sibTrans1D1" presStyleIdx="0" presStyleCnt="5"/>
      <dgm:spPr/>
    </dgm:pt>
    <dgm:pt modelId="{041DDFA6-C78E-4A01-8D48-1D2ECC45467E}" type="pres">
      <dgm:prSet presAssocID="{99E767A0-1E04-4445-8052-01D88F080328}" presName="node" presStyleLbl="node1" presStyleIdx="1" presStyleCnt="5">
        <dgm:presLayoutVars>
          <dgm:bulletEnabled val="1"/>
        </dgm:presLayoutVars>
      </dgm:prSet>
      <dgm:spPr/>
    </dgm:pt>
    <dgm:pt modelId="{0789A7F3-AC64-4D87-B37A-FEA09FB4CB57}" type="pres">
      <dgm:prSet presAssocID="{99E767A0-1E04-4445-8052-01D88F080328}" presName="spNode" presStyleCnt="0"/>
      <dgm:spPr/>
    </dgm:pt>
    <dgm:pt modelId="{9400D94F-941E-4BE0-85ED-5B05B7EFA2EF}" type="pres">
      <dgm:prSet presAssocID="{267D2C48-9840-45FA-A967-38BB56708262}" presName="sibTrans" presStyleLbl="sibTrans1D1" presStyleIdx="1" presStyleCnt="5"/>
      <dgm:spPr/>
    </dgm:pt>
    <dgm:pt modelId="{7F44D97F-2069-4D54-BA9E-8DABCBC47783}" type="pres">
      <dgm:prSet presAssocID="{883F5789-C772-4A9F-B869-50CD8FE5CEB0}" presName="node" presStyleLbl="node1" presStyleIdx="2" presStyleCnt="5">
        <dgm:presLayoutVars>
          <dgm:bulletEnabled val="1"/>
        </dgm:presLayoutVars>
      </dgm:prSet>
      <dgm:spPr/>
    </dgm:pt>
    <dgm:pt modelId="{E3976698-56FF-4427-A953-3E1A99F73104}" type="pres">
      <dgm:prSet presAssocID="{883F5789-C772-4A9F-B869-50CD8FE5CEB0}" presName="spNode" presStyleCnt="0"/>
      <dgm:spPr/>
    </dgm:pt>
    <dgm:pt modelId="{B8184026-31D4-4176-92B0-C69FF08BF766}" type="pres">
      <dgm:prSet presAssocID="{10F3033A-22D8-479F-9828-E7F8990B9983}" presName="sibTrans" presStyleLbl="sibTrans1D1" presStyleIdx="2" presStyleCnt="5"/>
      <dgm:spPr/>
    </dgm:pt>
    <dgm:pt modelId="{1C4796D0-A162-407D-8201-942CA8E0CF04}" type="pres">
      <dgm:prSet presAssocID="{9D3ABBC8-E6FA-4371-ADA5-261AAD845474}" presName="node" presStyleLbl="node1" presStyleIdx="3" presStyleCnt="5">
        <dgm:presLayoutVars>
          <dgm:bulletEnabled val="1"/>
        </dgm:presLayoutVars>
      </dgm:prSet>
      <dgm:spPr/>
    </dgm:pt>
    <dgm:pt modelId="{683CEE62-775C-4863-8443-38A66E24E7A9}" type="pres">
      <dgm:prSet presAssocID="{9D3ABBC8-E6FA-4371-ADA5-261AAD845474}" presName="spNode" presStyleCnt="0"/>
      <dgm:spPr/>
    </dgm:pt>
    <dgm:pt modelId="{EFA6E386-31AB-4204-829E-FF7884D5FFE4}" type="pres">
      <dgm:prSet presAssocID="{E9C7351F-FCDE-4C37-AA4E-073B764A68E8}" presName="sibTrans" presStyleLbl="sibTrans1D1" presStyleIdx="3" presStyleCnt="5"/>
      <dgm:spPr/>
    </dgm:pt>
    <dgm:pt modelId="{7639FDB5-4877-4A22-9CC8-74A519304AA2}" type="pres">
      <dgm:prSet presAssocID="{179790EE-7419-42EE-BD66-21EE57EA2D0A}" presName="node" presStyleLbl="node1" presStyleIdx="4" presStyleCnt="5">
        <dgm:presLayoutVars>
          <dgm:bulletEnabled val="1"/>
        </dgm:presLayoutVars>
      </dgm:prSet>
      <dgm:spPr/>
    </dgm:pt>
    <dgm:pt modelId="{6A2D4554-8239-45AA-947F-8E837F219468}" type="pres">
      <dgm:prSet presAssocID="{179790EE-7419-42EE-BD66-21EE57EA2D0A}" presName="spNode" presStyleCnt="0"/>
      <dgm:spPr/>
    </dgm:pt>
    <dgm:pt modelId="{CBF28BA5-9357-4725-9EBF-66619FC7F2C1}" type="pres">
      <dgm:prSet presAssocID="{E0DCAA40-BD3A-4DE8-B427-B2756480AF7D}" presName="sibTrans" presStyleLbl="sibTrans1D1" presStyleIdx="4" presStyleCnt="5"/>
      <dgm:spPr/>
    </dgm:pt>
  </dgm:ptLst>
  <dgm:cxnLst>
    <dgm:cxn modelId="{5153880D-FF8C-4418-BE41-545B0A8184C5}" type="presOf" srcId="{99E767A0-1E04-4445-8052-01D88F080328}" destId="{041DDFA6-C78E-4A01-8D48-1D2ECC45467E}" srcOrd="0" destOrd="0" presId="urn:microsoft.com/office/officeart/2005/8/layout/cycle5"/>
    <dgm:cxn modelId="{CD6BDE1B-8675-4304-BF5C-B2F5F543EB6B}" type="presOf" srcId="{6DCD5040-AFD2-4856-BEB9-C81B4659EC6C}" destId="{A7B787B2-3E01-4A03-88A9-18A240EA909D}" srcOrd="0" destOrd="0" presId="urn:microsoft.com/office/officeart/2005/8/layout/cycle5"/>
    <dgm:cxn modelId="{773DE12E-E5B8-4A73-B099-B1AC74138CA8}" type="presOf" srcId="{E0DCAA40-BD3A-4DE8-B427-B2756480AF7D}" destId="{CBF28BA5-9357-4725-9EBF-66619FC7F2C1}" srcOrd="0" destOrd="0" presId="urn:microsoft.com/office/officeart/2005/8/layout/cycle5"/>
    <dgm:cxn modelId="{94179231-EF9C-46A5-B210-B169CD81A925}" type="presOf" srcId="{267D2C48-9840-45FA-A967-38BB56708262}" destId="{9400D94F-941E-4BE0-85ED-5B05B7EFA2EF}" srcOrd="0" destOrd="0" presId="urn:microsoft.com/office/officeart/2005/8/layout/cycle5"/>
    <dgm:cxn modelId="{6025A232-73E7-4587-9D58-5E1024CD1D15}" type="presOf" srcId="{26BE7E63-5F61-4713-A906-5F3E37BDCDA5}" destId="{1775E156-9831-4D57-AF02-FC89A2E44C14}" srcOrd="0" destOrd="0" presId="urn:microsoft.com/office/officeart/2005/8/layout/cycle5"/>
    <dgm:cxn modelId="{9E472A4C-30BC-49B6-920C-A583A2E6555F}" type="presOf" srcId="{496AAB46-0F8E-4F93-A200-1518CBC645BE}" destId="{C76EAD33-A7BB-41F4-ABA5-56B652F3C4C6}" srcOrd="0" destOrd="0" presId="urn:microsoft.com/office/officeart/2005/8/layout/cycle5"/>
    <dgm:cxn modelId="{756A7F5A-6FE8-40A3-BAEF-B06ED750EC22}" type="presOf" srcId="{10F3033A-22D8-479F-9828-E7F8990B9983}" destId="{B8184026-31D4-4176-92B0-C69FF08BF766}" srcOrd="0" destOrd="0" presId="urn:microsoft.com/office/officeart/2005/8/layout/cycle5"/>
    <dgm:cxn modelId="{B5E88587-17A7-4417-8D16-4837679C0DC9}" type="presOf" srcId="{179790EE-7419-42EE-BD66-21EE57EA2D0A}" destId="{7639FDB5-4877-4A22-9CC8-74A519304AA2}" srcOrd="0" destOrd="0" presId="urn:microsoft.com/office/officeart/2005/8/layout/cycle5"/>
    <dgm:cxn modelId="{FEA9FE89-FE20-4C24-8D7D-18E111BE6287}" srcId="{26BE7E63-5F61-4713-A906-5F3E37BDCDA5}" destId="{179790EE-7419-42EE-BD66-21EE57EA2D0A}" srcOrd="4" destOrd="0" parTransId="{9C42E7A1-F1FE-4A3A-9D79-3267C1BBB893}" sibTransId="{E0DCAA40-BD3A-4DE8-B427-B2756480AF7D}"/>
    <dgm:cxn modelId="{4FAE378E-752E-482C-89D0-52F7C69C4881}" srcId="{26BE7E63-5F61-4713-A906-5F3E37BDCDA5}" destId="{6DCD5040-AFD2-4856-BEB9-C81B4659EC6C}" srcOrd="0" destOrd="0" parTransId="{E2E56336-A5C5-4674-AAEF-DC3F12E59DC6}" sibTransId="{496AAB46-0F8E-4F93-A200-1518CBC645BE}"/>
    <dgm:cxn modelId="{B2355AA4-E10F-4609-A565-46CECAFAB151}" srcId="{26BE7E63-5F61-4713-A906-5F3E37BDCDA5}" destId="{99E767A0-1E04-4445-8052-01D88F080328}" srcOrd="1" destOrd="0" parTransId="{34E4A6D6-41B9-42A0-88C4-F6708FFB21A7}" sibTransId="{267D2C48-9840-45FA-A967-38BB56708262}"/>
    <dgm:cxn modelId="{9D79D2A9-4C52-406A-B72D-BC4C936B1427}" srcId="{26BE7E63-5F61-4713-A906-5F3E37BDCDA5}" destId="{9D3ABBC8-E6FA-4371-ADA5-261AAD845474}" srcOrd="3" destOrd="0" parTransId="{9D8C5823-1867-4913-AE33-7135D70F76A5}" sibTransId="{E9C7351F-FCDE-4C37-AA4E-073B764A68E8}"/>
    <dgm:cxn modelId="{125FD6C3-E5D7-4D2D-A459-06963A2B353D}" type="presOf" srcId="{883F5789-C772-4A9F-B869-50CD8FE5CEB0}" destId="{7F44D97F-2069-4D54-BA9E-8DABCBC47783}" srcOrd="0" destOrd="0" presId="urn:microsoft.com/office/officeart/2005/8/layout/cycle5"/>
    <dgm:cxn modelId="{4BE878C9-02F3-47CD-9A8E-BDD095936FC5}" type="presOf" srcId="{9D3ABBC8-E6FA-4371-ADA5-261AAD845474}" destId="{1C4796D0-A162-407D-8201-942CA8E0CF04}" srcOrd="0" destOrd="0" presId="urn:microsoft.com/office/officeart/2005/8/layout/cycle5"/>
    <dgm:cxn modelId="{6E9DC6DA-02C5-46BF-BBBC-13279BA8312A}" srcId="{26BE7E63-5F61-4713-A906-5F3E37BDCDA5}" destId="{883F5789-C772-4A9F-B869-50CD8FE5CEB0}" srcOrd="2" destOrd="0" parTransId="{C81B0EFE-52A3-4FAE-9308-B8BD075CA600}" sibTransId="{10F3033A-22D8-479F-9828-E7F8990B9983}"/>
    <dgm:cxn modelId="{C687A3E1-9AE4-4CB2-AF91-CD3A0BC80146}" type="presOf" srcId="{E9C7351F-FCDE-4C37-AA4E-073B764A68E8}" destId="{EFA6E386-31AB-4204-829E-FF7884D5FFE4}" srcOrd="0" destOrd="0" presId="urn:microsoft.com/office/officeart/2005/8/layout/cycle5"/>
    <dgm:cxn modelId="{A76F7038-5573-40C2-A1D5-9D0DD35458AD}" type="presParOf" srcId="{1775E156-9831-4D57-AF02-FC89A2E44C14}" destId="{A7B787B2-3E01-4A03-88A9-18A240EA909D}" srcOrd="0" destOrd="0" presId="urn:microsoft.com/office/officeart/2005/8/layout/cycle5"/>
    <dgm:cxn modelId="{4C6504CB-D9F2-4EBD-94CC-3F975F26E217}" type="presParOf" srcId="{1775E156-9831-4D57-AF02-FC89A2E44C14}" destId="{794B36E2-8A95-48D6-A8F7-BA63362575CE}" srcOrd="1" destOrd="0" presId="urn:microsoft.com/office/officeart/2005/8/layout/cycle5"/>
    <dgm:cxn modelId="{A4457698-DDC5-44A5-8649-32BCC3C94CAB}" type="presParOf" srcId="{1775E156-9831-4D57-AF02-FC89A2E44C14}" destId="{C76EAD33-A7BB-41F4-ABA5-56B652F3C4C6}" srcOrd="2" destOrd="0" presId="urn:microsoft.com/office/officeart/2005/8/layout/cycle5"/>
    <dgm:cxn modelId="{3AE7E19B-005B-436E-A280-D19944DF8CCB}" type="presParOf" srcId="{1775E156-9831-4D57-AF02-FC89A2E44C14}" destId="{041DDFA6-C78E-4A01-8D48-1D2ECC45467E}" srcOrd="3" destOrd="0" presId="urn:microsoft.com/office/officeart/2005/8/layout/cycle5"/>
    <dgm:cxn modelId="{96A7EA1B-0CF7-4BC6-868A-7D8A2DD54323}" type="presParOf" srcId="{1775E156-9831-4D57-AF02-FC89A2E44C14}" destId="{0789A7F3-AC64-4D87-B37A-FEA09FB4CB57}" srcOrd="4" destOrd="0" presId="urn:microsoft.com/office/officeart/2005/8/layout/cycle5"/>
    <dgm:cxn modelId="{9D878323-B036-4B15-AFF6-7237366A58F9}" type="presParOf" srcId="{1775E156-9831-4D57-AF02-FC89A2E44C14}" destId="{9400D94F-941E-4BE0-85ED-5B05B7EFA2EF}" srcOrd="5" destOrd="0" presId="urn:microsoft.com/office/officeart/2005/8/layout/cycle5"/>
    <dgm:cxn modelId="{68BA2F2B-7EA3-49A5-BBD9-80BCCAF542FC}" type="presParOf" srcId="{1775E156-9831-4D57-AF02-FC89A2E44C14}" destId="{7F44D97F-2069-4D54-BA9E-8DABCBC47783}" srcOrd="6" destOrd="0" presId="urn:microsoft.com/office/officeart/2005/8/layout/cycle5"/>
    <dgm:cxn modelId="{B3F76D8D-79E5-4517-9C16-1ED040627703}" type="presParOf" srcId="{1775E156-9831-4D57-AF02-FC89A2E44C14}" destId="{E3976698-56FF-4427-A953-3E1A99F73104}" srcOrd="7" destOrd="0" presId="urn:microsoft.com/office/officeart/2005/8/layout/cycle5"/>
    <dgm:cxn modelId="{D300DBB7-3C5A-4920-85BF-EC3DC5ECB148}" type="presParOf" srcId="{1775E156-9831-4D57-AF02-FC89A2E44C14}" destId="{B8184026-31D4-4176-92B0-C69FF08BF766}" srcOrd="8" destOrd="0" presId="urn:microsoft.com/office/officeart/2005/8/layout/cycle5"/>
    <dgm:cxn modelId="{DA57323A-AA26-446B-92C1-00D338AECE9F}" type="presParOf" srcId="{1775E156-9831-4D57-AF02-FC89A2E44C14}" destId="{1C4796D0-A162-407D-8201-942CA8E0CF04}" srcOrd="9" destOrd="0" presId="urn:microsoft.com/office/officeart/2005/8/layout/cycle5"/>
    <dgm:cxn modelId="{C125926E-1D91-43FF-9126-73B4CF87396F}" type="presParOf" srcId="{1775E156-9831-4D57-AF02-FC89A2E44C14}" destId="{683CEE62-775C-4863-8443-38A66E24E7A9}" srcOrd="10" destOrd="0" presId="urn:microsoft.com/office/officeart/2005/8/layout/cycle5"/>
    <dgm:cxn modelId="{F934D1A9-45A0-46E8-B243-ABD4A8656FE7}" type="presParOf" srcId="{1775E156-9831-4D57-AF02-FC89A2E44C14}" destId="{EFA6E386-31AB-4204-829E-FF7884D5FFE4}" srcOrd="11" destOrd="0" presId="urn:microsoft.com/office/officeart/2005/8/layout/cycle5"/>
    <dgm:cxn modelId="{8DDBC158-47C1-467D-8E8B-4C0F0DEAE3A3}" type="presParOf" srcId="{1775E156-9831-4D57-AF02-FC89A2E44C14}" destId="{7639FDB5-4877-4A22-9CC8-74A519304AA2}" srcOrd="12" destOrd="0" presId="urn:microsoft.com/office/officeart/2005/8/layout/cycle5"/>
    <dgm:cxn modelId="{1191CD9B-AFAE-45A7-B9F0-C55291AD392A}" type="presParOf" srcId="{1775E156-9831-4D57-AF02-FC89A2E44C14}" destId="{6A2D4554-8239-45AA-947F-8E837F219468}" srcOrd="13" destOrd="0" presId="urn:microsoft.com/office/officeart/2005/8/layout/cycle5"/>
    <dgm:cxn modelId="{03367379-8ED4-4E24-889D-B2FC62E92FF3}" type="presParOf" srcId="{1775E156-9831-4D57-AF02-FC89A2E44C14}" destId="{CBF28BA5-9357-4725-9EBF-66619FC7F2C1}" srcOrd="14" destOrd="0" presId="urn:microsoft.com/office/officeart/2005/8/layout/cycle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B787B2-3E01-4A03-88A9-18A240EA909D}">
      <dsp:nvSpPr>
        <dsp:cNvPr id="0" name=""/>
        <dsp:cNvSpPr/>
      </dsp:nvSpPr>
      <dsp:spPr>
        <a:xfrm>
          <a:off x="4153780" y="43574"/>
          <a:ext cx="1746827" cy="11354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All children have needs</a:t>
          </a:r>
        </a:p>
      </dsp:txBody>
      <dsp:txXfrm>
        <a:off x="4209207" y="99001"/>
        <a:ext cx="1635973" cy="1024583"/>
      </dsp:txXfrm>
    </dsp:sp>
    <dsp:sp modelId="{C76EAD33-A7BB-41F4-ABA5-56B652F3C4C6}">
      <dsp:nvSpPr>
        <dsp:cNvPr id="0" name=""/>
        <dsp:cNvSpPr/>
      </dsp:nvSpPr>
      <dsp:spPr>
        <a:xfrm>
          <a:off x="2799812" y="632758"/>
          <a:ext cx="4537659" cy="4537659"/>
        </a:xfrm>
        <a:custGeom>
          <a:avLst/>
          <a:gdLst/>
          <a:ahLst/>
          <a:cxnLst/>
          <a:rect l="0" t="0" r="0" b="0"/>
          <a:pathLst>
            <a:path>
              <a:moveTo>
                <a:pt x="3331651" y="264335"/>
              </a:moveTo>
              <a:arcTo wR="2268829" hR="2268829" stAng="17876004" swAng="1182022"/>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041DDFA6-C78E-4A01-8D48-1D2ECC45467E}">
      <dsp:nvSpPr>
        <dsp:cNvPr id="0" name=""/>
        <dsp:cNvSpPr/>
      </dsp:nvSpPr>
      <dsp:spPr>
        <a:xfrm>
          <a:off x="6308953" y="1569775"/>
          <a:ext cx="1746827" cy="11354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Children are entitled to have their needs met</a:t>
          </a:r>
        </a:p>
      </dsp:txBody>
      <dsp:txXfrm>
        <a:off x="6364380" y="1625202"/>
        <a:ext cx="1635973" cy="1024583"/>
      </dsp:txXfrm>
    </dsp:sp>
    <dsp:sp modelId="{9400D94F-941E-4BE0-85ED-5B05B7EFA2EF}">
      <dsp:nvSpPr>
        <dsp:cNvPr id="0" name=""/>
        <dsp:cNvSpPr/>
      </dsp:nvSpPr>
      <dsp:spPr>
        <a:xfrm>
          <a:off x="2755752" y="569771"/>
          <a:ext cx="4537659" cy="4537659"/>
        </a:xfrm>
        <a:custGeom>
          <a:avLst/>
          <a:gdLst/>
          <a:ahLst/>
          <a:cxnLst/>
          <a:rect l="0" t="0" r="0" b="0"/>
          <a:pathLst>
            <a:path>
              <a:moveTo>
                <a:pt x="4532225" y="2425776"/>
              </a:moveTo>
              <a:arcTo wR="2268829" hR="2268829" stAng="21837996" swAng="1360117"/>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7F44D97F-2069-4D54-BA9E-8DABCBC47783}">
      <dsp:nvSpPr>
        <dsp:cNvPr id="0" name=""/>
        <dsp:cNvSpPr/>
      </dsp:nvSpPr>
      <dsp:spPr>
        <a:xfrm>
          <a:off x="5484753" y="4106404"/>
          <a:ext cx="1746827" cy="11354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Needs can only be met if adults take responsibility for meeting them</a:t>
          </a:r>
        </a:p>
      </dsp:txBody>
      <dsp:txXfrm>
        <a:off x="5540180" y="4161831"/>
        <a:ext cx="1635973" cy="1024583"/>
      </dsp:txXfrm>
    </dsp:sp>
    <dsp:sp modelId="{B8184026-31D4-4176-92B0-C69FF08BF766}">
      <dsp:nvSpPr>
        <dsp:cNvPr id="0" name=""/>
        <dsp:cNvSpPr/>
      </dsp:nvSpPr>
      <dsp:spPr>
        <a:xfrm>
          <a:off x="2755752" y="569771"/>
          <a:ext cx="4537659" cy="4537659"/>
        </a:xfrm>
        <a:custGeom>
          <a:avLst/>
          <a:gdLst/>
          <a:ahLst/>
          <a:cxnLst/>
          <a:rect l="0" t="0" r="0" b="0"/>
          <a:pathLst>
            <a:path>
              <a:moveTo>
                <a:pt x="2547442" y="4520488"/>
              </a:moveTo>
              <a:arcTo wR="2268829" hR="2268829" stAng="4976776" swAng="846448"/>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1C4796D0-A162-407D-8201-942CA8E0CF04}">
      <dsp:nvSpPr>
        <dsp:cNvPr id="0" name=""/>
        <dsp:cNvSpPr/>
      </dsp:nvSpPr>
      <dsp:spPr>
        <a:xfrm>
          <a:off x="2817583" y="4106404"/>
          <a:ext cx="1746827" cy="11354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Recognition of responsibility leads to recognition that children have rights</a:t>
          </a:r>
        </a:p>
      </dsp:txBody>
      <dsp:txXfrm>
        <a:off x="2873010" y="4161831"/>
        <a:ext cx="1635973" cy="1024583"/>
      </dsp:txXfrm>
    </dsp:sp>
    <dsp:sp modelId="{EFA6E386-31AB-4204-829E-FF7884D5FFE4}">
      <dsp:nvSpPr>
        <dsp:cNvPr id="0" name=""/>
        <dsp:cNvSpPr/>
      </dsp:nvSpPr>
      <dsp:spPr>
        <a:xfrm>
          <a:off x="2755752" y="569771"/>
          <a:ext cx="4537659" cy="4537659"/>
        </a:xfrm>
        <a:custGeom>
          <a:avLst/>
          <a:gdLst/>
          <a:ahLst/>
          <a:cxnLst/>
          <a:rect l="0" t="0" r="0" b="0"/>
          <a:pathLst>
            <a:path>
              <a:moveTo>
                <a:pt x="240770" y="3285965"/>
              </a:moveTo>
              <a:arcTo wR="2268829" hR="2268829" stAng="9201887" swAng="1360117"/>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 modelId="{7639FDB5-4877-4A22-9CC8-74A519304AA2}">
      <dsp:nvSpPr>
        <dsp:cNvPr id="0" name=""/>
        <dsp:cNvSpPr/>
      </dsp:nvSpPr>
      <dsp:spPr>
        <a:xfrm>
          <a:off x="1993382" y="1569775"/>
          <a:ext cx="1746827" cy="113543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t>Fulfilment of  rights means children’s needs are met</a:t>
          </a:r>
        </a:p>
      </dsp:txBody>
      <dsp:txXfrm>
        <a:off x="2048809" y="1625202"/>
        <a:ext cx="1635973" cy="1024583"/>
      </dsp:txXfrm>
    </dsp:sp>
    <dsp:sp modelId="{CBF28BA5-9357-4725-9EBF-66619FC7F2C1}">
      <dsp:nvSpPr>
        <dsp:cNvPr id="0" name=""/>
        <dsp:cNvSpPr/>
      </dsp:nvSpPr>
      <dsp:spPr>
        <a:xfrm>
          <a:off x="2711868" y="632513"/>
          <a:ext cx="4537659" cy="4537659"/>
        </a:xfrm>
        <a:custGeom>
          <a:avLst/>
          <a:gdLst/>
          <a:ahLst/>
          <a:cxnLst/>
          <a:rect l="0" t="0" r="0" b="0"/>
          <a:pathLst>
            <a:path>
              <a:moveTo>
                <a:pt x="593036" y="739351"/>
              </a:moveTo>
              <a:arcTo wR="2268829" hR="2268829" stAng="13343181" swAng="1187366"/>
            </a:path>
          </a:pathLst>
        </a:custGeom>
        <a:noFill/>
        <a:ln w="6350" cap="flat" cmpd="sng" algn="ctr">
          <a:solidFill>
            <a:schemeClr val="accent1">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F3328-5FAB-7634-93B6-6D138CED425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CFCB38E-2CD5-C298-3F52-A17BDDF366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EB887DE-8815-2AC3-FFA7-5D18D6CF1E74}"/>
              </a:ext>
            </a:extLst>
          </p:cNvPr>
          <p:cNvSpPr>
            <a:spLocks noGrp="1"/>
          </p:cNvSpPr>
          <p:nvPr>
            <p:ph type="dt" sz="half" idx="10"/>
          </p:nvPr>
        </p:nvSpPr>
        <p:spPr/>
        <p:txBody>
          <a:bodyPr/>
          <a:lstStyle/>
          <a:p>
            <a:fld id="{B61BEF0D-F0BB-DE4B-95CE-6DB70DBA9567}" type="datetimeFigureOut">
              <a:rPr lang="en-US" smtClean="0"/>
              <a:pPr/>
              <a:t>11/8/2023</a:t>
            </a:fld>
            <a:endParaRPr lang="en-US" dirty="0"/>
          </a:p>
        </p:txBody>
      </p:sp>
      <p:sp>
        <p:nvSpPr>
          <p:cNvPr id="5" name="Footer Placeholder 4">
            <a:extLst>
              <a:ext uri="{FF2B5EF4-FFF2-40B4-BE49-F238E27FC236}">
                <a16:creationId xmlns:a16="http://schemas.microsoft.com/office/drawing/2014/main" id="{4DDBEC6C-E0DB-867B-D7EF-F869258A6F3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07B372C-A461-F1BE-2A7D-62F5ECC98254}"/>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110319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69620-E599-493D-E4EA-3434C955DB0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E9B97F-A6D4-C023-1C24-CB4E53C80D3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4F27D8-5C5B-02AD-572F-B049B2D8C84A}"/>
              </a:ext>
            </a:extLst>
          </p:cNvPr>
          <p:cNvSpPr>
            <a:spLocks noGrp="1"/>
          </p:cNvSpPr>
          <p:nvPr>
            <p:ph type="dt" sz="half" idx="10"/>
          </p:nvPr>
        </p:nvSpPr>
        <p:spPr/>
        <p:txBody>
          <a:bodyPr/>
          <a:lstStyle/>
          <a:p>
            <a:fld id="{B61BEF0D-F0BB-DE4B-95CE-6DB70DBA9567}" type="datetimeFigureOut">
              <a:rPr lang="en-US" smtClean="0"/>
              <a:pPr/>
              <a:t>11/8/2023</a:t>
            </a:fld>
            <a:endParaRPr lang="en-US" dirty="0"/>
          </a:p>
        </p:txBody>
      </p:sp>
      <p:sp>
        <p:nvSpPr>
          <p:cNvPr id="5" name="Footer Placeholder 4">
            <a:extLst>
              <a:ext uri="{FF2B5EF4-FFF2-40B4-BE49-F238E27FC236}">
                <a16:creationId xmlns:a16="http://schemas.microsoft.com/office/drawing/2014/main" id="{5C4B0AE1-1DFB-6D6C-4032-8929DABAD578}"/>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BD172C5-AFC0-CEB2-1A59-C9DEDF14D1AA}"/>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37050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D7E416-31FE-AE2B-69E8-38335673A38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CA178AA-5E5D-06F0-7567-755765E43F8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B8BA112-5688-136F-51A9-615DB61F62B3}"/>
              </a:ext>
            </a:extLst>
          </p:cNvPr>
          <p:cNvSpPr>
            <a:spLocks noGrp="1"/>
          </p:cNvSpPr>
          <p:nvPr>
            <p:ph type="dt" sz="half" idx="10"/>
          </p:nvPr>
        </p:nvSpPr>
        <p:spPr/>
        <p:txBody>
          <a:bodyPr/>
          <a:lstStyle/>
          <a:p>
            <a:fld id="{B61BEF0D-F0BB-DE4B-95CE-6DB70DBA9567}" type="datetimeFigureOut">
              <a:rPr lang="en-US" smtClean="0"/>
              <a:pPr/>
              <a:t>11/8/2023</a:t>
            </a:fld>
            <a:endParaRPr lang="en-US" dirty="0"/>
          </a:p>
        </p:txBody>
      </p:sp>
      <p:sp>
        <p:nvSpPr>
          <p:cNvPr id="5" name="Footer Placeholder 4">
            <a:extLst>
              <a:ext uri="{FF2B5EF4-FFF2-40B4-BE49-F238E27FC236}">
                <a16:creationId xmlns:a16="http://schemas.microsoft.com/office/drawing/2014/main" id="{85205C05-3AAF-C233-F4DF-C4CEEB37356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496A6F8-2B2F-35E3-7258-CC0E497B5F79}"/>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6098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7DECF-E204-C5BB-9DF9-690811FE0A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3681F72-18D1-0EFA-C58F-E597A3741CC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C54796B-7CFF-5D7B-C225-96825CF34B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7C07E85-8073-B9B0-4383-671597301D9E}"/>
              </a:ext>
            </a:extLst>
          </p:cNvPr>
          <p:cNvSpPr>
            <a:spLocks noGrp="1"/>
          </p:cNvSpPr>
          <p:nvPr>
            <p:ph type="dt" sz="half" idx="10"/>
          </p:nvPr>
        </p:nvSpPr>
        <p:spPr/>
        <p:txBody>
          <a:bodyPr/>
          <a:lstStyle/>
          <a:p>
            <a:fld id="{B61BEF0D-F0BB-DE4B-95CE-6DB70DBA9567}" type="datetimeFigureOut">
              <a:rPr lang="en-US" smtClean="0"/>
              <a:pPr/>
              <a:t>11/8/2023</a:t>
            </a:fld>
            <a:endParaRPr lang="en-US" dirty="0"/>
          </a:p>
        </p:txBody>
      </p:sp>
      <p:sp>
        <p:nvSpPr>
          <p:cNvPr id="6" name="Footer Placeholder 5">
            <a:extLst>
              <a:ext uri="{FF2B5EF4-FFF2-40B4-BE49-F238E27FC236}">
                <a16:creationId xmlns:a16="http://schemas.microsoft.com/office/drawing/2014/main" id="{1C43FD8A-8AEE-A276-4660-BB38ED2E015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26C2852-3D34-1D1D-FA5E-7915D32EFDB0}"/>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12596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8ADDC-88D9-D5A9-0ECD-1400622DDEB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A5A2335-AAA2-5EBD-35F7-C4530DE331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12DB99D-DE4F-8FEA-924E-2F77BD2BCC7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0EF979C-120F-2929-029D-0026B6E6363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78CBEB-4BF6-9556-99A9-5D057800C83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0DF6146-AEE2-51A2-4CF6-E2FA71F88DEB}"/>
              </a:ext>
            </a:extLst>
          </p:cNvPr>
          <p:cNvSpPr>
            <a:spLocks noGrp="1"/>
          </p:cNvSpPr>
          <p:nvPr>
            <p:ph type="dt" sz="half" idx="10"/>
          </p:nvPr>
        </p:nvSpPr>
        <p:spPr/>
        <p:txBody>
          <a:bodyPr/>
          <a:lstStyle/>
          <a:p>
            <a:fld id="{B61BEF0D-F0BB-DE4B-95CE-6DB70DBA9567}" type="datetimeFigureOut">
              <a:rPr lang="en-US" smtClean="0"/>
              <a:pPr/>
              <a:t>11/8/2023</a:t>
            </a:fld>
            <a:endParaRPr lang="en-US" dirty="0"/>
          </a:p>
        </p:txBody>
      </p:sp>
      <p:sp>
        <p:nvSpPr>
          <p:cNvPr id="8" name="Footer Placeholder 7">
            <a:extLst>
              <a:ext uri="{FF2B5EF4-FFF2-40B4-BE49-F238E27FC236}">
                <a16:creationId xmlns:a16="http://schemas.microsoft.com/office/drawing/2014/main" id="{FBE3E9EA-C721-D8BE-C586-7BC995410182}"/>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D85AE26-F7E2-524D-A42F-E0331250F38B}"/>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74402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ABDAE-309A-8508-1F54-6139223E9F6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D84BD3F-7AF7-A521-CFAF-014155943EF5}"/>
              </a:ext>
            </a:extLst>
          </p:cNvPr>
          <p:cNvSpPr>
            <a:spLocks noGrp="1"/>
          </p:cNvSpPr>
          <p:nvPr>
            <p:ph type="dt" sz="half" idx="10"/>
          </p:nvPr>
        </p:nvSpPr>
        <p:spPr/>
        <p:txBody>
          <a:bodyPr/>
          <a:lstStyle/>
          <a:p>
            <a:fld id="{B61BEF0D-F0BB-DE4B-95CE-6DB70DBA9567}" type="datetimeFigureOut">
              <a:rPr lang="en-US" smtClean="0"/>
              <a:pPr/>
              <a:t>11/8/2023</a:t>
            </a:fld>
            <a:endParaRPr lang="en-US" dirty="0"/>
          </a:p>
        </p:txBody>
      </p:sp>
      <p:sp>
        <p:nvSpPr>
          <p:cNvPr id="4" name="Footer Placeholder 3">
            <a:extLst>
              <a:ext uri="{FF2B5EF4-FFF2-40B4-BE49-F238E27FC236}">
                <a16:creationId xmlns:a16="http://schemas.microsoft.com/office/drawing/2014/main" id="{BC024FAC-0753-EBD1-A7A7-61C746B5609E}"/>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5ADDB1F4-CAB8-A9FF-F7BC-20797CC3EFF8}"/>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1186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7B2E3E-8E88-B89C-D6E1-93D44460DD93}"/>
              </a:ext>
            </a:extLst>
          </p:cNvPr>
          <p:cNvSpPr>
            <a:spLocks noGrp="1"/>
          </p:cNvSpPr>
          <p:nvPr>
            <p:ph type="dt" sz="half" idx="10"/>
          </p:nvPr>
        </p:nvSpPr>
        <p:spPr/>
        <p:txBody>
          <a:bodyPr/>
          <a:lstStyle/>
          <a:p>
            <a:fld id="{B61BEF0D-F0BB-DE4B-95CE-6DB70DBA9567}" type="datetimeFigureOut">
              <a:rPr lang="en-US" smtClean="0"/>
              <a:pPr/>
              <a:t>11/8/2023</a:t>
            </a:fld>
            <a:endParaRPr lang="en-US" dirty="0"/>
          </a:p>
        </p:txBody>
      </p:sp>
      <p:sp>
        <p:nvSpPr>
          <p:cNvPr id="3" name="Footer Placeholder 2">
            <a:extLst>
              <a:ext uri="{FF2B5EF4-FFF2-40B4-BE49-F238E27FC236}">
                <a16:creationId xmlns:a16="http://schemas.microsoft.com/office/drawing/2014/main" id="{1CEE613C-F71B-B14C-44FD-A92C377699C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5F28E96-D97C-5AEF-4C1F-46E75A2C8C76}"/>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593213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F60F9-0ABD-0DC9-2E05-DB3CAD6DE49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0A690C9-39E8-F213-EEE0-1126A59D652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40FB480-C88D-F75D-D2A9-9FA345503B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590743-6A56-7840-C773-2BA0145B9D72}"/>
              </a:ext>
            </a:extLst>
          </p:cNvPr>
          <p:cNvSpPr>
            <a:spLocks noGrp="1"/>
          </p:cNvSpPr>
          <p:nvPr>
            <p:ph type="dt" sz="half" idx="10"/>
          </p:nvPr>
        </p:nvSpPr>
        <p:spPr/>
        <p:txBody>
          <a:bodyPr/>
          <a:lstStyle/>
          <a:p>
            <a:fld id="{B61BEF0D-F0BB-DE4B-95CE-6DB70DBA9567}" type="datetimeFigureOut">
              <a:rPr lang="en-US" smtClean="0"/>
              <a:pPr/>
              <a:t>11/8/2023</a:t>
            </a:fld>
            <a:endParaRPr lang="en-US" dirty="0"/>
          </a:p>
        </p:txBody>
      </p:sp>
      <p:sp>
        <p:nvSpPr>
          <p:cNvPr id="6" name="Footer Placeholder 5">
            <a:extLst>
              <a:ext uri="{FF2B5EF4-FFF2-40B4-BE49-F238E27FC236}">
                <a16:creationId xmlns:a16="http://schemas.microsoft.com/office/drawing/2014/main" id="{2FDE9B25-7AF4-1395-2B2F-0ACD2A7EE39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91FA3B76-9F8B-520C-832E-4725327EC0A9}"/>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78103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E3D75-14AE-C835-5357-4541010E51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189F01-342A-C950-F167-ADC7D9ECD8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BBCCEF2-207D-E849-C94B-48277C9BC6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24CE1CA-4581-C7F6-BDDB-9F367E040AAB}"/>
              </a:ext>
            </a:extLst>
          </p:cNvPr>
          <p:cNvSpPr>
            <a:spLocks noGrp="1"/>
          </p:cNvSpPr>
          <p:nvPr>
            <p:ph type="dt" sz="half" idx="10"/>
          </p:nvPr>
        </p:nvSpPr>
        <p:spPr/>
        <p:txBody>
          <a:bodyPr/>
          <a:lstStyle/>
          <a:p>
            <a:fld id="{B61BEF0D-F0BB-DE4B-95CE-6DB70DBA9567}" type="datetimeFigureOut">
              <a:rPr lang="en-US" smtClean="0"/>
              <a:pPr/>
              <a:t>11/8/2023</a:t>
            </a:fld>
            <a:endParaRPr lang="en-US" dirty="0"/>
          </a:p>
        </p:txBody>
      </p:sp>
      <p:sp>
        <p:nvSpPr>
          <p:cNvPr id="6" name="Footer Placeholder 5">
            <a:extLst>
              <a:ext uri="{FF2B5EF4-FFF2-40B4-BE49-F238E27FC236}">
                <a16:creationId xmlns:a16="http://schemas.microsoft.com/office/drawing/2014/main" id="{4039899D-9226-6E51-8AE1-50045C47C00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9D8FE87-FCA2-7069-B475-62548C4EAD9C}"/>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555453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F95E0-6447-8298-5844-7304C993CA7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C94011-634A-5583-2672-B110531B96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0CD512-CB51-0A74-ACFB-A2A1F799ED11}"/>
              </a:ext>
            </a:extLst>
          </p:cNvPr>
          <p:cNvSpPr>
            <a:spLocks noGrp="1"/>
          </p:cNvSpPr>
          <p:nvPr>
            <p:ph type="dt" sz="half" idx="10"/>
          </p:nvPr>
        </p:nvSpPr>
        <p:spPr/>
        <p:txBody>
          <a:bodyPr/>
          <a:lstStyle/>
          <a:p>
            <a:fld id="{B61BEF0D-F0BB-DE4B-95CE-6DB70DBA9567}" type="datetimeFigureOut">
              <a:rPr lang="en-US" smtClean="0"/>
              <a:pPr/>
              <a:t>11/8/2023</a:t>
            </a:fld>
            <a:endParaRPr lang="en-US" dirty="0"/>
          </a:p>
        </p:txBody>
      </p:sp>
      <p:sp>
        <p:nvSpPr>
          <p:cNvPr id="5" name="Footer Placeholder 4">
            <a:extLst>
              <a:ext uri="{FF2B5EF4-FFF2-40B4-BE49-F238E27FC236}">
                <a16:creationId xmlns:a16="http://schemas.microsoft.com/office/drawing/2014/main" id="{520135C9-D07B-FFC7-E5E6-B50BD5FBA87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97752CE-C6D3-9904-8A07-E422247C2EED}"/>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2508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F705ADC-E4B4-02DC-4957-8ADE6EBE4D3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1F9B8B9-0442-D4B1-76BF-DD7BE7BA48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034CEE1-BB84-A07E-D218-A2E3FA979215}"/>
              </a:ext>
            </a:extLst>
          </p:cNvPr>
          <p:cNvSpPr>
            <a:spLocks noGrp="1"/>
          </p:cNvSpPr>
          <p:nvPr>
            <p:ph type="dt" sz="half" idx="10"/>
          </p:nvPr>
        </p:nvSpPr>
        <p:spPr/>
        <p:txBody>
          <a:bodyPr/>
          <a:lstStyle/>
          <a:p>
            <a:fld id="{B61BEF0D-F0BB-DE4B-95CE-6DB70DBA9567}" type="datetimeFigureOut">
              <a:rPr lang="en-US" smtClean="0"/>
              <a:pPr/>
              <a:t>11/8/2023</a:t>
            </a:fld>
            <a:endParaRPr lang="en-US" dirty="0"/>
          </a:p>
        </p:txBody>
      </p:sp>
      <p:sp>
        <p:nvSpPr>
          <p:cNvPr id="5" name="Footer Placeholder 4">
            <a:extLst>
              <a:ext uri="{FF2B5EF4-FFF2-40B4-BE49-F238E27FC236}">
                <a16:creationId xmlns:a16="http://schemas.microsoft.com/office/drawing/2014/main" id="{70C22D7F-8498-A954-311C-3F4415A5E92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B69110-CEF0-57E3-F7BA-FA0CECE7D531}"/>
              </a:ext>
            </a:extLst>
          </p:cNvPr>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26274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8F8CEC-F527-613B-0C89-903CF333F7B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5D4613D-1725-6FBE-664F-4E941EF3BD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93EDD8-4371-DF13-8EE4-9EC17D16DF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11/8/2023</a:t>
            </a:fld>
            <a:endParaRPr lang="en-US" dirty="0"/>
          </a:p>
        </p:txBody>
      </p:sp>
      <p:sp>
        <p:nvSpPr>
          <p:cNvPr id="5" name="Footer Placeholder 4">
            <a:extLst>
              <a:ext uri="{FF2B5EF4-FFF2-40B4-BE49-F238E27FC236}">
                <a16:creationId xmlns:a16="http://schemas.microsoft.com/office/drawing/2014/main" id="{67300C3C-249A-79D0-A170-CFC35F763F5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116B38FD-4E1A-563C-4A8D-81E8643001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38485438"/>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libela.org/sa-stavom/6985-pet-razloga-zasto-je-vazno-poducavati-rodnu-jednakost-u-skolama/"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s://www.youtube.com/watch?v=mJggYdw3I0k"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treaties.un.org/Pages/ViewDetails.aspx?src=IND&amp;mtdsg_no=IV-11&amp;chapter=4&amp;lang=e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y_2nA49p3yw"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hyperlink" Target="https://www.youtube.com/watch?v=mI2dYmNCJVQ"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v=l77qeqqO7co"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74058" y="674256"/>
            <a:ext cx="8915399" cy="2475344"/>
          </a:xfrm>
        </p:spPr>
        <p:txBody>
          <a:bodyPr>
            <a:normAutofit fontScale="90000"/>
          </a:bodyPr>
          <a:lstStyle/>
          <a:p>
            <a:pPr algn="ctr"/>
            <a:br>
              <a:rPr lang="en-GB" dirty="0"/>
            </a:br>
            <a:br>
              <a:rPr lang="en-GB" dirty="0"/>
            </a:br>
            <a:br>
              <a:rPr lang="en-GB" dirty="0"/>
            </a:br>
            <a:br>
              <a:rPr lang="en-GB" dirty="0"/>
            </a:br>
            <a:r>
              <a:rPr lang="en-GB" dirty="0"/>
              <a:t>United Nations Convention on the Rights of the Child </a:t>
            </a:r>
            <a:br>
              <a:rPr lang="en-GB" dirty="0"/>
            </a:br>
            <a:r>
              <a:rPr lang="en-GB" dirty="0"/>
              <a:t>(UNCRC)</a:t>
            </a:r>
            <a:br>
              <a:rPr lang="en-GB" dirty="0"/>
            </a:br>
            <a:endParaRPr lang="en-GB" dirty="0"/>
          </a:p>
        </p:txBody>
      </p:sp>
      <p:pic>
        <p:nvPicPr>
          <p:cNvPr id="4" name="Picture 3" descr="A group of cartoon children holding signs&#10;&#10;Description automatically generated">
            <a:extLst>
              <a:ext uri="{FF2B5EF4-FFF2-40B4-BE49-F238E27FC236}">
                <a16:creationId xmlns:a16="http://schemas.microsoft.com/office/drawing/2014/main" id="{67910737-3B39-3E06-C43E-60798C94CDA0}"/>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971800" y="2595417"/>
            <a:ext cx="6248400" cy="3435928"/>
          </a:xfrm>
          <a:prstGeom prst="rect">
            <a:avLst/>
          </a:prstGeom>
        </p:spPr>
      </p:pic>
    </p:spTree>
    <p:extLst>
      <p:ext uri="{BB962C8B-B14F-4D97-AF65-F5344CB8AC3E}">
        <p14:creationId xmlns:p14="http://schemas.microsoft.com/office/powerpoint/2010/main" val="1035456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7750" y="1"/>
            <a:ext cx="8928838" cy="927278"/>
          </a:xfrm>
        </p:spPr>
        <p:txBody>
          <a:bodyPr>
            <a:normAutofit fontScale="90000"/>
          </a:bodyPr>
          <a:lstStyle/>
          <a:p>
            <a:r>
              <a:rPr lang="en-GB" sz="4000" b="1" dirty="0"/>
              <a:t>Aims of the lesson</a:t>
            </a:r>
            <a:br>
              <a:rPr lang="en-GB" sz="3200" b="1" dirty="0"/>
            </a:br>
            <a:endParaRPr lang="en-GB" sz="3200" b="1" dirty="0"/>
          </a:p>
        </p:txBody>
      </p:sp>
      <p:sp>
        <p:nvSpPr>
          <p:cNvPr id="4" name="TextBox 3"/>
          <p:cNvSpPr txBox="1"/>
          <p:nvPr/>
        </p:nvSpPr>
        <p:spPr>
          <a:xfrm>
            <a:off x="1197735" y="1197735"/>
            <a:ext cx="10599313" cy="4031873"/>
          </a:xfrm>
          <a:prstGeom prst="rect">
            <a:avLst/>
          </a:prstGeom>
          <a:noFill/>
        </p:spPr>
        <p:txBody>
          <a:bodyPr wrap="square" rtlCol="0">
            <a:spAutoFit/>
          </a:bodyPr>
          <a:lstStyle/>
          <a:p>
            <a:pPr marL="457200" indent="-457200">
              <a:buFont typeface="Arial" panose="020B0604020202020204" pitchFamily="34" charset="0"/>
              <a:buChar char="•"/>
            </a:pPr>
            <a:r>
              <a:rPr lang="en-GB" sz="3200" dirty="0"/>
              <a:t>To understand the terms ‘rights’ and ‘needs’</a:t>
            </a:r>
          </a:p>
          <a:p>
            <a:endParaRPr lang="en-GB" sz="3200" dirty="0"/>
          </a:p>
          <a:p>
            <a:pPr marL="457200" indent="-457200">
              <a:buFont typeface="Arial" panose="020B0604020202020204" pitchFamily="34" charset="0"/>
              <a:buChar char="•"/>
            </a:pPr>
            <a:r>
              <a:rPr lang="en-GB" sz="3200" dirty="0"/>
              <a:t>To become familiar with and appreciate the UNCRC</a:t>
            </a:r>
          </a:p>
          <a:p>
            <a:pPr marL="457200" indent="-457200">
              <a:buFont typeface="Arial" panose="020B0604020202020204" pitchFamily="34" charset="0"/>
              <a:buChar char="•"/>
            </a:pPr>
            <a:endParaRPr lang="en-GB" sz="3200" dirty="0"/>
          </a:p>
          <a:p>
            <a:pPr marL="457200" indent="-457200">
              <a:buFont typeface="Arial" panose="020B0604020202020204" pitchFamily="34" charset="0"/>
              <a:buChar char="•"/>
            </a:pPr>
            <a:r>
              <a:rPr lang="en-GB" sz="3200" dirty="0"/>
              <a:t>To become familiar with Wales’ seven core aims</a:t>
            </a:r>
          </a:p>
          <a:p>
            <a:pPr marL="457200" indent="-457200">
              <a:buFont typeface="Arial" panose="020B0604020202020204" pitchFamily="34" charset="0"/>
              <a:buChar char="•"/>
            </a:pPr>
            <a:endParaRPr lang="en-GB" sz="3200" dirty="0"/>
          </a:p>
          <a:p>
            <a:pPr marL="457200" indent="-457200">
              <a:buFont typeface="Arial" panose="020B0604020202020204" pitchFamily="34" charset="0"/>
              <a:buChar char="•"/>
            </a:pPr>
            <a:r>
              <a:rPr lang="en-GB" sz="3200" dirty="0"/>
              <a:t>To identify the role of the Children’s Commissioner</a:t>
            </a:r>
          </a:p>
          <a:p>
            <a:pPr marL="457200" indent="-457200">
              <a:buFont typeface="Arial" panose="020B0604020202020204" pitchFamily="34" charset="0"/>
              <a:buChar char="•"/>
            </a:pPr>
            <a:endParaRPr lang="en-GB" sz="3200" dirty="0"/>
          </a:p>
        </p:txBody>
      </p:sp>
    </p:spTree>
    <p:extLst>
      <p:ext uri="{BB962C8B-B14F-4D97-AF65-F5344CB8AC3E}">
        <p14:creationId xmlns:p14="http://schemas.microsoft.com/office/powerpoint/2010/main" val="3761849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811" y="312592"/>
            <a:ext cx="11332378" cy="814244"/>
          </a:xfrm>
        </p:spPr>
        <p:txBody>
          <a:bodyPr/>
          <a:lstStyle/>
          <a:p>
            <a:r>
              <a:rPr lang="en-GB" b="1" dirty="0"/>
              <a:t>Basic Facts</a:t>
            </a:r>
          </a:p>
        </p:txBody>
      </p:sp>
      <p:sp>
        <p:nvSpPr>
          <p:cNvPr id="3" name="Content Placeholder 2"/>
          <p:cNvSpPr>
            <a:spLocks noGrp="1"/>
          </p:cNvSpPr>
          <p:nvPr>
            <p:ph idx="1"/>
          </p:nvPr>
        </p:nvSpPr>
        <p:spPr>
          <a:xfrm>
            <a:off x="429811" y="953037"/>
            <a:ext cx="11573299" cy="5795493"/>
          </a:xfrm>
        </p:spPr>
        <p:txBody>
          <a:bodyPr>
            <a:normAutofit/>
          </a:bodyPr>
          <a:lstStyle/>
          <a:p>
            <a:pPr marL="0" indent="0">
              <a:buNone/>
            </a:pPr>
            <a:endParaRPr lang="en-GB" sz="2400" b="1" dirty="0"/>
          </a:p>
          <a:p>
            <a:pPr marL="0" indent="0">
              <a:buNone/>
            </a:pPr>
            <a:r>
              <a:rPr lang="en-US" sz="2400" b="1" dirty="0"/>
              <a:t>Children’s rights are violated throughout the world every day…</a:t>
            </a:r>
          </a:p>
          <a:p>
            <a:pPr marL="0" indent="0">
              <a:spcBef>
                <a:spcPct val="35000"/>
              </a:spcBef>
              <a:buClr>
                <a:srgbClr val="FF6600"/>
              </a:buClr>
              <a:buNone/>
            </a:pPr>
            <a:endParaRPr lang="en-US" sz="2400" dirty="0"/>
          </a:p>
          <a:p>
            <a:pPr>
              <a:spcBef>
                <a:spcPct val="35000"/>
              </a:spcBef>
              <a:buClr>
                <a:srgbClr val="FF6600"/>
              </a:buClr>
            </a:pPr>
            <a:r>
              <a:rPr lang="en-US" dirty="0"/>
              <a:t>Between 15 and 20 million children are working as slaves at this moment.</a:t>
            </a:r>
          </a:p>
          <a:p>
            <a:pPr>
              <a:spcBef>
                <a:spcPct val="35000"/>
              </a:spcBef>
              <a:buClr>
                <a:srgbClr val="FF6600"/>
              </a:buClr>
            </a:pPr>
            <a:r>
              <a:rPr lang="en-US" dirty="0"/>
              <a:t>An estimated 2 million children worldwide are sexually exploited every year.</a:t>
            </a:r>
          </a:p>
          <a:p>
            <a:pPr>
              <a:spcBef>
                <a:spcPct val="35000"/>
              </a:spcBef>
              <a:buClr>
                <a:srgbClr val="FF6600"/>
              </a:buClr>
            </a:pPr>
            <a:r>
              <a:rPr lang="en-US" dirty="0"/>
              <a:t>300,000 children around the world are actively participating in more than 20 armed conflicts</a:t>
            </a:r>
            <a:r>
              <a:rPr lang="en-US" dirty="0">
                <a:latin typeface="Arial" charset="0"/>
              </a:rPr>
              <a:t>.</a:t>
            </a:r>
          </a:p>
          <a:p>
            <a:pPr marL="0" indent="0">
              <a:buNone/>
            </a:pPr>
            <a:endParaRPr lang="en-GB" sz="2400" dirty="0"/>
          </a:p>
        </p:txBody>
      </p:sp>
      <p:pic>
        <p:nvPicPr>
          <p:cNvPr id="4" name="Picture 3"/>
          <p:cNvPicPr>
            <a:picLocks noChangeAspect="1"/>
          </p:cNvPicPr>
          <p:nvPr/>
        </p:nvPicPr>
        <p:blipFill>
          <a:blip r:embed="rId2"/>
          <a:stretch>
            <a:fillRect/>
          </a:stretch>
        </p:blipFill>
        <p:spPr>
          <a:xfrm>
            <a:off x="4295985" y="4231910"/>
            <a:ext cx="3600029" cy="2027093"/>
          </a:xfrm>
          <a:prstGeom prst="rect">
            <a:avLst/>
          </a:prstGeom>
        </p:spPr>
      </p:pic>
    </p:spTree>
    <p:extLst>
      <p:ext uri="{BB962C8B-B14F-4D97-AF65-F5344CB8AC3E}">
        <p14:creationId xmlns:p14="http://schemas.microsoft.com/office/powerpoint/2010/main" val="720083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0364" y="312592"/>
            <a:ext cx="11161825" cy="805008"/>
          </a:xfrm>
        </p:spPr>
        <p:txBody>
          <a:bodyPr/>
          <a:lstStyle/>
          <a:p>
            <a:r>
              <a:rPr lang="en-GB" b="1" dirty="0"/>
              <a:t>Basic Facts</a:t>
            </a:r>
          </a:p>
        </p:txBody>
      </p:sp>
      <p:sp>
        <p:nvSpPr>
          <p:cNvPr id="3" name="Content Placeholder 2"/>
          <p:cNvSpPr>
            <a:spLocks noGrp="1"/>
          </p:cNvSpPr>
          <p:nvPr>
            <p:ph idx="1"/>
          </p:nvPr>
        </p:nvSpPr>
        <p:spPr>
          <a:xfrm>
            <a:off x="429811" y="953037"/>
            <a:ext cx="11573299" cy="5795493"/>
          </a:xfrm>
        </p:spPr>
        <p:txBody>
          <a:bodyPr>
            <a:normAutofit/>
          </a:bodyPr>
          <a:lstStyle/>
          <a:p>
            <a:pPr marL="0" indent="0">
              <a:buNone/>
            </a:pPr>
            <a:endParaRPr lang="en-GB" sz="2400" b="1" dirty="0"/>
          </a:p>
          <a:p>
            <a:pPr>
              <a:lnSpc>
                <a:spcPct val="80000"/>
              </a:lnSpc>
              <a:buClr>
                <a:srgbClr val="FF6600"/>
              </a:buClr>
            </a:pPr>
            <a:r>
              <a:rPr lang="en-US" dirty="0"/>
              <a:t>An estimated 25 million children and adolescents are currently uprooted from their homes; they make up nearly half of the refugee population worldwide.</a:t>
            </a:r>
          </a:p>
          <a:p>
            <a:pPr marL="0" indent="0">
              <a:lnSpc>
                <a:spcPct val="80000"/>
              </a:lnSpc>
              <a:buClr>
                <a:srgbClr val="FF6600"/>
              </a:buClr>
              <a:buNone/>
            </a:pPr>
            <a:endParaRPr lang="en-US" dirty="0"/>
          </a:p>
          <a:p>
            <a:pPr>
              <a:lnSpc>
                <a:spcPct val="80000"/>
              </a:lnSpc>
              <a:buClr>
                <a:srgbClr val="FF6600"/>
              </a:buClr>
            </a:pPr>
            <a:r>
              <a:rPr lang="en-US" dirty="0"/>
              <a:t>There are an estimated 100 million children living on the streets today.</a:t>
            </a:r>
          </a:p>
          <a:p>
            <a:pPr marL="463550" indent="-463550">
              <a:lnSpc>
                <a:spcPct val="80000"/>
              </a:lnSpc>
              <a:buClr>
                <a:srgbClr val="FF6600"/>
              </a:buClr>
              <a:buNone/>
            </a:pPr>
            <a:endParaRPr lang="en-US" b="1" dirty="0"/>
          </a:p>
          <a:p>
            <a:pPr marL="463550" indent="-463550">
              <a:lnSpc>
                <a:spcPct val="80000"/>
              </a:lnSpc>
              <a:buClr>
                <a:srgbClr val="FF6600"/>
              </a:buClr>
              <a:buNone/>
            </a:pPr>
            <a:endParaRPr lang="en-US" b="1" dirty="0"/>
          </a:p>
          <a:p>
            <a:pPr marL="463550" indent="-463550" algn="ctr">
              <a:lnSpc>
                <a:spcPct val="80000"/>
              </a:lnSpc>
              <a:buClr>
                <a:srgbClr val="FF6600"/>
              </a:buClr>
              <a:buNone/>
            </a:pPr>
            <a:r>
              <a:rPr lang="en-US" dirty="0">
                <a:solidFill>
                  <a:srgbClr val="FF6600"/>
                </a:solidFill>
                <a:latin typeface="Kristen ITC" pitchFamily="66" charset="0"/>
              </a:rPr>
              <a:t>The UN Convention on the Rights of the Child (UNCRC)</a:t>
            </a:r>
          </a:p>
          <a:p>
            <a:pPr marL="463550" indent="-463550" algn="ctr">
              <a:lnSpc>
                <a:spcPct val="80000"/>
              </a:lnSpc>
              <a:buClr>
                <a:srgbClr val="FF6600"/>
              </a:buClr>
              <a:buNone/>
            </a:pPr>
            <a:r>
              <a:rPr lang="en-US" dirty="0"/>
              <a:t>Recognizes each one of these practices as a violation of human</a:t>
            </a:r>
          </a:p>
          <a:p>
            <a:pPr marL="463550" indent="-463550" algn="ctr">
              <a:lnSpc>
                <a:spcPct val="80000"/>
              </a:lnSpc>
              <a:buClr>
                <a:srgbClr val="FF6600"/>
              </a:buClr>
              <a:buNone/>
            </a:pPr>
            <a:r>
              <a:rPr lang="en-US" dirty="0"/>
              <a:t>rights, and obliges each government to work toward eliminating</a:t>
            </a:r>
          </a:p>
          <a:p>
            <a:pPr marL="463550" indent="-463550" algn="ctr">
              <a:lnSpc>
                <a:spcPct val="80000"/>
              </a:lnSpc>
              <a:buClr>
                <a:srgbClr val="FF6600"/>
              </a:buClr>
              <a:buNone/>
            </a:pPr>
            <a:r>
              <a:rPr lang="en-US" dirty="0"/>
              <a:t> these practices within their own nation and throughout the world.</a:t>
            </a:r>
          </a:p>
          <a:p>
            <a:pPr marL="0" indent="0">
              <a:buNone/>
            </a:pPr>
            <a:endParaRPr lang="en-GB" sz="2400" dirty="0"/>
          </a:p>
        </p:txBody>
      </p:sp>
    </p:spTree>
    <p:extLst>
      <p:ext uri="{BB962C8B-B14F-4D97-AF65-F5344CB8AC3E}">
        <p14:creationId xmlns:p14="http://schemas.microsoft.com/office/powerpoint/2010/main" val="3365544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28C646-A106-4A7F-86C7-2435AEE896D2}"/>
              </a:ext>
            </a:extLst>
          </p:cNvPr>
          <p:cNvSpPr>
            <a:spLocks noGrp="1"/>
          </p:cNvSpPr>
          <p:nvPr>
            <p:ph type="title"/>
          </p:nvPr>
        </p:nvSpPr>
        <p:spPr/>
        <p:txBody>
          <a:bodyPr/>
          <a:lstStyle/>
          <a:p>
            <a:r>
              <a:rPr lang="en-GB" b="1" dirty="0"/>
              <a:t>What are the Needs of Children and Young People?</a:t>
            </a:r>
          </a:p>
        </p:txBody>
      </p:sp>
      <p:pic>
        <p:nvPicPr>
          <p:cNvPr id="5" name="Content Placeholder 4">
            <a:hlinkClick r:id="rId2"/>
            <a:extLst>
              <a:ext uri="{FF2B5EF4-FFF2-40B4-BE49-F238E27FC236}">
                <a16:creationId xmlns:a16="http://schemas.microsoft.com/office/drawing/2014/main" id="{6849247B-3A84-4E74-B818-C55706BB5E0F}"/>
              </a:ext>
            </a:extLst>
          </p:cNvPr>
          <p:cNvPicPr>
            <a:picLocks noGrp="1" noChangeAspect="1"/>
          </p:cNvPicPr>
          <p:nvPr>
            <p:ph idx="1"/>
          </p:nvPr>
        </p:nvPicPr>
        <p:blipFill>
          <a:blip r:embed="rId3"/>
          <a:stretch>
            <a:fillRect/>
          </a:stretch>
        </p:blipFill>
        <p:spPr>
          <a:xfrm>
            <a:off x="4179496" y="2064478"/>
            <a:ext cx="5414208" cy="4055430"/>
          </a:xfrm>
        </p:spPr>
      </p:pic>
    </p:spTree>
    <p:extLst>
      <p:ext uri="{BB962C8B-B14F-4D97-AF65-F5344CB8AC3E}">
        <p14:creationId xmlns:p14="http://schemas.microsoft.com/office/powerpoint/2010/main" val="18034340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8691" y="682580"/>
            <a:ext cx="11125921" cy="5550614"/>
          </a:xfrm>
        </p:spPr>
        <p:txBody>
          <a:bodyPr>
            <a:normAutofit fontScale="70000" lnSpcReduction="20000"/>
          </a:bodyPr>
          <a:lstStyle/>
          <a:p>
            <a:r>
              <a:rPr lang="en-GB" b="1" dirty="0"/>
              <a:t>When was the UNCRC introduced? </a:t>
            </a:r>
          </a:p>
          <a:p>
            <a:r>
              <a:rPr lang="en-GB" dirty="0"/>
              <a:t>The UN General Assembly adopted the Convention and opened it for signature on </a:t>
            </a:r>
            <a:r>
              <a:rPr lang="en-GB" b="1" dirty="0"/>
              <a:t>20 November 1989</a:t>
            </a:r>
            <a:r>
              <a:rPr lang="en-GB" dirty="0"/>
              <a:t> (the 30th anniversary of its Declaration of the Rights of the Child). It came into force on </a:t>
            </a:r>
            <a:r>
              <a:rPr lang="en-GB" b="1" dirty="0"/>
              <a:t>2 September 1990</a:t>
            </a:r>
            <a:r>
              <a:rPr lang="en-GB" dirty="0"/>
              <a:t>, after it was ratified by the required number of nations.</a:t>
            </a:r>
          </a:p>
          <a:p>
            <a:endParaRPr lang="en-GB" dirty="0"/>
          </a:p>
          <a:p>
            <a:r>
              <a:rPr lang="en-GB" b="1" dirty="0"/>
              <a:t>What are the aims/purpose of the UNCRC?</a:t>
            </a:r>
          </a:p>
          <a:p>
            <a:r>
              <a:rPr lang="en-GB" dirty="0"/>
              <a:t> The United Nation's Convention on the Rights of the Child (</a:t>
            </a:r>
            <a:r>
              <a:rPr lang="en-GB" b="1" dirty="0"/>
              <a:t>UNCRC</a:t>
            </a:r>
            <a:r>
              <a:rPr lang="en-GB" dirty="0"/>
              <a:t>) is an international rights treaty which applies to all children and young people under 18. The </a:t>
            </a:r>
            <a:r>
              <a:rPr lang="en-GB" b="1" dirty="0"/>
              <a:t>aim of the UNCRC</a:t>
            </a:r>
            <a:r>
              <a:rPr lang="en-GB" dirty="0"/>
              <a:t> is to recognise children's rights and ensure that children grow up in the spirit of peace, dignity, tolerance, freedom, equality and solidarity.</a:t>
            </a:r>
          </a:p>
          <a:p>
            <a:endParaRPr lang="en-GB" dirty="0"/>
          </a:p>
          <a:p>
            <a:r>
              <a:rPr lang="en-GB" b="1" dirty="0"/>
              <a:t>Have all countries ratified the UNCRC?</a:t>
            </a:r>
          </a:p>
          <a:p>
            <a:r>
              <a:rPr lang="en-GB" dirty="0"/>
              <a:t>The UNCRC was adopted by the General Assembly on 20 November 1989 and has been ratified by </a:t>
            </a:r>
            <a:r>
              <a:rPr lang="en-GB" b="1" dirty="0"/>
              <a:t>196</a:t>
            </a:r>
            <a:r>
              <a:rPr lang="en-GB" dirty="0"/>
              <a:t> countries, including Somalia, making it the most widely ratified international human rights treaty in history. As of today, only </a:t>
            </a:r>
            <a:r>
              <a:rPr lang="en-GB" b="1" dirty="0"/>
              <a:t>one </a:t>
            </a:r>
            <a:r>
              <a:rPr lang="en-GB" dirty="0"/>
              <a:t>country has yet to ratify the landmark treaty – </a:t>
            </a:r>
            <a:r>
              <a:rPr lang="en-GB" b="1" dirty="0"/>
              <a:t>United States of America.</a:t>
            </a:r>
          </a:p>
          <a:p>
            <a:pPr marL="0" indent="0" algn="r">
              <a:buNone/>
            </a:pPr>
            <a:r>
              <a:rPr lang="en-GB" dirty="0"/>
              <a:t>(Save the Children, 2021)</a:t>
            </a:r>
          </a:p>
          <a:p>
            <a:endParaRPr lang="en-GB" b="1" dirty="0"/>
          </a:p>
          <a:p>
            <a:endParaRPr lang="en-GB" sz="2000" b="1" dirty="0"/>
          </a:p>
          <a:p>
            <a:r>
              <a:rPr lang="en-GB" sz="2600" dirty="0">
                <a:hlinkClick r:id="rId2"/>
              </a:rPr>
              <a:t>https://treaties.un.org/Pages/ViewDetails.aspx?src=IND&amp;mtdsg_no=IV-11&amp;chapter=4&amp;lang=en</a:t>
            </a:r>
            <a:endParaRPr lang="en-GB" sz="2600" dirty="0"/>
          </a:p>
          <a:p>
            <a:pPr marL="0" indent="0">
              <a:buNone/>
            </a:pPr>
            <a:endParaRPr lang="en-GB" sz="2600" dirty="0"/>
          </a:p>
          <a:p>
            <a:pPr marL="0" indent="0">
              <a:buNone/>
            </a:pPr>
            <a:endParaRPr lang="en-GB" sz="3200" dirty="0"/>
          </a:p>
        </p:txBody>
      </p:sp>
    </p:spTree>
    <p:extLst>
      <p:ext uri="{BB962C8B-B14F-4D97-AF65-F5344CB8AC3E}">
        <p14:creationId xmlns:p14="http://schemas.microsoft.com/office/powerpoint/2010/main" val="41858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055" y="360608"/>
            <a:ext cx="11033557" cy="5550614"/>
          </a:xfrm>
        </p:spPr>
        <p:txBody>
          <a:bodyPr>
            <a:normAutofit fontScale="92500" lnSpcReduction="20000"/>
          </a:bodyPr>
          <a:lstStyle/>
          <a:p>
            <a:r>
              <a:rPr lang="en-GB" sz="2400" b="1" dirty="0"/>
              <a:t>When did the UK sign up, and when did the UNCRC become Law in the UK?</a:t>
            </a:r>
          </a:p>
          <a:p>
            <a:r>
              <a:rPr lang="en-GB" sz="2400" dirty="0"/>
              <a:t>The UK signed it in 1990, ratified it in 1991 and it came into UK law in 1992</a:t>
            </a:r>
          </a:p>
          <a:p>
            <a:pPr marL="0" indent="0">
              <a:buNone/>
            </a:pPr>
            <a:endParaRPr lang="en-GB" sz="2400" b="1" dirty="0"/>
          </a:p>
          <a:p>
            <a:r>
              <a:rPr lang="en-GB" sz="2400" b="1" dirty="0"/>
              <a:t>How many Articles are included in the UNCRC?</a:t>
            </a:r>
          </a:p>
          <a:p>
            <a:r>
              <a:rPr lang="en-GB" sz="2400" b="1" dirty="0"/>
              <a:t> </a:t>
            </a:r>
            <a:r>
              <a:rPr lang="en-GB" sz="2400" dirty="0"/>
              <a:t>54, all of which are linked, and no right is more important than another</a:t>
            </a:r>
            <a:r>
              <a:rPr lang="en-GB" sz="2400" b="1" dirty="0"/>
              <a:t> </a:t>
            </a:r>
          </a:p>
          <a:p>
            <a:pPr marL="0" indent="0">
              <a:buNone/>
            </a:pPr>
            <a:r>
              <a:rPr lang="en-GB" sz="2400" b="1" dirty="0"/>
              <a:t> </a:t>
            </a:r>
          </a:p>
          <a:p>
            <a:r>
              <a:rPr lang="en-GB" sz="2400" b="1" dirty="0"/>
              <a:t>What are the Articles?</a:t>
            </a:r>
          </a:p>
          <a:p>
            <a:r>
              <a:rPr lang="en-GB" sz="2400" b="1" dirty="0"/>
              <a:t> </a:t>
            </a:r>
            <a:r>
              <a:rPr lang="en-GB" sz="2400" dirty="0"/>
              <a:t>Articles 1-42 are all about children’s rights. Articles 43-54 are about how governments and international organisations will work to give children their rights</a:t>
            </a:r>
          </a:p>
          <a:p>
            <a:pPr marL="0" indent="0">
              <a:buNone/>
            </a:pPr>
            <a:r>
              <a:rPr lang="en-GB" sz="2400" b="1" dirty="0"/>
              <a:t> </a:t>
            </a:r>
          </a:p>
          <a:p>
            <a:r>
              <a:rPr lang="en-GB" sz="2400" b="1" dirty="0"/>
              <a:t>What is the organisation working for children recognised by the UNCRC?</a:t>
            </a:r>
          </a:p>
          <a:p>
            <a:r>
              <a:rPr lang="en-GB" sz="2400" dirty="0"/>
              <a:t>United Nations International Children’s Emergency Fund (UNICEF)</a:t>
            </a:r>
          </a:p>
          <a:p>
            <a:endParaRPr lang="en-GB" sz="2400" dirty="0"/>
          </a:p>
          <a:p>
            <a:endParaRPr lang="en-GB" dirty="0"/>
          </a:p>
          <a:p>
            <a:pPr marL="0" indent="0" algn="r">
              <a:buNone/>
            </a:pPr>
            <a:r>
              <a:rPr lang="en-GB" dirty="0"/>
              <a:t>(Unicef, 2019) </a:t>
            </a:r>
          </a:p>
        </p:txBody>
      </p:sp>
    </p:spTree>
    <p:extLst>
      <p:ext uri="{BB962C8B-B14F-4D97-AF65-F5344CB8AC3E}">
        <p14:creationId xmlns:p14="http://schemas.microsoft.com/office/powerpoint/2010/main" val="3020707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6400" y="360607"/>
            <a:ext cx="11098212" cy="6375043"/>
          </a:xfrm>
        </p:spPr>
        <p:txBody>
          <a:bodyPr>
            <a:normAutofit fontScale="92500" lnSpcReduction="20000"/>
          </a:bodyPr>
          <a:lstStyle/>
          <a:p>
            <a:pPr marL="0" indent="0">
              <a:buNone/>
            </a:pPr>
            <a:r>
              <a:rPr lang="en-GB" sz="4300" b="1" dirty="0"/>
              <a:t>What is the UNCRC?</a:t>
            </a:r>
          </a:p>
          <a:p>
            <a:pPr marL="0" indent="0">
              <a:buNone/>
            </a:pPr>
            <a:endParaRPr lang="en-GB" sz="4300" b="1" dirty="0"/>
          </a:p>
          <a:p>
            <a:pPr marL="0" indent="0">
              <a:buNone/>
            </a:pPr>
            <a:endParaRPr lang="en-GB" sz="2000" dirty="0"/>
          </a:p>
          <a:p>
            <a:pPr>
              <a:defRPr/>
            </a:pPr>
            <a:r>
              <a:rPr lang="en-US" sz="3200" dirty="0"/>
              <a:t>The UNCRC is a treaty that lays out the rights of children and the standards to which all governments must aspire to promote these rights.</a:t>
            </a:r>
          </a:p>
          <a:p>
            <a:pPr>
              <a:defRPr/>
            </a:pPr>
            <a:endParaRPr lang="en-US" sz="3200" dirty="0"/>
          </a:p>
          <a:p>
            <a:pPr>
              <a:defRPr/>
            </a:pPr>
            <a:r>
              <a:rPr lang="en-GB" sz="3200" dirty="0"/>
              <a:t>Children and Young People need special rights because they are relatively more vulnerable to abuse, and exploitation compared to adults.</a:t>
            </a:r>
          </a:p>
          <a:p>
            <a:pPr marL="109537" indent="0">
              <a:buFont typeface="Wingdings 3" pitchFamily="18" charset="2"/>
              <a:buNone/>
              <a:defRPr/>
            </a:pPr>
            <a:endParaRPr lang="en-GB" sz="3200" dirty="0"/>
          </a:p>
          <a:p>
            <a:pPr>
              <a:defRPr/>
            </a:pPr>
            <a:r>
              <a:rPr lang="en-GB" sz="3200" dirty="0"/>
              <a:t>The UNCRC brings together children’s human rights into one international convention. </a:t>
            </a:r>
          </a:p>
          <a:p>
            <a:pPr>
              <a:defRPr/>
            </a:pPr>
            <a:endParaRPr lang="en-GB" sz="3200" dirty="0"/>
          </a:p>
          <a:p>
            <a:pPr marL="0" indent="0" algn="r">
              <a:buNone/>
              <a:defRPr/>
            </a:pPr>
            <a:r>
              <a:rPr lang="en-GB" sz="1700" dirty="0"/>
              <a:t>(UNICEF, 2019</a:t>
            </a:r>
            <a:r>
              <a:rPr lang="en-GB" sz="2000" dirty="0"/>
              <a:t>)</a:t>
            </a:r>
          </a:p>
          <a:p>
            <a:endParaRPr lang="en-GB" dirty="0"/>
          </a:p>
        </p:txBody>
      </p:sp>
    </p:spTree>
    <p:extLst>
      <p:ext uri="{BB962C8B-B14F-4D97-AF65-F5344CB8AC3E}">
        <p14:creationId xmlns:p14="http://schemas.microsoft.com/office/powerpoint/2010/main" val="2812805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3345" y="360607"/>
            <a:ext cx="11061267" cy="6375043"/>
          </a:xfrm>
        </p:spPr>
        <p:txBody>
          <a:bodyPr>
            <a:normAutofit/>
          </a:bodyPr>
          <a:lstStyle/>
          <a:p>
            <a:pPr marL="0" indent="0">
              <a:buNone/>
            </a:pPr>
            <a:r>
              <a:rPr lang="en-GB" sz="3200" b="1" dirty="0"/>
              <a:t>What is the UNCRC?</a:t>
            </a:r>
          </a:p>
          <a:p>
            <a:endParaRPr lang="en-GB" dirty="0"/>
          </a:p>
          <a:p>
            <a:r>
              <a:rPr lang="en-GB" sz="2400" dirty="0"/>
              <a:t>The United Nations Convention on the Rights of the Child (UNCRC) is a legally-binding international agreement setting out the civil, political, economic, social and cultural rights of every child, regardless of their race, religion or abilities. </a:t>
            </a:r>
          </a:p>
          <a:p>
            <a:pPr marL="0" indent="0">
              <a:buNone/>
            </a:pPr>
            <a:endParaRPr lang="en-GB" sz="2400" dirty="0"/>
          </a:p>
          <a:p>
            <a:r>
              <a:rPr lang="en-GB" sz="2400" dirty="0"/>
              <a:t>In 1989, governments worldwide promised all children the same rights by adopting the UNCRC. </a:t>
            </a:r>
          </a:p>
          <a:p>
            <a:pPr marL="0" indent="0">
              <a:buNone/>
            </a:pPr>
            <a:endParaRPr lang="en-GB" sz="2400" dirty="0"/>
          </a:p>
          <a:p>
            <a:r>
              <a:rPr lang="en-GB" sz="2400" dirty="0"/>
              <a:t>The Convention changed the way children are viewed and treated – in other words, as human beings with a distinct set of rights instead of as passive objects of care and charity.</a:t>
            </a:r>
          </a:p>
          <a:p>
            <a:pPr marL="0" indent="0">
              <a:buNone/>
            </a:pPr>
            <a:endParaRPr lang="en-GB" sz="2000" dirty="0"/>
          </a:p>
        </p:txBody>
      </p:sp>
    </p:spTree>
    <p:extLst>
      <p:ext uri="{BB962C8B-B14F-4D97-AF65-F5344CB8AC3E}">
        <p14:creationId xmlns:p14="http://schemas.microsoft.com/office/powerpoint/2010/main" val="592941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4918" y="2739628"/>
            <a:ext cx="5249217" cy="1280890"/>
          </a:xfrm>
        </p:spPr>
        <p:txBody>
          <a:bodyPr/>
          <a:lstStyle/>
          <a:p>
            <a:r>
              <a:rPr lang="en-GB" dirty="0">
                <a:hlinkClick r:id="rId2"/>
              </a:rPr>
              <a:t>What is the UNCRC?</a:t>
            </a:r>
            <a:endParaRPr lang="en-GB" dirty="0"/>
          </a:p>
        </p:txBody>
      </p:sp>
    </p:spTree>
    <p:extLst>
      <p:ext uri="{BB962C8B-B14F-4D97-AF65-F5344CB8AC3E}">
        <p14:creationId xmlns:p14="http://schemas.microsoft.com/office/powerpoint/2010/main" val="3743047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2655" y="360608"/>
            <a:ext cx="10931957" cy="5550614"/>
          </a:xfrm>
        </p:spPr>
        <p:txBody>
          <a:bodyPr>
            <a:normAutofit/>
          </a:bodyPr>
          <a:lstStyle/>
          <a:p>
            <a:endParaRPr lang="en-GB" sz="2800" b="1" dirty="0"/>
          </a:p>
          <a:p>
            <a:endParaRPr lang="en-GB" sz="2800" b="1" dirty="0"/>
          </a:p>
          <a:p>
            <a:pPr marL="0" indent="0">
              <a:buNone/>
            </a:pPr>
            <a:r>
              <a:rPr lang="en-GB" sz="2400" b="1" dirty="0"/>
              <a:t>Task 1 – What is a right?</a:t>
            </a:r>
          </a:p>
          <a:p>
            <a:endParaRPr lang="en-GB" sz="2400" b="1" dirty="0"/>
          </a:p>
          <a:p>
            <a:r>
              <a:rPr lang="en-GB" sz="2400" dirty="0"/>
              <a:t>Discuss what is meant by this term.</a:t>
            </a:r>
          </a:p>
          <a:p>
            <a:endParaRPr lang="en-GB" sz="2400" dirty="0"/>
          </a:p>
          <a:p>
            <a:r>
              <a:rPr lang="en-GB" sz="2400" dirty="0"/>
              <a:t>Feedback your definitions</a:t>
            </a:r>
          </a:p>
          <a:p>
            <a:endParaRPr lang="en-GB" dirty="0"/>
          </a:p>
          <a:p>
            <a:endParaRPr lang="en-GB" dirty="0"/>
          </a:p>
        </p:txBody>
      </p:sp>
    </p:spTree>
    <p:extLst>
      <p:ext uri="{BB962C8B-B14F-4D97-AF65-F5344CB8AC3E}">
        <p14:creationId xmlns:p14="http://schemas.microsoft.com/office/powerpoint/2010/main" val="5989484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055" y="360608"/>
            <a:ext cx="11033557" cy="5550614"/>
          </a:xfrm>
        </p:spPr>
        <p:txBody>
          <a:bodyPr>
            <a:normAutofit/>
          </a:bodyPr>
          <a:lstStyle/>
          <a:p>
            <a:pPr marL="0" indent="0">
              <a:buNone/>
            </a:pPr>
            <a:r>
              <a:rPr lang="en-GB" sz="2800" b="1" dirty="0"/>
              <a:t>Rights</a:t>
            </a:r>
          </a:p>
          <a:p>
            <a:pPr marL="0" indent="0">
              <a:buNone/>
            </a:pPr>
            <a:endParaRPr lang="en-GB" sz="2800" b="1" dirty="0"/>
          </a:p>
          <a:p>
            <a:r>
              <a:rPr lang="en-GB" altLang="en-US" dirty="0"/>
              <a:t>A </a:t>
            </a:r>
            <a:r>
              <a:rPr lang="en-GB" altLang="en-US" b="1" i="1" dirty="0"/>
              <a:t>Right</a:t>
            </a:r>
            <a:r>
              <a:rPr lang="en-GB" altLang="en-US" i="1" dirty="0"/>
              <a:t> </a:t>
            </a:r>
            <a:r>
              <a:rPr lang="en-GB" altLang="en-US" dirty="0"/>
              <a:t>is a power or liberty to which you are entitled. Rights serve as rules. </a:t>
            </a:r>
          </a:p>
          <a:p>
            <a:r>
              <a:rPr lang="en-GB" altLang="en-US" dirty="0"/>
              <a:t>Rights are something everyone has because of being born.</a:t>
            </a:r>
          </a:p>
          <a:p>
            <a:r>
              <a:rPr lang="en-GB" altLang="en-US" dirty="0"/>
              <a:t>No one has the power to give them to you or take them away from you.</a:t>
            </a:r>
          </a:p>
          <a:p>
            <a:r>
              <a:rPr lang="en-GB" altLang="en-US" b="1" dirty="0"/>
              <a:t>Rights</a:t>
            </a:r>
            <a:r>
              <a:rPr lang="en-GB" altLang="en-US" dirty="0"/>
              <a:t> are what you are entitled to, </a:t>
            </a:r>
            <a:r>
              <a:rPr lang="en-GB" altLang="en-US" b="1" dirty="0"/>
              <a:t>needs</a:t>
            </a:r>
            <a:r>
              <a:rPr lang="en-GB" altLang="en-US" dirty="0"/>
              <a:t> are what you require. </a:t>
            </a:r>
          </a:p>
          <a:p>
            <a:pPr marL="0" indent="0" algn="r">
              <a:buNone/>
            </a:pPr>
            <a:endParaRPr lang="en-GB" altLang="en-US" dirty="0"/>
          </a:p>
          <a:p>
            <a:pPr marL="0" indent="0" algn="r">
              <a:buNone/>
            </a:pPr>
            <a:r>
              <a:rPr lang="en-GB" altLang="en-US" dirty="0"/>
              <a:t>)</a:t>
            </a:r>
            <a:endParaRPr lang="en-GB" dirty="0"/>
          </a:p>
          <a:p>
            <a:endParaRPr lang="en-GB" dirty="0"/>
          </a:p>
          <a:p>
            <a:endParaRPr lang="en-GB" dirty="0"/>
          </a:p>
        </p:txBody>
      </p:sp>
    </p:spTree>
    <p:extLst>
      <p:ext uri="{BB962C8B-B14F-4D97-AF65-F5344CB8AC3E}">
        <p14:creationId xmlns:p14="http://schemas.microsoft.com/office/powerpoint/2010/main" val="7582770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8000" y="360607"/>
            <a:ext cx="10996612" cy="6168981"/>
          </a:xfrm>
        </p:spPr>
        <p:txBody>
          <a:bodyPr>
            <a:normAutofit/>
          </a:bodyPr>
          <a:lstStyle/>
          <a:p>
            <a:pPr marL="0" indent="0">
              <a:buNone/>
            </a:pPr>
            <a:r>
              <a:rPr lang="en-GB" sz="4000" b="1" dirty="0"/>
              <a:t>Rights</a:t>
            </a:r>
          </a:p>
          <a:p>
            <a:pPr marL="0" indent="0">
              <a:buNone/>
            </a:pPr>
            <a:endParaRPr lang="en-GB" sz="2800" b="1" dirty="0"/>
          </a:p>
          <a:p>
            <a:r>
              <a:rPr lang="en-GB" altLang="en-US" sz="2400" dirty="0"/>
              <a:t>Human rights are the basic things that all human beings are entitled to survive and to develop. Every single person regardless of their age has human rights, and the Government has a responsibility to make sure that people’s rights can be accessed, are respected and can be enjoyed.</a:t>
            </a:r>
          </a:p>
          <a:p>
            <a:pPr>
              <a:buNone/>
            </a:pPr>
            <a:endParaRPr lang="en-GB" altLang="en-US" sz="2400" dirty="0"/>
          </a:p>
          <a:p>
            <a:r>
              <a:rPr lang="en-GB" altLang="en-US" sz="2400" dirty="0"/>
              <a:t>Children and young people need special rights because they are relatively more vulnerable compared to adults. The UNCRC brings together children’s human rights into one international convention.</a:t>
            </a:r>
          </a:p>
          <a:p>
            <a:endParaRPr lang="en-GB" altLang="en-US" sz="2400" dirty="0"/>
          </a:p>
          <a:p>
            <a:r>
              <a:rPr lang="en-GB" altLang="en-US" sz="2400" dirty="0"/>
              <a:t>The Government has a responsibility to ensure that all people understand and respect Children’s Rights - this includes children and young people, parents, families, carers, teachers.</a:t>
            </a:r>
          </a:p>
          <a:p>
            <a:pPr marL="0" indent="0" algn="r">
              <a:buNone/>
            </a:pPr>
            <a:endParaRPr lang="en-GB" altLang="en-US" sz="1100" dirty="0"/>
          </a:p>
          <a:p>
            <a:endParaRPr lang="en-GB" dirty="0"/>
          </a:p>
          <a:p>
            <a:endParaRPr lang="en-GB" dirty="0"/>
          </a:p>
        </p:txBody>
      </p:sp>
    </p:spTree>
    <p:extLst>
      <p:ext uri="{BB962C8B-B14F-4D97-AF65-F5344CB8AC3E}">
        <p14:creationId xmlns:p14="http://schemas.microsoft.com/office/powerpoint/2010/main" val="2831157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110988-CE60-495C-ADD7-A50B52844F24}"/>
              </a:ext>
            </a:extLst>
          </p:cNvPr>
          <p:cNvSpPr>
            <a:spLocks noGrp="1"/>
          </p:cNvSpPr>
          <p:nvPr>
            <p:ph type="title"/>
          </p:nvPr>
        </p:nvSpPr>
        <p:spPr>
          <a:xfrm>
            <a:off x="554182" y="2025206"/>
            <a:ext cx="10611217" cy="2532045"/>
          </a:xfrm>
        </p:spPr>
        <p:txBody>
          <a:bodyPr/>
          <a:lstStyle/>
          <a:p>
            <a:r>
              <a:rPr lang="en-GB" sz="3600" b="1" dirty="0"/>
              <a:t>Task 2 - </a:t>
            </a:r>
            <a:r>
              <a:rPr lang="en-GB" sz="2800" dirty="0"/>
              <a:t>The Difference Between Needs and Rights?</a:t>
            </a:r>
          </a:p>
        </p:txBody>
      </p:sp>
    </p:spTree>
    <p:extLst>
      <p:ext uri="{BB962C8B-B14F-4D97-AF65-F5344CB8AC3E}">
        <p14:creationId xmlns:p14="http://schemas.microsoft.com/office/powerpoint/2010/main" val="38483044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1713B7-A5F7-4D9D-8A41-EBFD0C16221E}"/>
              </a:ext>
            </a:extLst>
          </p:cNvPr>
          <p:cNvSpPr>
            <a:spLocks noGrp="1"/>
          </p:cNvSpPr>
          <p:nvPr>
            <p:ph type="title"/>
          </p:nvPr>
        </p:nvSpPr>
        <p:spPr>
          <a:xfrm>
            <a:off x="1330037" y="624110"/>
            <a:ext cx="10174576" cy="688496"/>
          </a:xfrm>
        </p:spPr>
        <p:txBody>
          <a:bodyPr>
            <a:normAutofit/>
          </a:bodyPr>
          <a:lstStyle/>
          <a:p>
            <a:r>
              <a:rPr lang="en-GB" sz="3600" b="1" dirty="0"/>
              <a:t>Needs and Rights (OU, 2019)</a:t>
            </a:r>
          </a:p>
        </p:txBody>
      </p:sp>
      <p:graphicFrame>
        <p:nvGraphicFramePr>
          <p:cNvPr id="4" name="Content Placeholder 3">
            <a:extLst>
              <a:ext uri="{FF2B5EF4-FFF2-40B4-BE49-F238E27FC236}">
                <a16:creationId xmlns:a16="http://schemas.microsoft.com/office/drawing/2014/main" id="{37FAD256-CB9C-4403-9144-330A98264BDB}"/>
              </a:ext>
            </a:extLst>
          </p:cNvPr>
          <p:cNvGraphicFramePr>
            <a:graphicFrameLocks noGrp="1"/>
          </p:cNvGraphicFramePr>
          <p:nvPr>
            <p:ph idx="1"/>
            <p:extLst>
              <p:ext uri="{D42A27DB-BD31-4B8C-83A1-F6EECF244321}">
                <p14:modId xmlns:p14="http://schemas.microsoft.com/office/powerpoint/2010/main" val="2294898382"/>
              </p:ext>
            </p:extLst>
          </p:nvPr>
        </p:nvGraphicFramePr>
        <p:xfrm>
          <a:off x="1025236" y="1312606"/>
          <a:ext cx="10049164" cy="53191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590008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42B52E-0BC1-4705-B144-DE608F6A548E}"/>
              </a:ext>
            </a:extLst>
          </p:cNvPr>
          <p:cNvSpPr>
            <a:spLocks noGrp="1"/>
          </p:cNvSpPr>
          <p:nvPr>
            <p:ph type="title"/>
          </p:nvPr>
        </p:nvSpPr>
        <p:spPr/>
        <p:txBody>
          <a:bodyPr/>
          <a:lstStyle/>
          <a:p>
            <a:r>
              <a:rPr lang="en-GB" b="1" dirty="0"/>
              <a:t>Why are Children’s Rights Important?</a:t>
            </a:r>
          </a:p>
        </p:txBody>
      </p:sp>
      <p:pic>
        <p:nvPicPr>
          <p:cNvPr id="5" name="Content Placeholder 4">
            <a:hlinkClick r:id="rId2"/>
            <a:extLst>
              <a:ext uri="{FF2B5EF4-FFF2-40B4-BE49-F238E27FC236}">
                <a16:creationId xmlns:a16="http://schemas.microsoft.com/office/drawing/2014/main" id="{8107524B-FC23-4641-BA7D-4F78E8724FD3}"/>
              </a:ext>
            </a:extLst>
          </p:cNvPr>
          <p:cNvPicPr>
            <a:picLocks noGrp="1" noChangeAspect="1"/>
          </p:cNvPicPr>
          <p:nvPr>
            <p:ph idx="1"/>
          </p:nvPr>
        </p:nvPicPr>
        <p:blipFill>
          <a:blip r:embed="rId3"/>
          <a:stretch>
            <a:fillRect/>
          </a:stretch>
        </p:blipFill>
        <p:spPr>
          <a:xfrm>
            <a:off x="3585148" y="2038311"/>
            <a:ext cx="4449580" cy="3955182"/>
          </a:xfrm>
        </p:spPr>
      </p:pic>
    </p:spTree>
    <p:extLst>
      <p:ext uri="{BB962C8B-B14F-4D97-AF65-F5344CB8AC3E}">
        <p14:creationId xmlns:p14="http://schemas.microsoft.com/office/powerpoint/2010/main" val="21515298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1964" y="360608"/>
            <a:ext cx="10802648" cy="6336406"/>
          </a:xfrm>
        </p:spPr>
        <p:txBody>
          <a:bodyPr>
            <a:normAutofit fontScale="70000" lnSpcReduction="20000"/>
          </a:bodyPr>
          <a:lstStyle/>
          <a:p>
            <a:r>
              <a:rPr lang="en-GB" sz="4000" b="1" dirty="0"/>
              <a:t>What makes the UNCRC so special?</a:t>
            </a:r>
          </a:p>
          <a:p>
            <a:endParaRPr lang="en-GB" sz="3200" b="1" dirty="0"/>
          </a:p>
          <a:p>
            <a:r>
              <a:rPr lang="en-GB" sz="3200" dirty="0"/>
              <a:t>Every child has rights, whatever their ethnicity, gender, religion, language, abilities or any other status.</a:t>
            </a:r>
          </a:p>
          <a:p>
            <a:endParaRPr lang="en-GB" sz="3200" dirty="0"/>
          </a:p>
          <a:p>
            <a:r>
              <a:rPr lang="en-GB" sz="3200" dirty="0"/>
              <a:t>United Nations International Children’s Emergency Fund (UNICEF) are the only organisation working for children recognised by the Convention.</a:t>
            </a:r>
          </a:p>
          <a:p>
            <a:endParaRPr lang="en-GB" sz="3200" dirty="0"/>
          </a:p>
          <a:p>
            <a:r>
              <a:rPr lang="en-GB" sz="3200" dirty="0"/>
              <a:t>There are four articles in the convention that are seen as special. They are known as the “General Principles”, and they help to interpret all the other articles and play a fundamental role in realising all the rights in the Convention for all children. They are:</a:t>
            </a:r>
          </a:p>
          <a:p>
            <a:endParaRPr lang="en-GB" sz="3200" dirty="0"/>
          </a:p>
          <a:p>
            <a:r>
              <a:rPr lang="en-GB" sz="3200" dirty="0"/>
              <a:t>Non-discrimination (article 2)</a:t>
            </a:r>
          </a:p>
          <a:p>
            <a:r>
              <a:rPr lang="en-GB" sz="3200" dirty="0"/>
              <a:t>Best interest of the child (article 3)</a:t>
            </a:r>
          </a:p>
          <a:p>
            <a:r>
              <a:rPr lang="en-GB" sz="3200" dirty="0"/>
              <a:t>Right to life survival and development (article 6)</a:t>
            </a:r>
          </a:p>
          <a:p>
            <a:r>
              <a:rPr lang="en-GB" sz="3200" dirty="0"/>
              <a:t>Right to be heard (article 12)</a:t>
            </a:r>
          </a:p>
          <a:p>
            <a:pPr marL="0" indent="0" algn="r">
              <a:buNone/>
            </a:pPr>
            <a:r>
              <a:rPr lang="en-GB" sz="3200" dirty="0"/>
              <a:t>(Unicef, 2019)</a:t>
            </a:r>
          </a:p>
          <a:p>
            <a:endParaRPr lang="en-GB" sz="3200" b="1" dirty="0"/>
          </a:p>
          <a:p>
            <a:endParaRPr lang="en-GB" dirty="0"/>
          </a:p>
        </p:txBody>
      </p:sp>
    </p:spTree>
    <p:extLst>
      <p:ext uri="{BB962C8B-B14F-4D97-AF65-F5344CB8AC3E}">
        <p14:creationId xmlns:p14="http://schemas.microsoft.com/office/powerpoint/2010/main" val="32412015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4744" y="225938"/>
            <a:ext cx="8911687" cy="1280890"/>
          </a:xfrm>
        </p:spPr>
        <p:txBody>
          <a:bodyPr/>
          <a:lstStyle/>
          <a:p>
            <a:r>
              <a:rPr lang="en-GB" b="1" dirty="0"/>
              <a:t>The UNCRC and the USA</a:t>
            </a:r>
          </a:p>
        </p:txBody>
      </p:sp>
      <p:sp>
        <p:nvSpPr>
          <p:cNvPr id="3" name="Content Placeholder 2"/>
          <p:cNvSpPr>
            <a:spLocks noGrp="1"/>
          </p:cNvSpPr>
          <p:nvPr>
            <p:ph idx="1"/>
          </p:nvPr>
        </p:nvSpPr>
        <p:spPr>
          <a:xfrm>
            <a:off x="646545" y="1506828"/>
            <a:ext cx="10858067" cy="4404394"/>
          </a:xfrm>
        </p:spPr>
        <p:txBody>
          <a:bodyPr/>
          <a:lstStyle/>
          <a:p>
            <a:pPr marL="0" indent="0">
              <a:buClr>
                <a:srgbClr val="FF6600"/>
              </a:buClr>
              <a:buNone/>
            </a:pPr>
            <a:r>
              <a:rPr lang="en-US" sz="2400" dirty="0"/>
              <a:t>Why hasn’t the USA ratified the UNCRC?</a:t>
            </a:r>
          </a:p>
          <a:p>
            <a:pPr>
              <a:buClr>
                <a:srgbClr val="FF6600"/>
              </a:buClr>
            </a:pPr>
            <a:endParaRPr lang="en-US" sz="2400" dirty="0"/>
          </a:p>
          <a:p>
            <a:pPr>
              <a:buClr>
                <a:srgbClr val="FF6600"/>
              </a:buClr>
            </a:pPr>
            <a:r>
              <a:rPr lang="en-US" sz="2400" dirty="0"/>
              <a:t>The US is not in compliance with the treaty.</a:t>
            </a:r>
          </a:p>
          <a:p>
            <a:pPr>
              <a:buClr>
                <a:srgbClr val="FF6600"/>
              </a:buClr>
            </a:pPr>
            <a:endParaRPr lang="en-US" sz="2400" dirty="0"/>
          </a:p>
          <a:p>
            <a:pPr>
              <a:buClr>
                <a:srgbClr val="FF6600"/>
              </a:buClr>
            </a:pPr>
            <a:r>
              <a:rPr lang="en-US" sz="2400" dirty="0"/>
              <a:t>Fear of infringement on USA’s rights.</a:t>
            </a:r>
          </a:p>
          <a:p>
            <a:pPr>
              <a:buClr>
                <a:srgbClr val="FF6600"/>
              </a:buClr>
            </a:pPr>
            <a:endParaRPr lang="en-US" sz="2400" dirty="0"/>
          </a:p>
          <a:p>
            <a:pPr>
              <a:buClr>
                <a:srgbClr val="FF6600"/>
              </a:buClr>
            </a:pPr>
            <a:r>
              <a:rPr lang="en-US" sz="2400" dirty="0"/>
              <a:t>Fear of interference in family life and parental child rearing</a:t>
            </a:r>
            <a:r>
              <a:rPr lang="en-US" dirty="0"/>
              <a:t>.</a:t>
            </a:r>
          </a:p>
          <a:p>
            <a:endParaRPr lang="en-GB" dirty="0"/>
          </a:p>
        </p:txBody>
      </p:sp>
    </p:spTree>
    <p:extLst>
      <p:ext uri="{BB962C8B-B14F-4D97-AF65-F5344CB8AC3E}">
        <p14:creationId xmlns:p14="http://schemas.microsoft.com/office/powerpoint/2010/main" val="6826637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79291" y="366533"/>
            <a:ext cx="8911687" cy="1280890"/>
          </a:xfrm>
        </p:spPr>
        <p:txBody>
          <a:bodyPr/>
          <a:lstStyle/>
          <a:p>
            <a:r>
              <a:rPr lang="en-GB" b="1" dirty="0"/>
              <a:t>The UNCRC and the USA</a:t>
            </a:r>
          </a:p>
        </p:txBody>
      </p:sp>
      <p:sp>
        <p:nvSpPr>
          <p:cNvPr id="3" name="Content Placeholder 2"/>
          <p:cNvSpPr>
            <a:spLocks noGrp="1"/>
          </p:cNvSpPr>
          <p:nvPr>
            <p:ph idx="1"/>
          </p:nvPr>
        </p:nvSpPr>
        <p:spPr>
          <a:xfrm>
            <a:off x="637309" y="1506828"/>
            <a:ext cx="10867303" cy="5241702"/>
          </a:xfrm>
        </p:spPr>
        <p:txBody>
          <a:bodyPr>
            <a:normAutofit/>
          </a:bodyPr>
          <a:lstStyle/>
          <a:p>
            <a:pPr marL="0" indent="0">
              <a:buClr>
                <a:srgbClr val="FF6600"/>
              </a:buClr>
              <a:buNone/>
            </a:pPr>
            <a:r>
              <a:rPr lang="en-US" sz="2800" dirty="0"/>
              <a:t>What has happened?</a:t>
            </a:r>
          </a:p>
          <a:p>
            <a:pPr marL="798512" lvl="1" indent="-342900">
              <a:buClr>
                <a:srgbClr val="FF6600"/>
              </a:buClr>
            </a:pPr>
            <a:endParaRPr lang="en-US" sz="2000" dirty="0">
              <a:solidFill>
                <a:schemeClr val="tx1"/>
              </a:solidFill>
            </a:endParaRPr>
          </a:p>
          <a:p>
            <a:pPr marL="798512" lvl="1" indent="-342900">
              <a:buClr>
                <a:srgbClr val="FF6600"/>
              </a:buClr>
            </a:pPr>
            <a:r>
              <a:rPr lang="en-US" sz="2000" dirty="0">
                <a:solidFill>
                  <a:schemeClr val="tx1"/>
                </a:solidFill>
              </a:rPr>
              <a:t>In 1995 Madeline Albright, then the US ambassador of the UN, signed the UNCRC on behalf of President Clinton.</a:t>
            </a:r>
          </a:p>
          <a:p>
            <a:pPr marL="455612" lvl="1" indent="0">
              <a:buClr>
                <a:srgbClr val="FF6600"/>
              </a:buClr>
              <a:buNone/>
            </a:pPr>
            <a:endParaRPr lang="en-US" sz="2000" dirty="0">
              <a:solidFill>
                <a:schemeClr val="tx1"/>
              </a:solidFill>
            </a:endParaRPr>
          </a:p>
          <a:p>
            <a:pPr marL="798512" lvl="1" indent="-342900">
              <a:buClr>
                <a:srgbClr val="FF6600"/>
              </a:buClr>
            </a:pPr>
            <a:r>
              <a:rPr lang="en-GB" sz="2000" dirty="0">
                <a:solidFill>
                  <a:schemeClr val="tx1"/>
                </a:solidFill>
              </a:rPr>
              <a:t>Since the UNCRC was ratified, Bill Clinton, George Bush and Barack Obama have all failed to ratify the convention.</a:t>
            </a:r>
          </a:p>
          <a:p>
            <a:pPr marL="455612" lvl="1" indent="0">
              <a:buClr>
                <a:srgbClr val="FF6600"/>
              </a:buClr>
              <a:buNone/>
            </a:pPr>
            <a:endParaRPr lang="en-GB" sz="2000" dirty="0">
              <a:solidFill>
                <a:schemeClr val="tx1"/>
              </a:solidFill>
            </a:endParaRPr>
          </a:p>
          <a:p>
            <a:pPr marL="798512" lvl="1" indent="-342900">
              <a:buClr>
                <a:srgbClr val="FF6600"/>
              </a:buClr>
            </a:pPr>
            <a:r>
              <a:rPr lang="en-GB" sz="2000" dirty="0">
                <a:solidFill>
                  <a:schemeClr val="tx1"/>
                </a:solidFill>
              </a:rPr>
              <a:t> </a:t>
            </a:r>
            <a:r>
              <a:rPr lang="en-US" sz="2000" dirty="0"/>
              <a:t>USA still need to approve the UNCRC – they need State Department and Senate approval, and a presidential signature.</a:t>
            </a:r>
          </a:p>
          <a:p>
            <a:endParaRPr lang="en-GB" dirty="0"/>
          </a:p>
        </p:txBody>
      </p:sp>
    </p:spTree>
    <p:extLst>
      <p:ext uri="{BB962C8B-B14F-4D97-AF65-F5344CB8AC3E}">
        <p14:creationId xmlns:p14="http://schemas.microsoft.com/office/powerpoint/2010/main" val="9166318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0502" y="225938"/>
            <a:ext cx="8911687" cy="1280890"/>
          </a:xfrm>
        </p:spPr>
        <p:txBody>
          <a:bodyPr/>
          <a:lstStyle/>
          <a:p>
            <a:r>
              <a:rPr lang="en-GB" b="1" dirty="0"/>
              <a:t>The UNCRC and the USA</a:t>
            </a:r>
          </a:p>
        </p:txBody>
      </p:sp>
      <p:sp>
        <p:nvSpPr>
          <p:cNvPr id="3" name="Content Placeholder 2"/>
          <p:cNvSpPr>
            <a:spLocks noGrp="1"/>
          </p:cNvSpPr>
          <p:nvPr>
            <p:ph idx="1"/>
          </p:nvPr>
        </p:nvSpPr>
        <p:spPr>
          <a:xfrm>
            <a:off x="766619" y="1506828"/>
            <a:ext cx="10737994" cy="5241702"/>
          </a:xfrm>
        </p:spPr>
        <p:txBody>
          <a:bodyPr>
            <a:normAutofit/>
          </a:bodyPr>
          <a:lstStyle/>
          <a:p>
            <a:pPr marL="0" indent="0">
              <a:buClr>
                <a:srgbClr val="FF6600"/>
              </a:buClr>
              <a:buNone/>
            </a:pPr>
            <a:r>
              <a:rPr lang="en-US" sz="2400" dirty="0"/>
              <a:t>What if the USA ratified the UNCRC?</a:t>
            </a:r>
          </a:p>
          <a:p>
            <a:pPr marL="749300" lvl="1">
              <a:buClr>
                <a:srgbClr val="FF6600"/>
              </a:buClr>
            </a:pPr>
            <a:endParaRPr lang="en-US" sz="1800" dirty="0"/>
          </a:p>
          <a:p>
            <a:pPr marL="749300" lvl="1">
              <a:buClr>
                <a:srgbClr val="FF6600"/>
              </a:buClr>
            </a:pPr>
            <a:r>
              <a:rPr lang="en-US" sz="2000" dirty="0"/>
              <a:t>Greater priority of children’s rights in the United States and the world</a:t>
            </a:r>
          </a:p>
          <a:p>
            <a:pPr marL="749300" lvl="1">
              <a:buClr>
                <a:srgbClr val="FF6600"/>
              </a:buClr>
            </a:pPr>
            <a:endParaRPr lang="en-US" sz="2000" dirty="0"/>
          </a:p>
          <a:p>
            <a:pPr marL="749300" lvl="1">
              <a:buClr>
                <a:srgbClr val="FF6600"/>
              </a:buClr>
            </a:pPr>
            <a:r>
              <a:rPr lang="en-US" sz="2000" dirty="0"/>
              <a:t>Quality education and healthcare guaranteed</a:t>
            </a:r>
          </a:p>
          <a:p>
            <a:pPr marL="520700" lvl="1" indent="0">
              <a:buClr>
                <a:srgbClr val="FF6600"/>
              </a:buClr>
              <a:buNone/>
            </a:pPr>
            <a:endParaRPr lang="en-US" sz="2000" dirty="0"/>
          </a:p>
          <a:p>
            <a:pPr marL="749300" lvl="1">
              <a:buClr>
                <a:srgbClr val="FF6600"/>
              </a:buClr>
            </a:pPr>
            <a:r>
              <a:rPr lang="en-US" sz="2000" dirty="0"/>
              <a:t>Influence the children’s rights in other countries</a:t>
            </a:r>
          </a:p>
          <a:p>
            <a:pPr marL="749300" lvl="1">
              <a:buClr>
                <a:srgbClr val="FF6600"/>
              </a:buClr>
            </a:pPr>
            <a:endParaRPr lang="en-US" sz="2000" dirty="0"/>
          </a:p>
          <a:p>
            <a:pPr marL="749300" lvl="1">
              <a:buClr>
                <a:srgbClr val="FF6600"/>
              </a:buClr>
            </a:pPr>
            <a:r>
              <a:rPr lang="en-GB" sz="2000" dirty="0"/>
              <a:t>Improve America’s reputation as a champion of child wellbeing</a:t>
            </a:r>
            <a:endParaRPr lang="en-US" sz="2000" dirty="0"/>
          </a:p>
          <a:p>
            <a:pPr marL="0" indent="0">
              <a:buNone/>
            </a:pPr>
            <a:endParaRPr lang="en-GB" dirty="0"/>
          </a:p>
        </p:txBody>
      </p:sp>
    </p:spTree>
    <p:extLst>
      <p:ext uri="{BB962C8B-B14F-4D97-AF65-F5344CB8AC3E}">
        <p14:creationId xmlns:p14="http://schemas.microsoft.com/office/powerpoint/2010/main" val="3270233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0502" y="225938"/>
            <a:ext cx="8911687" cy="1280890"/>
          </a:xfrm>
        </p:spPr>
        <p:txBody>
          <a:bodyPr/>
          <a:lstStyle/>
          <a:p>
            <a:r>
              <a:rPr lang="en-GB" b="1" dirty="0"/>
              <a:t>The UNCRC and the UK</a:t>
            </a:r>
          </a:p>
        </p:txBody>
      </p:sp>
      <p:sp>
        <p:nvSpPr>
          <p:cNvPr id="3" name="Content Placeholder 2"/>
          <p:cNvSpPr>
            <a:spLocks noGrp="1"/>
          </p:cNvSpPr>
          <p:nvPr>
            <p:ph idx="1"/>
          </p:nvPr>
        </p:nvSpPr>
        <p:spPr>
          <a:xfrm>
            <a:off x="701965" y="1506828"/>
            <a:ext cx="10802648" cy="5241702"/>
          </a:xfrm>
        </p:spPr>
        <p:txBody>
          <a:bodyPr>
            <a:normAutofit/>
          </a:bodyPr>
          <a:lstStyle/>
          <a:p>
            <a:pPr>
              <a:defRPr/>
            </a:pPr>
            <a:r>
              <a:rPr lang="en-GB" altLang="en-US" sz="2400" dirty="0"/>
              <a:t>In UK we have what is known as a </a:t>
            </a:r>
            <a:r>
              <a:rPr lang="en-GB" altLang="en-US" sz="2400" dirty="0">
                <a:solidFill>
                  <a:srgbClr val="FF0000"/>
                </a:solidFill>
              </a:rPr>
              <a:t>Dualist State – </a:t>
            </a:r>
            <a:r>
              <a:rPr lang="en-GB" altLang="en-US" sz="2400" dirty="0">
                <a:solidFill>
                  <a:schemeClr val="tx1"/>
                </a:solidFill>
              </a:rPr>
              <a:t>this gives domestic legal effect to international treaties only to the extent they are provided for in UK legislation.</a:t>
            </a:r>
          </a:p>
          <a:p>
            <a:pPr>
              <a:buNone/>
              <a:defRPr/>
            </a:pPr>
            <a:endParaRPr lang="en-GB" altLang="en-US" sz="2400" dirty="0">
              <a:solidFill>
                <a:srgbClr val="FF0000"/>
              </a:solidFill>
            </a:endParaRPr>
          </a:p>
          <a:p>
            <a:pPr>
              <a:defRPr/>
            </a:pPr>
            <a:r>
              <a:rPr lang="en-GB" sz="2400" dirty="0"/>
              <a:t>International law has to be national law as well, or it is no law at all.</a:t>
            </a:r>
            <a:endParaRPr lang="en-GB" altLang="en-US" sz="2400" dirty="0">
              <a:solidFill>
                <a:srgbClr val="FF0000"/>
              </a:solidFill>
            </a:endParaRPr>
          </a:p>
          <a:p>
            <a:pPr marL="0" indent="0">
              <a:buNone/>
              <a:defRPr/>
            </a:pPr>
            <a:endParaRPr lang="en-GB" altLang="en-US" sz="2400" dirty="0">
              <a:solidFill>
                <a:srgbClr val="FF0000"/>
              </a:solidFill>
            </a:endParaRPr>
          </a:p>
          <a:p>
            <a:pPr>
              <a:defRPr/>
            </a:pPr>
            <a:r>
              <a:rPr lang="en-GB" altLang="en-US" sz="2400" dirty="0"/>
              <a:t>Regardless of the UNCRC’s legal status, it does create a set of recognised standards. </a:t>
            </a:r>
          </a:p>
          <a:p>
            <a:pPr marL="109537" indent="0">
              <a:buFont typeface="Wingdings 3" pitchFamily="18" charset="2"/>
              <a:buNone/>
              <a:defRPr/>
            </a:pPr>
            <a:endParaRPr lang="en-GB" altLang="en-US" sz="2400" dirty="0"/>
          </a:p>
          <a:p>
            <a:pPr>
              <a:defRPr/>
            </a:pPr>
            <a:r>
              <a:rPr lang="en-GB" altLang="en-US" sz="2400" dirty="0"/>
              <a:t>Welsh Government formally adopted the UNCRC January 2004.</a:t>
            </a:r>
          </a:p>
          <a:p>
            <a:pPr marL="0" indent="0">
              <a:buNone/>
            </a:pPr>
            <a:endParaRPr lang="en-GB" dirty="0"/>
          </a:p>
        </p:txBody>
      </p:sp>
    </p:spTree>
    <p:extLst>
      <p:ext uri="{BB962C8B-B14F-4D97-AF65-F5344CB8AC3E}">
        <p14:creationId xmlns:p14="http://schemas.microsoft.com/office/powerpoint/2010/main" val="42764301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0502" y="225938"/>
            <a:ext cx="8911687" cy="1280890"/>
          </a:xfrm>
        </p:spPr>
        <p:txBody>
          <a:bodyPr/>
          <a:lstStyle/>
          <a:p>
            <a:r>
              <a:rPr lang="en-GB" b="1" dirty="0"/>
              <a:t>The UNCRC and Wales</a:t>
            </a:r>
          </a:p>
        </p:txBody>
      </p:sp>
      <p:sp>
        <p:nvSpPr>
          <p:cNvPr id="3" name="Content Placeholder 2"/>
          <p:cNvSpPr>
            <a:spLocks noGrp="1"/>
          </p:cNvSpPr>
          <p:nvPr>
            <p:ph idx="1"/>
          </p:nvPr>
        </p:nvSpPr>
        <p:spPr>
          <a:xfrm>
            <a:off x="738909" y="1506828"/>
            <a:ext cx="10765703" cy="5241702"/>
          </a:xfrm>
        </p:spPr>
        <p:txBody>
          <a:bodyPr>
            <a:normAutofit/>
          </a:bodyPr>
          <a:lstStyle/>
          <a:p>
            <a:r>
              <a:rPr lang="en-GB" sz="2400" dirty="0"/>
              <a:t>The WG see children as right bearers, and in 2002 the UNCRC Committee applauded the WG for using the UNCRC in Wales’ strategy for children and young people, including information on what rights a child should have.</a:t>
            </a:r>
          </a:p>
          <a:p>
            <a:pPr marL="0" indent="0">
              <a:buNone/>
            </a:pPr>
            <a:r>
              <a:rPr lang="en-GB" sz="2400" dirty="0"/>
              <a:t> </a:t>
            </a:r>
            <a:endParaRPr lang="en-GB" altLang="en-US" sz="2400" dirty="0"/>
          </a:p>
          <a:p>
            <a:r>
              <a:rPr lang="en-GB" altLang="en-US" sz="2400" dirty="0"/>
              <a:t>The Welsh Government formally adopted the United Nations Convention on the Rights of the Child as the basis for policy making for children and young people (0-25) in Wales in January 2004, and it received strong cross-party support from the National Assembly for Wales.</a:t>
            </a:r>
          </a:p>
          <a:p>
            <a:pPr>
              <a:buNone/>
            </a:pPr>
            <a:endParaRPr lang="en-GB" altLang="en-US" sz="2400" dirty="0"/>
          </a:p>
          <a:p>
            <a:r>
              <a:rPr lang="en-GB" altLang="en-US" sz="2400" dirty="0"/>
              <a:t>WG’s Seven Core Aims for children and young people were developed to summarise the UNCRC to help with national and local planning and delivery of services for children and young people.</a:t>
            </a:r>
          </a:p>
          <a:p>
            <a:pPr marL="0" indent="0">
              <a:buNone/>
            </a:pPr>
            <a:endParaRPr lang="en-GB" dirty="0"/>
          </a:p>
        </p:txBody>
      </p:sp>
    </p:spTree>
    <p:extLst>
      <p:ext uri="{BB962C8B-B14F-4D97-AF65-F5344CB8AC3E}">
        <p14:creationId xmlns:p14="http://schemas.microsoft.com/office/powerpoint/2010/main" val="4772097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941" y="638062"/>
            <a:ext cx="11732653" cy="1280890"/>
          </a:xfrm>
        </p:spPr>
        <p:txBody>
          <a:bodyPr/>
          <a:lstStyle/>
          <a:p>
            <a:pPr algn="ctr"/>
            <a:r>
              <a:rPr lang="en-GB" b="1" dirty="0"/>
              <a:t>Children’s Rights in Wales</a:t>
            </a:r>
          </a:p>
        </p:txBody>
      </p:sp>
      <p:sp>
        <p:nvSpPr>
          <p:cNvPr id="3" name="Content Placeholder 2"/>
          <p:cNvSpPr>
            <a:spLocks noGrp="1"/>
          </p:cNvSpPr>
          <p:nvPr>
            <p:ph idx="1"/>
          </p:nvPr>
        </p:nvSpPr>
        <p:spPr>
          <a:xfrm>
            <a:off x="579549" y="1506828"/>
            <a:ext cx="10925063" cy="5241702"/>
          </a:xfrm>
        </p:spPr>
        <p:txBody>
          <a:bodyPr>
            <a:normAutofit/>
          </a:bodyPr>
          <a:lstStyle/>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p:txBody>
      </p:sp>
      <p:pic>
        <p:nvPicPr>
          <p:cNvPr id="5" name="Picture 4">
            <a:hlinkClick r:id="rId2"/>
            <a:extLst>
              <a:ext uri="{FF2B5EF4-FFF2-40B4-BE49-F238E27FC236}">
                <a16:creationId xmlns:a16="http://schemas.microsoft.com/office/drawing/2014/main" id="{D2781259-1338-412E-90B7-3DBF3941C1EE}"/>
              </a:ext>
            </a:extLst>
          </p:cNvPr>
          <p:cNvPicPr>
            <a:picLocks noChangeAspect="1"/>
          </p:cNvPicPr>
          <p:nvPr/>
        </p:nvPicPr>
        <p:blipFill>
          <a:blip r:embed="rId3"/>
          <a:stretch>
            <a:fillRect/>
          </a:stretch>
        </p:blipFill>
        <p:spPr>
          <a:xfrm>
            <a:off x="2143110" y="1506828"/>
            <a:ext cx="8284000" cy="4970400"/>
          </a:xfrm>
          <a:prstGeom prst="rect">
            <a:avLst/>
          </a:prstGeom>
        </p:spPr>
      </p:pic>
    </p:spTree>
    <p:extLst>
      <p:ext uri="{BB962C8B-B14F-4D97-AF65-F5344CB8AC3E}">
        <p14:creationId xmlns:p14="http://schemas.microsoft.com/office/powerpoint/2010/main" val="4443788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0502" y="225938"/>
            <a:ext cx="8911687" cy="1280890"/>
          </a:xfrm>
        </p:spPr>
        <p:txBody>
          <a:bodyPr/>
          <a:lstStyle/>
          <a:p>
            <a:r>
              <a:rPr lang="en-GB" b="1" dirty="0"/>
              <a:t>Wales’ Seven Core Aims</a:t>
            </a:r>
          </a:p>
        </p:txBody>
      </p:sp>
      <p:sp>
        <p:nvSpPr>
          <p:cNvPr id="3" name="Content Placeholder 2"/>
          <p:cNvSpPr>
            <a:spLocks noGrp="1"/>
          </p:cNvSpPr>
          <p:nvPr>
            <p:ph idx="1"/>
          </p:nvPr>
        </p:nvSpPr>
        <p:spPr>
          <a:xfrm>
            <a:off x="665019" y="1209368"/>
            <a:ext cx="11338092" cy="5539162"/>
          </a:xfrm>
        </p:spPr>
        <p:txBody>
          <a:bodyPr>
            <a:normAutofit/>
          </a:bodyPr>
          <a:lstStyle/>
          <a:p>
            <a:pPr marL="0" indent="0">
              <a:buNone/>
            </a:pPr>
            <a:endParaRPr lang="en-GB" sz="2400" b="1" dirty="0"/>
          </a:p>
          <a:p>
            <a:r>
              <a:rPr lang="en-GB" sz="2400" dirty="0"/>
              <a:t>Wales’ ambition is for all children to have a bright future. They want a future which is a fairer society and where every person is able to make the most of their abilities and contribute positively to the community that they live in. Wales do not want any children to be disadvantaged by poverty and inequality. </a:t>
            </a:r>
          </a:p>
          <a:p>
            <a:r>
              <a:rPr lang="en-GB" sz="2400" dirty="0"/>
              <a:t>The Programme for Children and Young People incorporates the seven core aims, and has a detailed section for each, which includes an explanation and diagram to show how the Core Aims integrate with the Programme for Government, Well-being Goals, legislation, policies, programmes, outcome indicators and, of course, the articles from the UNCRC.</a:t>
            </a:r>
          </a:p>
          <a:p>
            <a:r>
              <a:rPr lang="en-GB" sz="2400" dirty="0"/>
              <a:t>Additionally, all sections have been brought together in a comprehensive version of the Programme for Children and Young People.</a:t>
            </a:r>
          </a:p>
          <a:p>
            <a:pPr marL="0" indent="0">
              <a:buNone/>
            </a:pPr>
            <a:endParaRPr lang="en-GB" sz="2400" dirty="0"/>
          </a:p>
        </p:txBody>
      </p:sp>
    </p:spTree>
    <p:extLst>
      <p:ext uri="{BB962C8B-B14F-4D97-AF65-F5344CB8AC3E}">
        <p14:creationId xmlns:p14="http://schemas.microsoft.com/office/powerpoint/2010/main" val="1521407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0502" y="225938"/>
            <a:ext cx="8911687" cy="1280890"/>
          </a:xfrm>
        </p:spPr>
        <p:txBody>
          <a:bodyPr/>
          <a:lstStyle/>
          <a:p>
            <a:r>
              <a:rPr lang="en-GB" b="1" dirty="0"/>
              <a:t>Wales’ seven core aims</a:t>
            </a:r>
          </a:p>
        </p:txBody>
      </p:sp>
      <p:sp>
        <p:nvSpPr>
          <p:cNvPr id="3" name="Content Placeholder 2"/>
          <p:cNvSpPr>
            <a:spLocks noGrp="1"/>
          </p:cNvSpPr>
          <p:nvPr>
            <p:ph idx="1"/>
          </p:nvPr>
        </p:nvSpPr>
        <p:spPr>
          <a:xfrm>
            <a:off x="1584101" y="927279"/>
            <a:ext cx="10419009" cy="5821251"/>
          </a:xfrm>
        </p:spPr>
        <p:txBody>
          <a:bodyPr>
            <a:normAutofit/>
          </a:bodyPr>
          <a:lstStyle/>
          <a:p>
            <a:pPr marL="0" indent="0">
              <a:buNone/>
            </a:pPr>
            <a:endParaRPr lang="en-GB" sz="2400" b="1" dirty="0"/>
          </a:p>
          <a:p>
            <a:pPr marL="0" indent="0">
              <a:buNone/>
            </a:pPr>
            <a:r>
              <a:rPr lang="en-GB" sz="2400" b="1" dirty="0"/>
              <a:t>The seven core aims are:</a:t>
            </a:r>
          </a:p>
          <a:p>
            <a:r>
              <a:rPr lang="en-GB" sz="2400" dirty="0"/>
              <a:t>To ensure that children in Wales have a flying start in life </a:t>
            </a:r>
          </a:p>
          <a:p>
            <a:r>
              <a:rPr lang="en-GB" sz="2400" dirty="0"/>
              <a:t>Children have a comprehensive range of education and learning opportunities</a:t>
            </a:r>
          </a:p>
          <a:p>
            <a:r>
              <a:rPr lang="en-GB" sz="2400" dirty="0"/>
              <a:t>Children enjoy the best possible health and are free from abuse, victimisation and exploitation</a:t>
            </a:r>
          </a:p>
          <a:p>
            <a:r>
              <a:rPr lang="en-GB" sz="2400" dirty="0"/>
              <a:t>Children have access to play, leisure, sporting and cultural activities </a:t>
            </a:r>
          </a:p>
          <a:p>
            <a:r>
              <a:rPr lang="en-GB" sz="2400" dirty="0"/>
              <a:t>Children are listened to, treated with respect, and have their race and cultural identity recognised </a:t>
            </a:r>
          </a:p>
          <a:p>
            <a:r>
              <a:rPr lang="en-GB" sz="2400" dirty="0"/>
              <a:t>Children have a safe home and a community which supports physical and emotional wellbeing </a:t>
            </a:r>
          </a:p>
          <a:p>
            <a:r>
              <a:rPr lang="en-GB" sz="2400" dirty="0"/>
              <a:t>Children are not disadvantaged by poverty </a:t>
            </a:r>
          </a:p>
          <a:p>
            <a:pPr marL="0" indent="0" algn="r">
              <a:buNone/>
            </a:pPr>
            <a:r>
              <a:rPr lang="en-GB" sz="1900" dirty="0"/>
              <a:t>(National Assembly Wales 2019; Children’s Rights in Wales, 2019)</a:t>
            </a:r>
            <a:r>
              <a:rPr lang="en-GB" sz="2400" dirty="0"/>
              <a:t>. </a:t>
            </a:r>
          </a:p>
        </p:txBody>
      </p:sp>
    </p:spTree>
    <p:extLst>
      <p:ext uri="{BB962C8B-B14F-4D97-AF65-F5344CB8AC3E}">
        <p14:creationId xmlns:p14="http://schemas.microsoft.com/office/powerpoint/2010/main" val="27471870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0502" y="225938"/>
            <a:ext cx="8911687" cy="1280890"/>
          </a:xfrm>
        </p:spPr>
        <p:txBody>
          <a:bodyPr/>
          <a:lstStyle/>
          <a:p>
            <a:r>
              <a:rPr lang="en-GB" b="1" dirty="0"/>
              <a:t>Wales’ Seven Core Aims</a:t>
            </a:r>
          </a:p>
        </p:txBody>
      </p:sp>
      <p:sp>
        <p:nvSpPr>
          <p:cNvPr id="3" name="Content Placeholder 2"/>
          <p:cNvSpPr>
            <a:spLocks noGrp="1"/>
          </p:cNvSpPr>
          <p:nvPr>
            <p:ph idx="1"/>
          </p:nvPr>
        </p:nvSpPr>
        <p:spPr>
          <a:xfrm>
            <a:off x="429811" y="1371600"/>
            <a:ext cx="11573300" cy="5376930"/>
          </a:xfrm>
        </p:spPr>
        <p:txBody>
          <a:bodyPr>
            <a:normAutofit/>
          </a:bodyPr>
          <a:lstStyle/>
          <a:p>
            <a:pPr marL="0" indent="0">
              <a:buNone/>
            </a:pPr>
            <a:endParaRPr lang="en-GB" sz="2400" b="1" dirty="0"/>
          </a:p>
          <a:p>
            <a:pPr marL="0" indent="0">
              <a:buNone/>
            </a:pPr>
            <a:r>
              <a:rPr lang="en-GB" sz="2400" b="1" dirty="0"/>
              <a:t>Homework Task </a:t>
            </a:r>
          </a:p>
          <a:p>
            <a:pPr marL="0" indent="0">
              <a:buNone/>
            </a:pPr>
            <a:endParaRPr lang="en-GB" sz="2400" b="1" dirty="0"/>
          </a:p>
          <a:p>
            <a:pPr marL="0" indent="0">
              <a:buNone/>
            </a:pPr>
            <a:r>
              <a:rPr lang="en-GB" sz="2400" b="1" dirty="0"/>
              <a:t>Use the UNCRC articles find out which one's link to each of the 7 core aims…</a:t>
            </a:r>
          </a:p>
          <a:p>
            <a:pPr marL="0" indent="0">
              <a:buNone/>
            </a:pPr>
            <a:r>
              <a:rPr lang="en-GB" sz="2400" dirty="0"/>
              <a:t>Example;</a:t>
            </a:r>
          </a:p>
          <a:p>
            <a:pPr marL="0" indent="0">
              <a:buNone/>
            </a:pPr>
            <a:r>
              <a:rPr lang="en-GB" sz="2400" b="1" dirty="0"/>
              <a:t>Core aim one: </a:t>
            </a:r>
            <a:r>
              <a:rPr lang="en-GB" sz="2400" dirty="0"/>
              <a:t>To ensure that children in Wales have a flying start in life, links to articles: 3, 6, 18, 28, 29 and 36 of the UNCRC</a:t>
            </a:r>
          </a:p>
          <a:p>
            <a:pPr marL="0" indent="0">
              <a:buNone/>
            </a:pPr>
            <a:endParaRPr lang="en-GB" sz="2400" b="1" dirty="0"/>
          </a:p>
        </p:txBody>
      </p:sp>
    </p:spTree>
    <p:extLst>
      <p:ext uri="{BB962C8B-B14F-4D97-AF65-F5344CB8AC3E}">
        <p14:creationId xmlns:p14="http://schemas.microsoft.com/office/powerpoint/2010/main" val="9640987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0502" y="225938"/>
            <a:ext cx="8911687" cy="1280890"/>
          </a:xfrm>
        </p:spPr>
        <p:txBody>
          <a:bodyPr/>
          <a:lstStyle/>
          <a:p>
            <a:r>
              <a:rPr lang="en-GB" b="1" dirty="0"/>
              <a:t>Children’s Commissioner</a:t>
            </a:r>
          </a:p>
        </p:txBody>
      </p:sp>
      <p:sp>
        <p:nvSpPr>
          <p:cNvPr id="3" name="Content Placeholder 2"/>
          <p:cNvSpPr>
            <a:spLocks noGrp="1"/>
          </p:cNvSpPr>
          <p:nvPr>
            <p:ph idx="1"/>
          </p:nvPr>
        </p:nvSpPr>
        <p:spPr>
          <a:xfrm>
            <a:off x="429811" y="1889304"/>
            <a:ext cx="11573299" cy="4859226"/>
          </a:xfrm>
        </p:spPr>
        <p:txBody>
          <a:bodyPr>
            <a:normAutofit/>
          </a:bodyPr>
          <a:lstStyle/>
          <a:p>
            <a:pPr marL="0" indent="0">
              <a:buNone/>
            </a:pPr>
            <a:endParaRPr lang="en-GB" sz="2400" b="1" dirty="0"/>
          </a:p>
          <a:p>
            <a:r>
              <a:rPr lang="en-GB" sz="2400" dirty="0"/>
              <a:t>Wales was the first country in the UK to have a Children’s Commissioner in 2001, with England employing a Children’s Commissioner shortly after. </a:t>
            </a:r>
          </a:p>
          <a:p>
            <a:r>
              <a:rPr lang="en-GB" sz="2400" dirty="0"/>
              <a:t>The key aims of a Children’s Commissioner are to safeguard and promote the rights and welfare of children, support children and young people, listen to children and young people, advise children and young people and those who care for them, influence the government and other organisations on children’s rights and to speak up for children and young people within Wales. </a:t>
            </a:r>
          </a:p>
          <a:p>
            <a:r>
              <a:rPr lang="en-GB" sz="2400" dirty="0"/>
              <a:t>The Children’s Commissioner is also compelled to pay extra attention to the interest and views of those children in marginalised factions. </a:t>
            </a:r>
            <a:r>
              <a:rPr lang="en-GB" dirty="0"/>
              <a:t>(Williams, 2013; Children’s Commissioner Wales, 2016;  Dunford, 2010)</a:t>
            </a:r>
          </a:p>
        </p:txBody>
      </p:sp>
      <p:pic>
        <p:nvPicPr>
          <p:cNvPr id="5" name="Picture 4">
            <a:extLst>
              <a:ext uri="{FF2B5EF4-FFF2-40B4-BE49-F238E27FC236}">
                <a16:creationId xmlns:a16="http://schemas.microsoft.com/office/drawing/2014/main" id="{7552BA9A-392F-4B3A-8DB1-7481FE371474}"/>
              </a:ext>
            </a:extLst>
          </p:cNvPr>
          <p:cNvPicPr>
            <a:picLocks noChangeAspect="1"/>
          </p:cNvPicPr>
          <p:nvPr/>
        </p:nvPicPr>
        <p:blipFill>
          <a:blip r:embed="rId2"/>
          <a:stretch>
            <a:fillRect/>
          </a:stretch>
        </p:blipFill>
        <p:spPr>
          <a:xfrm>
            <a:off x="10098110" y="-34746"/>
            <a:ext cx="1905000" cy="1924050"/>
          </a:xfrm>
          <a:prstGeom prst="rect">
            <a:avLst/>
          </a:prstGeom>
        </p:spPr>
      </p:pic>
    </p:spTree>
    <p:extLst>
      <p:ext uri="{BB962C8B-B14F-4D97-AF65-F5344CB8AC3E}">
        <p14:creationId xmlns:p14="http://schemas.microsoft.com/office/powerpoint/2010/main" val="4386312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0664" y="225938"/>
            <a:ext cx="11021525" cy="1280890"/>
          </a:xfrm>
        </p:spPr>
        <p:txBody>
          <a:bodyPr/>
          <a:lstStyle/>
          <a:p>
            <a:r>
              <a:rPr lang="en-GB" b="1" dirty="0"/>
              <a:t>Children’s Commissioner</a:t>
            </a:r>
          </a:p>
        </p:txBody>
      </p:sp>
      <p:sp>
        <p:nvSpPr>
          <p:cNvPr id="3" name="Content Placeholder 2"/>
          <p:cNvSpPr>
            <a:spLocks noGrp="1"/>
          </p:cNvSpPr>
          <p:nvPr>
            <p:ph idx="1"/>
          </p:nvPr>
        </p:nvSpPr>
        <p:spPr>
          <a:xfrm>
            <a:off x="667513" y="1344168"/>
            <a:ext cx="8012848" cy="5365724"/>
          </a:xfrm>
        </p:spPr>
        <p:txBody>
          <a:bodyPr>
            <a:normAutofit fontScale="85000" lnSpcReduction="20000"/>
          </a:bodyPr>
          <a:lstStyle/>
          <a:p>
            <a:pPr marL="0" indent="0">
              <a:buNone/>
            </a:pPr>
            <a:endParaRPr lang="en-GB" sz="2400" b="1" dirty="0"/>
          </a:p>
          <a:p>
            <a:pPr marL="0" indent="0">
              <a:buNone/>
            </a:pPr>
            <a:r>
              <a:rPr lang="en-GB" sz="2200" dirty="0"/>
              <a:t>Class questions and discussion…</a:t>
            </a:r>
          </a:p>
          <a:p>
            <a:r>
              <a:rPr lang="en-GB" sz="2200" b="1" dirty="0"/>
              <a:t>Do you know the current children’s commissioner for Wales?</a:t>
            </a:r>
          </a:p>
          <a:p>
            <a:pPr marL="0" indent="0">
              <a:buNone/>
            </a:pPr>
            <a:r>
              <a:rPr lang="en-GB" sz="2200" dirty="0"/>
              <a:t>Rocio Cifuentes– has been in the post since April 2022. Rocio has held numerous posts within the children &amp; young people sector. Her past roles were Chief Executive of the charity Ethnic Minorities and Youth Support Team (EYST) Wales. She has also served on the Wales Committee for Equality and Human Rights Commission and chaired the Welsh Refugee Coalition. She has also taught in a college, worked in youth homelessness and set up a charity for young people with mixed abilities including disabilities called Mixtup.</a:t>
            </a:r>
          </a:p>
          <a:p>
            <a:pPr marL="0" indent="0">
              <a:buNone/>
            </a:pPr>
            <a:r>
              <a:rPr lang="en-GB" sz="2200" b="1" dirty="0"/>
              <a:t>Do you know the maximum length of time a children’s commissioner can stay in their role?</a:t>
            </a:r>
          </a:p>
          <a:p>
            <a:pPr marL="0" indent="0">
              <a:buNone/>
            </a:pPr>
            <a:r>
              <a:rPr lang="en-GB" sz="2200" dirty="0"/>
              <a:t>7 years, discuss why you think this may be</a:t>
            </a:r>
          </a:p>
          <a:p>
            <a:pPr marL="0" indent="0">
              <a:buNone/>
            </a:pPr>
            <a:endParaRPr lang="en-GB" sz="2200" dirty="0"/>
          </a:p>
          <a:p>
            <a:r>
              <a:rPr lang="en-GB" sz="2200" b="1" dirty="0"/>
              <a:t>Do you think that children’s commissioners are promoted enough?</a:t>
            </a:r>
          </a:p>
          <a:p>
            <a:pPr marL="0" indent="0">
              <a:buNone/>
            </a:pPr>
            <a:endParaRPr lang="en-GB" sz="2200" dirty="0"/>
          </a:p>
          <a:p>
            <a:r>
              <a:rPr lang="en-GB" sz="2200" b="1" dirty="0"/>
              <a:t>Do you think that the children’s commissioner is doing a good job in Wales? </a:t>
            </a:r>
            <a:r>
              <a:rPr lang="en-GB" sz="2200" dirty="0"/>
              <a:t>Explain.</a:t>
            </a:r>
          </a:p>
          <a:p>
            <a:pPr marL="0" indent="0" algn="r">
              <a:buNone/>
            </a:pPr>
            <a:r>
              <a:rPr lang="en-GB" sz="2200" dirty="0"/>
              <a:t>(Welsh Government, 2023)</a:t>
            </a:r>
          </a:p>
        </p:txBody>
      </p:sp>
    </p:spTree>
    <p:extLst>
      <p:ext uri="{BB962C8B-B14F-4D97-AF65-F5344CB8AC3E}">
        <p14:creationId xmlns:p14="http://schemas.microsoft.com/office/powerpoint/2010/main" val="3716144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4309" y="360608"/>
            <a:ext cx="11220303" cy="5550614"/>
          </a:xfrm>
        </p:spPr>
        <p:txBody>
          <a:bodyPr>
            <a:normAutofit/>
          </a:bodyPr>
          <a:lstStyle/>
          <a:p>
            <a:pPr marL="0" indent="0">
              <a:buNone/>
            </a:pPr>
            <a:r>
              <a:rPr lang="en-GB" sz="1800" b="1" dirty="0"/>
              <a:t>References</a:t>
            </a:r>
            <a:endParaRPr lang="en-GB" sz="1800" dirty="0"/>
          </a:p>
          <a:p>
            <a:pPr marL="0" indent="0">
              <a:buNone/>
            </a:pPr>
            <a:r>
              <a:rPr lang="en-GB" sz="1200" dirty="0"/>
              <a:t>Children’s Commissioner for Wales (2016) </a:t>
            </a:r>
            <a:r>
              <a:rPr lang="en-GB" sz="1200" i="1" dirty="0"/>
              <a:t>About Us: Championing the Rights for Children and Young People in Wales </a:t>
            </a:r>
            <a:r>
              <a:rPr lang="en-GB" sz="1200" dirty="0"/>
              <a:t>[online] Available at: http://www.childcomwales.org.uk/about-us/ (accessed 17/10/2016)</a:t>
            </a:r>
          </a:p>
          <a:p>
            <a:pPr marL="0" indent="0">
              <a:buNone/>
            </a:pPr>
            <a:r>
              <a:rPr lang="en-GB" sz="1200" dirty="0"/>
              <a:t>Children’s Rights in Wales (2019) </a:t>
            </a:r>
            <a:r>
              <a:rPr lang="en-GB" sz="1200" i="1" dirty="0"/>
              <a:t>Policy and Law Reform</a:t>
            </a:r>
            <a:r>
              <a:rPr lang="en-GB" sz="1200" dirty="0"/>
              <a:t> [online] Available at http://www.childrensrightswales.org.uk/policy-law-reform.aspx (accessed 17/10/2016)</a:t>
            </a:r>
          </a:p>
          <a:p>
            <a:pPr marL="0" indent="0">
              <a:buNone/>
            </a:pPr>
            <a:r>
              <a:rPr lang="en-GB" sz="1200" dirty="0"/>
              <a:t>Dunford, J. (2010) </a:t>
            </a:r>
            <a:r>
              <a:rPr lang="en-GB" sz="1200" i="1" dirty="0"/>
              <a:t>Review of the Office the Children’s Commissioner England. </a:t>
            </a:r>
            <a:r>
              <a:rPr lang="en-GB" sz="1200" dirty="0"/>
              <a:t>London: Crown Copyright</a:t>
            </a:r>
          </a:p>
          <a:p>
            <a:pPr marL="0" indent="0">
              <a:buNone/>
            </a:pPr>
            <a:r>
              <a:rPr lang="en-GB" sz="1200" dirty="0"/>
              <a:t>National Assembly Wales (2019) </a:t>
            </a:r>
            <a:r>
              <a:rPr lang="en-GB" sz="1200" i="1" dirty="0"/>
              <a:t>Children and Young People: Rights to Action.</a:t>
            </a:r>
            <a:r>
              <a:rPr lang="en-GB" sz="1200" dirty="0"/>
              <a:t> Cardiff: Welsh Government Available at: http://www.assembly.wales/Committee%20Documents/HSS(2)-02-04%20Paper%201%20%20Children%20and%20Young%20People%20Rights%20to%20Action-04022004-14558/n0000000000000000000000000016990-English.pdf (Accessed 12/2/19)</a:t>
            </a:r>
          </a:p>
          <a:p>
            <a:pPr marL="0" indent="0">
              <a:buNone/>
            </a:pPr>
            <a:r>
              <a:rPr lang="en-GB" sz="1200" dirty="0"/>
              <a:t>Open University (OU)(2019) Understanding Children’s Rights: The relationship between needs and rights. Available at: http://www.open.edu/openlearncreate/mod/oucontent/view.php?id=53766&amp;section=3.4.1 (Accessed 12/2/19)</a:t>
            </a:r>
          </a:p>
          <a:p>
            <a:pPr marL="0" indent="0">
              <a:buNone/>
            </a:pPr>
            <a:r>
              <a:rPr lang="en-GB" sz="1200" dirty="0"/>
              <a:t>Save the Children (2021) </a:t>
            </a:r>
            <a:r>
              <a:rPr lang="en-GB" sz="1200" i="1" dirty="0"/>
              <a:t>UN Convention on the Rights of the Child </a:t>
            </a:r>
            <a:r>
              <a:rPr lang="en-GB" sz="1200" i="1" dirty="0">
                <a:sym typeface="Wingdings" panose="05000000000000000000" pitchFamily="2" charset="2"/>
              </a:rPr>
              <a:t>(UNCRC) An International Agreement for Child Rights</a:t>
            </a:r>
            <a:r>
              <a:rPr lang="en-GB" sz="1200" dirty="0"/>
              <a:t> Available at: https://www.savethechildren.org.uk/what-we-do/childrens-rights/united-nations-convention-of-the-rights-of-the-child (accessed 15/02/2021)</a:t>
            </a:r>
          </a:p>
          <a:p>
            <a:pPr marL="0" indent="0">
              <a:buNone/>
            </a:pPr>
            <a:r>
              <a:rPr lang="en-GB" sz="1200" dirty="0"/>
              <a:t>UNICEF (2019) </a:t>
            </a:r>
            <a:r>
              <a:rPr lang="en-GB" sz="1200" i="1" dirty="0"/>
              <a:t>What is the UNCRC?</a:t>
            </a:r>
            <a:r>
              <a:rPr lang="en-GB" sz="1200" dirty="0"/>
              <a:t> Available at: https://www.unicef.org.uk/what-we-do/un-convention-child-rights/ (accessed 12/02/2019)</a:t>
            </a:r>
          </a:p>
          <a:p>
            <a:pPr marL="0" indent="0">
              <a:buNone/>
            </a:pPr>
            <a:r>
              <a:rPr lang="en-GB" sz="1200" dirty="0"/>
              <a:t>Welsh Government (2017) </a:t>
            </a:r>
            <a:r>
              <a:rPr lang="en-GB" sz="1200" i="1" dirty="0"/>
              <a:t> Children’s Commissioner</a:t>
            </a:r>
            <a:r>
              <a:rPr lang="en-GB" sz="1200" dirty="0"/>
              <a:t> [online] Available at: http://gov.wales/topics/people-and-communities/people/children-and-young-people/rights/commissioner/?lang=en (accessed17/02/2018)</a:t>
            </a:r>
          </a:p>
          <a:p>
            <a:pPr marL="0" indent="0">
              <a:buNone/>
            </a:pPr>
            <a:r>
              <a:rPr lang="en-GB" sz="1200" dirty="0"/>
              <a:t>Williams, J. (2013) </a:t>
            </a:r>
            <a:r>
              <a:rPr lang="en-GB" sz="1200" i="1" dirty="0"/>
              <a:t>The United Nations Convention on the Rights of the Child in Wales.</a:t>
            </a:r>
            <a:r>
              <a:rPr lang="en-GB" sz="1200" dirty="0"/>
              <a:t> Cardiff: University of Wales Press</a:t>
            </a:r>
          </a:p>
          <a:p>
            <a:pPr marL="0" indent="0">
              <a:buNone/>
            </a:pPr>
            <a:endParaRPr lang="en-GB" sz="1200" dirty="0"/>
          </a:p>
          <a:p>
            <a:pPr marL="0" indent="0">
              <a:buNone/>
            </a:pPr>
            <a:endParaRPr lang="en-GB" sz="1200" dirty="0"/>
          </a:p>
          <a:p>
            <a:pPr marL="0" indent="0">
              <a:buNone/>
            </a:pPr>
            <a:endParaRPr lang="en-GB" sz="1200" dirty="0"/>
          </a:p>
        </p:txBody>
      </p:sp>
    </p:spTree>
    <p:extLst>
      <p:ext uri="{BB962C8B-B14F-4D97-AF65-F5344CB8AC3E}">
        <p14:creationId xmlns:p14="http://schemas.microsoft.com/office/powerpoint/2010/main" val="14129488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2463</Words>
  <Application>Microsoft Office PowerPoint</Application>
  <PresentationFormat>Widescreen</PresentationFormat>
  <Paragraphs>216</Paragraphs>
  <Slides>29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29</vt:i4>
      </vt:variant>
    </vt:vector>
  </HeadingPairs>
  <TitlesOfParts>
    <vt:vector size="35" baseType="lpstr">
      <vt:lpstr>Arial</vt:lpstr>
      <vt:lpstr>Calibri</vt:lpstr>
      <vt:lpstr>Calibri Light</vt:lpstr>
      <vt:lpstr>Kristen ITC</vt:lpstr>
      <vt:lpstr>Wingdings 3</vt:lpstr>
      <vt:lpstr>Office Theme</vt:lpstr>
      <vt:lpstr>    United Nations Convention on the Rights of the Child  (UNCRC) </vt:lpstr>
      <vt:lpstr>Aims of the lesson </vt:lpstr>
      <vt:lpstr>Basic Facts</vt:lpstr>
      <vt:lpstr>Basic Facts</vt:lpstr>
      <vt:lpstr>What are the Needs of Children and Young People?</vt:lpstr>
      <vt:lpstr>PowerPoint Presentation</vt:lpstr>
      <vt:lpstr>PowerPoint Presentation</vt:lpstr>
      <vt:lpstr>PowerPoint Presentation</vt:lpstr>
      <vt:lpstr>PowerPoint Presentation</vt:lpstr>
      <vt:lpstr>What is the UNCRC?</vt:lpstr>
      <vt:lpstr>PowerPoint Presentation</vt:lpstr>
      <vt:lpstr>PowerPoint Presentation</vt:lpstr>
      <vt:lpstr>PowerPoint Presentation</vt:lpstr>
      <vt:lpstr>Task 2 - The Difference Between Needs and Rights?</vt:lpstr>
      <vt:lpstr>Needs and Rights (OU, 2019)</vt:lpstr>
      <vt:lpstr>Why are Children’s Rights Important?</vt:lpstr>
      <vt:lpstr>PowerPoint Presentation</vt:lpstr>
      <vt:lpstr>The UNCRC and the USA</vt:lpstr>
      <vt:lpstr>The UNCRC and the USA</vt:lpstr>
      <vt:lpstr>The UNCRC and the USA</vt:lpstr>
      <vt:lpstr>The UNCRC and the UK</vt:lpstr>
      <vt:lpstr>The UNCRC and Wales</vt:lpstr>
      <vt:lpstr>Children’s Rights in Wales</vt:lpstr>
      <vt:lpstr>Wales’ Seven Core Aims</vt:lpstr>
      <vt:lpstr>Wales’ seven core aims</vt:lpstr>
      <vt:lpstr>Wales’ Seven Core Aims</vt:lpstr>
      <vt:lpstr>Children’s Commissioner</vt:lpstr>
      <vt:lpstr>Children’s Commissioner</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United Nations Convention on the Rights of the Child   (UNCRC)</dc:title>
  <dc:creator>Gemma Davies</dc:creator>
  <cp:lastModifiedBy>Joanna Fender</cp:lastModifiedBy>
  <cp:revision>76</cp:revision>
  <dcterms:created xsi:type="dcterms:W3CDTF">2018-02-17T12:58:51Z</dcterms:created>
  <dcterms:modified xsi:type="dcterms:W3CDTF">2023-11-08T13:48:56Z</dcterms:modified>
</cp:coreProperties>
</file>