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21"/>
  </p:notesMasterIdLst>
  <p:sldIdLst>
    <p:sldId id="256" r:id="rId2"/>
    <p:sldId id="271" r:id="rId3"/>
    <p:sldId id="270" r:id="rId4"/>
    <p:sldId id="269" r:id="rId5"/>
    <p:sldId id="268" r:id="rId6"/>
    <p:sldId id="267" r:id="rId7"/>
    <p:sldId id="266" r:id="rId8"/>
    <p:sldId id="265" r:id="rId9"/>
    <p:sldId id="264" r:id="rId10"/>
    <p:sldId id="263" r:id="rId11"/>
    <p:sldId id="262" r:id="rId12"/>
    <p:sldId id="261" r:id="rId13"/>
    <p:sldId id="272" r:id="rId14"/>
    <p:sldId id="260" r:id="rId15"/>
    <p:sldId id="259" r:id="rId16"/>
    <p:sldId id="273" r:id="rId17"/>
    <p:sldId id="274" r:id="rId18"/>
    <p:sldId id="258" r:id="rId19"/>
    <p:sldId id="257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50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8626EB-F5E5-457A-8D63-D6654527C6BE}" type="datetimeFigureOut">
              <a:t>14/09/2022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3391A1-552B-4670-BA95-04447D5FB6D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759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um3k-Wglfw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095986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4797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1349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4434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0592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3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9015244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3204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cy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00149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y-GB" altLang="cy-GB" dirty="0" err="1"/>
              <a:t>Change</a:t>
            </a:r>
            <a:r>
              <a:rPr lang="cy-GB" altLang="cy-GB" dirty="0"/>
              <a:t> </a:t>
            </a:r>
            <a:r>
              <a:rPr lang="cy-GB" altLang="cy-GB" dirty="0" err="1"/>
              <a:t>video</a:t>
            </a:r>
            <a:r>
              <a:rPr lang="cy-GB" altLang="cy-GB" dirty="0"/>
              <a:t> – more </a:t>
            </a:r>
            <a:r>
              <a:rPr lang="cy-GB" altLang="cy-GB" dirty="0" err="1"/>
              <a:t>interesting</a:t>
            </a:r>
            <a:r>
              <a:rPr lang="cy-GB" altLang="cy-GB" dirty="0"/>
              <a:t> </a:t>
            </a:r>
            <a:r>
              <a:rPr lang="cy-GB" altLang="cy-GB" dirty="0" err="1"/>
              <a:t>reuse</a:t>
            </a:r>
            <a:r>
              <a:rPr lang="cy-GB" altLang="cy-GB" dirty="0"/>
              <a:t> </a:t>
            </a:r>
            <a:r>
              <a:rPr lang="cy-GB" altLang="cy-GB" dirty="0" err="1"/>
              <a:t>link</a:t>
            </a:r>
            <a:r>
              <a:rPr lang="cy-GB" altLang="cy-GB" dirty="0"/>
              <a:t> </a:t>
            </a:r>
            <a:r>
              <a:rPr lang="cy-GB" altLang="cy-GB" dirty="0" err="1"/>
              <a:t>in</a:t>
            </a:r>
            <a:r>
              <a:rPr lang="cy-GB" altLang="cy-GB" dirty="0"/>
              <a:t> </a:t>
            </a:r>
            <a:r>
              <a:rPr lang="cy-GB" altLang="cy-GB" dirty="0" err="1"/>
              <a:t>week</a:t>
            </a:r>
            <a:r>
              <a:rPr lang="cy-GB" altLang="cy-GB" dirty="0"/>
              <a:t> 2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dirty="0">
              <a:hlinkClick r:id="rId3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https://www.youtube.com/watch?v=Cum3k-Wglfw</a:t>
            </a:r>
            <a:r>
              <a:rPr lang="en-GB" dirty="0"/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4568012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Add</a:t>
            </a:r>
            <a:r>
              <a:rPr lang="cy-GB" dirty="0"/>
              <a:t> </a:t>
            </a:r>
            <a:r>
              <a:rPr lang="cy-GB" dirty="0" err="1"/>
              <a:t>specific</a:t>
            </a:r>
            <a:r>
              <a:rPr lang="cy-GB" dirty="0"/>
              <a:t> </a:t>
            </a:r>
            <a:r>
              <a:rPr lang="cy-GB" dirty="0" err="1"/>
              <a:t>article</a:t>
            </a:r>
            <a:endParaRPr lang="cy-GB" dirty="0"/>
          </a:p>
          <a:p>
            <a:endParaRPr lang="cy-GB" dirty="0"/>
          </a:p>
          <a:p>
            <a:r>
              <a:rPr lang="cy-GB" dirty="0" err="1"/>
              <a:t>Get</a:t>
            </a:r>
            <a:r>
              <a:rPr lang="cy-GB" dirty="0"/>
              <a:t> </a:t>
            </a:r>
            <a:r>
              <a:rPr lang="cy-GB" dirty="0" err="1"/>
              <a:t>translated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3525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translated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391A1-552B-4670-BA95-04447D5FB6D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1028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208007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y-GB" altLang="cy-GB" dirty="0" err="1"/>
              <a:t>Change</a:t>
            </a:r>
            <a:r>
              <a:rPr lang="cy-GB" altLang="cy-GB" dirty="0"/>
              <a:t> to: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y-GB" altLang="cy-GB" dirty="0" err="1"/>
              <a:t>After</a:t>
            </a:r>
            <a:r>
              <a:rPr lang="cy-GB" altLang="cy-GB" dirty="0"/>
              <a:t> this </a:t>
            </a:r>
            <a:r>
              <a:rPr lang="cy-GB" altLang="cy-GB" dirty="0" err="1"/>
              <a:t>session</a:t>
            </a:r>
            <a:endParaRPr lang="cy-GB" altLang="cy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y-GB" altLang="cy-GB" dirty="0"/>
              <a:t>Read </a:t>
            </a:r>
            <a:r>
              <a:rPr lang="cy-GB" altLang="cy-GB" dirty="0" err="1"/>
              <a:t>through</a:t>
            </a:r>
            <a:r>
              <a:rPr lang="cy-GB" altLang="cy-GB" dirty="0"/>
              <a:t> </a:t>
            </a:r>
            <a:r>
              <a:rPr lang="cy-GB" altLang="cy-GB" dirty="0" err="1"/>
              <a:t>your</a:t>
            </a:r>
            <a:r>
              <a:rPr lang="cy-GB" altLang="cy-GB" dirty="0"/>
              <a:t> </a:t>
            </a:r>
            <a:r>
              <a:rPr lang="cy-GB" altLang="cy-GB" dirty="0" err="1"/>
              <a:t>notes</a:t>
            </a:r>
            <a:endParaRPr lang="cy-GB" altLang="cy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y-GB" altLang="cy-GB" dirty="0"/>
              <a:t>Do </a:t>
            </a:r>
            <a:r>
              <a:rPr lang="cy-GB" altLang="cy-GB" dirty="0" err="1"/>
              <a:t>your</a:t>
            </a:r>
            <a:r>
              <a:rPr lang="cy-GB" altLang="cy-GB" dirty="0"/>
              <a:t> </a:t>
            </a:r>
            <a:r>
              <a:rPr lang="cy-GB" altLang="cy-GB" dirty="0" err="1"/>
              <a:t>notes</a:t>
            </a:r>
            <a:r>
              <a:rPr lang="cy-GB" altLang="cy-GB" dirty="0"/>
              <a:t> </a:t>
            </a:r>
            <a:r>
              <a:rPr lang="cy-GB" altLang="cy-GB" dirty="0" err="1"/>
              <a:t>make</a:t>
            </a:r>
            <a:r>
              <a:rPr lang="cy-GB" altLang="cy-GB" dirty="0"/>
              <a:t> </a:t>
            </a:r>
            <a:r>
              <a:rPr lang="cy-GB" altLang="cy-GB" dirty="0" err="1"/>
              <a:t>sense</a:t>
            </a:r>
            <a:endParaRPr lang="cy-GB" altLang="cy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y-GB" altLang="cy-GB" dirty="0"/>
              <a:t>Do </a:t>
            </a:r>
            <a:r>
              <a:rPr lang="cy-GB" altLang="cy-GB" dirty="0" err="1"/>
              <a:t>some</a:t>
            </a:r>
            <a:r>
              <a:rPr lang="cy-GB" altLang="cy-GB" dirty="0"/>
              <a:t> </a:t>
            </a:r>
            <a:r>
              <a:rPr lang="cy-GB" altLang="cy-GB" dirty="0" err="1"/>
              <a:t>further</a:t>
            </a:r>
            <a:r>
              <a:rPr lang="cy-GB" altLang="cy-GB" dirty="0"/>
              <a:t> </a:t>
            </a:r>
            <a:r>
              <a:rPr lang="cy-GB" altLang="cy-GB" dirty="0" err="1"/>
              <a:t>research</a:t>
            </a:r>
            <a:r>
              <a:rPr lang="cy-GB" altLang="cy-GB" dirty="0"/>
              <a:t> </a:t>
            </a:r>
            <a:r>
              <a:rPr lang="cy-GB" altLang="cy-GB" dirty="0" err="1"/>
              <a:t>on</a:t>
            </a:r>
            <a:r>
              <a:rPr lang="cy-GB" altLang="cy-GB" dirty="0"/>
              <a:t> </a:t>
            </a:r>
            <a:r>
              <a:rPr lang="cy-GB" altLang="cy-GB" dirty="0" err="1"/>
              <a:t>your</a:t>
            </a:r>
            <a:r>
              <a:rPr lang="cy-GB" altLang="cy-GB" dirty="0"/>
              <a:t> </a:t>
            </a:r>
            <a:r>
              <a:rPr lang="cy-GB" altLang="cy-GB" dirty="0" err="1"/>
              <a:t>key</a:t>
            </a:r>
            <a:r>
              <a:rPr lang="cy-GB" altLang="cy-GB" dirty="0"/>
              <a:t> </a:t>
            </a:r>
            <a:r>
              <a:rPr lang="cy-GB" altLang="cy-GB" dirty="0" err="1"/>
              <a:t>points</a:t>
            </a:r>
            <a:endParaRPr lang="cy-GB" altLang="cy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y-GB" altLang="cy-GB" dirty="0" err="1"/>
              <a:t>Develop</a:t>
            </a:r>
            <a:r>
              <a:rPr lang="cy-GB" altLang="cy-GB" dirty="0"/>
              <a:t> </a:t>
            </a:r>
            <a:r>
              <a:rPr lang="cy-GB" altLang="cy-GB" dirty="0" err="1"/>
              <a:t>some</a:t>
            </a:r>
            <a:r>
              <a:rPr lang="cy-GB" altLang="cy-GB" dirty="0"/>
              <a:t> </a:t>
            </a:r>
            <a:r>
              <a:rPr lang="cy-GB" altLang="cy-GB" dirty="0" err="1"/>
              <a:t>questions</a:t>
            </a:r>
            <a:r>
              <a:rPr lang="cy-GB" altLang="cy-GB" dirty="0"/>
              <a:t> </a:t>
            </a:r>
            <a:r>
              <a:rPr lang="cy-GB" altLang="cy-GB" dirty="0" err="1"/>
              <a:t>for</a:t>
            </a:r>
            <a:r>
              <a:rPr lang="cy-GB" altLang="cy-GB" dirty="0"/>
              <a:t> </a:t>
            </a:r>
            <a:r>
              <a:rPr lang="cy-GB" altLang="cy-GB" dirty="0" err="1"/>
              <a:t>our</a:t>
            </a:r>
            <a:r>
              <a:rPr lang="cy-GB" altLang="cy-GB" dirty="0"/>
              <a:t> </a:t>
            </a:r>
            <a:r>
              <a:rPr lang="cy-GB" altLang="cy-GB" dirty="0" err="1"/>
              <a:t>first</a:t>
            </a:r>
            <a:r>
              <a:rPr lang="cy-GB" altLang="cy-GB" dirty="0"/>
              <a:t> </a:t>
            </a:r>
            <a:r>
              <a:rPr lang="cy-GB" altLang="cy-GB" dirty="0" err="1"/>
              <a:t>session</a:t>
            </a: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039091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 OCR is fairly new but is getting better, writing in block capitals does help the AI to get it right.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391A1-552B-4670-BA95-04447D5FB6D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3883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391A1-552B-4670-BA95-04447D5FB6D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43565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698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932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89165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846CE7D5-CF57-46EF-B807-FDD0502418D4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976540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99217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76327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76644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41571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091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51871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846CE7D5-CF57-46EF-B807-FDD0502418D4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18993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71579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412805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2852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7795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914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802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663" r:id="rId12"/>
    <p:sldLayoutId id="2147483664" r:id="rId13"/>
    <p:sldLayoutId id="214748366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V-UvSKe8jW4?feature=oembed" TargetMode="External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um3k-Wglfw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2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1393128"/>
            <a:ext cx="9410288" cy="2618554"/>
          </a:xfrm>
        </p:spPr>
        <p:txBody>
          <a:bodyPr>
            <a:normAutofit fontScale="90000"/>
          </a:bodyPr>
          <a:lstStyle/>
          <a:p>
            <a:r>
              <a:rPr lang="cy-GB" dirty="0"/>
              <a:t>Dysgu yn yr Oes Ddigidol</a:t>
            </a:r>
            <a:br>
              <a:rPr lang="cy-GB" dirty="0"/>
            </a:br>
            <a:r>
              <a:rPr lang="cy-GB" dirty="0"/>
              <a:t> </a:t>
            </a:r>
            <a:br>
              <a:rPr lang="en-GB" dirty="0"/>
            </a:br>
            <a:r>
              <a:rPr lang="en-GB" dirty="0"/>
              <a:t>Learning in the Digital Era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9342AC8-48D2-AEE1-DC81-4966A46FDB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8403" y="4155595"/>
            <a:ext cx="8637072" cy="1071095"/>
          </a:xfrm>
        </p:spPr>
        <p:txBody>
          <a:bodyPr/>
          <a:lstStyle/>
          <a:p>
            <a:r>
              <a:rPr lang="cy-GB" dirty="0"/>
              <a:t>Cymryd nodiadau</a:t>
            </a:r>
          </a:p>
          <a:p>
            <a:r>
              <a:rPr lang="en-GB" dirty="0"/>
              <a:t>Note taking</a:t>
            </a:r>
            <a:endParaRPr lang="cy-GB" altLang="cy-GB" dirty="0"/>
          </a:p>
          <a:p>
            <a:endParaRPr lang="cy-GB" altLang="cy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BF831B6-B18B-0785-5F45-15E5C8F6DE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ECGE4005PC</a:t>
            </a:r>
          </a:p>
          <a:p>
            <a:r>
              <a:rPr lang="cy-GB" dirty="0"/>
              <a:t>Dysgu yn yr Oes Ddigidol </a:t>
            </a:r>
          </a:p>
          <a:p>
            <a:endParaRPr lang="cy-GB" dirty="0"/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ECGE4005P</a:t>
            </a:r>
          </a:p>
          <a:p>
            <a:r>
              <a:rPr lang="en-GB" dirty="0"/>
              <a:t>Learning in the Digital Era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382359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cy-GB" dirty="0"/>
              <a:t>Cynnwys</a:t>
            </a:r>
            <a:br>
              <a:rPr lang="en-GB" altLang="cy-GB" dirty="0"/>
            </a:br>
            <a:r>
              <a:rPr lang="en-GB" altLang="cy-GB" dirty="0"/>
              <a:t>Contents</a:t>
            </a:r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dirty="0"/>
              <a:t>Pam cymryd nodiadau?</a:t>
            </a:r>
          </a:p>
          <a:p>
            <a:pPr lvl="0"/>
            <a:r>
              <a:rPr lang="cy-GB" dirty="0"/>
              <a:t>Sut i gymryd nodiadau</a:t>
            </a:r>
          </a:p>
          <a:p>
            <a:pPr lvl="0"/>
            <a:r>
              <a:rPr lang="cy-GB" dirty="0"/>
              <a:t>Strategaethau defnyddiol</a:t>
            </a:r>
          </a:p>
          <a:p>
            <a:pPr lvl="0"/>
            <a:r>
              <a:rPr lang="cy-GB" dirty="0"/>
              <a:t>Gweithgaredd</a:t>
            </a:r>
          </a:p>
          <a:p>
            <a:pPr lvl="0"/>
            <a:r>
              <a:rPr lang="cy-GB" dirty="0"/>
              <a:t>Cwestiynau</a:t>
            </a:r>
          </a:p>
          <a:p>
            <a:endParaRPr lang="cy-GB" altLang="cy-GB" dirty="0"/>
          </a:p>
        </p:txBody>
      </p:sp>
      <p:sp>
        <p:nvSpPr>
          <p:cNvPr id="512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altLang="cy-GB" dirty="0"/>
              <a:t>Why take notes?</a:t>
            </a:r>
          </a:p>
          <a:p>
            <a:pPr lvl="0"/>
            <a:r>
              <a:rPr lang="en-GB" altLang="cy-GB" dirty="0"/>
              <a:t>How to take notes</a:t>
            </a:r>
          </a:p>
          <a:p>
            <a:pPr lvl="0"/>
            <a:r>
              <a:rPr lang="en-GB" altLang="cy-GB" dirty="0"/>
              <a:t>Useful strategies</a:t>
            </a:r>
          </a:p>
          <a:p>
            <a:pPr lvl="0"/>
            <a:r>
              <a:rPr lang="en-GB" altLang="cy-GB" dirty="0"/>
              <a:t>Activity</a:t>
            </a:r>
          </a:p>
          <a:p>
            <a:pPr lvl="0"/>
            <a:r>
              <a:rPr lang="en-GB" altLang="cy-GB" dirty="0"/>
              <a:t>Questions</a:t>
            </a: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00188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Sgiliau Cyflogadwyedd / Trosglwyddadwy</a:t>
            </a:r>
            <a:br>
              <a:rPr lang="en-GB" dirty="0"/>
            </a:br>
            <a:r>
              <a:rPr lang="en-GB" dirty="0"/>
              <a:t>Employability/Transferable Skills</a:t>
            </a:r>
            <a:endParaRPr lang="en-GB" altLang="cy-GB" dirty="0"/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cy-GB" dirty="0"/>
              <a:t>Ymchwilio</a:t>
            </a:r>
          </a:p>
          <a:p>
            <a:r>
              <a:rPr lang="cy-GB" altLang="cy-GB" dirty="0"/>
              <a:t>Nodi a chofnodi</a:t>
            </a:r>
          </a:p>
          <a:p>
            <a:r>
              <a:rPr lang="cy-GB" altLang="cy-GB" dirty="0"/>
              <a:t>Darllen academaidd</a:t>
            </a:r>
          </a:p>
          <a:p>
            <a:r>
              <a:rPr lang="cy-GB" altLang="cy-GB" dirty="0"/>
              <a:t>TGCh</a:t>
            </a:r>
          </a:p>
        </p:txBody>
      </p:sp>
      <p:sp>
        <p:nvSpPr>
          <p:cNvPr id="512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altLang="cy-GB" dirty="0"/>
              <a:t>Research</a:t>
            </a:r>
          </a:p>
          <a:p>
            <a:pPr lvl="0"/>
            <a:r>
              <a:rPr lang="en-GB" altLang="cy-GB" dirty="0"/>
              <a:t>Documenting and recording</a:t>
            </a:r>
          </a:p>
          <a:p>
            <a:pPr lvl="0"/>
            <a:r>
              <a:rPr lang="en-GB" altLang="cy-GB" dirty="0"/>
              <a:t>Academic reading</a:t>
            </a:r>
          </a:p>
          <a:p>
            <a:pPr lvl="0"/>
            <a:r>
              <a:rPr lang="en-GB" altLang="cy-GB" dirty="0"/>
              <a:t>ICT</a:t>
            </a: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931751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Adnoddau</a:t>
            </a:r>
            <a:br>
              <a:rPr lang="en-GB" dirty="0"/>
            </a:br>
            <a:r>
              <a:rPr lang="en-GB" dirty="0"/>
              <a:t>Resources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Cyflwyniad PP</a:t>
            </a:r>
          </a:p>
          <a:p>
            <a:r>
              <a:rPr lang="cy-GB" dirty="0"/>
              <a:t>Gwefannau</a:t>
            </a:r>
          </a:p>
          <a:p>
            <a:r>
              <a:rPr lang="cy-GB" dirty="0"/>
              <a:t>Erthygl academaidd</a:t>
            </a:r>
          </a:p>
          <a:p>
            <a:r>
              <a:rPr lang="cy-GB" dirty="0"/>
              <a:t>Clip fideo</a:t>
            </a:r>
          </a:p>
          <a:p>
            <a:r>
              <a:rPr lang="cy-GB" dirty="0"/>
              <a:t>Gweithgareddau cymryd nodiadau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PP Presentation</a:t>
            </a:r>
          </a:p>
          <a:p>
            <a:r>
              <a:rPr lang="en-GB" dirty="0"/>
              <a:t>Websites</a:t>
            </a:r>
          </a:p>
          <a:p>
            <a:r>
              <a:rPr lang="en-GB" dirty="0"/>
              <a:t>Academic article</a:t>
            </a:r>
          </a:p>
          <a:p>
            <a:r>
              <a:rPr lang="en-GB" dirty="0"/>
              <a:t>Video clip</a:t>
            </a:r>
          </a:p>
          <a:p>
            <a:r>
              <a:rPr lang="en-GB" dirty="0"/>
              <a:t>Note taking activities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140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 </a:t>
            </a:r>
            <a:r>
              <a:rPr lang="cy-GB" altLang="cy-GB" dirty="0"/>
              <a:t>Pam cymryd nodiadau?</a:t>
            </a:r>
            <a:br>
              <a:rPr lang="en-GB" altLang="cy-GB" dirty="0"/>
            </a:br>
            <a:r>
              <a:rPr lang="en-GB" altLang="cy-GB" dirty="0"/>
              <a:t>Why take notes?</a:t>
            </a:r>
            <a:endParaRPr lang="en-GB" altLang="en-US" dirty="0"/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altLang="cy-GB" dirty="0"/>
              <a:t>Dull defnyddiol i gadw cofnod o ddarlithoedd</a:t>
            </a:r>
          </a:p>
          <a:p>
            <a:pPr lvl="0"/>
            <a:r>
              <a:rPr lang="cy-GB" altLang="cy-GB" dirty="0"/>
              <a:t>Yn eich helpu i gofio</a:t>
            </a:r>
          </a:p>
          <a:p>
            <a:pPr lvl="0"/>
            <a:r>
              <a:rPr lang="cy-GB" altLang="cy-GB" dirty="0"/>
              <a:t>Yn helpu gyda’ch dealltwriaeth</a:t>
            </a:r>
          </a:p>
          <a:p>
            <a:pPr lvl="0"/>
            <a:r>
              <a:rPr lang="cy-GB" altLang="cy-GB" dirty="0"/>
              <a:t>Yn helpu gyda’ch aseiniadau</a:t>
            </a:r>
          </a:p>
          <a:p>
            <a:endParaRPr lang="cy-GB" altLang="en-US" dirty="0"/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altLang="cy-GB" dirty="0"/>
              <a:t>Useful way to keep record of lectures</a:t>
            </a:r>
          </a:p>
          <a:p>
            <a:pPr lvl="0"/>
            <a:r>
              <a:rPr lang="en-GB" altLang="cy-GB" dirty="0"/>
              <a:t>Helps you to remember </a:t>
            </a:r>
          </a:p>
          <a:p>
            <a:pPr lvl="0"/>
            <a:r>
              <a:rPr lang="en-GB" altLang="cy-GB" dirty="0"/>
              <a:t>Helps with understanding</a:t>
            </a:r>
          </a:p>
          <a:p>
            <a:pPr lvl="0"/>
            <a:r>
              <a:rPr lang="en-GB" altLang="cy-GB" dirty="0"/>
              <a:t>Helps with assignments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713570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cy-GB" dirty="0"/>
              <a:t>Sut i gymryd nodiadau</a:t>
            </a:r>
            <a:br>
              <a:rPr lang="en-GB" altLang="cy-GB" dirty="0"/>
            </a:br>
            <a:r>
              <a:rPr lang="en-GB" altLang="cy-GB" dirty="0"/>
              <a:t>How to take notes</a:t>
            </a:r>
            <a:endParaRPr lang="cy-GB" altLang="cy-GB" dirty="0"/>
          </a:p>
        </p:txBody>
      </p:sp>
      <p:sp>
        <p:nvSpPr>
          <p:cNvPr id="717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altLang="cy-GB" dirty="0"/>
              <a:t>Byddwch yn ddetholus</a:t>
            </a:r>
          </a:p>
          <a:p>
            <a:pPr lvl="0"/>
            <a:r>
              <a:rPr lang="cy-GB" altLang="cy-GB" dirty="0"/>
              <a:t>Pa wybodaeth sydd ei hangen arnaf?</a:t>
            </a:r>
          </a:p>
          <a:p>
            <a:pPr lvl="0"/>
            <a:r>
              <a:rPr lang="cy-GB" altLang="cy-GB" dirty="0"/>
              <a:t>Cliwiau gan y darlithydd</a:t>
            </a:r>
          </a:p>
          <a:p>
            <a:pPr lvl="0"/>
            <a:r>
              <a:rPr lang="cy-GB" altLang="cy-GB" dirty="0"/>
              <a:t>Aseiniad</a:t>
            </a:r>
          </a:p>
        </p:txBody>
      </p:sp>
      <p:sp>
        <p:nvSpPr>
          <p:cNvPr id="717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altLang="cy-GB" dirty="0"/>
              <a:t>Be selective</a:t>
            </a:r>
          </a:p>
          <a:p>
            <a:pPr lvl="0"/>
            <a:r>
              <a:rPr lang="en-GB" altLang="cy-GB" dirty="0"/>
              <a:t>What information do I need?</a:t>
            </a:r>
          </a:p>
          <a:p>
            <a:pPr lvl="0"/>
            <a:r>
              <a:rPr lang="en-GB" altLang="cy-GB" dirty="0"/>
              <a:t>Clues from lecturer</a:t>
            </a:r>
          </a:p>
          <a:p>
            <a:pPr lvl="0"/>
            <a:r>
              <a:rPr lang="en-GB" altLang="cy-GB" dirty="0"/>
              <a:t>Assignment</a:t>
            </a: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1585985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cy-GB" dirty="0"/>
              <a:t>Sut i gymryd nodiadau (2)</a:t>
            </a:r>
            <a:br>
              <a:rPr lang="en-GB" altLang="cy-GB" dirty="0"/>
            </a:br>
            <a:r>
              <a:rPr lang="en-GB" altLang="cy-GB" dirty="0"/>
              <a:t>How to take notes (2)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dirty="0"/>
              <a:t>Cadwch nodiadau yn fyr - does dim angen disgrifiadau hir neu esboniadau manwl</a:t>
            </a:r>
          </a:p>
          <a:p>
            <a:pPr lvl="0"/>
            <a:r>
              <a:rPr lang="cy-GB" dirty="0"/>
              <a:t>Byddwch yn gywir ac yn gyson </a:t>
            </a:r>
          </a:p>
          <a:p>
            <a:pPr lvl="0"/>
            <a:r>
              <a:rPr lang="cy-GB" dirty="0"/>
              <a:t>Gadwch le i ychwanegu at eich nodiadau ar ôl y ddarlith</a:t>
            </a:r>
          </a:p>
          <a:p>
            <a:pPr lvl="0"/>
            <a:r>
              <a:rPr lang="cy-GB" dirty="0"/>
              <a:t>Byddwch yn drefnus a thaclus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dirty="0"/>
              <a:t>Keep notes short- you don’t need long descriptions or explanations </a:t>
            </a:r>
          </a:p>
          <a:p>
            <a:pPr lvl="0"/>
            <a:r>
              <a:rPr lang="en-GB" dirty="0"/>
              <a:t>Be correct and consistent </a:t>
            </a:r>
          </a:p>
          <a:p>
            <a:pPr lvl="0"/>
            <a:r>
              <a:rPr lang="en-GB" dirty="0"/>
              <a:t>Leave room to add to your notes after the lecture</a:t>
            </a:r>
          </a:p>
          <a:p>
            <a:pPr lvl="0"/>
            <a:r>
              <a:rPr lang="en-GB" dirty="0"/>
              <a:t>Be tidy and organised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064252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cy-GB" dirty="0"/>
              <a:t>Strategaethau</a:t>
            </a:r>
            <a:br>
              <a:rPr lang="en-GB" altLang="cy-GB" dirty="0"/>
            </a:br>
            <a:r>
              <a:rPr lang="en-GB" altLang="cy-GB" dirty="0"/>
              <a:t>Strategies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y-GB" altLang="cy-GB" dirty="0"/>
              <a:t>Geiriau allweddol</a:t>
            </a:r>
          </a:p>
          <a:p>
            <a:pPr lvl="0"/>
            <a:r>
              <a:rPr lang="cy-GB" altLang="cy-GB" dirty="0"/>
              <a:t>Prif syniadau/negeseuon</a:t>
            </a:r>
          </a:p>
          <a:p>
            <a:pPr lvl="0"/>
            <a:r>
              <a:rPr lang="cy-GB" altLang="cy-GB" dirty="0"/>
              <a:t>Ysgrifennwch eiriau/ymadroddion</a:t>
            </a:r>
          </a:p>
          <a:p>
            <a:pPr lvl="0"/>
            <a:r>
              <a:rPr lang="cy-GB" altLang="cy-GB" dirty="0"/>
              <a:t>Defnyddiwch dalfyriadau</a:t>
            </a:r>
          </a:p>
          <a:p>
            <a:pPr lvl="0"/>
            <a:r>
              <a:rPr lang="cy-GB" altLang="cy-GB" dirty="0"/>
              <a:t>Cofnodwch ffynonellau (cyfeiriadau)</a:t>
            </a:r>
          </a:p>
          <a:p>
            <a:pPr lvl="0"/>
            <a:r>
              <a:rPr lang="cy-GB" altLang="cy-GB" dirty="0"/>
              <a:t>Tanlinellu / </a:t>
            </a:r>
            <a:r>
              <a:rPr lang="cy-GB" altLang="cy-GB" noProof="1"/>
              <a:t>uwcholeuo</a:t>
            </a:r>
            <a:r>
              <a:rPr lang="cy-GB" altLang="cy-GB" dirty="0"/>
              <a:t> / pwyntiau bwled / priflythrennau.....</a:t>
            </a:r>
          </a:p>
          <a:p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cy-GB" dirty="0"/>
              <a:t>Keywords</a:t>
            </a:r>
          </a:p>
          <a:p>
            <a:r>
              <a:rPr lang="en-GB" altLang="cy-GB" dirty="0"/>
              <a:t>Main ideas/messages</a:t>
            </a:r>
          </a:p>
          <a:p>
            <a:r>
              <a:rPr lang="en-GB" altLang="cy-GB" dirty="0"/>
              <a:t>Write words/phrases</a:t>
            </a:r>
          </a:p>
          <a:p>
            <a:r>
              <a:rPr lang="en-GB" altLang="cy-GB" dirty="0"/>
              <a:t>Use abbreviations</a:t>
            </a:r>
          </a:p>
          <a:p>
            <a:r>
              <a:rPr lang="en-GB" altLang="cy-GB" dirty="0"/>
              <a:t>Record sources (references)</a:t>
            </a:r>
          </a:p>
          <a:p>
            <a:r>
              <a:rPr lang="en-GB" altLang="cy-GB" dirty="0"/>
              <a:t>Underline/highlight/bullet points/capital letters..........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76735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cy-GB" dirty="0"/>
              <a:t>Dylid osgoi....</a:t>
            </a:r>
            <a:br>
              <a:rPr lang="cy-GB" altLang="cy-GB" dirty="0"/>
            </a:br>
            <a:r>
              <a:rPr lang="en-GB" altLang="cy-GB" dirty="0"/>
              <a:t>You should avoid...</a:t>
            </a:r>
            <a:endParaRPr lang="cy-GB" altLang="cy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altLang="cy-GB" dirty="0"/>
              <a:t>Copïo darnau mawr o wybodaeth</a:t>
            </a:r>
          </a:p>
          <a:p>
            <a:pPr lvl="0"/>
            <a:r>
              <a:rPr lang="cy-GB" altLang="cy-GB" dirty="0"/>
              <a:t>Ailysgrifennu nodiadau i’w tacluso</a:t>
            </a:r>
          </a:p>
          <a:p>
            <a:pPr lvl="0"/>
            <a:r>
              <a:rPr lang="cy-GB" altLang="cy-GB" dirty="0"/>
              <a:t>Anghofio cyfeirnodi</a:t>
            </a:r>
          </a:p>
          <a:p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altLang="cy-GB" dirty="0"/>
              <a:t>Copy large pieces of information</a:t>
            </a:r>
          </a:p>
          <a:p>
            <a:pPr lvl="0"/>
            <a:r>
              <a:rPr lang="en-GB" altLang="cy-GB" dirty="0"/>
              <a:t>Rewrite notes to make them neater</a:t>
            </a:r>
          </a:p>
          <a:p>
            <a:pPr lvl="0"/>
            <a:r>
              <a:rPr lang="en-GB" altLang="cy-GB" dirty="0"/>
              <a:t>Forget to reference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107770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38594" y="958037"/>
            <a:ext cx="3725033" cy="1059305"/>
          </a:xfrm>
        </p:spPr>
        <p:txBody>
          <a:bodyPr>
            <a:normAutofit fontScale="90000"/>
          </a:bodyPr>
          <a:lstStyle/>
          <a:p>
            <a:r>
              <a:rPr lang="cy-GB" altLang="cy-GB" dirty="0"/>
              <a:t>Tasg cymryd nodiadau </a:t>
            </a:r>
            <a:br>
              <a:rPr lang="en-GB" altLang="cy-GB" dirty="0"/>
            </a:br>
            <a:r>
              <a:rPr lang="en-GB" altLang="cy-GB" dirty="0"/>
              <a:t>Note taking task </a:t>
            </a:r>
            <a:endParaRPr lang="cy-GB" alt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4968" y="2606111"/>
            <a:ext cx="3037424" cy="3293852"/>
          </a:xfrm>
        </p:spPr>
        <p:txBody>
          <a:bodyPr/>
          <a:lstStyle/>
          <a:p>
            <a:pPr lvl="0"/>
            <a:r>
              <a:rPr lang="cy-GB" altLang="cy-GB" dirty="0"/>
              <a:t>Gwyliwch y clip canlynol a chymrwch nodiadau.</a:t>
            </a:r>
          </a:p>
          <a:p>
            <a:r>
              <a:rPr lang="en-GB" dirty="0"/>
              <a:t>Watch the following clip and take notes.</a:t>
            </a:r>
          </a:p>
          <a:p>
            <a:endParaRPr lang="cy-GB" altLang="cy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7" name="Online Media 6" title="How To Remember Everything You Learn">
            <a:hlinkClick r:id="" action="ppaction://media"/>
            <a:extLst>
              <a:ext uri="{FF2B5EF4-FFF2-40B4-BE49-F238E27FC236}">
                <a16:creationId xmlns:a16="http://schemas.microsoft.com/office/drawing/2014/main" id="{CC00AF0E-599E-4856-D81F-2F880AA5FFF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623092" y="958037"/>
            <a:ext cx="8319330" cy="4700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324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cy-GB" dirty="0"/>
              <a:t>Tasg cymryd nodiadau </a:t>
            </a:r>
            <a:br>
              <a:rPr lang="en-GB" altLang="cy-GB" dirty="0"/>
            </a:br>
            <a:r>
              <a:rPr lang="en-GB" altLang="cy-GB" dirty="0"/>
              <a:t>Note taking task </a:t>
            </a: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altLang="cy-GB" dirty="0"/>
              <a:t>Darllenwch yr erthygl hon o gyfnodolyn a chymerwch nodiadau.</a:t>
            </a:r>
          </a:p>
          <a:p>
            <a:r>
              <a:rPr lang="en-GB" dirty="0"/>
              <a:t>Read this article from a journal and take notes.</a:t>
            </a:r>
            <a:endParaRPr lang="cy-GB" dirty="0"/>
          </a:p>
          <a:p>
            <a:endParaRPr lang="cy-GB" dirty="0"/>
          </a:p>
        </p:txBody>
      </p:sp>
      <p:pic>
        <p:nvPicPr>
          <p:cNvPr id="9" name="Content Placeholder 8" descr="Qr code&#10;&#10;Description automatically generated">
            <a:extLst>
              <a:ext uri="{FF2B5EF4-FFF2-40B4-BE49-F238E27FC236}">
                <a16:creationId xmlns:a16="http://schemas.microsoft.com/office/drawing/2014/main" id="{602D1CDC-82A8-5FC6-EC28-32C1B8973E6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9762" y="2386806"/>
            <a:ext cx="2857500" cy="2857500"/>
          </a:xfrm>
        </p:spPr>
      </p:pic>
    </p:spTree>
    <p:extLst>
      <p:ext uri="{BB962C8B-B14F-4D97-AF65-F5344CB8AC3E}">
        <p14:creationId xmlns:p14="http://schemas.microsoft.com/office/powerpoint/2010/main" val="4294854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38629-6E31-3544-A559-AAF278436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Trafodaeth</a:t>
            </a:r>
            <a:br>
              <a:rPr lang="en-GB" dirty="0"/>
            </a:br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6DEAA-55A9-A50C-29E4-84E8F33471E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Beth oedd y pwyntiau allweddol o’r fideo?</a:t>
            </a:r>
          </a:p>
          <a:p>
            <a:r>
              <a:rPr lang="cy-GB" dirty="0"/>
              <a:t>Beth yw’r prif bwyntiau o erthygl y cyfnodolyn?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E6FAF3-CD5A-AA37-68A8-7B7302CB9A2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What were the key points from the video?</a:t>
            </a:r>
          </a:p>
          <a:p>
            <a:r>
              <a:rPr lang="en-GB" dirty="0"/>
              <a:t>What are the key points from the journal article?</a:t>
            </a:r>
          </a:p>
        </p:txBody>
      </p:sp>
    </p:spTree>
    <p:extLst>
      <p:ext uri="{BB962C8B-B14F-4D97-AF65-F5344CB8AC3E}">
        <p14:creationId xmlns:p14="http://schemas.microsoft.com/office/powerpoint/2010/main" val="15113947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cy-GB" dirty="0"/>
              <a:t>Mewn darlithoedd</a:t>
            </a:r>
            <a:r>
              <a:rPr lang="en-GB" altLang="cy-GB" dirty="0"/>
              <a:t>....</a:t>
            </a:r>
            <a:br>
              <a:rPr lang="en-GB" altLang="cy-GB" dirty="0"/>
            </a:br>
            <a:r>
              <a:rPr lang="en-GB" altLang="cy-GB" dirty="0"/>
              <a:t>In lectures....</a:t>
            </a:r>
            <a:endParaRPr lang="cy-GB" alt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altLang="cy-GB" dirty="0"/>
              <a:t>Peidiwch ag ysgrifennu popeth!</a:t>
            </a:r>
          </a:p>
          <a:p>
            <a:pPr lvl="0"/>
            <a:r>
              <a:rPr lang="cy-GB" altLang="cy-GB" dirty="0"/>
              <a:t>Gwrandewch</a:t>
            </a:r>
          </a:p>
          <a:p>
            <a:pPr lvl="0"/>
            <a:r>
              <a:rPr lang="cy-GB" altLang="cy-GB" dirty="0"/>
              <a:t>Defnyddiwch strategaethau cymryd nodiadau</a:t>
            </a:r>
          </a:p>
          <a:p>
            <a:endParaRPr lang="cy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altLang="cy-GB" dirty="0"/>
              <a:t>Avoid writing everything!</a:t>
            </a:r>
          </a:p>
          <a:p>
            <a:pPr lvl="0"/>
            <a:r>
              <a:rPr lang="en-GB" altLang="cy-GB" dirty="0"/>
              <a:t>Listen</a:t>
            </a:r>
          </a:p>
          <a:p>
            <a:pPr lvl="0"/>
            <a:r>
              <a:rPr lang="en-GB" altLang="cy-GB" dirty="0"/>
              <a:t>Use note taking strategies</a:t>
            </a:r>
          </a:p>
        </p:txBody>
      </p:sp>
    </p:spTree>
    <p:extLst>
      <p:ext uri="{BB962C8B-B14F-4D97-AF65-F5344CB8AC3E}">
        <p14:creationId xmlns:p14="http://schemas.microsoft.com/office/powerpoint/2010/main" val="24730418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cy-GB" dirty="0"/>
              <a:t>Ar ôl y ddarlith....</a:t>
            </a:r>
            <a:br>
              <a:rPr lang="en-GB" altLang="cy-GB" dirty="0"/>
            </a:br>
            <a:r>
              <a:rPr lang="en-GB" altLang="cy-GB" dirty="0"/>
              <a:t>After the lecture....</a:t>
            </a:r>
            <a:endParaRPr lang="cy-GB" alt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altLang="cy-GB" dirty="0"/>
              <a:t>Darllenwch dros eich nodiadau</a:t>
            </a:r>
          </a:p>
          <a:p>
            <a:pPr lvl="0"/>
            <a:r>
              <a:rPr lang="cy-GB" altLang="cy-GB" dirty="0"/>
              <a:t>Ymchwil pellach</a:t>
            </a:r>
          </a:p>
          <a:p>
            <a:pPr lvl="0"/>
            <a:r>
              <a:rPr lang="cy-GB" altLang="cy-GB" dirty="0"/>
              <a:t>Ydy’r nodiadau yn gwneud synnwyr?</a:t>
            </a:r>
          </a:p>
          <a:p>
            <a:pPr lvl="0"/>
            <a:r>
              <a:rPr lang="cy-GB" altLang="cy-GB" dirty="0"/>
              <a:t>Cwestiynau i’r ddarlith nesaf?</a:t>
            </a:r>
          </a:p>
          <a:p>
            <a:endParaRPr lang="cy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altLang="cy-GB" dirty="0"/>
              <a:t>Read through your notes</a:t>
            </a:r>
          </a:p>
          <a:p>
            <a:pPr lvl="0"/>
            <a:r>
              <a:rPr lang="en-GB" altLang="cy-GB" dirty="0"/>
              <a:t>Further research </a:t>
            </a:r>
          </a:p>
          <a:p>
            <a:pPr lvl="0"/>
            <a:r>
              <a:rPr lang="en-GB" altLang="cy-GB" dirty="0"/>
              <a:t>Do your notes make sense?</a:t>
            </a:r>
          </a:p>
          <a:p>
            <a:pPr lvl="0"/>
            <a:r>
              <a:rPr lang="en-GB" altLang="cy-GB" dirty="0"/>
              <a:t>Questions for next lecture?</a:t>
            </a:r>
          </a:p>
        </p:txBody>
      </p:sp>
    </p:spTree>
    <p:extLst>
      <p:ext uri="{BB962C8B-B14F-4D97-AF65-F5344CB8AC3E}">
        <p14:creationId xmlns:p14="http://schemas.microsoft.com/office/powerpoint/2010/main" val="11806501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0589D-3F2D-BCBB-DB7E-2010ECE13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Storio Nodiadau</a:t>
            </a:r>
            <a:br>
              <a:rPr lang="en-GB" dirty="0"/>
            </a:br>
            <a:r>
              <a:rPr lang="en-GB" dirty="0"/>
              <a:t>Note Storage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53FC5-D436-CC64-B150-DFE64EB9AC1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Agorwch </a:t>
            </a:r>
            <a:r>
              <a:rPr lang="en-GB" dirty="0"/>
              <a:t>Google Drive </a:t>
            </a:r>
            <a:r>
              <a:rPr lang="cy-GB" dirty="0"/>
              <a:t>ar eich ffôn</a:t>
            </a:r>
          </a:p>
          <a:p>
            <a:r>
              <a:rPr lang="cy-GB" dirty="0"/>
              <a:t>Tapiwch yr eicon + </a:t>
            </a:r>
          </a:p>
          <a:p>
            <a:r>
              <a:rPr lang="cy-GB" dirty="0"/>
              <a:t>Dewiswch ‘</a:t>
            </a:r>
            <a:r>
              <a:rPr lang="en-GB" dirty="0"/>
              <a:t>Scan’</a:t>
            </a:r>
          </a:p>
          <a:p>
            <a:endParaRPr lang="cy-GB" dirty="0"/>
          </a:p>
          <a:p>
            <a:r>
              <a:rPr lang="cy-GB" dirty="0"/>
              <a:t>Mae hyn yn cadw copi PDF o’ch nodiadau.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52C2A4-59B8-4748-A99C-3028AA90378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Open google drive on your phone</a:t>
            </a:r>
          </a:p>
          <a:p>
            <a:r>
              <a:rPr lang="en-GB" dirty="0"/>
              <a:t>Tap the + icon</a:t>
            </a:r>
          </a:p>
          <a:p>
            <a:r>
              <a:rPr lang="en-GB" dirty="0"/>
              <a:t>Select Scan</a:t>
            </a:r>
          </a:p>
          <a:p>
            <a:endParaRPr lang="en-GB" dirty="0"/>
          </a:p>
          <a:p>
            <a:r>
              <a:rPr lang="en-GB" dirty="0"/>
              <a:t>This saves a PDF of your notes.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99083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B4F70-236D-1C43-767D-E5960FFEB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Golygu nodiadau sydd wedi’u cadw</a:t>
            </a:r>
            <a:br>
              <a:rPr lang="en-GB" dirty="0"/>
            </a:br>
            <a:r>
              <a:rPr lang="en-GB" dirty="0"/>
              <a:t>Editing saved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EA4BF-286F-0510-A26B-50CB534DC7B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Ewch i’ch bwrdd gwaith ac agor Google </a:t>
            </a:r>
            <a:r>
              <a:rPr lang="en-GB" dirty="0"/>
              <a:t>Drive</a:t>
            </a:r>
          </a:p>
          <a:p>
            <a:r>
              <a:rPr lang="cy-GB" dirty="0"/>
              <a:t>De-gliciwch ar eich nodiadau a sganiwyd</a:t>
            </a:r>
          </a:p>
          <a:p>
            <a:r>
              <a:rPr lang="cy-GB" dirty="0"/>
              <a:t>Cliciwch </a:t>
            </a:r>
            <a:r>
              <a:rPr lang="en-GB" dirty="0"/>
              <a:t>Open with Google Docs</a:t>
            </a:r>
          </a:p>
          <a:p>
            <a:r>
              <a:rPr lang="cy-GB" dirty="0"/>
              <a:t>Golygwch eich dogfen yn ôl yr angen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EB146B-D387-2E10-55AA-85AE043E52F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Go to your desk top and open google drive</a:t>
            </a:r>
          </a:p>
          <a:p>
            <a:r>
              <a:rPr lang="en-GB" dirty="0"/>
              <a:t>Right click on your scanned notes</a:t>
            </a:r>
          </a:p>
          <a:p>
            <a:r>
              <a:rPr lang="en-GB" dirty="0"/>
              <a:t>Click open with Google Docs</a:t>
            </a:r>
          </a:p>
          <a:p>
            <a:r>
              <a:rPr lang="en-GB" dirty="0"/>
              <a:t>Edit your document as needed.</a:t>
            </a:r>
          </a:p>
        </p:txBody>
      </p:sp>
    </p:spTree>
    <p:extLst>
      <p:ext uri="{BB962C8B-B14F-4D97-AF65-F5344CB8AC3E}">
        <p14:creationId xmlns:p14="http://schemas.microsoft.com/office/powerpoint/2010/main" val="23394406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cy-GB" dirty="0"/>
              <a:t>Cyfeiriadau</a:t>
            </a:r>
            <a:br>
              <a:rPr lang="en-GB" altLang="cy-GB" dirty="0"/>
            </a:br>
            <a:r>
              <a:rPr lang="en-GB" altLang="cy-GB" dirty="0"/>
              <a:t>References</a:t>
            </a:r>
            <a:endParaRPr lang="cy-GB" altLang="cy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cy-GB" dirty="0"/>
              <a:t>Cottrell, S. (2013) The study skills handbook (4th </a:t>
            </a:r>
            <a:r>
              <a:rPr lang="en-GB" altLang="cy-GB" noProof="1"/>
              <a:t>ed</a:t>
            </a:r>
            <a:r>
              <a:rPr lang="en-GB" altLang="cy-GB" dirty="0"/>
              <a:t>). Hampshire: Palgrave Macmillan.</a:t>
            </a:r>
          </a:p>
          <a:p>
            <a:r>
              <a:rPr lang="en-GB" altLang="cy-GB" dirty="0"/>
              <a:t>Longman, D. ac Atkinson, R. (1999) College learning and study skills. Wadsworth: Thomson Learning.</a:t>
            </a:r>
          </a:p>
          <a:p>
            <a:r>
              <a:rPr lang="en-US" altLang="cy-GB" noProof="1"/>
              <a:t>Pynn</a:t>
            </a:r>
            <a:r>
              <a:rPr lang="en-US" altLang="cy-GB" dirty="0"/>
              <a:t>, G. (2014) ‘Critical Thinking – Fundamentals: Introduction to Critical Thinking, </a:t>
            </a:r>
            <a:r>
              <a:rPr lang="en-US" altLang="cy-GB" dirty="0">
                <a:hlinkClick r:id="rId3"/>
              </a:rPr>
              <a:t>https://www.youtube.com/watch?v=Cum3k-Wglfw</a:t>
            </a:r>
            <a:r>
              <a:rPr lang="en-US" altLang="cy-GB" dirty="0"/>
              <a:t>   [Accessed: August 13 2018].</a:t>
            </a:r>
          </a:p>
          <a:p>
            <a:endParaRPr lang="en-US" altLang="cy-GB" dirty="0"/>
          </a:p>
          <a:p>
            <a:endParaRPr lang="cy-GB" altLang="cy-GB" dirty="0"/>
          </a:p>
          <a:p>
            <a:endParaRPr lang="cy-GB" alt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616195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CB1DE69F-569C-4A49-8E50-4093C135A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0B488F5-9CE4-4346-B22F-600286ED4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F76596F-57DF-4A0C-96D9-046DC3B3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38DB3A91-B9E8-4451-ACED-026398635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014BF94-4DFC-4A65-99BF-76277891E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255C7B1-10DA-4D61-B560-5E1F081B3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88C29B8B-A62C-43CE-92FF-12EAA1D01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60419" b="36564"/>
          <a:stretch/>
        </p:blipFill>
        <p:spPr>
          <a:xfrm>
            <a:off x="1125460" y="643464"/>
            <a:ext cx="4526280" cy="15544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1030" y="2167151"/>
            <a:ext cx="4503066" cy="329919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r>
              <a:rPr lang="cy-GB" dirty="0"/>
              <a:t>Cwestiynau?</a:t>
            </a:r>
          </a:p>
          <a:p>
            <a:endParaRPr lang="en-US" dirty="0"/>
          </a:p>
          <a:p>
            <a:r>
              <a:rPr lang="en-US" dirty="0"/>
              <a:t>Questions?</a:t>
            </a:r>
          </a:p>
          <a:p>
            <a:endParaRPr lang="en-US" dirty="0"/>
          </a:p>
        </p:txBody>
      </p:sp>
      <p:pic>
        <p:nvPicPr>
          <p:cNvPr id="9" name="Content Placeholder 8" descr="Badge Question Mark with solid fill">
            <a:extLst>
              <a:ext uri="{FF2B5EF4-FFF2-40B4-BE49-F238E27FC236}">
                <a16:creationId xmlns:a16="http://schemas.microsoft.com/office/drawing/2014/main" id="{32771EE2-DC70-D69E-4BE2-4D5BE39633F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F873EA42-E9E9-4806-A9F6-1718BE38B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99D5523-0BC8-4D5A-871C-69C0725E7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026602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136</TotalTime>
  <Words>803</Words>
  <Application>Microsoft Office PowerPoint</Application>
  <PresentationFormat>Sgrin Lydan</PresentationFormat>
  <Paragraphs>168</Paragraphs>
  <Slides>19</Slides>
  <Notes>18</Notes>
  <HiddenSlides>1</HiddenSlides>
  <MMClips>1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19</vt:i4>
      </vt:variant>
    </vt:vector>
  </HeadingPairs>
  <TitlesOfParts>
    <vt:vector size="23" baseType="lpstr">
      <vt:lpstr>Arial</vt:lpstr>
      <vt:lpstr>Calibri</vt:lpstr>
      <vt:lpstr>Century Gothic</vt:lpstr>
      <vt:lpstr>Gallery</vt:lpstr>
      <vt:lpstr>Dysgu yn yr Oes Ddigidol   Learning in the Digital Era</vt:lpstr>
      <vt:lpstr>Cyflwyniad PowerPoint</vt:lpstr>
      <vt:lpstr>Cynnwys Contents</vt:lpstr>
      <vt:lpstr>Sgiliau Cyflogadwyedd / Trosglwyddadwy Employability/Transferable Skills</vt:lpstr>
      <vt:lpstr>Adnoddau Resources</vt:lpstr>
      <vt:lpstr> Pam cymryd nodiadau? Why take notes?</vt:lpstr>
      <vt:lpstr>Sut i gymryd nodiadau How to take notes</vt:lpstr>
      <vt:lpstr>Sut i gymryd nodiadau (2) How to take notes (2)</vt:lpstr>
      <vt:lpstr>Strategaethau Strategies</vt:lpstr>
      <vt:lpstr>Dylid osgoi.... You should avoid...</vt:lpstr>
      <vt:lpstr>Tasg cymryd nodiadau  Note taking task </vt:lpstr>
      <vt:lpstr>Tasg cymryd nodiadau  Note taking task </vt:lpstr>
      <vt:lpstr>Trafodaeth Discussion</vt:lpstr>
      <vt:lpstr>Mewn darlithoedd.... In lectures....</vt:lpstr>
      <vt:lpstr>Ar ôl y ddarlith.... After the lecture....</vt:lpstr>
      <vt:lpstr>Storio Nodiadau Note Storage</vt:lpstr>
      <vt:lpstr>Golygu nodiadau sydd wedi’u cadw Editing saved notes</vt:lpstr>
      <vt:lpstr>Cyfeiriadau References</vt:lpstr>
      <vt:lpstr>Cyflwyniad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Jones</dc:creator>
  <cp:lastModifiedBy>Barbara Jones</cp:lastModifiedBy>
  <cp:revision>10</cp:revision>
  <dcterms:created xsi:type="dcterms:W3CDTF">2022-07-12T12:51:44Z</dcterms:created>
  <dcterms:modified xsi:type="dcterms:W3CDTF">2022-09-14T14:53:17Z</dcterms:modified>
</cp:coreProperties>
</file>