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sldIdLst>
    <p:sldId id="257" r:id="rId2"/>
    <p:sldId id="268" r:id="rId3"/>
    <p:sldId id="259" r:id="rId4"/>
    <p:sldId id="260" r:id="rId5"/>
    <p:sldId id="261" r:id="rId6"/>
    <p:sldId id="263" r:id="rId7"/>
    <p:sldId id="264" r:id="rId8"/>
    <p:sldId id="265" r:id="rId9"/>
    <p:sldId id="266" r:id="rId10"/>
    <p:sldId id="258"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guide orient="horz" pos="2160"/>
        <p:guide pos="3840"/>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BE0CC42-808F-2CCD-A3B7-D5749DD32284}"/>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DB3865A4-408E-074B-699E-C114C7C7A1F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A2DCF238-6C45-67D1-3BDB-70F722450D96}"/>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03ECEACF-7E31-E59F-D3C0-E3920B0A351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984EB35-8398-C701-BD34-A4600B20CC9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7420217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D29ADA0-752E-5085-9260-CD957E82BA17}"/>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7B4DEF25-9036-5029-2C69-FE82F3312842}"/>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04DB7DD5-7256-2038-1257-85238511B8D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6756E32C-5AFC-65E6-B9CA-6E4153CF6590}"/>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3AB0160-E0A3-EA39-496C-B480A8D6967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5192745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B90656-9002-7BE6-D578-58CBBF1EF82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3324E418-0697-21BE-4EF9-57E1D9F8DB5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F35A3436-85AC-9998-8432-E23D910F380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7EB3B488-D143-DA76-81A4-409ABCF51F8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85A72BA-F43C-F1D7-3905-207B5CA4777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913597459"/>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16A984-410A-E89F-251C-E0D1EE75EDFA}"/>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D160A796-B2A1-9BBB-E151-640BBB0CF87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7D9EE35-E278-28BB-DED7-DE30A0246EEF}"/>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B5DE36BA-70E3-CFC8-5A31-9F37517220DC}"/>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FB8C244D-0519-6904-4D07-8EF185EF41F5}"/>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A3CE7DB-F670-B5E1-6E0D-70E8A7AAF3A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76248852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EAAF91-9F4E-6142-AC9C-2E5BD0106521}"/>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0307E359-D523-43F7-FECC-270EB0F91B31}"/>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9EEE4E04-F4B4-9AE6-1AE4-7115D5287AB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01E4068F-12E8-73B7-85CA-E960E4E5B412}"/>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606D68F7-B4F6-00F7-C366-5507CF6488B9}"/>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8F61EA94-3C5E-8B16-8A72-6F8B3317682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8" name="Footer Placeholder 7">
            <a:extLst>
              <a:ext uri="{FF2B5EF4-FFF2-40B4-BE49-F238E27FC236}">
                <a16:creationId xmlns:a16="http://schemas.microsoft.com/office/drawing/2014/main" id="{C9E5227C-80C1-11AE-21C0-21F5EF8A3EEB}"/>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8EB22750-F746-BCB5-5249-51ADB17ACF66}"/>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44102985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6DE5072-A408-62B9-5309-75C2D0998014}"/>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B6E7167D-45E0-9D81-866A-3DB9A40FE5BE}"/>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4" name="Footer Placeholder 3">
            <a:extLst>
              <a:ext uri="{FF2B5EF4-FFF2-40B4-BE49-F238E27FC236}">
                <a16:creationId xmlns:a16="http://schemas.microsoft.com/office/drawing/2014/main" id="{E762D9CC-B3D3-370B-C5A9-207C0C6DF60D}"/>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1B1ADE64-0020-C37F-E98A-89794398B937}"/>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491294269"/>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05785793-17BA-9612-1E2C-1BADC5C9C2AD}"/>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3" name="Footer Placeholder 2">
            <a:extLst>
              <a:ext uri="{FF2B5EF4-FFF2-40B4-BE49-F238E27FC236}">
                <a16:creationId xmlns:a16="http://schemas.microsoft.com/office/drawing/2014/main" id="{97FC386E-BE0D-0D19-F082-D30B2BA5B27B}"/>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041364C6-71D2-EB16-D321-A203CA416171}"/>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956422375"/>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AF3028-E3AA-12F5-00B3-724937C0691A}"/>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FF21DDAB-441E-08B3-C88B-2850D31B876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C53FA943-9CEE-C9A1-3A4D-4BAEB93F80C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933DCA1C-D700-1D67-1F52-14A61CCBE42F}"/>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185700BC-80FE-B0FC-270D-C73B6BDAAEA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102D6B9-4A44-8428-FCE2-D22276126E2B}"/>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709891623"/>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67B0A3-5D8F-88AD-D47A-8C1547864D32}"/>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214F7AD5-C927-8428-97FD-6532B00153FA}"/>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5DD7BD74-8CD3-58FD-B9D6-994B172563C0}"/>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6B0D7F4C-DC3A-D7CF-4F5A-6B2C955AAFA8}"/>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6" name="Footer Placeholder 5">
            <a:extLst>
              <a:ext uri="{FF2B5EF4-FFF2-40B4-BE49-F238E27FC236}">
                <a16:creationId xmlns:a16="http://schemas.microsoft.com/office/drawing/2014/main" id="{BF98141B-1421-001F-BEF3-5D7DF9F1D958}"/>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D6E85ED-1DCB-75AE-777A-4CC33436DC3D}"/>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180032222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1B3BF90-F186-952D-8720-DEE297566E1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F30278E0-4BC9-CC19-2A3B-F31F74667997}"/>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1F456413-F833-C7E3-B991-852522984F15}"/>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B7EEC61E-BE6A-758B-D5B3-BD7E13FA981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7FA57092-7AB0-C3B8-3583-79FED627C7DE}"/>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2492402626"/>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4A1B76D-1F2B-5518-E691-D94AD19146A3}"/>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10E8209C-2120-B9D2-8EFE-69C0B0949643}"/>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63F7C464-5685-7CDE-FFC3-B35E5AA4BE89}"/>
              </a:ext>
            </a:extLst>
          </p:cNvPr>
          <p:cNvSpPr>
            <a:spLocks noGrp="1"/>
          </p:cNvSpPr>
          <p:nvPr>
            <p:ph type="dt" sz="half" idx="10"/>
          </p:nvPr>
        </p:nvSpPr>
        <p:spPr/>
        <p:txBody>
          <a:body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4F16323-D7B8-5EB0-0272-C030A2690D7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17D3419-8297-82BB-75E2-1B82B11AF3CF}"/>
              </a:ext>
            </a:extLst>
          </p:cNvPr>
          <p:cNvSpPr>
            <a:spLocks noGrp="1"/>
          </p:cNvSpPr>
          <p:nvPr>
            <p:ph type="sldNum" sz="quarter" idx="12"/>
          </p:nvPr>
        </p:nvSpPr>
        <p:spPr/>
        <p:txBody>
          <a:bodyPr/>
          <a:lstStyle/>
          <a:p>
            <a:fld id="{7CFAF8B9-F476-9E49-9916-EFFC20CDCF66}" type="slidenum">
              <a:rPr lang="en-GB" smtClean="0"/>
              <a:t>‹#›</a:t>
            </a:fld>
            <a:endParaRPr lang="en-GB"/>
          </a:p>
        </p:txBody>
      </p:sp>
    </p:spTree>
    <p:extLst>
      <p:ext uri="{BB962C8B-B14F-4D97-AF65-F5344CB8AC3E}">
        <p14:creationId xmlns:p14="http://schemas.microsoft.com/office/powerpoint/2010/main" val="331833085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43A5478A-C627-90F6-FF0F-5FDD1A1DE01F}"/>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8AC349D-231F-1D2B-8BB1-404088F6BBB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4B84E9BD-F54C-A39C-46F7-6F07EDB272BA}"/>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4E69F914-F75C-DF4A-8E3D-0EE1CE742B98}" type="datetimeFigureOut">
              <a:rPr lang="en-GB" smtClean="0"/>
              <a:t>12/07/2026</a:t>
            </a:fld>
            <a:endParaRPr lang="en-GB"/>
          </a:p>
        </p:txBody>
      </p:sp>
      <p:sp>
        <p:nvSpPr>
          <p:cNvPr id="5" name="Footer Placeholder 4">
            <a:extLst>
              <a:ext uri="{FF2B5EF4-FFF2-40B4-BE49-F238E27FC236}">
                <a16:creationId xmlns:a16="http://schemas.microsoft.com/office/drawing/2014/main" id="{CDCB274E-F41A-6412-79FF-240E070353AF}"/>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392CD336-E469-A974-392B-2B502DF00C3D}"/>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7CFAF8B9-F476-9E49-9916-EFFC20CDCF66}" type="slidenum">
              <a:rPr lang="en-GB" smtClean="0"/>
              <a:t>‹#›</a:t>
            </a:fld>
            <a:endParaRPr lang="en-GB"/>
          </a:p>
        </p:txBody>
      </p:sp>
    </p:spTree>
    <p:extLst>
      <p:ext uri="{BB962C8B-B14F-4D97-AF65-F5344CB8AC3E}">
        <p14:creationId xmlns:p14="http://schemas.microsoft.com/office/powerpoint/2010/main" val="136959279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A2D9CAF-62E4-A56C-BC72-03583E71A03A}"/>
              </a:ext>
            </a:extLst>
          </p:cNvPr>
          <p:cNvSpPr>
            <a:spLocks noGrp="1"/>
          </p:cNvSpPr>
          <p:nvPr>
            <p:ph type="ctrTitle"/>
          </p:nvPr>
        </p:nvSpPr>
        <p:spPr>
          <a:xfrm>
            <a:off x="1868237" y="2371241"/>
            <a:ext cx="8539079" cy="967524"/>
          </a:xfrm>
        </p:spPr>
        <p:txBody>
          <a:bodyPr>
            <a:normAutofit fontScale="90000"/>
          </a:bodyPr>
          <a:lstStyle/>
          <a:p>
            <a:pPr algn="l"/>
            <a:br>
              <a:rPr lang="en-GB" sz="667" b="1" dirty="0">
                <a:ea typeface="Aptos" panose="020B0004020202020204" pitchFamily="34" charset="0"/>
              </a:rPr>
            </a:br>
            <a:br>
              <a:rPr lang="en-GB" sz="1800" dirty="0"/>
            </a:br>
            <a:r>
              <a:rPr lang="en-GB" sz="2200" dirty="0">
                <a:latin typeface="Arial" panose="020B0604020202020204" pitchFamily="34" charset="0"/>
                <a:cs typeface="Arial" panose="020B0604020202020204" pitchFamily="34" charset="0"/>
              </a:rPr>
              <a:t>Student name: Salla Sow</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Student number: 2512880</a:t>
            </a:r>
            <a:br>
              <a:rPr lang="en-GB" sz="2200" dirty="0">
                <a:latin typeface="Arial" panose="020B0604020202020204" pitchFamily="34" charset="0"/>
                <a:cs typeface="Arial" panose="020B0604020202020204" pitchFamily="34" charset="0"/>
              </a:rPr>
            </a:br>
            <a:r>
              <a:rPr lang="en-GB" sz="2200" dirty="0">
                <a:latin typeface="Arial" panose="020B0604020202020204" pitchFamily="34" charset="0"/>
                <a:cs typeface="Arial" panose="020B0604020202020204" pitchFamily="34" charset="0"/>
              </a:rPr>
              <a:t>Lecturer’s name: </a:t>
            </a:r>
            <a:r>
              <a:rPr lang="en-GB" sz="2200" dirty="0" err="1">
                <a:latin typeface="Arial" panose="020B0604020202020204" pitchFamily="34" charset="0"/>
                <a:cs typeface="Arial" panose="020B0604020202020204" pitchFamily="34" charset="0"/>
              </a:rPr>
              <a:t>Odette</a:t>
            </a:r>
            <a:r>
              <a:rPr lang="en-GB" sz="2200" dirty="0">
                <a:latin typeface="Arial" panose="020B0604020202020204" pitchFamily="34" charset="0"/>
                <a:cs typeface="Arial" panose="020B0604020202020204" pitchFamily="34" charset="0"/>
              </a:rPr>
              <a:t> Jack</a:t>
            </a:r>
            <a:endParaRPr lang="en-GB" sz="1125" dirty="0"/>
          </a:p>
        </p:txBody>
      </p:sp>
      <p:sp>
        <p:nvSpPr>
          <p:cNvPr id="3" name="Subtitle 2">
            <a:extLst>
              <a:ext uri="{FF2B5EF4-FFF2-40B4-BE49-F238E27FC236}">
                <a16:creationId xmlns:a16="http://schemas.microsoft.com/office/drawing/2014/main" id="{8FC115E9-2559-9124-E2DA-727C7D7E63C8}"/>
              </a:ext>
            </a:extLst>
          </p:cNvPr>
          <p:cNvSpPr>
            <a:spLocks noGrp="1"/>
          </p:cNvSpPr>
          <p:nvPr>
            <p:ph type="subTitle" idx="1"/>
          </p:nvPr>
        </p:nvSpPr>
        <p:spPr>
          <a:xfrm>
            <a:off x="439118" y="3561824"/>
            <a:ext cx="11313763" cy="3098539"/>
          </a:xfrm>
        </p:spPr>
        <p:txBody>
          <a:bodyPr>
            <a:noAutofit/>
          </a:bodyPr>
          <a:lstStyle/>
          <a:p>
            <a:pPr algn="l"/>
            <a:r>
              <a:rPr lang="en-GB" sz="1800" b="1" dirty="0">
                <a:latin typeface="Arial" panose="020B0604020202020204" pitchFamily="34" charset="0"/>
                <a:cs typeface="Arial" panose="020B0604020202020204" pitchFamily="34" charset="0"/>
              </a:rPr>
              <a:t>Acknowledgement of the use of AI tools (</a:t>
            </a:r>
            <a:r>
              <a:rPr lang="en-GB" sz="1800" b="1" dirty="0">
                <a:solidFill>
                  <a:srgbClr val="FF0000"/>
                </a:solidFill>
                <a:latin typeface="Arial" panose="020B0604020202020204" pitchFamily="34" charset="0"/>
                <a:cs typeface="Arial" panose="020B0604020202020204" pitchFamily="34" charset="0"/>
              </a:rPr>
              <a:t>read the statements below and delete/amend as appropriate</a:t>
            </a:r>
            <a:r>
              <a:rPr lang="en-GB" sz="1800" b="1" dirty="0">
                <a:latin typeface="Arial" panose="020B0604020202020204" pitchFamily="34" charset="0"/>
                <a:cs typeface="Arial" panose="020B0604020202020204" pitchFamily="34" charset="0"/>
              </a:rPr>
              <a:t>)</a:t>
            </a:r>
          </a:p>
          <a:p>
            <a:pPr algn="l"/>
            <a:r>
              <a:rPr lang="en-GB" sz="1800" dirty="0">
                <a:latin typeface="Arial" panose="020B0604020202020204" pitchFamily="34" charset="0"/>
                <a:cs typeface="Arial" panose="020B0604020202020204" pitchFamily="34" charset="0"/>
              </a:rPr>
              <a:t>I confirm that I have </a:t>
            </a:r>
            <a:r>
              <a:rPr lang="en-GB" sz="1800" b="1" dirty="0">
                <a:latin typeface="Arial" panose="020B0604020202020204" pitchFamily="34" charset="0"/>
                <a:cs typeface="Arial" panose="020B0604020202020204" pitchFamily="34" charset="0"/>
              </a:rPr>
              <a:t>not </a:t>
            </a:r>
            <a:r>
              <a:rPr lang="en-GB" sz="1800" dirty="0">
                <a:latin typeface="Arial" panose="020B0604020202020204" pitchFamily="34" charset="0"/>
                <a:cs typeface="Arial" panose="020B0604020202020204" pitchFamily="34" charset="0"/>
              </a:rPr>
              <a:t>used any AI tools in the research and creation of this assignment. I confirm that I have not presented any AI generated materials as my own work. </a:t>
            </a:r>
          </a:p>
          <a:p>
            <a:r>
              <a:rPr lang="en-GB" b="1" dirty="0">
                <a:latin typeface="Arial" panose="020B0604020202020204" pitchFamily="34" charset="0"/>
                <a:cs typeface="Arial" panose="020B0604020202020204" pitchFamily="34" charset="0"/>
              </a:rPr>
              <a:t>OR</a:t>
            </a:r>
          </a:p>
          <a:p>
            <a:pPr algn="l"/>
            <a:r>
              <a:rPr lang="en-GB" sz="1800" dirty="0">
                <a:latin typeface="Arial" panose="020B0604020202020204" pitchFamily="34" charset="0"/>
                <a:cs typeface="Arial" panose="020B0604020202020204" pitchFamily="34" charset="0"/>
              </a:rPr>
              <a:t>I confirm that I have used AI tools to source images and/or for proofreading this work (</a:t>
            </a:r>
            <a:r>
              <a:rPr lang="en-GB" sz="1800" dirty="0">
                <a:solidFill>
                  <a:srgbClr val="FF0000"/>
                </a:solidFill>
                <a:latin typeface="Arial" panose="020B0604020202020204" pitchFamily="34" charset="0"/>
                <a:cs typeface="Arial" panose="020B0604020202020204" pitchFamily="34" charset="0"/>
              </a:rPr>
              <a:t>STATE AI TOOL USED HERE, SUCH AS </a:t>
            </a:r>
            <a:r>
              <a:rPr lang="en-GB" sz="1800" dirty="0" err="1">
                <a:solidFill>
                  <a:srgbClr val="FF0000"/>
                </a:solidFill>
                <a:latin typeface="Arial" panose="020B0604020202020204" pitchFamily="34" charset="0"/>
                <a:cs typeface="Arial" panose="020B0604020202020204" pitchFamily="34" charset="0"/>
              </a:rPr>
              <a:t>GRAMMARLY</a:t>
            </a:r>
            <a:r>
              <a:rPr lang="en-GB" sz="1800" dirty="0">
                <a:solidFill>
                  <a:srgbClr val="FF0000"/>
                </a:solidFill>
                <a:latin typeface="Arial" panose="020B0604020202020204" pitchFamily="34" charset="0"/>
                <a:cs typeface="Arial" panose="020B0604020202020204" pitchFamily="34" charset="0"/>
              </a:rPr>
              <a:t> AND DATE OF USE</a:t>
            </a:r>
            <a:r>
              <a:rPr lang="en-GB" sz="1800" dirty="0">
                <a:latin typeface="Arial" panose="020B0604020202020204" pitchFamily="34" charset="0"/>
                <a:cs typeface="Arial" panose="020B0604020202020204" pitchFamily="34" charset="0"/>
              </a:rPr>
              <a:t>). I confirm that I have not presented any AI generated materials as my own work. </a:t>
            </a:r>
            <a:endParaRPr lang="en-GB" sz="1800" b="1" dirty="0">
              <a:latin typeface="Arial" panose="020B0604020202020204" pitchFamily="34" charset="0"/>
              <a:cs typeface="Arial" panose="020B0604020202020204" pitchFamily="34" charset="0"/>
            </a:endParaRPr>
          </a:p>
          <a:p>
            <a:pPr algn="l"/>
            <a:r>
              <a:rPr lang="en-GB" sz="1800" dirty="0">
                <a:latin typeface="Arial" panose="020B0604020202020204" pitchFamily="34" charset="0"/>
                <a:cs typeface="Arial" panose="020B0604020202020204" pitchFamily="34" charset="0"/>
              </a:rPr>
              <a:t>I confirm I have copies of my drafts, notes, and other resources I used, which I may be asked to provide in evidence</a:t>
            </a:r>
          </a:p>
        </p:txBody>
      </p:sp>
      <p:sp>
        <p:nvSpPr>
          <p:cNvPr id="4" name="TextBox 3">
            <a:extLst>
              <a:ext uri="{FF2B5EF4-FFF2-40B4-BE49-F238E27FC236}">
                <a16:creationId xmlns:a16="http://schemas.microsoft.com/office/drawing/2014/main" id="{0DB5D689-0DBF-6610-F166-1771F1505D35}"/>
              </a:ext>
            </a:extLst>
          </p:cNvPr>
          <p:cNvSpPr txBox="1"/>
          <p:nvPr/>
        </p:nvSpPr>
        <p:spPr>
          <a:xfrm>
            <a:off x="3253361" y="1363899"/>
            <a:ext cx="6049210" cy="707886"/>
          </a:xfrm>
          <a:prstGeom prst="rect">
            <a:avLst/>
          </a:prstGeom>
          <a:noFill/>
        </p:spPr>
        <p:txBody>
          <a:bodyPr wrap="square" rtlCol="0">
            <a:spAutoFit/>
          </a:bodyPr>
          <a:lstStyle/>
          <a:p>
            <a:pPr algn="ctr"/>
            <a:r>
              <a:rPr lang="en-GB" sz="2000" b="1">
                <a:latin typeface="Arial" panose="020B0604020202020204" pitchFamily="34" charset="0"/>
                <a:cs typeface="Arial" panose="020B0604020202020204" pitchFamily="34" charset="0"/>
              </a:rPr>
              <a:t>LCHS4010</a:t>
            </a:r>
          </a:p>
          <a:p>
            <a:pPr algn="ctr"/>
            <a:r>
              <a:rPr lang="en-GB" sz="2000" b="1">
                <a:latin typeface="Arial" panose="020B0604020202020204" pitchFamily="34" charset="0"/>
                <a:cs typeface="Arial" panose="020B0604020202020204" pitchFamily="34" charset="0"/>
              </a:rPr>
              <a:t>Psychology in Health and Social Care</a:t>
            </a:r>
            <a:endParaRPr lang="en-GB" sz="2000">
              <a:latin typeface="Arial" panose="020B0604020202020204" pitchFamily="34" charset="0"/>
              <a:cs typeface="Arial" panose="020B0604020202020204" pitchFamily="34" charset="0"/>
            </a:endParaRPr>
          </a:p>
        </p:txBody>
      </p:sp>
      <p:pic>
        <p:nvPicPr>
          <p:cNvPr id="1026" name="Picture 2" descr="UWTSD logo | Discover Dylan Thomas">
            <a:extLst>
              <a:ext uri="{FF2B5EF4-FFF2-40B4-BE49-F238E27FC236}">
                <a16:creationId xmlns:a16="http://schemas.microsoft.com/office/drawing/2014/main" id="{DB4E5486-661A-3A58-C6BA-CF20E456C34A}"/>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68237" y="-22125"/>
            <a:ext cx="3272089" cy="130883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65510357"/>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5F8100E-98EC-EA55-82F8-3C8AC3A59581}"/>
              </a:ext>
            </a:extLst>
          </p:cNvPr>
          <p:cNvSpPr>
            <a:spLocks noGrp="1"/>
          </p:cNvSpPr>
          <p:nvPr>
            <p:ph type="title"/>
          </p:nvPr>
        </p:nvSpPr>
        <p:spPr/>
        <p:txBody>
          <a:bodyPr/>
          <a:lstStyle/>
          <a:p>
            <a:endParaRPr lang="en-US"/>
          </a:p>
        </p:txBody>
      </p:sp>
      <p:sp>
        <p:nvSpPr>
          <p:cNvPr id="3" name="Content Placeholder 2">
            <a:extLst>
              <a:ext uri="{FF2B5EF4-FFF2-40B4-BE49-F238E27FC236}">
                <a16:creationId xmlns:a16="http://schemas.microsoft.com/office/drawing/2014/main" id="{90CEBE6A-D620-E0BD-0332-AADA6B084A13}"/>
              </a:ext>
            </a:extLst>
          </p:cNvPr>
          <p:cNvSpPr>
            <a:spLocks noGrp="1"/>
          </p:cNvSpPr>
          <p:nvPr>
            <p:ph idx="1"/>
          </p:nvPr>
        </p:nvSpPr>
        <p:spPr/>
        <p:txBody>
          <a:bodyPr/>
          <a:lstStyle/>
          <a:p>
            <a:r>
              <a:rPr lang="en-GB" dirty="0"/>
              <a:t>My name is Salla Sow. In this presentation, I will explain John </a:t>
            </a:r>
            <a:r>
              <a:rPr lang="en-GB" dirty="0" err="1"/>
              <a:t>Bowlby’s</a:t>
            </a:r>
            <a:r>
              <a:rPr lang="en-GB" dirty="0"/>
              <a:t> Attachment Theory and how it help explain Isaac’s behaviour in the case study.</a:t>
            </a:r>
            <a:endParaRPr lang="en-US" dirty="0"/>
          </a:p>
        </p:txBody>
      </p:sp>
    </p:spTree>
    <p:extLst>
      <p:ext uri="{BB962C8B-B14F-4D97-AF65-F5344CB8AC3E}">
        <p14:creationId xmlns:p14="http://schemas.microsoft.com/office/powerpoint/2010/main" val="302376313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A3F0F3-A943-03FA-BD6B-E6E6B03FEB21}"/>
              </a:ext>
            </a:extLst>
          </p:cNvPr>
          <p:cNvSpPr>
            <a:spLocks noGrp="1"/>
          </p:cNvSpPr>
          <p:nvPr>
            <p:ph type="title"/>
          </p:nvPr>
        </p:nvSpPr>
        <p:spPr>
          <a:xfrm>
            <a:off x="612058" y="86236"/>
            <a:ext cx="10515600" cy="1325563"/>
          </a:xfrm>
        </p:spPr>
        <p:txBody>
          <a:bodyPr/>
          <a:lstStyle/>
          <a:p>
            <a:pPr algn="ctr"/>
            <a:r>
              <a:rPr lang="en-GB" b="1"/>
              <a:t>INTRODUCTION</a:t>
            </a:r>
          </a:p>
        </p:txBody>
      </p:sp>
      <p:sp>
        <p:nvSpPr>
          <p:cNvPr id="9" name="TextBox 8">
            <a:extLst>
              <a:ext uri="{FF2B5EF4-FFF2-40B4-BE49-F238E27FC236}">
                <a16:creationId xmlns:a16="http://schemas.microsoft.com/office/drawing/2014/main" id="{C57E7828-FF27-B6E1-B8C4-A79BD2AED337}"/>
              </a:ext>
            </a:extLst>
          </p:cNvPr>
          <p:cNvSpPr txBox="1"/>
          <p:nvPr/>
        </p:nvSpPr>
        <p:spPr>
          <a:xfrm>
            <a:off x="353961" y="1346928"/>
            <a:ext cx="5515897" cy="2308324"/>
          </a:xfrm>
          <a:prstGeom prst="rect">
            <a:avLst/>
          </a:prstGeom>
          <a:noFill/>
        </p:spPr>
        <p:txBody>
          <a:bodyPr wrap="square">
            <a:spAutoFit/>
          </a:bodyPr>
          <a:lstStyle/>
          <a:p>
            <a:pPr>
              <a:buNone/>
            </a:pPr>
            <a:r>
              <a:rPr lang="en-GB" b="1" dirty="0"/>
              <a:t>Introduce the case study</a:t>
            </a:r>
            <a:endParaRPr lang="en-GB" dirty="0"/>
          </a:p>
          <a:p>
            <a:pPr>
              <a:buNone/>
            </a:pPr>
            <a:r>
              <a:rPr lang="en-GB" dirty="0"/>
              <a:t>Who is Isaac?</a:t>
            </a:r>
          </a:p>
          <a:p>
            <a:pPr>
              <a:buFont typeface="Arial" panose="020B0604020202020204" pitchFamily="34" charset="0"/>
              <a:buChar char="•"/>
            </a:pPr>
            <a:r>
              <a:rPr lang="en-GB" dirty="0"/>
              <a:t>Isaac is a 4year-old boy who lives with his single mother.his mother has experienced post –natal depression, and the family recently moved to London after disrupted childcare. Isaac has language delays, separation anxiety, and is quiet and withdrawn during play.</a:t>
            </a:r>
          </a:p>
        </p:txBody>
      </p:sp>
      <p:sp>
        <p:nvSpPr>
          <p:cNvPr id="11" name="TextBox 10">
            <a:extLst>
              <a:ext uri="{FF2B5EF4-FFF2-40B4-BE49-F238E27FC236}">
                <a16:creationId xmlns:a16="http://schemas.microsoft.com/office/drawing/2014/main" id="{124FEB18-087E-4249-BDAD-363133316E78}"/>
              </a:ext>
            </a:extLst>
          </p:cNvPr>
          <p:cNvSpPr txBox="1"/>
          <p:nvPr/>
        </p:nvSpPr>
        <p:spPr>
          <a:xfrm>
            <a:off x="580103" y="4461550"/>
            <a:ext cx="3038168" cy="923330"/>
          </a:xfrm>
          <a:prstGeom prst="rect">
            <a:avLst/>
          </a:prstGeom>
          <a:noFill/>
        </p:spPr>
        <p:txBody>
          <a:bodyPr wrap="square">
            <a:spAutoFit/>
          </a:bodyPr>
          <a:lstStyle/>
          <a:p>
            <a:pPr>
              <a:buNone/>
            </a:pPr>
            <a:r>
              <a:rPr lang="en-GB" b="1" dirty="0"/>
              <a:t>State your chosen theory</a:t>
            </a:r>
            <a:endParaRPr lang="en-GB" dirty="0"/>
          </a:p>
          <a:p>
            <a:pPr>
              <a:buFont typeface="Arial" panose="020B0604020202020204" pitchFamily="34" charset="0"/>
              <a:buChar char="•"/>
            </a:pPr>
            <a:r>
              <a:rPr lang="en-GB" dirty="0"/>
              <a:t>John </a:t>
            </a:r>
            <a:r>
              <a:rPr lang="en-GB" dirty="0" err="1"/>
              <a:t>Bowlby’s</a:t>
            </a:r>
            <a:r>
              <a:rPr lang="en-GB" dirty="0"/>
              <a:t> attachment theory </a:t>
            </a:r>
          </a:p>
        </p:txBody>
      </p:sp>
      <p:sp>
        <p:nvSpPr>
          <p:cNvPr id="13" name="TextBox 12">
            <a:extLst>
              <a:ext uri="{FF2B5EF4-FFF2-40B4-BE49-F238E27FC236}">
                <a16:creationId xmlns:a16="http://schemas.microsoft.com/office/drawing/2014/main" id="{2F4B5C98-2AD4-4908-33E5-2D413BE712F4}"/>
              </a:ext>
            </a:extLst>
          </p:cNvPr>
          <p:cNvSpPr txBox="1"/>
          <p:nvPr/>
        </p:nvSpPr>
        <p:spPr>
          <a:xfrm>
            <a:off x="6095999" y="1651695"/>
            <a:ext cx="5622823" cy="2308324"/>
          </a:xfrm>
          <a:prstGeom prst="rect">
            <a:avLst/>
          </a:prstGeom>
          <a:noFill/>
        </p:spPr>
        <p:txBody>
          <a:bodyPr wrap="square">
            <a:spAutoFit/>
          </a:bodyPr>
          <a:lstStyle/>
          <a:p>
            <a:pPr>
              <a:buNone/>
            </a:pPr>
            <a:r>
              <a:rPr lang="en-GB" b="1" dirty="0"/>
              <a:t>Explain why you chose this theory</a:t>
            </a:r>
            <a:endParaRPr lang="en-GB" dirty="0"/>
          </a:p>
          <a:p>
            <a:pPr>
              <a:buNone/>
            </a:pPr>
            <a:r>
              <a:rPr lang="en-GB" dirty="0"/>
              <a:t>One or two sentences.</a:t>
            </a:r>
          </a:p>
          <a:p>
            <a:pPr>
              <a:buNone/>
            </a:pPr>
            <a:r>
              <a:rPr lang="en-GB" dirty="0"/>
              <a:t>I chose </a:t>
            </a:r>
            <a:r>
              <a:rPr lang="en-GB" dirty="0" err="1"/>
              <a:t>Bowlby’s</a:t>
            </a:r>
            <a:r>
              <a:rPr lang="en-GB" dirty="0"/>
              <a:t> Attachment theory because it explains how child’s early relationship with their main caregiver affects their emotional, social and behavioural development.this theory is relevant because it helps explain Isaac’s separation anxiety, clingy behaviour and difficulty interacting with others.</a:t>
            </a:r>
          </a:p>
        </p:txBody>
      </p:sp>
    </p:spTree>
    <p:extLst>
      <p:ext uri="{BB962C8B-B14F-4D97-AF65-F5344CB8AC3E}">
        <p14:creationId xmlns:p14="http://schemas.microsoft.com/office/powerpoint/2010/main" val="239011735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4D766DD-BFA8-CA6D-388A-DD1342AE7079}"/>
              </a:ext>
            </a:extLst>
          </p:cNvPr>
          <p:cNvSpPr>
            <a:spLocks noGrp="1"/>
          </p:cNvSpPr>
          <p:nvPr>
            <p:ph type="title"/>
          </p:nvPr>
        </p:nvSpPr>
        <p:spPr/>
        <p:txBody>
          <a:bodyPr/>
          <a:lstStyle/>
          <a:p>
            <a:pPr algn="ctr"/>
            <a:r>
              <a:rPr lang="en-GB" b="1"/>
              <a:t>CHOSEN THEORY</a:t>
            </a:r>
          </a:p>
        </p:txBody>
      </p:sp>
      <p:sp>
        <p:nvSpPr>
          <p:cNvPr id="5" name="TextBox 4">
            <a:extLst>
              <a:ext uri="{FF2B5EF4-FFF2-40B4-BE49-F238E27FC236}">
                <a16:creationId xmlns:a16="http://schemas.microsoft.com/office/drawing/2014/main" id="{D1CC5D47-026C-8C1E-437E-33F67FE27AB1}"/>
              </a:ext>
            </a:extLst>
          </p:cNvPr>
          <p:cNvSpPr txBox="1"/>
          <p:nvPr/>
        </p:nvSpPr>
        <p:spPr>
          <a:xfrm>
            <a:off x="4124357" y="1506022"/>
            <a:ext cx="10776139" cy="369332"/>
          </a:xfrm>
          <a:prstGeom prst="rect">
            <a:avLst/>
          </a:prstGeom>
          <a:noFill/>
        </p:spPr>
        <p:txBody>
          <a:bodyPr wrap="square">
            <a:spAutoFit/>
          </a:bodyPr>
          <a:lstStyle/>
          <a:p>
            <a:pPr>
              <a:buNone/>
            </a:pPr>
            <a:r>
              <a:rPr lang="en-GB" b="1" dirty="0"/>
              <a:t>John </a:t>
            </a:r>
            <a:r>
              <a:rPr lang="en-GB" b="1" dirty="0" err="1"/>
              <a:t>Bowlby’s</a:t>
            </a:r>
            <a:r>
              <a:rPr lang="en-GB" b="1" dirty="0"/>
              <a:t> Attachment Theory</a:t>
            </a:r>
            <a:endParaRPr lang="en-GB" dirty="0"/>
          </a:p>
        </p:txBody>
      </p:sp>
      <p:sp>
        <p:nvSpPr>
          <p:cNvPr id="7" name="TextBox 6">
            <a:extLst>
              <a:ext uri="{FF2B5EF4-FFF2-40B4-BE49-F238E27FC236}">
                <a16:creationId xmlns:a16="http://schemas.microsoft.com/office/drawing/2014/main" id="{04343E80-AFA8-DD2B-E5DF-62D2D0A22C60}"/>
              </a:ext>
            </a:extLst>
          </p:cNvPr>
          <p:cNvSpPr txBox="1"/>
          <p:nvPr/>
        </p:nvSpPr>
        <p:spPr>
          <a:xfrm>
            <a:off x="311712" y="2038963"/>
            <a:ext cx="7259321" cy="5632311"/>
          </a:xfrm>
          <a:prstGeom prst="rect">
            <a:avLst/>
          </a:prstGeom>
          <a:noFill/>
        </p:spPr>
        <p:txBody>
          <a:bodyPr wrap="square">
            <a:spAutoFit/>
          </a:bodyPr>
          <a:lstStyle/>
          <a:p>
            <a:pPr>
              <a:buNone/>
            </a:pPr>
            <a:r>
              <a:rPr lang="en-GB" b="1" dirty="0"/>
              <a:t>Who developed the theory?</a:t>
            </a:r>
          </a:p>
          <a:p>
            <a:pPr>
              <a:buNone/>
            </a:pPr>
            <a:r>
              <a:rPr lang="en-GB" b="1" dirty="0"/>
              <a:t>.</a:t>
            </a:r>
            <a:r>
              <a:rPr lang="en-GB" dirty="0"/>
              <a:t>john </a:t>
            </a:r>
            <a:r>
              <a:rPr lang="en-GB" dirty="0" err="1"/>
              <a:t>Bowlby</a:t>
            </a:r>
            <a:r>
              <a:rPr lang="en-GB" dirty="0"/>
              <a:t>  (1907-1990),British psychiatrist and psychoanalyst </a:t>
            </a:r>
          </a:p>
          <a:p>
            <a:pPr>
              <a:buNone/>
            </a:pPr>
            <a:r>
              <a:rPr lang="en-GB" b="1" dirty="0"/>
              <a:t> </a:t>
            </a:r>
          </a:p>
          <a:p>
            <a:pPr>
              <a:buNone/>
            </a:pPr>
            <a:r>
              <a:rPr lang="en-GB" b="1" dirty="0"/>
              <a:t>Main concepts</a:t>
            </a:r>
          </a:p>
          <a:p>
            <a:pPr>
              <a:buNone/>
            </a:pPr>
            <a:r>
              <a:rPr lang="en-GB" b="1" dirty="0"/>
              <a:t>. </a:t>
            </a:r>
            <a:r>
              <a:rPr lang="en-GB" dirty="0"/>
              <a:t>Children need a secure attachment with their main caregiver.</a:t>
            </a:r>
          </a:p>
          <a:p>
            <a:pPr>
              <a:buNone/>
            </a:pPr>
            <a:r>
              <a:rPr lang="en-GB" b="1" dirty="0"/>
              <a:t>.</a:t>
            </a:r>
            <a:r>
              <a:rPr lang="en-GB" dirty="0"/>
              <a:t>Early relationships influence emotional, social and behavioural development.</a:t>
            </a:r>
          </a:p>
          <a:p>
            <a:pPr>
              <a:buNone/>
            </a:pPr>
            <a:r>
              <a:rPr lang="en-GB" b="1" dirty="0"/>
              <a:t>.</a:t>
            </a:r>
            <a:r>
              <a:rPr lang="en-GB" dirty="0"/>
              <a:t>Secure attachment helps children feel safe and confident.</a:t>
            </a:r>
          </a:p>
          <a:p>
            <a:pPr>
              <a:buNone/>
            </a:pPr>
            <a:endParaRPr lang="en-GB" b="1" dirty="0"/>
          </a:p>
          <a:p>
            <a:pPr>
              <a:buNone/>
            </a:pPr>
            <a:r>
              <a:rPr lang="en-GB" b="1" dirty="0"/>
              <a:t>Key terminology </a:t>
            </a:r>
          </a:p>
          <a:p>
            <a:pPr>
              <a:buNone/>
            </a:pPr>
            <a:r>
              <a:rPr lang="en-GB" b="1" dirty="0"/>
              <a:t>.Attachment –</a:t>
            </a:r>
            <a:r>
              <a:rPr lang="en-GB" dirty="0"/>
              <a:t> emotional bond between a child and caregiver.</a:t>
            </a:r>
          </a:p>
          <a:p>
            <a:pPr>
              <a:buNone/>
            </a:pPr>
            <a:r>
              <a:rPr lang="en-GB" b="1" dirty="0"/>
              <a:t>.Secure attachment –</a:t>
            </a:r>
            <a:r>
              <a:rPr lang="en-GB" dirty="0"/>
              <a:t>child feels safe and supported.</a:t>
            </a:r>
          </a:p>
          <a:p>
            <a:pPr>
              <a:buNone/>
            </a:pPr>
            <a:r>
              <a:rPr lang="en-GB" b="1" dirty="0"/>
              <a:t>.Internal working model –</a:t>
            </a:r>
            <a:r>
              <a:rPr lang="en-GB" dirty="0"/>
              <a:t>early experiences shape future relationships.</a:t>
            </a:r>
          </a:p>
          <a:p>
            <a:pPr>
              <a:buNone/>
            </a:pPr>
            <a:r>
              <a:rPr lang="en-GB" b="1" dirty="0"/>
              <a:t>.</a:t>
            </a:r>
            <a:r>
              <a:rPr lang="en-GB" b="1" dirty="0" err="1"/>
              <a:t>Monotropy-</a:t>
            </a:r>
            <a:r>
              <a:rPr lang="en-GB" dirty="0" err="1"/>
              <a:t>one</a:t>
            </a:r>
            <a:r>
              <a:rPr lang="en-GB" dirty="0"/>
              <a:t> primary attachment figure.</a:t>
            </a:r>
          </a:p>
          <a:p>
            <a:pPr>
              <a:buNone/>
            </a:pPr>
            <a:r>
              <a:rPr lang="en-GB" b="1" dirty="0"/>
              <a:t>.Sensitive period-</a:t>
            </a:r>
            <a:r>
              <a:rPr lang="en-GB" dirty="0"/>
              <a:t>the first few years are important for forming attachment.</a:t>
            </a:r>
          </a:p>
          <a:p>
            <a:pPr>
              <a:buNone/>
            </a:pPr>
            <a:r>
              <a:rPr lang="en-GB" b="1" dirty="0"/>
              <a:t>Reference</a:t>
            </a:r>
            <a:r>
              <a:rPr lang="en-GB" b="1" dirty="0">
                <a:sym typeface="Wingdings" pitchFamily="2" charset="2"/>
              </a:rPr>
              <a:t>.</a:t>
            </a:r>
            <a:r>
              <a:rPr lang="en-GB" dirty="0">
                <a:sym typeface="Wingdings" pitchFamily="2" charset="2"/>
              </a:rPr>
              <a:t> </a:t>
            </a:r>
            <a:r>
              <a:rPr lang="en-GB" dirty="0" err="1">
                <a:sym typeface="Wingdings" pitchFamily="2" charset="2"/>
              </a:rPr>
              <a:t>Bowlby</a:t>
            </a:r>
            <a:r>
              <a:rPr lang="en-GB" dirty="0">
                <a:sym typeface="Wingdings" pitchFamily="2" charset="2"/>
              </a:rPr>
              <a:t>,(1969)</a:t>
            </a:r>
            <a:endParaRPr lang="en-GB" b="1" dirty="0"/>
          </a:p>
          <a:p>
            <a:pPr>
              <a:buFont typeface="Arial" panose="020B0604020202020204" pitchFamily="34" charset="0"/>
              <a:buChar char="•"/>
            </a:pPr>
            <a:endParaRPr lang="en-GB" dirty="0"/>
          </a:p>
          <a:p>
            <a:endParaRPr lang="en-GB" dirty="0"/>
          </a:p>
          <a:p>
            <a:pPr>
              <a:buNone/>
            </a:pPr>
            <a:endParaRPr lang="en-GB" b="1" dirty="0"/>
          </a:p>
        </p:txBody>
      </p:sp>
    </p:spTree>
    <p:extLst>
      <p:ext uri="{BB962C8B-B14F-4D97-AF65-F5344CB8AC3E}">
        <p14:creationId xmlns:p14="http://schemas.microsoft.com/office/powerpoint/2010/main" val="185175953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2456ED-6DAB-31EB-3438-EF75E77620E3}"/>
              </a:ext>
            </a:extLst>
          </p:cNvPr>
          <p:cNvSpPr>
            <a:spLocks noGrp="1"/>
          </p:cNvSpPr>
          <p:nvPr>
            <p:ph type="title"/>
          </p:nvPr>
        </p:nvSpPr>
        <p:spPr>
          <a:xfrm>
            <a:off x="838200" y="-188143"/>
            <a:ext cx="10515600" cy="1325563"/>
          </a:xfrm>
        </p:spPr>
        <p:txBody>
          <a:bodyPr/>
          <a:lstStyle/>
          <a:p>
            <a:pPr algn="ctr"/>
            <a:r>
              <a:rPr lang="en-GB" b="1"/>
              <a:t>THEORY LINKED TO CASE STUDY</a:t>
            </a:r>
          </a:p>
        </p:txBody>
      </p:sp>
      <p:sp>
        <p:nvSpPr>
          <p:cNvPr id="5" name="TextBox 4">
            <a:extLst>
              <a:ext uri="{FF2B5EF4-FFF2-40B4-BE49-F238E27FC236}">
                <a16:creationId xmlns:a16="http://schemas.microsoft.com/office/drawing/2014/main" id="{21081FEA-15F8-B427-B6C7-6FE618B68088}"/>
              </a:ext>
            </a:extLst>
          </p:cNvPr>
          <p:cNvSpPr txBox="1"/>
          <p:nvPr/>
        </p:nvSpPr>
        <p:spPr>
          <a:xfrm>
            <a:off x="130643" y="735293"/>
            <a:ext cx="6973812" cy="5632311"/>
          </a:xfrm>
          <a:prstGeom prst="rect">
            <a:avLst/>
          </a:prstGeom>
          <a:noFill/>
        </p:spPr>
        <p:txBody>
          <a:bodyPr wrap="square">
            <a:spAutoFit/>
          </a:bodyPr>
          <a:lstStyle/>
          <a:p>
            <a:pPr>
              <a:buNone/>
            </a:pPr>
            <a:r>
              <a:rPr lang="en-GB" sz="2000" b="1" dirty="0"/>
              <a:t>How </a:t>
            </a:r>
            <a:r>
              <a:rPr lang="en-GB" sz="2000" b="1" dirty="0" err="1"/>
              <a:t>Bowlby’s</a:t>
            </a:r>
            <a:r>
              <a:rPr lang="en-GB" sz="2000" b="1" dirty="0"/>
              <a:t> theory explains Isaac’s behaviour </a:t>
            </a:r>
          </a:p>
          <a:p>
            <a:pPr>
              <a:buNone/>
            </a:pPr>
            <a:endParaRPr lang="en-GB" sz="2000" b="1" dirty="0"/>
          </a:p>
          <a:p>
            <a:pPr>
              <a:buNone/>
            </a:pPr>
            <a:r>
              <a:rPr lang="en-GB" sz="2000" b="1" dirty="0"/>
              <a:t>.Separation anxiety: </a:t>
            </a:r>
            <a:r>
              <a:rPr lang="en-GB" sz="2000" dirty="0" err="1"/>
              <a:t>Bowlby</a:t>
            </a:r>
            <a:r>
              <a:rPr lang="en-GB" sz="2000" dirty="0"/>
              <a:t> believed children become distressed when separated from their main caregiver if they do not feel securely attached </a:t>
            </a:r>
          </a:p>
          <a:p>
            <a:pPr>
              <a:buNone/>
            </a:pPr>
            <a:r>
              <a:rPr lang="en-GB" sz="2000" b="1" dirty="0"/>
              <a:t>.Clingy behaviour:</a:t>
            </a:r>
            <a:r>
              <a:rPr lang="en-GB" sz="2000" dirty="0"/>
              <a:t>Isaac may cling to his mother because he seeks comfort and security from his primary attachment figure.</a:t>
            </a:r>
          </a:p>
          <a:p>
            <a:pPr>
              <a:buNone/>
            </a:pPr>
            <a:r>
              <a:rPr lang="en-GB" sz="2000" b="1" dirty="0"/>
              <a:t>.language delay:</a:t>
            </a:r>
            <a:r>
              <a:rPr lang="en-GB" sz="2000" dirty="0"/>
              <a:t>limited interaction with his mother during her post-natal depression and disrupted childcare may have reduced opportunities for communication and learning.</a:t>
            </a:r>
          </a:p>
          <a:p>
            <a:pPr>
              <a:buNone/>
            </a:pPr>
            <a:r>
              <a:rPr lang="en-GB" sz="2000" b="1" dirty="0"/>
              <a:t>.withdrawn during play: </a:t>
            </a:r>
            <a:r>
              <a:rPr lang="en-GB" sz="2000" dirty="0" err="1"/>
              <a:t>Bowlby</a:t>
            </a:r>
            <a:r>
              <a:rPr lang="en-GB" sz="2000" dirty="0"/>
              <a:t> suggested that insecure attachment can make children less confident in exploring their environment and interacting with others.</a:t>
            </a:r>
          </a:p>
          <a:p>
            <a:pPr>
              <a:buNone/>
            </a:pPr>
            <a:r>
              <a:rPr lang="en-GB" sz="2000" b="1" dirty="0"/>
              <a:t>.Difficulty joining group activities:</a:t>
            </a:r>
            <a:r>
              <a:rPr lang="en-GB" sz="2000" dirty="0"/>
              <a:t>Isaac may struggles</a:t>
            </a:r>
            <a:r>
              <a:rPr lang="en-GB" sz="2000" b="1" dirty="0"/>
              <a:t> </a:t>
            </a:r>
            <a:r>
              <a:rPr lang="en-GB" sz="2000" dirty="0"/>
              <a:t>to trust new people and feel safe unfamiliar social situations because of his early experiences.</a:t>
            </a:r>
          </a:p>
          <a:p>
            <a:pPr>
              <a:buNone/>
            </a:pPr>
            <a:r>
              <a:rPr lang="en-GB" sz="2000" b="1" dirty="0"/>
              <a:t>Reference: (</a:t>
            </a:r>
            <a:r>
              <a:rPr lang="en-GB" sz="2000" dirty="0" err="1"/>
              <a:t>Bowlby,1969</a:t>
            </a:r>
            <a:r>
              <a:rPr lang="en-GB" sz="2000" dirty="0"/>
              <a:t>)</a:t>
            </a:r>
            <a:endParaRPr lang="en-GB" sz="2000" b="1" dirty="0"/>
          </a:p>
        </p:txBody>
      </p:sp>
    </p:spTree>
    <p:extLst>
      <p:ext uri="{BB962C8B-B14F-4D97-AF65-F5344CB8AC3E}">
        <p14:creationId xmlns:p14="http://schemas.microsoft.com/office/powerpoint/2010/main" val="7517589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AD7406-170C-AE62-C328-F7E4D369F02A}"/>
              </a:ext>
            </a:extLst>
          </p:cNvPr>
          <p:cNvSpPr>
            <a:spLocks noGrp="1"/>
          </p:cNvSpPr>
          <p:nvPr>
            <p:ph type="title"/>
          </p:nvPr>
        </p:nvSpPr>
        <p:spPr/>
        <p:txBody>
          <a:bodyPr/>
          <a:lstStyle/>
          <a:p>
            <a:pPr algn="ctr"/>
            <a:r>
              <a:rPr lang="en-GB" b="1"/>
              <a:t>FACTORS AFFECTING DEVELOPMENT: Environmental and Biological Factors</a:t>
            </a:r>
          </a:p>
        </p:txBody>
      </p:sp>
      <p:sp>
        <p:nvSpPr>
          <p:cNvPr id="5" name="TextBox 4">
            <a:extLst>
              <a:ext uri="{FF2B5EF4-FFF2-40B4-BE49-F238E27FC236}">
                <a16:creationId xmlns:a16="http://schemas.microsoft.com/office/drawing/2014/main" id="{7BEB5DEA-C024-7E8C-0396-432AE029F986}"/>
              </a:ext>
            </a:extLst>
          </p:cNvPr>
          <p:cNvSpPr txBox="1"/>
          <p:nvPr/>
        </p:nvSpPr>
        <p:spPr>
          <a:xfrm>
            <a:off x="838200" y="1690687"/>
            <a:ext cx="9900216" cy="4093428"/>
          </a:xfrm>
          <a:prstGeom prst="rect">
            <a:avLst/>
          </a:prstGeom>
          <a:noFill/>
        </p:spPr>
        <p:txBody>
          <a:bodyPr wrap="square">
            <a:spAutoFit/>
          </a:bodyPr>
          <a:lstStyle/>
          <a:p>
            <a:pPr>
              <a:buNone/>
            </a:pPr>
            <a:r>
              <a:rPr lang="en-GB" sz="2000" b="1" dirty="0"/>
              <a:t>Support strategies based on </a:t>
            </a:r>
            <a:r>
              <a:rPr lang="en-GB" sz="2000" b="1" dirty="0" err="1"/>
              <a:t>Bowlby’s</a:t>
            </a:r>
            <a:r>
              <a:rPr lang="en-GB" sz="2000" b="1" dirty="0"/>
              <a:t> Attachment Theory </a:t>
            </a:r>
          </a:p>
          <a:p>
            <a:pPr>
              <a:buNone/>
            </a:pPr>
            <a:r>
              <a:rPr lang="en-GB" sz="2000" b="1" dirty="0"/>
              <a:t>.Assign a key worker </a:t>
            </a:r>
            <a:r>
              <a:rPr lang="en-GB" sz="2000" dirty="0"/>
              <a:t>to build a secure and trusting relationship with Isaac.</a:t>
            </a:r>
          </a:p>
          <a:p>
            <a:pPr>
              <a:buNone/>
            </a:pPr>
            <a:r>
              <a:rPr lang="en-GB" sz="2000" b="1" dirty="0"/>
              <a:t>.Provide consistent daily routines </a:t>
            </a:r>
            <a:r>
              <a:rPr lang="en-GB" sz="2000" dirty="0"/>
              <a:t>to help Isaac feel safe and secure.</a:t>
            </a:r>
          </a:p>
          <a:p>
            <a:pPr>
              <a:buNone/>
            </a:pPr>
            <a:r>
              <a:rPr lang="en-GB" sz="2000" dirty="0"/>
              <a:t>.</a:t>
            </a:r>
            <a:r>
              <a:rPr lang="en-GB" sz="2000" b="1" dirty="0"/>
              <a:t>Use responsive caregiving </a:t>
            </a:r>
            <a:r>
              <a:rPr lang="en-GB" sz="2000" dirty="0"/>
              <a:t>by listening to Isaac’s feelings and responding calmly to his needs.</a:t>
            </a:r>
          </a:p>
          <a:p>
            <a:pPr>
              <a:buNone/>
            </a:pPr>
            <a:r>
              <a:rPr lang="en-GB" sz="2000" dirty="0"/>
              <a:t>.</a:t>
            </a:r>
            <a:r>
              <a:rPr lang="en-GB" sz="2000" b="1" dirty="0"/>
              <a:t>Encourage play-based activities </a:t>
            </a:r>
            <a:r>
              <a:rPr lang="en-GB" sz="2000" dirty="0"/>
              <a:t>to improve his confidence and social interaction.</a:t>
            </a:r>
          </a:p>
          <a:p>
            <a:pPr>
              <a:buNone/>
            </a:pPr>
            <a:r>
              <a:rPr lang="en-GB" sz="2000" dirty="0"/>
              <a:t>.</a:t>
            </a:r>
            <a:r>
              <a:rPr lang="en-GB" sz="2000" b="1" dirty="0"/>
              <a:t>work with Isaac’s mother </a:t>
            </a:r>
            <a:r>
              <a:rPr lang="en-GB" sz="2000" dirty="0"/>
              <a:t>to strengthen their relationship and support positive attachment at home </a:t>
            </a:r>
          </a:p>
          <a:p>
            <a:pPr>
              <a:buNone/>
            </a:pPr>
            <a:r>
              <a:rPr lang="en-GB" sz="2000" dirty="0"/>
              <a:t>.</a:t>
            </a:r>
            <a:r>
              <a:rPr lang="en-GB" sz="2000" b="1" dirty="0"/>
              <a:t>Multi-agency support, </a:t>
            </a:r>
            <a:r>
              <a:rPr lang="en-GB" sz="2000" dirty="0"/>
              <a:t>including speech and language therapy and mental health service, to meet Isaac’s developmental needs.</a:t>
            </a:r>
          </a:p>
          <a:p>
            <a:pPr>
              <a:buNone/>
            </a:pPr>
            <a:r>
              <a:rPr lang="en-GB" sz="2000" b="1" dirty="0"/>
              <a:t>(</a:t>
            </a:r>
            <a:r>
              <a:rPr lang="en-GB" sz="2000" b="1" dirty="0" err="1"/>
              <a:t>Bowlby,1969</a:t>
            </a:r>
            <a:r>
              <a:rPr lang="en-GB" sz="2000" b="1" dirty="0"/>
              <a:t>)</a:t>
            </a:r>
          </a:p>
          <a:p>
            <a:pPr>
              <a:buNone/>
            </a:pPr>
            <a:endParaRPr lang="en-GB" sz="2000" b="1" dirty="0"/>
          </a:p>
          <a:p>
            <a:pPr>
              <a:buNone/>
            </a:pPr>
            <a:endParaRPr lang="en-GB" sz="2000" dirty="0"/>
          </a:p>
        </p:txBody>
      </p:sp>
    </p:spTree>
    <p:extLst>
      <p:ext uri="{BB962C8B-B14F-4D97-AF65-F5344CB8AC3E}">
        <p14:creationId xmlns:p14="http://schemas.microsoft.com/office/powerpoint/2010/main" val="417690781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E537F12-666A-7C2A-9ACD-5F54E720EEED}"/>
              </a:ext>
            </a:extLst>
          </p:cNvPr>
          <p:cNvSpPr>
            <a:spLocks noGrp="1"/>
          </p:cNvSpPr>
          <p:nvPr>
            <p:ph type="title"/>
          </p:nvPr>
        </p:nvSpPr>
        <p:spPr>
          <a:xfrm>
            <a:off x="272358" y="0"/>
            <a:ext cx="10515600" cy="1325563"/>
          </a:xfrm>
        </p:spPr>
        <p:txBody>
          <a:bodyPr/>
          <a:lstStyle/>
          <a:p>
            <a:pPr algn="ctr"/>
            <a:r>
              <a:rPr lang="en-GB" b="1"/>
              <a:t>STRENGTHS OF THEORY</a:t>
            </a:r>
          </a:p>
        </p:txBody>
      </p:sp>
      <p:sp>
        <p:nvSpPr>
          <p:cNvPr id="5" name="TextBox 4">
            <a:extLst>
              <a:ext uri="{FF2B5EF4-FFF2-40B4-BE49-F238E27FC236}">
                <a16:creationId xmlns:a16="http://schemas.microsoft.com/office/drawing/2014/main" id="{0C134238-3583-36A1-D001-957A508E06BF}"/>
              </a:ext>
            </a:extLst>
          </p:cNvPr>
          <p:cNvSpPr txBox="1"/>
          <p:nvPr/>
        </p:nvSpPr>
        <p:spPr>
          <a:xfrm>
            <a:off x="567670" y="1325563"/>
            <a:ext cx="7762203" cy="5324535"/>
          </a:xfrm>
          <a:prstGeom prst="rect">
            <a:avLst/>
          </a:prstGeom>
          <a:noFill/>
        </p:spPr>
        <p:txBody>
          <a:bodyPr wrap="square">
            <a:spAutoFit/>
          </a:bodyPr>
          <a:lstStyle/>
          <a:p>
            <a:pPr>
              <a:buNone/>
            </a:pPr>
            <a:r>
              <a:rPr lang="en-GB" sz="2000" b="1" dirty="0"/>
              <a:t>Strengths of </a:t>
            </a:r>
            <a:r>
              <a:rPr lang="en-GB" sz="2000" b="1" dirty="0" err="1"/>
              <a:t>Bowlby’s</a:t>
            </a:r>
            <a:r>
              <a:rPr lang="en-GB" sz="2000" b="1" dirty="0"/>
              <a:t> Attachment Theory </a:t>
            </a:r>
          </a:p>
          <a:p>
            <a:pPr>
              <a:buNone/>
            </a:pPr>
            <a:r>
              <a:rPr lang="en-GB" sz="2000" b="1" dirty="0"/>
              <a:t>.Explains Isaac’s behaviour well</a:t>
            </a:r>
            <a:r>
              <a:rPr lang="en-GB" sz="2000" dirty="0"/>
              <a:t> because it shows how insecure attachment can lead to separation anxiety, clingy behaviour and difficulty interacting with others.</a:t>
            </a:r>
          </a:p>
          <a:p>
            <a:pPr>
              <a:buNone/>
            </a:pPr>
            <a:r>
              <a:rPr lang="en-GB" sz="2000" b="1" dirty="0"/>
              <a:t>.Supported by research.</a:t>
            </a:r>
            <a:r>
              <a:rPr lang="en-GB" sz="2000" dirty="0"/>
              <a:t>Studies such as Ainsworth’s Strange Situation found that Children with secure attachment are usually more confident and independent </a:t>
            </a:r>
          </a:p>
          <a:p>
            <a:pPr>
              <a:buNone/>
            </a:pPr>
            <a:r>
              <a:rPr lang="en-GB" sz="2000" dirty="0"/>
              <a:t>(Ainsworth et al.1978).</a:t>
            </a:r>
          </a:p>
          <a:p>
            <a:pPr>
              <a:buNone/>
            </a:pPr>
            <a:r>
              <a:rPr lang="en-GB" sz="2000" dirty="0"/>
              <a:t>.</a:t>
            </a:r>
            <a:r>
              <a:rPr lang="en-GB" sz="2000" b="1" dirty="0"/>
              <a:t>Useful in early years practice </a:t>
            </a:r>
            <a:r>
              <a:rPr lang="en-GB" sz="2000" dirty="0"/>
              <a:t>because it encourages key workers, consistent routines and responsive caregiving to help children feel safe .</a:t>
            </a:r>
          </a:p>
          <a:p>
            <a:pPr>
              <a:buNone/>
            </a:pPr>
            <a:r>
              <a:rPr lang="en-GB" sz="2000" dirty="0"/>
              <a:t>.</a:t>
            </a:r>
            <a:r>
              <a:rPr lang="en-GB" sz="2000" b="1" dirty="0"/>
              <a:t>Helps professionals plan interventions </a:t>
            </a:r>
            <a:r>
              <a:rPr lang="en-GB" sz="2000" dirty="0"/>
              <a:t>by identifying children’s emotional needs and supporting positive relationships with parents and caregivers.</a:t>
            </a:r>
          </a:p>
          <a:p>
            <a:pPr>
              <a:buNone/>
            </a:pPr>
            <a:r>
              <a:rPr lang="en-GB" sz="2000" b="1" dirty="0"/>
              <a:t>Reference: </a:t>
            </a:r>
            <a:r>
              <a:rPr lang="en-GB" sz="2000" dirty="0" err="1"/>
              <a:t>Bowlby</a:t>
            </a:r>
            <a:r>
              <a:rPr lang="en-GB" sz="2000" dirty="0"/>
              <a:t> (1969)</a:t>
            </a:r>
          </a:p>
          <a:p>
            <a:pPr>
              <a:buNone/>
            </a:pPr>
            <a:r>
              <a:rPr lang="en-GB" sz="2000" dirty="0"/>
              <a:t>Ainsworth et al.(1978)</a:t>
            </a:r>
            <a:endParaRPr lang="en-GB" sz="2000" b="1" dirty="0"/>
          </a:p>
          <a:p>
            <a:pPr>
              <a:buNone/>
            </a:pPr>
            <a:endParaRPr lang="en-GB" sz="2000" b="1" dirty="0"/>
          </a:p>
        </p:txBody>
      </p:sp>
    </p:spTree>
    <p:extLst>
      <p:ext uri="{BB962C8B-B14F-4D97-AF65-F5344CB8AC3E}">
        <p14:creationId xmlns:p14="http://schemas.microsoft.com/office/powerpoint/2010/main" val="14859431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7EF771F-32BB-C6A6-EEF1-20FACE9CB65D}"/>
              </a:ext>
            </a:extLst>
          </p:cNvPr>
          <p:cNvSpPr>
            <a:spLocks noGrp="1"/>
          </p:cNvSpPr>
          <p:nvPr>
            <p:ph type="title"/>
          </p:nvPr>
        </p:nvSpPr>
        <p:spPr/>
        <p:txBody>
          <a:bodyPr/>
          <a:lstStyle/>
          <a:p>
            <a:pPr algn="ctr"/>
            <a:r>
              <a:rPr lang="en-GB" b="1" dirty="0"/>
              <a:t>LIMITATIONS OF THEORY</a:t>
            </a:r>
          </a:p>
        </p:txBody>
      </p:sp>
      <p:sp>
        <p:nvSpPr>
          <p:cNvPr id="5" name="TextBox 4">
            <a:extLst>
              <a:ext uri="{FF2B5EF4-FFF2-40B4-BE49-F238E27FC236}">
                <a16:creationId xmlns:a16="http://schemas.microsoft.com/office/drawing/2014/main" id="{0D1BB83A-FF61-D8C0-F1AB-FE368D4E6D95}"/>
              </a:ext>
            </a:extLst>
          </p:cNvPr>
          <p:cNvSpPr txBox="1"/>
          <p:nvPr/>
        </p:nvSpPr>
        <p:spPr>
          <a:xfrm>
            <a:off x="599768" y="1254741"/>
            <a:ext cx="9660826" cy="4708981"/>
          </a:xfrm>
          <a:prstGeom prst="rect">
            <a:avLst/>
          </a:prstGeom>
          <a:noFill/>
        </p:spPr>
        <p:txBody>
          <a:bodyPr wrap="square">
            <a:spAutoFit/>
          </a:bodyPr>
          <a:lstStyle/>
          <a:p>
            <a:pPr>
              <a:buNone/>
            </a:pPr>
            <a:r>
              <a:rPr lang="en-GB" sz="2000" b="1" dirty="0"/>
              <a:t>Overemphasises the role of mothers.</a:t>
            </a:r>
          </a:p>
          <a:p>
            <a:pPr>
              <a:buNone/>
            </a:pPr>
            <a:r>
              <a:rPr lang="en-GB" sz="2000" dirty="0"/>
              <a:t>Children can form strong attachment with fathers,</a:t>
            </a:r>
          </a:p>
          <a:p>
            <a:pPr>
              <a:buNone/>
            </a:pPr>
            <a:r>
              <a:rPr lang="en-GB" sz="2000" dirty="0"/>
              <a:t>Grandparents and others caregivers not just their mother.</a:t>
            </a:r>
          </a:p>
          <a:p>
            <a:pPr>
              <a:buNone/>
            </a:pPr>
            <a:r>
              <a:rPr lang="en-GB" sz="2000" b="1" dirty="0"/>
              <a:t>Does not fully consider culture.</a:t>
            </a:r>
          </a:p>
          <a:p>
            <a:pPr>
              <a:buNone/>
            </a:pPr>
            <a:r>
              <a:rPr lang="en-GB" sz="2000" dirty="0"/>
              <a:t>In some cultures, children are cared for by several adults, but they still develop healthy attachments.</a:t>
            </a:r>
          </a:p>
          <a:p>
            <a:pPr>
              <a:buNone/>
            </a:pPr>
            <a:r>
              <a:rPr lang="en-GB" sz="2000" b="1" dirty="0"/>
              <a:t>May oversimplify child development.</a:t>
            </a:r>
          </a:p>
          <a:p>
            <a:pPr>
              <a:buNone/>
            </a:pPr>
            <a:r>
              <a:rPr lang="en-GB" sz="2000" b="1" dirty="0"/>
              <a:t> </a:t>
            </a:r>
            <a:r>
              <a:rPr lang="en-GB" sz="2000" dirty="0"/>
              <a:t>Isaac’s behaviour could also be affected by his language delay, his mother’s post-natal depression and moving house, not only attachment.</a:t>
            </a:r>
          </a:p>
          <a:p>
            <a:pPr>
              <a:buNone/>
            </a:pPr>
            <a:r>
              <a:rPr lang="en-GB" sz="2000" b="1" dirty="0"/>
              <a:t>Other theories explain Isaac differently.</a:t>
            </a:r>
          </a:p>
          <a:p>
            <a:pPr>
              <a:buNone/>
            </a:pPr>
            <a:r>
              <a:rPr lang="en-GB" sz="2000" dirty="0"/>
              <a:t>Vigorously  would focus on social interaction and language development rather than attachment alone.</a:t>
            </a:r>
          </a:p>
          <a:p>
            <a:pPr>
              <a:buNone/>
            </a:pPr>
            <a:r>
              <a:rPr lang="en-GB" sz="2000" b="1" dirty="0"/>
              <a:t>Reference </a:t>
            </a:r>
          </a:p>
          <a:p>
            <a:pPr>
              <a:buNone/>
            </a:pPr>
            <a:r>
              <a:rPr lang="en-GB" sz="2000" dirty="0" err="1"/>
              <a:t>Bowlby</a:t>
            </a:r>
            <a:r>
              <a:rPr lang="en-GB" sz="2000" dirty="0"/>
              <a:t>(1969)</a:t>
            </a:r>
          </a:p>
          <a:p>
            <a:pPr>
              <a:buNone/>
            </a:pPr>
            <a:r>
              <a:rPr lang="en-GB" sz="2000" dirty="0" err="1"/>
              <a:t>Vygotsky</a:t>
            </a:r>
            <a:r>
              <a:rPr lang="en-GB" sz="2000" dirty="0"/>
              <a:t>(1978)</a:t>
            </a:r>
          </a:p>
        </p:txBody>
      </p:sp>
    </p:spTree>
    <p:extLst>
      <p:ext uri="{BB962C8B-B14F-4D97-AF65-F5344CB8AC3E}">
        <p14:creationId xmlns:p14="http://schemas.microsoft.com/office/powerpoint/2010/main" val="30559369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8F82266-40BB-EC39-9375-A41DFA84D3FB}"/>
              </a:ext>
            </a:extLst>
          </p:cNvPr>
          <p:cNvSpPr>
            <a:spLocks noGrp="1"/>
          </p:cNvSpPr>
          <p:nvPr>
            <p:ph type="title"/>
          </p:nvPr>
        </p:nvSpPr>
        <p:spPr/>
        <p:txBody>
          <a:bodyPr/>
          <a:lstStyle/>
          <a:p>
            <a:r>
              <a:rPr lang="en-GB"/>
              <a:t>CONCLUSION</a:t>
            </a:r>
          </a:p>
        </p:txBody>
      </p:sp>
      <p:sp>
        <p:nvSpPr>
          <p:cNvPr id="5" name="TextBox 4">
            <a:extLst>
              <a:ext uri="{FF2B5EF4-FFF2-40B4-BE49-F238E27FC236}">
                <a16:creationId xmlns:a16="http://schemas.microsoft.com/office/drawing/2014/main" id="{F266FF70-AC46-9FFB-C3DF-5943440E24B6}"/>
              </a:ext>
            </a:extLst>
          </p:cNvPr>
          <p:cNvSpPr txBox="1"/>
          <p:nvPr/>
        </p:nvSpPr>
        <p:spPr>
          <a:xfrm>
            <a:off x="2243248" y="1690688"/>
            <a:ext cx="6096000" cy="4524315"/>
          </a:xfrm>
          <a:prstGeom prst="rect">
            <a:avLst/>
          </a:prstGeom>
          <a:noFill/>
        </p:spPr>
        <p:txBody>
          <a:bodyPr wrap="square">
            <a:spAutoFit/>
          </a:bodyPr>
          <a:lstStyle/>
          <a:p>
            <a:pPr>
              <a:buNone/>
            </a:pPr>
            <a:endParaRPr lang="en-GB" dirty="0"/>
          </a:p>
          <a:p>
            <a:pPr>
              <a:buFont typeface="Arial" panose="020B0604020202020204" pitchFamily="34" charset="0"/>
              <a:buChar char="•"/>
            </a:pPr>
            <a:r>
              <a:rPr lang="en-GB" dirty="0"/>
              <a:t> </a:t>
            </a:r>
            <a:r>
              <a:rPr lang="en-GB" dirty="0" err="1"/>
              <a:t>Bowlby’s</a:t>
            </a:r>
            <a:r>
              <a:rPr lang="en-GB" dirty="0"/>
              <a:t> Attachment Theory helps explain Isaac’s behaviour, including his separation anxiety, clingy behaviour and difficulty interacting with others.</a:t>
            </a:r>
          </a:p>
          <a:p>
            <a:pPr>
              <a:buFont typeface="Arial" panose="020B0604020202020204" pitchFamily="34" charset="0"/>
              <a:buChar char="•"/>
            </a:pPr>
            <a:r>
              <a:rPr lang="en-GB" dirty="0"/>
              <a:t> The Theory shows how early relationships with a main caregiver can influence a child’s emotional and social development.</a:t>
            </a:r>
          </a:p>
          <a:p>
            <a:pPr>
              <a:buFont typeface="Arial" panose="020B0604020202020204" pitchFamily="34" charset="0"/>
              <a:buChar char="•"/>
            </a:pPr>
            <a:r>
              <a:rPr lang="en-GB" dirty="0"/>
              <a:t>Strategies such as consistent routines, responsive caregiving and a key worker can help Isaac feel safe and supported.</a:t>
            </a:r>
          </a:p>
          <a:p>
            <a:pPr>
              <a:buFont typeface="Arial" panose="020B0604020202020204" pitchFamily="34" charset="0"/>
              <a:buChar char="•"/>
            </a:pPr>
            <a:r>
              <a:rPr lang="en-GB" dirty="0"/>
              <a:t>Although the theory has some limitations, it is still useful for understanding Isaac’s needs and planning appropriate support.</a:t>
            </a:r>
          </a:p>
          <a:p>
            <a:pPr>
              <a:buFont typeface="Arial" panose="020B0604020202020204" pitchFamily="34" charset="0"/>
              <a:buChar char="•"/>
            </a:pPr>
            <a:r>
              <a:rPr lang="en-GB" dirty="0"/>
              <a:t> Overall, </a:t>
            </a:r>
            <a:r>
              <a:rPr lang="en-GB" dirty="0" err="1"/>
              <a:t>Bowlby’s</a:t>
            </a:r>
            <a:r>
              <a:rPr lang="en-GB" dirty="0"/>
              <a:t> Attachment theory is useful for understanding Isaac’s behaviour and helping professionals provide the right support.</a:t>
            </a:r>
          </a:p>
        </p:txBody>
      </p:sp>
    </p:spTree>
    <p:extLst>
      <p:ext uri="{BB962C8B-B14F-4D97-AF65-F5344CB8AC3E}">
        <p14:creationId xmlns:p14="http://schemas.microsoft.com/office/powerpoint/2010/main" val="63530894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A4AD9C4-2521-DCB7-1E6E-1EC3A3E54ABB}"/>
              </a:ext>
            </a:extLst>
          </p:cNvPr>
          <p:cNvSpPr>
            <a:spLocks noGrp="1"/>
          </p:cNvSpPr>
          <p:nvPr>
            <p:ph type="title"/>
          </p:nvPr>
        </p:nvSpPr>
        <p:spPr/>
        <p:txBody>
          <a:bodyPr/>
          <a:lstStyle/>
          <a:p>
            <a:r>
              <a:rPr lang="en-GB"/>
              <a:t>References</a:t>
            </a:r>
          </a:p>
        </p:txBody>
      </p:sp>
      <p:sp>
        <p:nvSpPr>
          <p:cNvPr id="3" name="Content Placeholder 2">
            <a:extLst>
              <a:ext uri="{FF2B5EF4-FFF2-40B4-BE49-F238E27FC236}">
                <a16:creationId xmlns:a16="http://schemas.microsoft.com/office/drawing/2014/main" id="{0C0A1F15-2B6F-3DC4-0A13-B27D439F2F08}"/>
              </a:ext>
            </a:extLst>
          </p:cNvPr>
          <p:cNvSpPr>
            <a:spLocks noGrp="1"/>
          </p:cNvSpPr>
          <p:nvPr>
            <p:ph idx="1"/>
          </p:nvPr>
        </p:nvSpPr>
        <p:spPr/>
        <p:txBody>
          <a:bodyPr>
            <a:normAutofit fontScale="85000" lnSpcReduction="20000"/>
          </a:bodyPr>
          <a:lstStyle/>
          <a:p>
            <a:pPr marL="0" indent="0">
              <a:buNone/>
            </a:pPr>
            <a:r>
              <a:rPr lang="en-GB" dirty="0" err="1"/>
              <a:t>Bowlby,J</a:t>
            </a:r>
            <a:r>
              <a:rPr lang="en-GB" dirty="0"/>
              <a:t>.(1969)Attachment and loss Vol1:</a:t>
            </a:r>
          </a:p>
          <a:p>
            <a:pPr marL="0" indent="0">
              <a:buNone/>
            </a:pPr>
            <a:r>
              <a:rPr lang="en-GB" dirty="0"/>
              <a:t>Attachment.London:Hogarth Press.</a:t>
            </a:r>
          </a:p>
          <a:p>
            <a:pPr marL="0" indent="0">
              <a:buNone/>
            </a:pPr>
            <a:endParaRPr lang="en-GB" dirty="0"/>
          </a:p>
          <a:p>
            <a:pPr marL="0" indent="0">
              <a:buNone/>
            </a:pPr>
            <a:r>
              <a:rPr lang="en-GB" dirty="0"/>
              <a:t>Ainsworth, M.D.S., </a:t>
            </a:r>
            <a:r>
              <a:rPr lang="en-GB" dirty="0" err="1"/>
              <a:t>Blehar,M.C</a:t>
            </a:r>
            <a:r>
              <a:rPr lang="en-GB" dirty="0"/>
              <a:t>.,Waters,E.</a:t>
            </a:r>
          </a:p>
          <a:p>
            <a:pPr marL="0" indent="0">
              <a:buNone/>
            </a:pPr>
            <a:r>
              <a:rPr lang="en-GB" dirty="0"/>
              <a:t>and Wall, S.(1978)Patterns of Attachment:A </a:t>
            </a:r>
          </a:p>
          <a:p>
            <a:pPr marL="0" indent="0">
              <a:buNone/>
            </a:pPr>
            <a:r>
              <a:rPr lang="en-GB" dirty="0"/>
              <a:t>psychological study of the strange situation.</a:t>
            </a:r>
          </a:p>
          <a:p>
            <a:pPr marL="0" indent="0">
              <a:buNone/>
            </a:pPr>
            <a:r>
              <a:rPr lang="en-GB" dirty="0"/>
              <a:t>Hillsdale, NJ: Lawrence </a:t>
            </a:r>
            <a:r>
              <a:rPr lang="en-GB" dirty="0" err="1"/>
              <a:t>Erlbaum</a:t>
            </a:r>
            <a:r>
              <a:rPr lang="en-GB" dirty="0"/>
              <a:t> Associates.</a:t>
            </a:r>
          </a:p>
          <a:p>
            <a:pPr marL="0" indent="0">
              <a:buNone/>
            </a:pPr>
            <a:endParaRPr lang="en-GB" dirty="0"/>
          </a:p>
          <a:p>
            <a:pPr marL="0" indent="0">
              <a:buNone/>
            </a:pPr>
            <a:r>
              <a:rPr lang="en-GB" dirty="0"/>
              <a:t>Darling,P.J.,</a:t>
            </a:r>
            <a:r>
              <a:rPr lang="en-GB" dirty="0" err="1"/>
              <a:t>Illum</a:t>
            </a:r>
            <a:r>
              <a:rPr lang="en-GB" dirty="0"/>
              <a:t>, D.B.and </a:t>
            </a:r>
            <a:r>
              <a:rPr lang="en-GB" dirty="0" err="1"/>
              <a:t>Storebo,O.J</a:t>
            </a:r>
            <a:r>
              <a:rPr lang="en-GB" dirty="0"/>
              <a:t>.</a:t>
            </a:r>
          </a:p>
          <a:p>
            <a:pPr marL="0" indent="0">
              <a:buNone/>
            </a:pPr>
            <a:r>
              <a:rPr lang="en-GB" dirty="0"/>
              <a:t>(2024)the Critical Role of Attachment Theory</a:t>
            </a:r>
          </a:p>
          <a:p>
            <a:pPr marL="0" indent="0">
              <a:buNone/>
            </a:pPr>
            <a:r>
              <a:rPr lang="en-GB" dirty="0"/>
              <a:t> in Child and Adolescent Mental Health Care.</a:t>
            </a:r>
          </a:p>
          <a:p>
            <a:pPr marL="0" indent="0">
              <a:buNone/>
            </a:pPr>
            <a:endParaRPr lang="en-GB" dirty="0"/>
          </a:p>
        </p:txBody>
      </p:sp>
    </p:spTree>
    <p:extLst>
      <p:ext uri="{BB962C8B-B14F-4D97-AF65-F5344CB8AC3E}">
        <p14:creationId xmlns:p14="http://schemas.microsoft.com/office/powerpoint/2010/main" val="4116388871"/>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10</Slides>
  <Notes>0</Notes>
  <HiddenSlides>0</HiddenSlides>
  <ScaleCrop>false</ScaleCrop>
  <HeadingPairs>
    <vt:vector size="4" baseType="variant">
      <vt:variant>
        <vt:lpstr>Theme</vt:lpstr>
      </vt:variant>
      <vt:variant>
        <vt:i4>1</vt:i4>
      </vt:variant>
      <vt:variant>
        <vt:lpstr>Slide Titles</vt:lpstr>
      </vt:variant>
      <vt:variant>
        <vt:i4>10</vt:i4>
      </vt:variant>
    </vt:vector>
  </HeadingPairs>
  <TitlesOfParts>
    <vt:vector size="11" baseType="lpstr">
      <vt:lpstr>Office Theme</vt:lpstr>
      <vt:lpstr>  Student name: Salla Sow Student number: 2512880 Lecturer’s name: Odette Jack</vt:lpstr>
      <vt:lpstr>PowerPoint Presentation</vt:lpstr>
      <vt:lpstr>INTRODUCTION</vt:lpstr>
      <vt:lpstr>CHOSEN THEORY</vt:lpstr>
      <vt:lpstr>THEORY LINKED TO CASE STUDY</vt:lpstr>
      <vt:lpstr>FACTORS AFFECTING DEVELOPMENT: Environmental and Biological Factors</vt:lpstr>
      <vt:lpstr>STRENGTHS OF THEORY</vt:lpstr>
      <vt:lpstr>LIMITATIONS OF THEORY</vt:lpstr>
      <vt:lpstr>CONCLUSION</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Student name: Salla Sow Student number: 2512880 Lecturer’s name: odette jack </dc:title>
  <dc:creator>Farah Wiita</dc:creator>
  <cp:lastModifiedBy>Salla Sow (2512880)</cp:lastModifiedBy>
  <cp:revision>4</cp:revision>
  <dcterms:created xsi:type="dcterms:W3CDTF">2025-10-14T20:52:47Z</dcterms:created>
  <dcterms:modified xsi:type="dcterms:W3CDTF">2026-07-12T16:28:58Z</dcterms:modified>
</cp:coreProperties>
</file>