
<file path=[Content_Types].xml><?xml version="1.0" encoding="utf-8"?>
<Types xmlns="http://schemas.openxmlformats.org/package/2006/content-types">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4" r:id="rId2"/>
  </p:sldMasterIdLst>
  <p:notesMasterIdLst>
    <p:notesMasterId r:id="rId30"/>
  </p:notesMasterIdLst>
  <p:handoutMasterIdLst>
    <p:handoutMasterId r:id="rId31"/>
  </p:handoutMasterIdLst>
  <p:sldIdLst>
    <p:sldId id="319" r:id="rId3"/>
    <p:sldId id="268" r:id="rId4"/>
    <p:sldId id="313" r:id="rId5"/>
    <p:sldId id="311" r:id="rId6"/>
    <p:sldId id="287" r:id="rId7"/>
    <p:sldId id="317" r:id="rId8"/>
    <p:sldId id="289" r:id="rId9"/>
    <p:sldId id="293" r:id="rId10"/>
    <p:sldId id="292" r:id="rId11"/>
    <p:sldId id="291" r:id="rId12"/>
    <p:sldId id="288" r:id="rId13"/>
    <p:sldId id="290" r:id="rId14"/>
    <p:sldId id="296" r:id="rId15"/>
    <p:sldId id="295" r:id="rId16"/>
    <p:sldId id="294" r:id="rId17"/>
    <p:sldId id="303" r:id="rId18"/>
    <p:sldId id="301" r:id="rId19"/>
    <p:sldId id="300" r:id="rId20"/>
    <p:sldId id="318" r:id="rId21"/>
    <p:sldId id="304" r:id="rId22"/>
    <p:sldId id="299" r:id="rId23"/>
    <p:sldId id="307" r:id="rId24"/>
    <p:sldId id="305" r:id="rId25"/>
    <p:sldId id="298" r:id="rId26"/>
    <p:sldId id="306" r:id="rId27"/>
    <p:sldId id="314" r:id="rId28"/>
    <p:sldId id="32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9LQKWG72WU2McQGB9wWQ==" hashData="RC+jZRG2DIJDaOEXnFNGH0N727SlmdyY2JyYo60sSPEfQ4UnrOI/kp2UVXgYBXx6FhjjX4UaIKtTwtyT4O25z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388"/>
    <a:srgbClr val="001C54"/>
    <a:srgbClr val="001132"/>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67791" autoAdjust="0"/>
  </p:normalViewPr>
  <p:slideViewPr>
    <p:cSldViewPr snapToGrid="0">
      <p:cViewPr varScale="1">
        <p:scale>
          <a:sx n="69" d="100"/>
          <a:sy n="69" d="100"/>
        </p:scale>
        <p:origin x="558" y="48"/>
      </p:cViewPr>
      <p:guideLst/>
    </p:cSldViewPr>
  </p:slideViewPr>
  <p:notesTextViewPr>
    <p:cViewPr>
      <p:scale>
        <a:sx n="1" d="1"/>
        <a:sy n="1" d="1"/>
      </p:scale>
      <p:origin x="0" y="-996"/>
    </p:cViewPr>
  </p:notesTextViewPr>
  <p:sorterViewPr>
    <p:cViewPr varScale="1">
      <p:scale>
        <a:sx n="100" d="100"/>
        <a:sy n="100" d="100"/>
      </p:scale>
      <p:origin x="0" y="-7352"/>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6.xml"/></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 Id="rId4" Type="http://schemas.openxmlformats.org/officeDocument/2006/relationships/image" Target="../media/image2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 Id="rId4"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2C5007-E8F4-400A-9408-6E64B0B3C988}" type="doc">
      <dgm:prSet loTypeId="urn:microsoft.com/office/officeart/2005/8/layout/process5" loCatId="process" qsTypeId="urn:microsoft.com/office/officeart/2005/8/quickstyle/simple1" qsCatId="simple" csTypeId="urn:microsoft.com/office/officeart/2005/8/colors/accent2_5" csCatId="accent2" phldr="1"/>
      <dgm:spPr/>
      <dgm:t>
        <a:bodyPr/>
        <a:lstStyle/>
        <a:p>
          <a:endParaRPr lang="en-GB"/>
        </a:p>
      </dgm:t>
    </dgm:pt>
    <dgm:pt modelId="{DEFA2751-745C-43AD-956F-A11F031642A7}">
      <dgm:prSet phldrT="[Text]" custT="1"/>
      <dgm:spPr>
        <a:solidFill>
          <a:schemeClr val="bg2">
            <a:lumMod val="90000"/>
            <a:alpha val="90000"/>
          </a:schemeClr>
        </a:solidFill>
        <a:ln>
          <a:solidFill>
            <a:schemeClr val="tx1"/>
          </a:solidFill>
          <a:extLst>
            <a:ext uri="{C807C97D-BFC1-408E-A445-0C87EB9F89A2}">
              <ask:lineSketchStyleProps xmlns:ask="http://schemas.microsoft.com/office/drawing/2018/sketchyshapes">
                <ask:type>
                  <ask:lineSketchCurved/>
                </ask:type>
              </ask:lineSketchStyleProps>
            </a:ext>
          </a:extLst>
        </a:ln>
      </dgm:spPr>
      <dgm:t>
        <a:bodyPr/>
        <a:lstStyle/>
        <a:p>
          <a:r>
            <a:rPr lang="en-GB" sz="2800" dirty="0">
              <a:solidFill>
                <a:schemeClr val="tx1"/>
              </a:solidFill>
            </a:rPr>
            <a:t>Toilets</a:t>
          </a:r>
        </a:p>
      </dgm:t>
    </dgm:pt>
    <dgm:pt modelId="{CA9A3591-0F37-4370-8FF3-C8666AC08613}" type="parTrans" cxnId="{7A10766A-D503-4F94-BAD8-4B241B00BB0F}">
      <dgm:prSet/>
      <dgm:spPr/>
      <dgm:t>
        <a:bodyPr/>
        <a:lstStyle/>
        <a:p>
          <a:endParaRPr lang="en-GB"/>
        </a:p>
      </dgm:t>
    </dgm:pt>
    <dgm:pt modelId="{4984BEF7-6C37-489F-B821-D0A2F8B9854E}" type="sibTrans" cxnId="{7A10766A-D503-4F94-BAD8-4B241B00BB0F}">
      <dgm:prSet/>
      <dgm:spPr>
        <a:solidFill>
          <a:srgbClr val="002060"/>
        </a:solidFill>
        <a:ln>
          <a:solidFill>
            <a:schemeClr val="tx1"/>
          </a:solidFill>
        </a:ln>
      </dgm:spPr>
      <dgm:t>
        <a:bodyPr/>
        <a:lstStyle/>
        <a:p>
          <a:endParaRPr lang="en-GB"/>
        </a:p>
      </dgm:t>
    </dgm:pt>
    <dgm:pt modelId="{D61A360B-D536-40DF-BD97-1309456C9480}">
      <dgm:prSet phldrT="[Text]" custT="1"/>
      <dgm:spPr>
        <a:solidFill>
          <a:schemeClr val="accent1">
            <a:lumMod val="60000"/>
            <a:lumOff val="40000"/>
            <a:alpha val="82000"/>
          </a:schemeClr>
        </a:solidFill>
        <a:ln>
          <a:solidFill>
            <a:schemeClr val="tx1"/>
          </a:solidFill>
          <a:extLst>
            <a:ext uri="{C807C97D-BFC1-408E-A445-0C87EB9F89A2}">
              <ask:lineSketchStyleProps xmlns:ask="http://schemas.microsoft.com/office/drawing/2018/sketchyshapes">
                <ask:type>
                  <ask:lineSketchCurved/>
                </ask:type>
              </ask:lineSketchStyleProps>
            </a:ext>
          </a:extLst>
        </a:ln>
      </dgm:spPr>
      <dgm:t>
        <a:bodyPr/>
        <a:lstStyle/>
        <a:p>
          <a:r>
            <a:rPr lang="en-GB" sz="2800" dirty="0">
              <a:solidFill>
                <a:schemeClr val="tx1"/>
              </a:solidFill>
            </a:rPr>
            <a:t>Canteen</a:t>
          </a:r>
        </a:p>
      </dgm:t>
    </dgm:pt>
    <dgm:pt modelId="{9A3CB064-17A6-4389-8BCC-711A6C2854AD}" type="parTrans" cxnId="{205B4826-3C78-4F63-9FC4-1130628EF6A9}">
      <dgm:prSet/>
      <dgm:spPr/>
      <dgm:t>
        <a:bodyPr/>
        <a:lstStyle/>
        <a:p>
          <a:endParaRPr lang="en-GB"/>
        </a:p>
      </dgm:t>
    </dgm:pt>
    <dgm:pt modelId="{B2C23AC4-33D6-4551-8830-D8445FD889F8}" type="sibTrans" cxnId="{205B4826-3C78-4F63-9FC4-1130628EF6A9}">
      <dgm:prSet/>
      <dgm:spPr>
        <a:solidFill>
          <a:srgbClr val="002060"/>
        </a:solidFill>
        <a:ln>
          <a:solidFill>
            <a:schemeClr val="tx1"/>
          </a:solidFill>
        </a:ln>
      </dgm:spPr>
      <dgm:t>
        <a:bodyPr/>
        <a:lstStyle/>
        <a:p>
          <a:endParaRPr lang="en-GB"/>
        </a:p>
      </dgm:t>
    </dgm:pt>
    <dgm:pt modelId="{9667A470-BFBF-4469-B85F-F8F0222B35B3}">
      <dgm:prSet phldrT="[Text]" custT="1"/>
      <dgm:spPr>
        <a:solidFill>
          <a:schemeClr val="tx2">
            <a:lumMod val="60000"/>
            <a:lumOff val="40000"/>
            <a:alpha val="74000"/>
          </a:schemeClr>
        </a:solidFill>
        <a:ln>
          <a:solidFill>
            <a:schemeClr val="tx1"/>
          </a:solidFill>
          <a:extLst>
            <a:ext uri="{C807C97D-BFC1-408E-A445-0C87EB9F89A2}">
              <ask:lineSketchStyleProps xmlns:ask="http://schemas.microsoft.com/office/drawing/2018/sketchyshapes">
                <ask:type>
                  <ask:lineSketchCurved/>
                </ask:type>
              </ask:lineSketchStyleProps>
            </a:ext>
          </a:extLst>
        </a:ln>
      </dgm:spPr>
      <dgm:t>
        <a:bodyPr/>
        <a:lstStyle/>
        <a:p>
          <a:r>
            <a:rPr lang="en-GB" sz="2800" dirty="0">
              <a:solidFill>
                <a:schemeClr val="tx1"/>
              </a:solidFill>
            </a:rPr>
            <a:t>Lockers</a:t>
          </a:r>
        </a:p>
      </dgm:t>
    </dgm:pt>
    <dgm:pt modelId="{2B88BA10-B77D-448B-A838-0EFE66903AA6}" type="parTrans" cxnId="{2860BDE7-9319-4DDF-9423-CB46E6C3DE23}">
      <dgm:prSet/>
      <dgm:spPr/>
      <dgm:t>
        <a:bodyPr/>
        <a:lstStyle/>
        <a:p>
          <a:endParaRPr lang="en-GB"/>
        </a:p>
      </dgm:t>
    </dgm:pt>
    <dgm:pt modelId="{3711883A-AA19-4906-9D25-A2BB057C3C80}" type="sibTrans" cxnId="{2860BDE7-9319-4DDF-9423-CB46E6C3DE23}">
      <dgm:prSet/>
      <dgm:spPr>
        <a:solidFill>
          <a:srgbClr val="002060"/>
        </a:solidFill>
        <a:ln>
          <a:solidFill>
            <a:schemeClr val="tx1"/>
          </a:solidFill>
        </a:ln>
      </dgm:spPr>
      <dgm:t>
        <a:bodyPr/>
        <a:lstStyle/>
        <a:p>
          <a:endParaRPr lang="en-GB"/>
        </a:p>
      </dgm:t>
    </dgm:pt>
    <dgm:pt modelId="{43A8ABD7-C2A2-46D4-B961-D742D71FD480}">
      <dgm:prSet phldrT="[Text]" custT="1"/>
      <dgm:spPr>
        <a:solidFill>
          <a:schemeClr val="bg2">
            <a:lumMod val="75000"/>
            <a:alpha val="66000"/>
          </a:schemeClr>
        </a:solidFill>
        <a:ln>
          <a:solidFill>
            <a:schemeClr val="tx1"/>
          </a:solidFill>
          <a:extLst>
            <a:ext uri="{C807C97D-BFC1-408E-A445-0C87EB9F89A2}">
              <ask:lineSketchStyleProps xmlns:ask="http://schemas.microsoft.com/office/drawing/2018/sketchyshapes">
                <ask:type>
                  <ask:lineSketchCurved/>
                </ask:type>
              </ask:lineSketchStyleProps>
            </a:ext>
          </a:extLst>
        </a:ln>
      </dgm:spPr>
      <dgm:t>
        <a:bodyPr/>
        <a:lstStyle/>
        <a:p>
          <a:r>
            <a:rPr lang="en-GB" sz="2800" dirty="0">
              <a:solidFill>
                <a:schemeClr val="tx1"/>
              </a:solidFill>
            </a:rPr>
            <a:t>Smoking/ Vaping</a:t>
          </a:r>
        </a:p>
      </dgm:t>
    </dgm:pt>
    <dgm:pt modelId="{9C304745-13A5-4B8D-9CFA-94E3694E50A7}" type="parTrans" cxnId="{58C985A2-C7BD-4525-8502-1F765EF6BA3E}">
      <dgm:prSet/>
      <dgm:spPr/>
      <dgm:t>
        <a:bodyPr/>
        <a:lstStyle/>
        <a:p>
          <a:endParaRPr lang="en-GB"/>
        </a:p>
      </dgm:t>
    </dgm:pt>
    <dgm:pt modelId="{BA949286-E633-4185-A89B-D94F9A7676C3}" type="sibTrans" cxnId="{58C985A2-C7BD-4525-8502-1F765EF6BA3E}">
      <dgm:prSet/>
      <dgm:spPr>
        <a:solidFill>
          <a:srgbClr val="002060"/>
        </a:solidFill>
        <a:ln>
          <a:solidFill>
            <a:schemeClr val="tx1"/>
          </a:solidFill>
        </a:ln>
      </dgm:spPr>
      <dgm:t>
        <a:bodyPr/>
        <a:lstStyle/>
        <a:p>
          <a:endParaRPr lang="en-GB"/>
        </a:p>
      </dgm:t>
    </dgm:pt>
    <dgm:pt modelId="{D26B6D9C-49A1-4F5C-A9AB-838D5D0B7C25}">
      <dgm:prSet phldrT="[Text]" custT="1"/>
      <dgm:spPr>
        <a:solidFill>
          <a:schemeClr val="accent1">
            <a:lumMod val="40000"/>
            <a:lumOff val="60000"/>
            <a:alpha val="58000"/>
          </a:schemeClr>
        </a:solidFill>
        <a:ln>
          <a:solidFill>
            <a:schemeClr val="tx1"/>
          </a:solidFill>
          <a:extLst>
            <a:ext uri="{C807C97D-BFC1-408E-A445-0C87EB9F89A2}">
              <ask:lineSketchStyleProps xmlns:ask="http://schemas.microsoft.com/office/drawing/2018/sketchyshapes">
                <ask:type>
                  <ask:lineSketchCurved/>
                </ask:type>
              </ask:lineSketchStyleProps>
            </a:ext>
          </a:extLst>
        </a:ln>
      </dgm:spPr>
      <dgm:t>
        <a:bodyPr/>
        <a:lstStyle/>
        <a:p>
          <a:r>
            <a:rPr lang="en-GB" sz="2800" dirty="0">
              <a:solidFill>
                <a:schemeClr val="tx1"/>
              </a:solidFill>
            </a:rPr>
            <a:t>Building security</a:t>
          </a:r>
        </a:p>
      </dgm:t>
    </dgm:pt>
    <dgm:pt modelId="{F92BDFDC-37E9-43BF-B48C-D2A93B6EC59D}" type="parTrans" cxnId="{0DA472F1-9EA8-46A8-97ED-F3F9DF512EB9}">
      <dgm:prSet/>
      <dgm:spPr/>
      <dgm:t>
        <a:bodyPr/>
        <a:lstStyle/>
        <a:p>
          <a:endParaRPr lang="en-GB"/>
        </a:p>
      </dgm:t>
    </dgm:pt>
    <dgm:pt modelId="{CD567139-43BD-48DA-B0D2-B04F2B130D85}" type="sibTrans" cxnId="{0DA472F1-9EA8-46A8-97ED-F3F9DF512EB9}">
      <dgm:prSet/>
      <dgm:spPr>
        <a:solidFill>
          <a:srgbClr val="002060"/>
        </a:solidFill>
        <a:ln>
          <a:solidFill>
            <a:schemeClr val="accent1"/>
          </a:solidFill>
        </a:ln>
      </dgm:spPr>
      <dgm:t>
        <a:bodyPr/>
        <a:lstStyle/>
        <a:p>
          <a:endParaRPr lang="en-GB"/>
        </a:p>
      </dgm:t>
    </dgm:pt>
    <dgm:pt modelId="{F0AC99A9-F940-4300-A7E3-002F36B34482}">
      <dgm:prSet phldrT="[Text]" custT="1"/>
      <dgm:spPr>
        <a:solidFill>
          <a:schemeClr val="tx2">
            <a:lumMod val="60000"/>
            <a:lumOff val="40000"/>
            <a:alpha val="50000"/>
          </a:schemeClr>
        </a:solidFill>
        <a:ln>
          <a:solidFill>
            <a:schemeClr val="tx1"/>
          </a:solidFill>
          <a:extLst>
            <a:ext uri="{C807C97D-BFC1-408E-A445-0C87EB9F89A2}">
              <ask:lineSketchStyleProps xmlns:ask="http://schemas.microsoft.com/office/drawing/2018/sketchyshapes">
                <ask:type>
                  <ask:lineSketchCurved/>
                </ask:type>
              </ask:lineSketchStyleProps>
            </a:ext>
          </a:extLst>
        </a:ln>
      </dgm:spPr>
      <dgm:t>
        <a:bodyPr/>
        <a:lstStyle/>
        <a:p>
          <a:r>
            <a:rPr lang="en-GB" sz="2800" dirty="0">
              <a:solidFill>
                <a:schemeClr val="tx1"/>
              </a:solidFill>
            </a:rPr>
            <a:t>Parking</a:t>
          </a:r>
        </a:p>
      </dgm:t>
    </dgm:pt>
    <dgm:pt modelId="{07FCB4B1-2CA6-41AB-9D29-0F6837BA13A2}" type="parTrans" cxnId="{50D40A02-B0AC-42BC-B0F4-FF9D9E585BF7}">
      <dgm:prSet/>
      <dgm:spPr/>
      <dgm:t>
        <a:bodyPr/>
        <a:lstStyle/>
        <a:p>
          <a:endParaRPr lang="en-GB"/>
        </a:p>
      </dgm:t>
    </dgm:pt>
    <dgm:pt modelId="{A2AFEC91-2948-4CAE-A938-77BE5256F7FA}" type="sibTrans" cxnId="{50D40A02-B0AC-42BC-B0F4-FF9D9E585BF7}">
      <dgm:prSet/>
      <dgm:spPr/>
      <dgm:t>
        <a:bodyPr/>
        <a:lstStyle/>
        <a:p>
          <a:endParaRPr lang="en-GB"/>
        </a:p>
      </dgm:t>
    </dgm:pt>
    <dgm:pt modelId="{D4C7DD0E-9B49-4D54-94DA-0D1642A853A2}" type="pres">
      <dgm:prSet presAssocID="{2B2C5007-E8F4-400A-9408-6E64B0B3C988}" presName="diagram" presStyleCnt="0">
        <dgm:presLayoutVars>
          <dgm:dir/>
          <dgm:resizeHandles val="exact"/>
        </dgm:presLayoutVars>
      </dgm:prSet>
      <dgm:spPr/>
    </dgm:pt>
    <dgm:pt modelId="{E4F92CB3-09C4-44BD-BEAE-EDA14ABB5DDA}" type="pres">
      <dgm:prSet presAssocID="{DEFA2751-745C-43AD-956F-A11F031642A7}" presName="node" presStyleLbl="node1" presStyleIdx="0" presStyleCnt="6">
        <dgm:presLayoutVars>
          <dgm:bulletEnabled val="1"/>
        </dgm:presLayoutVars>
      </dgm:prSet>
      <dgm:spPr/>
    </dgm:pt>
    <dgm:pt modelId="{F0859A1A-3D05-4B2E-ADEB-2B03DC035829}" type="pres">
      <dgm:prSet presAssocID="{4984BEF7-6C37-489F-B821-D0A2F8B9854E}" presName="sibTrans" presStyleLbl="sibTrans2D1" presStyleIdx="0" presStyleCnt="5"/>
      <dgm:spPr/>
    </dgm:pt>
    <dgm:pt modelId="{A116618F-7608-4874-9BDE-F1BC957D80B6}" type="pres">
      <dgm:prSet presAssocID="{4984BEF7-6C37-489F-B821-D0A2F8B9854E}" presName="connectorText" presStyleLbl="sibTrans2D1" presStyleIdx="0" presStyleCnt="5"/>
      <dgm:spPr/>
    </dgm:pt>
    <dgm:pt modelId="{2E94023D-291C-4602-9196-C04F268A87A7}" type="pres">
      <dgm:prSet presAssocID="{D61A360B-D536-40DF-BD97-1309456C9480}" presName="node" presStyleLbl="node1" presStyleIdx="1" presStyleCnt="6">
        <dgm:presLayoutVars>
          <dgm:bulletEnabled val="1"/>
        </dgm:presLayoutVars>
      </dgm:prSet>
      <dgm:spPr/>
    </dgm:pt>
    <dgm:pt modelId="{E8638EDF-A306-4FA3-82F0-CD157F448949}" type="pres">
      <dgm:prSet presAssocID="{B2C23AC4-33D6-4551-8830-D8445FD889F8}" presName="sibTrans" presStyleLbl="sibTrans2D1" presStyleIdx="1" presStyleCnt="5"/>
      <dgm:spPr/>
    </dgm:pt>
    <dgm:pt modelId="{B6BB4BF8-246E-48B7-8CB9-BFFF9B2E5474}" type="pres">
      <dgm:prSet presAssocID="{B2C23AC4-33D6-4551-8830-D8445FD889F8}" presName="connectorText" presStyleLbl="sibTrans2D1" presStyleIdx="1" presStyleCnt="5"/>
      <dgm:spPr/>
    </dgm:pt>
    <dgm:pt modelId="{F7F56503-A3F7-4D99-9FFE-B1B4B0FA8B83}" type="pres">
      <dgm:prSet presAssocID="{9667A470-BFBF-4469-B85F-F8F0222B35B3}" presName="node" presStyleLbl="node1" presStyleIdx="2" presStyleCnt="6">
        <dgm:presLayoutVars>
          <dgm:bulletEnabled val="1"/>
        </dgm:presLayoutVars>
      </dgm:prSet>
      <dgm:spPr/>
    </dgm:pt>
    <dgm:pt modelId="{C3B28C2E-AB8E-4A51-BEA0-4663DBF974E3}" type="pres">
      <dgm:prSet presAssocID="{3711883A-AA19-4906-9D25-A2BB057C3C80}" presName="sibTrans" presStyleLbl="sibTrans2D1" presStyleIdx="2" presStyleCnt="5"/>
      <dgm:spPr/>
    </dgm:pt>
    <dgm:pt modelId="{66793DE0-3907-46B1-89A3-B7ABE0C51103}" type="pres">
      <dgm:prSet presAssocID="{3711883A-AA19-4906-9D25-A2BB057C3C80}" presName="connectorText" presStyleLbl="sibTrans2D1" presStyleIdx="2" presStyleCnt="5"/>
      <dgm:spPr/>
    </dgm:pt>
    <dgm:pt modelId="{5254B7F2-A563-4EC3-BF26-FE988ED72B14}" type="pres">
      <dgm:prSet presAssocID="{43A8ABD7-C2A2-46D4-B961-D742D71FD480}" presName="node" presStyleLbl="node1" presStyleIdx="3" presStyleCnt="6">
        <dgm:presLayoutVars>
          <dgm:bulletEnabled val="1"/>
        </dgm:presLayoutVars>
      </dgm:prSet>
      <dgm:spPr/>
    </dgm:pt>
    <dgm:pt modelId="{FACCABFD-6D1C-48C9-A618-56078631CD3C}" type="pres">
      <dgm:prSet presAssocID="{BA949286-E633-4185-A89B-D94F9A7676C3}" presName="sibTrans" presStyleLbl="sibTrans2D1" presStyleIdx="3" presStyleCnt="5"/>
      <dgm:spPr/>
    </dgm:pt>
    <dgm:pt modelId="{44315242-0924-48DC-A82F-08AC9D247778}" type="pres">
      <dgm:prSet presAssocID="{BA949286-E633-4185-A89B-D94F9A7676C3}" presName="connectorText" presStyleLbl="sibTrans2D1" presStyleIdx="3" presStyleCnt="5"/>
      <dgm:spPr/>
    </dgm:pt>
    <dgm:pt modelId="{EC79CA3A-A077-4E13-9BE2-E1A1A3E0055A}" type="pres">
      <dgm:prSet presAssocID="{D26B6D9C-49A1-4F5C-A9AB-838D5D0B7C25}" presName="node" presStyleLbl="node1" presStyleIdx="4" presStyleCnt="6" custLinFactNeighborY="2549">
        <dgm:presLayoutVars>
          <dgm:bulletEnabled val="1"/>
        </dgm:presLayoutVars>
      </dgm:prSet>
      <dgm:spPr/>
    </dgm:pt>
    <dgm:pt modelId="{791398BC-932B-46DA-AE2D-D9117F65F223}" type="pres">
      <dgm:prSet presAssocID="{CD567139-43BD-48DA-B0D2-B04F2B130D85}" presName="sibTrans" presStyleLbl="sibTrans2D1" presStyleIdx="4" presStyleCnt="5"/>
      <dgm:spPr/>
    </dgm:pt>
    <dgm:pt modelId="{63418140-30F1-439F-9D02-A592683786D4}" type="pres">
      <dgm:prSet presAssocID="{CD567139-43BD-48DA-B0D2-B04F2B130D85}" presName="connectorText" presStyleLbl="sibTrans2D1" presStyleIdx="4" presStyleCnt="5"/>
      <dgm:spPr/>
    </dgm:pt>
    <dgm:pt modelId="{6EB8AE05-6B3E-460A-9B28-87CEADA05F0C}" type="pres">
      <dgm:prSet presAssocID="{F0AC99A9-F940-4300-A7E3-002F36B34482}" presName="node" presStyleLbl="node1" presStyleIdx="5" presStyleCnt="6">
        <dgm:presLayoutVars>
          <dgm:bulletEnabled val="1"/>
        </dgm:presLayoutVars>
      </dgm:prSet>
      <dgm:spPr/>
    </dgm:pt>
  </dgm:ptLst>
  <dgm:cxnLst>
    <dgm:cxn modelId="{50D40A02-B0AC-42BC-B0F4-FF9D9E585BF7}" srcId="{2B2C5007-E8F4-400A-9408-6E64B0B3C988}" destId="{F0AC99A9-F940-4300-A7E3-002F36B34482}" srcOrd="5" destOrd="0" parTransId="{07FCB4B1-2CA6-41AB-9D29-0F6837BA13A2}" sibTransId="{A2AFEC91-2948-4CAE-A938-77BE5256F7FA}"/>
    <dgm:cxn modelId="{E6883314-FF66-4598-B715-04C6AD8EBF39}" type="presOf" srcId="{B2C23AC4-33D6-4551-8830-D8445FD889F8}" destId="{E8638EDF-A306-4FA3-82F0-CD157F448949}" srcOrd="0" destOrd="0" presId="urn:microsoft.com/office/officeart/2005/8/layout/process5"/>
    <dgm:cxn modelId="{FB27C11D-EFA0-4538-B91C-053005D0832E}" type="presOf" srcId="{2B2C5007-E8F4-400A-9408-6E64B0B3C988}" destId="{D4C7DD0E-9B49-4D54-94DA-0D1642A853A2}" srcOrd="0" destOrd="0" presId="urn:microsoft.com/office/officeart/2005/8/layout/process5"/>
    <dgm:cxn modelId="{C15EEE1D-5412-4D38-B710-01A67A76E3D5}" type="presOf" srcId="{4984BEF7-6C37-489F-B821-D0A2F8B9854E}" destId="{F0859A1A-3D05-4B2E-ADEB-2B03DC035829}" srcOrd="0" destOrd="0" presId="urn:microsoft.com/office/officeart/2005/8/layout/process5"/>
    <dgm:cxn modelId="{C68EBA22-C141-40CC-9C8F-48A63217B234}" type="presOf" srcId="{BA949286-E633-4185-A89B-D94F9A7676C3}" destId="{44315242-0924-48DC-A82F-08AC9D247778}" srcOrd="1" destOrd="0" presId="urn:microsoft.com/office/officeart/2005/8/layout/process5"/>
    <dgm:cxn modelId="{205B4826-3C78-4F63-9FC4-1130628EF6A9}" srcId="{2B2C5007-E8F4-400A-9408-6E64B0B3C988}" destId="{D61A360B-D536-40DF-BD97-1309456C9480}" srcOrd="1" destOrd="0" parTransId="{9A3CB064-17A6-4389-8BCC-711A6C2854AD}" sibTransId="{B2C23AC4-33D6-4551-8830-D8445FD889F8}"/>
    <dgm:cxn modelId="{234CE634-679B-42C1-9AB5-CD8E17ECCFF1}" type="presOf" srcId="{D26B6D9C-49A1-4F5C-A9AB-838D5D0B7C25}" destId="{EC79CA3A-A077-4E13-9BE2-E1A1A3E0055A}" srcOrd="0" destOrd="0" presId="urn:microsoft.com/office/officeart/2005/8/layout/process5"/>
    <dgm:cxn modelId="{3DF9A53B-16A1-4F1C-A1CA-8E2AB4247352}" type="presOf" srcId="{F0AC99A9-F940-4300-A7E3-002F36B34482}" destId="{6EB8AE05-6B3E-460A-9B28-87CEADA05F0C}" srcOrd="0" destOrd="0" presId="urn:microsoft.com/office/officeart/2005/8/layout/process5"/>
    <dgm:cxn modelId="{4875CA3F-8295-4DDB-88B9-414C3818A2DC}" type="presOf" srcId="{DEFA2751-745C-43AD-956F-A11F031642A7}" destId="{E4F92CB3-09C4-44BD-BEAE-EDA14ABB5DDA}" srcOrd="0" destOrd="0" presId="urn:microsoft.com/office/officeart/2005/8/layout/process5"/>
    <dgm:cxn modelId="{E7694A69-8115-44E6-872F-5EB58BC57E1B}" type="presOf" srcId="{3711883A-AA19-4906-9D25-A2BB057C3C80}" destId="{C3B28C2E-AB8E-4A51-BEA0-4663DBF974E3}" srcOrd="0" destOrd="0" presId="urn:microsoft.com/office/officeart/2005/8/layout/process5"/>
    <dgm:cxn modelId="{7A10766A-D503-4F94-BAD8-4B241B00BB0F}" srcId="{2B2C5007-E8F4-400A-9408-6E64B0B3C988}" destId="{DEFA2751-745C-43AD-956F-A11F031642A7}" srcOrd="0" destOrd="0" parTransId="{CA9A3591-0F37-4370-8FF3-C8666AC08613}" sibTransId="{4984BEF7-6C37-489F-B821-D0A2F8B9854E}"/>
    <dgm:cxn modelId="{90E1156B-C562-4C2D-9E0A-30768518F9F9}" type="presOf" srcId="{3711883A-AA19-4906-9D25-A2BB057C3C80}" destId="{66793DE0-3907-46B1-89A3-B7ABE0C51103}" srcOrd="1" destOrd="0" presId="urn:microsoft.com/office/officeart/2005/8/layout/process5"/>
    <dgm:cxn modelId="{37B8466D-9E92-4B52-A593-C7030E337D51}" type="presOf" srcId="{43A8ABD7-C2A2-46D4-B961-D742D71FD480}" destId="{5254B7F2-A563-4EC3-BF26-FE988ED72B14}" srcOrd="0" destOrd="0" presId="urn:microsoft.com/office/officeart/2005/8/layout/process5"/>
    <dgm:cxn modelId="{F9E2DB55-FA82-44F2-ABC6-FFE12B13FFF4}" type="presOf" srcId="{4984BEF7-6C37-489F-B821-D0A2F8B9854E}" destId="{A116618F-7608-4874-9BDE-F1BC957D80B6}" srcOrd="1" destOrd="0" presId="urn:microsoft.com/office/officeart/2005/8/layout/process5"/>
    <dgm:cxn modelId="{EAAC5D7F-DF75-4EC7-A296-5C62DC00EDA6}" type="presOf" srcId="{CD567139-43BD-48DA-B0D2-B04F2B130D85}" destId="{63418140-30F1-439F-9D02-A592683786D4}" srcOrd="1" destOrd="0" presId="urn:microsoft.com/office/officeart/2005/8/layout/process5"/>
    <dgm:cxn modelId="{6BF7B87F-C18A-4E7D-9803-8A84F8EDFE20}" type="presOf" srcId="{B2C23AC4-33D6-4551-8830-D8445FD889F8}" destId="{B6BB4BF8-246E-48B7-8CB9-BFFF9B2E5474}" srcOrd="1" destOrd="0" presId="urn:microsoft.com/office/officeart/2005/8/layout/process5"/>
    <dgm:cxn modelId="{58C985A2-C7BD-4525-8502-1F765EF6BA3E}" srcId="{2B2C5007-E8F4-400A-9408-6E64B0B3C988}" destId="{43A8ABD7-C2A2-46D4-B961-D742D71FD480}" srcOrd="3" destOrd="0" parTransId="{9C304745-13A5-4B8D-9CFA-94E3694E50A7}" sibTransId="{BA949286-E633-4185-A89B-D94F9A7676C3}"/>
    <dgm:cxn modelId="{6A4622BE-89F6-4EFB-B5AA-A39FB70CB0B2}" type="presOf" srcId="{BA949286-E633-4185-A89B-D94F9A7676C3}" destId="{FACCABFD-6D1C-48C9-A618-56078631CD3C}" srcOrd="0" destOrd="0" presId="urn:microsoft.com/office/officeart/2005/8/layout/process5"/>
    <dgm:cxn modelId="{9C5608BF-BDA2-4804-9F3E-5A5E3672203E}" type="presOf" srcId="{9667A470-BFBF-4469-B85F-F8F0222B35B3}" destId="{F7F56503-A3F7-4D99-9FFE-B1B4B0FA8B83}" srcOrd="0" destOrd="0" presId="urn:microsoft.com/office/officeart/2005/8/layout/process5"/>
    <dgm:cxn modelId="{EEB884D5-65C2-445D-872B-C9231D512546}" type="presOf" srcId="{CD567139-43BD-48DA-B0D2-B04F2B130D85}" destId="{791398BC-932B-46DA-AE2D-D9117F65F223}" srcOrd="0" destOrd="0" presId="urn:microsoft.com/office/officeart/2005/8/layout/process5"/>
    <dgm:cxn modelId="{6ED8BBDA-55BC-426E-AB03-5125ECAE7BE3}" type="presOf" srcId="{D61A360B-D536-40DF-BD97-1309456C9480}" destId="{2E94023D-291C-4602-9196-C04F268A87A7}" srcOrd="0" destOrd="0" presId="urn:microsoft.com/office/officeart/2005/8/layout/process5"/>
    <dgm:cxn modelId="{2860BDE7-9319-4DDF-9423-CB46E6C3DE23}" srcId="{2B2C5007-E8F4-400A-9408-6E64B0B3C988}" destId="{9667A470-BFBF-4469-B85F-F8F0222B35B3}" srcOrd="2" destOrd="0" parTransId="{2B88BA10-B77D-448B-A838-0EFE66903AA6}" sibTransId="{3711883A-AA19-4906-9D25-A2BB057C3C80}"/>
    <dgm:cxn modelId="{0DA472F1-9EA8-46A8-97ED-F3F9DF512EB9}" srcId="{2B2C5007-E8F4-400A-9408-6E64B0B3C988}" destId="{D26B6D9C-49A1-4F5C-A9AB-838D5D0B7C25}" srcOrd="4" destOrd="0" parTransId="{F92BDFDC-37E9-43BF-B48C-D2A93B6EC59D}" sibTransId="{CD567139-43BD-48DA-B0D2-B04F2B130D85}"/>
    <dgm:cxn modelId="{90EE3ABD-D930-4375-BF97-17F9C1904EF7}" type="presParOf" srcId="{D4C7DD0E-9B49-4D54-94DA-0D1642A853A2}" destId="{E4F92CB3-09C4-44BD-BEAE-EDA14ABB5DDA}" srcOrd="0" destOrd="0" presId="urn:microsoft.com/office/officeart/2005/8/layout/process5"/>
    <dgm:cxn modelId="{9B31C2C3-713F-4F3A-B7D4-7904AE7FFD49}" type="presParOf" srcId="{D4C7DD0E-9B49-4D54-94DA-0D1642A853A2}" destId="{F0859A1A-3D05-4B2E-ADEB-2B03DC035829}" srcOrd="1" destOrd="0" presId="urn:microsoft.com/office/officeart/2005/8/layout/process5"/>
    <dgm:cxn modelId="{C041D6EA-487A-4427-B74A-EBDB2857A202}" type="presParOf" srcId="{F0859A1A-3D05-4B2E-ADEB-2B03DC035829}" destId="{A116618F-7608-4874-9BDE-F1BC957D80B6}" srcOrd="0" destOrd="0" presId="urn:microsoft.com/office/officeart/2005/8/layout/process5"/>
    <dgm:cxn modelId="{86B5C3DF-DF11-40C1-83EC-575EE96FC287}" type="presParOf" srcId="{D4C7DD0E-9B49-4D54-94DA-0D1642A853A2}" destId="{2E94023D-291C-4602-9196-C04F268A87A7}" srcOrd="2" destOrd="0" presId="urn:microsoft.com/office/officeart/2005/8/layout/process5"/>
    <dgm:cxn modelId="{1C5F558F-966F-46F3-8D5A-DFCCACE56B33}" type="presParOf" srcId="{D4C7DD0E-9B49-4D54-94DA-0D1642A853A2}" destId="{E8638EDF-A306-4FA3-82F0-CD157F448949}" srcOrd="3" destOrd="0" presId="urn:microsoft.com/office/officeart/2005/8/layout/process5"/>
    <dgm:cxn modelId="{3AA8B107-D3DD-46A3-B6C9-8A26697368B5}" type="presParOf" srcId="{E8638EDF-A306-4FA3-82F0-CD157F448949}" destId="{B6BB4BF8-246E-48B7-8CB9-BFFF9B2E5474}" srcOrd="0" destOrd="0" presId="urn:microsoft.com/office/officeart/2005/8/layout/process5"/>
    <dgm:cxn modelId="{A4D23F80-9CD6-4EAF-8DDD-DCA0BB6CB5C6}" type="presParOf" srcId="{D4C7DD0E-9B49-4D54-94DA-0D1642A853A2}" destId="{F7F56503-A3F7-4D99-9FFE-B1B4B0FA8B83}" srcOrd="4" destOrd="0" presId="urn:microsoft.com/office/officeart/2005/8/layout/process5"/>
    <dgm:cxn modelId="{AD87C712-047B-4AE7-927C-F8AF516A2C4C}" type="presParOf" srcId="{D4C7DD0E-9B49-4D54-94DA-0D1642A853A2}" destId="{C3B28C2E-AB8E-4A51-BEA0-4663DBF974E3}" srcOrd="5" destOrd="0" presId="urn:microsoft.com/office/officeart/2005/8/layout/process5"/>
    <dgm:cxn modelId="{AAAFBDFF-4026-4B8D-AB36-1807B9AA1E09}" type="presParOf" srcId="{C3B28C2E-AB8E-4A51-BEA0-4663DBF974E3}" destId="{66793DE0-3907-46B1-89A3-B7ABE0C51103}" srcOrd="0" destOrd="0" presId="urn:microsoft.com/office/officeart/2005/8/layout/process5"/>
    <dgm:cxn modelId="{8508FA55-A93E-4B91-A0A8-A4600856549C}" type="presParOf" srcId="{D4C7DD0E-9B49-4D54-94DA-0D1642A853A2}" destId="{5254B7F2-A563-4EC3-BF26-FE988ED72B14}" srcOrd="6" destOrd="0" presId="urn:microsoft.com/office/officeart/2005/8/layout/process5"/>
    <dgm:cxn modelId="{217E2853-0D35-48EB-81E5-15F2B149A46F}" type="presParOf" srcId="{D4C7DD0E-9B49-4D54-94DA-0D1642A853A2}" destId="{FACCABFD-6D1C-48C9-A618-56078631CD3C}" srcOrd="7" destOrd="0" presId="urn:microsoft.com/office/officeart/2005/8/layout/process5"/>
    <dgm:cxn modelId="{BBD7DF36-AF17-4151-842E-C9806B7795B6}" type="presParOf" srcId="{FACCABFD-6D1C-48C9-A618-56078631CD3C}" destId="{44315242-0924-48DC-A82F-08AC9D247778}" srcOrd="0" destOrd="0" presId="urn:microsoft.com/office/officeart/2005/8/layout/process5"/>
    <dgm:cxn modelId="{D0A66A73-442B-4A55-AE06-254213D2BE37}" type="presParOf" srcId="{D4C7DD0E-9B49-4D54-94DA-0D1642A853A2}" destId="{EC79CA3A-A077-4E13-9BE2-E1A1A3E0055A}" srcOrd="8" destOrd="0" presId="urn:microsoft.com/office/officeart/2005/8/layout/process5"/>
    <dgm:cxn modelId="{E38F1EFE-E7B0-4C61-B876-7A812F6D6644}" type="presParOf" srcId="{D4C7DD0E-9B49-4D54-94DA-0D1642A853A2}" destId="{791398BC-932B-46DA-AE2D-D9117F65F223}" srcOrd="9" destOrd="0" presId="urn:microsoft.com/office/officeart/2005/8/layout/process5"/>
    <dgm:cxn modelId="{29BE3B36-95A9-48FA-BC1E-3A2AB716CF71}" type="presParOf" srcId="{791398BC-932B-46DA-AE2D-D9117F65F223}" destId="{63418140-30F1-439F-9D02-A592683786D4}" srcOrd="0" destOrd="0" presId="urn:microsoft.com/office/officeart/2005/8/layout/process5"/>
    <dgm:cxn modelId="{B12297AC-89B6-45BE-9FF9-B47C3F66CAF1}" type="presParOf" srcId="{D4C7DD0E-9B49-4D54-94DA-0D1642A853A2}" destId="{6EB8AE05-6B3E-460A-9B28-87CEADA05F0C}"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F1302E-4285-482D-85E9-A195D03653C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C8CD3AD-5DCD-4354-BF48-84376EF2482D}">
      <dgm:prSet phldrT="[Text]" custT="1"/>
      <dgm:spPr>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No open top drink containers in classroom. Closed bottle or cups only</a:t>
          </a:r>
        </a:p>
      </dgm:t>
    </dgm:pt>
    <dgm:pt modelId="{137598D4-B057-4B65-953F-4C677DB2C928}" type="parTrans" cxnId="{AB67D949-7862-4D7C-AA3C-377E4DA68A38}">
      <dgm:prSet/>
      <dgm:spPr/>
      <dgm:t>
        <a:bodyPr/>
        <a:lstStyle/>
        <a:p>
          <a:endParaRPr lang="en-GB"/>
        </a:p>
      </dgm:t>
    </dgm:pt>
    <dgm:pt modelId="{9A59652E-8495-4139-A070-BB5AAC45119E}" type="sibTrans" cxnId="{AB67D949-7862-4D7C-AA3C-377E4DA68A38}">
      <dgm:prSet/>
      <dgm:spPr/>
      <dgm:t>
        <a:bodyPr/>
        <a:lstStyle/>
        <a:p>
          <a:endParaRPr lang="en-GB"/>
        </a:p>
      </dgm:t>
    </dgm:pt>
    <dgm:pt modelId="{D6185931-9577-492D-9BEC-311A8F33FC88}">
      <dgm:prSet phldrT="[Text]" custT="1"/>
      <dgm:spPr>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No eating in the classroom</a:t>
          </a:r>
        </a:p>
      </dgm:t>
    </dgm:pt>
    <dgm:pt modelId="{FF26B72E-DB61-4DB8-BA3D-E16E762DD66C}" type="parTrans" cxnId="{6E0E2E68-0DC2-428E-850A-E169B321A3A9}">
      <dgm:prSet/>
      <dgm:spPr/>
      <dgm:t>
        <a:bodyPr/>
        <a:lstStyle/>
        <a:p>
          <a:endParaRPr lang="en-GB"/>
        </a:p>
      </dgm:t>
    </dgm:pt>
    <dgm:pt modelId="{9D233B82-7666-44CE-AA99-368A91CEE4F1}" type="sibTrans" cxnId="{6E0E2E68-0DC2-428E-850A-E169B321A3A9}">
      <dgm:prSet/>
      <dgm:spPr/>
      <dgm:t>
        <a:bodyPr/>
        <a:lstStyle/>
        <a:p>
          <a:endParaRPr lang="en-GB"/>
        </a:p>
      </dgm:t>
    </dgm:pt>
    <dgm:pt modelId="{D00C5E1F-3987-4789-9D09-C7BF487A7B6A}">
      <dgm:prSet phldrT="[Text]" custT="1"/>
      <dgm:spPr>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This is your room, please keep it clean &amp; tidy closing all windows at the end of the day</a:t>
          </a:r>
        </a:p>
      </dgm:t>
    </dgm:pt>
    <dgm:pt modelId="{CF1DEB64-B747-4CC8-814C-D231D117E409}" type="parTrans" cxnId="{91FCC4E0-B398-4E59-A0DA-342485D70F71}">
      <dgm:prSet/>
      <dgm:spPr/>
      <dgm:t>
        <a:bodyPr/>
        <a:lstStyle/>
        <a:p>
          <a:endParaRPr lang="en-GB"/>
        </a:p>
      </dgm:t>
    </dgm:pt>
    <dgm:pt modelId="{B57CB993-E1D1-456F-8F7E-376E1DF659AA}" type="sibTrans" cxnId="{91FCC4E0-B398-4E59-A0DA-342485D70F71}">
      <dgm:prSet/>
      <dgm:spPr/>
      <dgm:t>
        <a:bodyPr/>
        <a:lstStyle/>
        <a:p>
          <a:endParaRPr lang="en-GB"/>
        </a:p>
      </dgm:t>
    </dgm:pt>
    <dgm:pt modelId="{93C9F930-4298-4E10-B2AE-EDFB0876F0ED}">
      <dgm:prSet phldrT="[Text]" custT="1"/>
      <dgm:spPr>
        <a:solidFill>
          <a:schemeClr val="accent5">
            <a:lumMod val="75000"/>
          </a:schemeClr>
        </a:solidFill>
        <a:ln>
          <a:solidFill>
            <a:srgbClr val="002060"/>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bg1"/>
              </a:solidFill>
            </a:rPr>
            <a:t>Mid-morning, mid-afternoon &amp; lunch break as stipulated by your trainer</a:t>
          </a:r>
        </a:p>
      </dgm:t>
    </dgm:pt>
    <dgm:pt modelId="{EBF6AC54-AEC7-4C17-BB90-C3E7AC495E69}" type="parTrans" cxnId="{563529E7-6395-405F-B59E-C95F9612AD4E}">
      <dgm:prSet/>
      <dgm:spPr/>
      <dgm:t>
        <a:bodyPr/>
        <a:lstStyle/>
        <a:p>
          <a:endParaRPr lang="en-GB"/>
        </a:p>
      </dgm:t>
    </dgm:pt>
    <dgm:pt modelId="{88B34814-E76E-4790-8335-3DABAF29D8E0}" type="sibTrans" cxnId="{563529E7-6395-405F-B59E-C95F9612AD4E}">
      <dgm:prSet/>
      <dgm:spPr/>
      <dgm:t>
        <a:bodyPr/>
        <a:lstStyle/>
        <a:p>
          <a:endParaRPr lang="en-GB"/>
        </a:p>
      </dgm:t>
    </dgm:pt>
    <dgm:pt modelId="{3125F36C-5477-47E6-A3E7-1F60B5AE998D}">
      <dgm:prSet phldrT="[Text]" custT="1"/>
      <dgm:spPr>
        <a:solidFill>
          <a:schemeClr val="accent5">
            <a:lumMod val="75000"/>
          </a:schemeClr>
        </a:solidFill>
        <a:ln>
          <a:solidFill>
            <a:schemeClr val="accent5">
              <a:lumMod val="5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bg1"/>
              </a:solidFill>
            </a:rPr>
            <a:t>Classroom lateness will not be tolerated unless for a legitimate reason</a:t>
          </a:r>
        </a:p>
      </dgm:t>
    </dgm:pt>
    <dgm:pt modelId="{B5455566-88FB-4FEE-9DAC-DBA1DE937D4F}" type="parTrans" cxnId="{2BB5E82E-2A00-409B-BB01-41A9049C1826}">
      <dgm:prSet/>
      <dgm:spPr/>
      <dgm:t>
        <a:bodyPr/>
        <a:lstStyle/>
        <a:p>
          <a:endParaRPr lang="en-GB"/>
        </a:p>
      </dgm:t>
    </dgm:pt>
    <dgm:pt modelId="{53567E6F-5E94-4E91-96B4-4A98BC5069BD}" type="sibTrans" cxnId="{2BB5E82E-2A00-409B-BB01-41A9049C1826}">
      <dgm:prSet/>
      <dgm:spPr/>
      <dgm:t>
        <a:bodyPr/>
        <a:lstStyle/>
        <a:p>
          <a:endParaRPr lang="en-GB"/>
        </a:p>
      </dgm:t>
    </dgm:pt>
    <dgm:pt modelId="{05678264-4D7B-4E11-946F-5C75716E7EB3}" type="pres">
      <dgm:prSet presAssocID="{FCF1302E-4285-482D-85E9-A195D03653CB}" presName="diagram" presStyleCnt="0">
        <dgm:presLayoutVars>
          <dgm:dir/>
          <dgm:resizeHandles val="exact"/>
        </dgm:presLayoutVars>
      </dgm:prSet>
      <dgm:spPr/>
    </dgm:pt>
    <dgm:pt modelId="{3480A400-313F-4778-B65E-672926F4C136}" type="pres">
      <dgm:prSet presAssocID="{AC8CD3AD-5DCD-4354-BF48-84376EF2482D}" presName="node" presStyleLbl="node1" presStyleIdx="0" presStyleCnt="5">
        <dgm:presLayoutVars>
          <dgm:bulletEnabled val="1"/>
        </dgm:presLayoutVars>
      </dgm:prSet>
      <dgm:spPr/>
    </dgm:pt>
    <dgm:pt modelId="{C1B43D24-334A-42AF-BC83-05F400D5649A}" type="pres">
      <dgm:prSet presAssocID="{9A59652E-8495-4139-A070-BB5AAC45119E}" presName="sibTrans" presStyleCnt="0"/>
      <dgm:spPr/>
    </dgm:pt>
    <dgm:pt modelId="{875647F3-D05E-4A3A-833F-561D554657FF}" type="pres">
      <dgm:prSet presAssocID="{D6185931-9577-492D-9BEC-311A8F33FC88}" presName="node" presStyleLbl="node1" presStyleIdx="1" presStyleCnt="5">
        <dgm:presLayoutVars>
          <dgm:bulletEnabled val="1"/>
        </dgm:presLayoutVars>
      </dgm:prSet>
      <dgm:spPr/>
    </dgm:pt>
    <dgm:pt modelId="{F31929F6-4664-47DF-A85F-637FB70EB2BB}" type="pres">
      <dgm:prSet presAssocID="{9D233B82-7666-44CE-AA99-368A91CEE4F1}" presName="sibTrans" presStyleCnt="0"/>
      <dgm:spPr/>
    </dgm:pt>
    <dgm:pt modelId="{4F27ECA0-5025-4896-84FF-BA831003EBEF}" type="pres">
      <dgm:prSet presAssocID="{D00C5E1F-3987-4789-9D09-C7BF487A7B6A}" presName="node" presStyleLbl="node1" presStyleIdx="2" presStyleCnt="5">
        <dgm:presLayoutVars>
          <dgm:bulletEnabled val="1"/>
        </dgm:presLayoutVars>
      </dgm:prSet>
      <dgm:spPr/>
    </dgm:pt>
    <dgm:pt modelId="{28F2BA45-C05F-410E-AE14-79E63B1571DA}" type="pres">
      <dgm:prSet presAssocID="{B57CB993-E1D1-456F-8F7E-376E1DF659AA}" presName="sibTrans" presStyleCnt="0"/>
      <dgm:spPr/>
    </dgm:pt>
    <dgm:pt modelId="{27C6F298-CE58-4F44-B87F-DABDEDE03FB2}" type="pres">
      <dgm:prSet presAssocID="{93C9F930-4298-4E10-B2AE-EDFB0876F0ED}" presName="node" presStyleLbl="node1" presStyleIdx="3" presStyleCnt="5">
        <dgm:presLayoutVars>
          <dgm:bulletEnabled val="1"/>
        </dgm:presLayoutVars>
      </dgm:prSet>
      <dgm:spPr/>
    </dgm:pt>
    <dgm:pt modelId="{41DF950A-E877-4B85-8334-E634CB3816DD}" type="pres">
      <dgm:prSet presAssocID="{88B34814-E76E-4790-8335-3DABAF29D8E0}" presName="sibTrans" presStyleCnt="0"/>
      <dgm:spPr/>
    </dgm:pt>
    <dgm:pt modelId="{379006BD-1194-4371-9099-252FAB94106F}" type="pres">
      <dgm:prSet presAssocID="{3125F36C-5477-47E6-A3E7-1F60B5AE998D}" presName="node" presStyleLbl="node1" presStyleIdx="4" presStyleCnt="5">
        <dgm:presLayoutVars>
          <dgm:bulletEnabled val="1"/>
        </dgm:presLayoutVars>
      </dgm:prSet>
      <dgm:spPr/>
    </dgm:pt>
  </dgm:ptLst>
  <dgm:cxnLst>
    <dgm:cxn modelId="{ACF15102-00BD-460C-A621-DB7A7AFE5EE4}" type="presOf" srcId="{93C9F930-4298-4E10-B2AE-EDFB0876F0ED}" destId="{27C6F298-CE58-4F44-B87F-DABDEDE03FB2}" srcOrd="0" destOrd="0" presId="urn:microsoft.com/office/officeart/2005/8/layout/default"/>
    <dgm:cxn modelId="{2BB5E82E-2A00-409B-BB01-41A9049C1826}" srcId="{FCF1302E-4285-482D-85E9-A195D03653CB}" destId="{3125F36C-5477-47E6-A3E7-1F60B5AE998D}" srcOrd="4" destOrd="0" parTransId="{B5455566-88FB-4FEE-9DAC-DBA1DE937D4F}" sibTransId="{53567E6F-5E94-4E91-96B4-4A98BC5069BD}"/>
    <dgm:cxn modelId="{6E0E2E68-0DC2-428E-850A-E169B321A3A9}" srcId="{FCF1302E-4285-482D-85E9-A195D03653CB}" destId="{D6185931-9577-492D-9BEC-311A8F33FC88}" srcOrd="1" destOrd="0" parTransId="{FF26B72E-DB61-4DB8-BA3D-E16E762DD66C}" sibTransId="{9D233B82-7666-44CE-AA99-368A91CEE4F1}"/>
    <dgm:cxn modelId="{AB67D949-7862-4D7C-AA3C-377E4DA68A38}" srcId="{FCF1302E-4285-482D-85E9-A195D03653CB}" destId="{AC8CD3AD-5DCD-4354-BF48-84376EF2482D}" srcOrd="0" destOrd="0" parTransId="{137598D4-B057-4B65-953F-4C677DB2C928}" sibTransId="{9A59652E-8495-4139-A070-BB5AAC45119E}"/>
    <dgm:cxn modelId="{D4E9506C-0001-4D0B-9681-888124C833F8}" type="presOf" srcId="{D00C5E1F-3987-4789-9D09-C7BF487A7B6A}" destId="{4F27ECA0-5025-4896-84FF-BA831003EBEF}" srcOrd="0" destOrd="0" presId="urn:microsoft.com/office/officeart/2005/8/layout/default"/>
    <dgm:cxn modelId="{F31FCFC0-E4C3-4457-88D8-8D5A5D355DFD}" type="presOf" srcId="{AC8CD3AD-5DCD-4354-BF48-84376EF2482D}" destId="{3480A400-313F-4778-B65E-672926F4C136}" srcOrd="0" destOrd="0" presId="urn:microsoft.com/office/officeart/2005/8/layout/default"/>
    <dgm:cxn modelId="{91FCC4E0-B398-4E59-A0DA-342485D70F71}" srcId="{FCF1302E-4285-482D-85E9-A195D03653CB}" destId="{D00C5E1F-3987-4789-9D09-C7BF487A7B6A}" srcOrd="2" destOrd="0" parTransId="{CF1DEB64-B747-4CC8-814C-D231D117E409}" sibTransId="{B57CB993-E1D1-456F-8F7E-376E1DF659AA}"/>
    <dgm:cxn modelId="{563529E7-6395-405F-B59E-C95F9612AD4E}" srcId="{FCF1302E-4285-482D-85E9-A195D03653CB}" destId="{93C9F930-4298-4E10-B2AE-EDFB0876F0ED}" srcOrd="3" destOrd="0" parTransId="{EBF6AC54-AEC7-4C17-BB90-C3E7AC495E69}" sibTransId="{88B34814-E76E-4790-8335-3DABAF29D8E0}"/>
    <dgm:cxn modelId="{6DB483EF-66E2-49F1-A46D-824731BE7D97}" type="presOf" srcId="{D6185931-9577-492D-9BEC-311A8F33FC88}" destId="{875647F3-D05E-4A3A-833F-561D554657FF}" srcOrd="0" destOrd="0" presId="urn:microsoft.com/office/officeart/2005/8/layout/default"/>
    <dgm:cxn modelId="{974BFDF0-33CD-43C1-B421-7AFDA9474CD9}" type="presOf" srcId="{FCF1302E-4285-482D-85E9-A195D03653CB}" destId="{05678264-4D7B-4E11-946F-5C75716E7EB3}" srcOrd="0" destOrd="0" presId="urn:microsoft.com/office/officeart/2005/8/layout/default"/>
    <dgm:cxn modelId="{DEC2C1F4-5652-491B-AA85-7C86DFC59F5F}" type="presOf" srcId="{3125F36C-5477-47E6-A3E7-1F60B5AE998D}" destId="{379006BD-1194-4371-9099-252FAB94106F}" srcOrd="0" destOrd="0" presId="urn:microsoft.com/office/officeart/2005/8/layout/default"/>
    <dgm:cxn modelId="{9AA1CCF2-E536-4746-84AF-11E31CC5EC78}" type="presParOf" srcId="{05678264-4D7B-4E11-946F-5C75716E7EB3}" destId="{3480A400-313F-4778-B65E-672926F4C136}" srcOrd="0" destOrd="0" presId="urn:microsoft.com/office/officeart/2005/8/layout/default"/>
    <dgm:cxn modelId="{B3E4E209-F564-49B9-8969-D61B70FEFFB3}" type="presParOf" srcId="{05678264-4D7B-4E11-946F-5C75716E7EB3}" destId="{C1B43D24-334A-42AF-BC83-05F400D5649A}" srcOrd="1" destOrd="0" presId="urn:microsoft.com/office/officeart/2005/8/layout/default"/>
    <dgm:cxn modelId="{3566B443-5B61-4B96-8152-5875BB944D8A}" type="presParOf" srcId="{05678264-4D7B-4E11-946F-5C75716E7EB3}" destId="{875647F3-D05E-4A3A-833F-561D554657FF}" srcOrd="2" destOrd="0" presId="urn:microsoft.com/office/officeart/2005/8/layout/default"/>
    <dgm:cxn modelId="{A76F165D-A6C7-4B5B-B7C6-126F6F1EAF19}" type="presParOf" srcId="{05678264-4D7B-4E11-946F-5C75716E7EB3}" destId="{F31929F6-4664-47DF-A85F-637FB70EB2BB}" srcOrd="3" destOrd="0" presId="urn:microsoft.com/office/officeart/2005/8/layout/default"/>
    <dgm:cxn modelId="{B4CB16EE-7723-4570-A0BF-1166554D6981}" type="presParOf" srcId="{05678264-4D7B-4E11-946F-5C75716E7EB3}" destId="{4F27ECA0-5025-4896-84FF-BA831003EBEF}" srcOrd="4" destOrd="0" presId="urn:microsoft.com/office/officeart/2005/8/layout/default"/>
    <dgm:cxn modelId="{3A48FDC7-9FDC-45A1-A17E-91E40BF6C29D}" type="presParOf" srcId="{05678264-4D7B-4E11-946F-5C75716E7EB3}" destId="{28F2BA45-C05F-410E-AE14-79E63B1571DA}" srcOrd="5" destOrd="0" presId="urn:microsoft.com/office/officeart/2005/8/layout/default"/>
    <dgm:cxn modelId="{FEC5FE8D-82C6-4F22-8A0B-92C0D36E5208}" type="presParOf" srcId="{05678264-4D7B-4E11-946F-5C75716E7EB3}" destId="{27C6F298-CE58-4F44-B87F-DABDEDE03FB2}" srcOrd="6" destOrd="0" presId="urn:microsoft.com/office/officeart/2005/8/layout/default"/>
    <dgm:cxn modelId="{A80AEA13-789C-4762-9050-2A9AA69A0208}" type="presParOf" srcId="{05678264-4D7B-4E11-946F-5C75716E7EB3}" destId="{41DF950A-E877-4B85-8334-E634CB3816DD}" srcOrd="7" destOrd="0" presId="urn:microsoft.com/office/officeart/2005/8/layout/default"/>
    <dgm:cxn modelId="{30235A63-F95A-47AA-B852-1C167A4E2646}" type="presParOf" srcId="{05678264-4D7B-4E11-946F-5C75716E7EB3}" destId="{379006BD-1194-4371-9099-252FAB94106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FA1752-C68C-4C80-83FD-2CFD9D8E3CB3}"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38E0F525-580F-4308-B60B-855507084769}">
      <dgm:prSet phldrT="[Text]" phldr="1"/>
      <dgm:spPr/>
      <dgm:t>
        <a:bodyPr/>
        <a:lstStyle/>
        <a:p>
          <a:endParaRPr lang="en-GB"/>
        </a:p>
      </dgm:t>
    </dgm:pt>
    <dgm:pt modelId="{046ACED6-5C58-40C8-805E-AD5D00E8BC49}" type="parTrans" cxnId="{B4491B85-C44B-4A9A-9C67-6159F8C8AAA5}">
      <dgm:prSet/>
      <dgm:spPr/>
      <dgm:t>
        <a:bodyPr/>
        <a:lstStyle/>
        <a:p>
          <a:endParaRPr lang="en-GB"/>
        </a:p>
      </dgm:t>
    </dgm:pt>
    <dgm:pt modelId="{62A8911D-25AF-4CEC-B0A7-CE557AF2AB82}" type="sibTrans" cxnId="{B4491B85-C44B-4A9A-9C67-6159F8C8AAA5}">
      <dgm:prSet/>
      <dgm:spPr/>
      <dgm:t>
        <a:bodyPr/>
        <a:lstStyle/>
        <a:p>
          <a:endParaRPr lang="en-GB"/>
        </a:p>
      </dgm:t>
    </dgm:pt>
    <dgm:pt modelId="{69B07DB3-A1A8-44F3-9BE9-5C8B89379765}">
      <dgm:prSet phldrT="[Text]" phldr="1"/>
      <dgm:spPr/>
      <dgm:t>
        <a:bodyPr/>
        <a:lstStyle/>
        <a:p>
          <a:endParaRPr lang="en-GB"/>
        </a:p>
      </dgm:t>
    </dgm:pt>
    <dgm:pt modelId="{08672786-6277-4525-8589-C3EC39F48090}" type="parTrans" cxnId="{45E4CCD0-8405-4A3B-A58A-807E33B1EEE5}">
      <dgm:prSet/>
      <dgm:spPr/>
      <dgm:t>
        <a:bodyPr/>
        <a:lstStyle/>
        <a:p>
          <a:endParaRPr lang="en-GB"/>
        </a:p>
      </dgm:t>
    </dgm:pt>
    <dgm:pt modelId="{C34DF66A-27C5-4051-BDF0-4D80E8248245}" type="sibTrans" cxnId="{45E4CCD0-8405-4A3B-A58A-807E33B1EEE5}">
      <dgm:prSet/>
      <dgm:spPr/>
      <dgm:t>
        <a:bodyPr/>
        <a:lstStyle/>
        <a:p>
          <a:endParaRPr lang="en-GB"/>
        </a:p>
      </dgm:t>
    </dgm:pt>
    <dgm:pt modelId="{BCA74F8F-6CCE-4161-997D-EEE9F271419F}">
      <dgm:prSet phldrT="[Text]" phldr="1"/>
      <dgm:spPr/>
      <dgm:t>
        <a:bodyPr/>
        <a:lstStyle/>
        <a:p>
          <a:endParaRPr lang="en-GB"/>
        </a:p>
      </dgm:t>
    </dgm:pt>
    <dgm:pt modelId="{D730D75C-7A06-4E3C-A890-B2A7F890A3B7}" type="parTrans" cxnId="{0BE248D5-0BC6-4B11-BA99-07773BF8DC33}">
      <dgm:prSet/>
      <dgm:spPr/>
      <dgm:t>
        <a:bodyPr/>
        <a:lstStyle/>
        <a:p>
          <a:endParaRPr lang="en-GB"/>
        </a:p>
      </dgm:t>
    </dgm:pt>
    <dgm:pt modelId="{7BA9950C-CCBF-434B-B49C-F5927E677EDA}" type="sibTrans" cxnId="{0BE248D5-0BC6-4B11-BA99-07773BF8DC33}">
      <dgm:prSet/>
      <dgm:spPr/>
      <dgm:t>
        <a:bodyPr/>
        <a:lstStyle/>
        <a:p>
          <a:endParaRPr lang="en-GB"/>
        </a:p>
      </dgm:t>
    </dgm:pt>
    <dgm:pt modelId="{DAFE29BA-5A4C-48BA-AF4E-F68D61F56B11}">
      <dgm:prSet phldrT="[Text]" phldr="1"/>
      <dgm:spPr/>
      <dgm:t>
        <a:bodyPr/>
        <a:lstStyle/>
        <a:p>
          <a:endParaRPr lang="en-GB"/>
        </a:p>
      </dgm:t>
    </dgm:pt>
    <dgm:pt modelId="{C9C95FFF-9809-4D47-AA25-691A792F251B}" type="parTrans" cxnId="{2B1BFE86-4634-4853-9154-13A36A34E154}">
      <dgm:prSet/>
      <dgm:spPr/>
      <dgm:t>
        <a:bodyPr/>
        <a:lstStyle/>
        <a:p>
          <a:endParaRPr lang="en-GB"/>
        </a:p>
      </dgm:t>
    </dgm:pt>
    <dgm:pt modelId="{BD04E09A-7909-4F90-BA89-C6428C5FA1BF}" type="sibTrans" cxnId="{2B1BFE86-4634-4853-9154-13A36A34E154}">
      <dgm:prSet/>
      <dgm:spPr/>
      <dgm:t>
        <a:bodyPr/>
        <a:lstStyle/>
        <a:p>
          <a:endParaRPr lang="en-GB"/>
        </a:p>
      </dgm:t>
    </dgm:pt>
    <dgm:pt modelId="{9C0BDE72-8745-4BBF-9351-535B5F0FA5C3}" type="pres">
      <dgm:prSet presAssocID="{9FFA1752-C68C-4C80-83FD-2CFD9D8E3CB3}" presName="Name0" presStyleCnt="0">
        <dgm:presLayoutVars>
          <dgm:dir/>
          <dgm:resizeHandles val="exact"/>
        </dgm:presLayoutVars>
      </dgm:prSet>
      <dgm:spPr/>
    </dgm:pt>
    <dgm:pt modelId="{9903CB67-3F75-4757-A00F-E7D8A5174B27}" type="pres">
      <dgm:prSet presAssocID="{38E0F525-580F-4308-B60B-855507084769}" presName="compNode" presStyleCnt="0"/>
      <dgm:spPr/>
    </dgm:pt>
    <dgm:pt modelId="{4B938425-72D9-42E6-9C82-DA329E413018}" type="pres">
      <dgm:prSet presAssocID="{38E0F525-580F-4308-B60B-855507084769}" presName="pictRect" presStyleLbl="node1" presStyleIdx="0" presStyleCnt="4" custScaleY="186410"/>
      <dgm:spPr>
        <a:blipFill rotWithShape="1">
          <a:blip xmlns:r="http://schemas.openxmlformats.org/officeDocument/2006/relationships" r:embed="rId1"/>
          <a:srcRect/>
          <a:stretch>
            <a:fillRect l="-4000" r="-4000"/>
          </a:stretch>
        </a:blipFill>
        <a:ln>
          <a:solidFill>
            <a:schemeClr val="tx1"/>
          </a:solidFill>
        </a:ln>
      </dgm:spPr>
    </dgm:pt>
    <dgm:pt modelId="{BDCF86F8-0F6B-4712-9796-44E6023BF7D2}" type="pres">
      <dgm:prSet presAssocID="{38E0F525-580F-4308-B60B-855507084769}" presName="textRect" presStyleLbl="revTx" presStyleIdx="0" presStyleCnt="4">
        <dgm:presLayoutVars>
          <dgm:bulletEnabled val="1"/>
        </dgm:presLayoutVars>
      </dgm:prSet>
      <dgm:spPr/>
    </dgm:pt>
    <dgm:pt modelId="{77E5909B-16AE-4C5A-A2EB-F09D3F76AF37}" type="pres">
      <dgm:prSet presAssocID="{62A8911D-25AF-4CEC-B0A7-CE557AF2AB82}" presName="sibTrans" presStyleLbl="sibTrans2D1" presStyleIdx="0" presStyleCnt="0"/>
      <dgm:spPr/>
    </dgm:pt>
    <dgm:pt modelId="{7432E08C-1F53-4FF1-8AAC-1A61273C3A01}" type="pres">
      <dgm:prSet presAssocID="{69B07DB3-A1A8-44F3-9BE9-5C8B89379765}" presName="compNode" presStyleCnt="0"/>
      <dgm:spPr/>
    </dgm:pt>
    <dgm:pt modelId="{AF91D16A-00C6-4761-9C12-1FE84C069EDF}" type="pres">
      <dgm:prSet presAssocID="{69B07DB3-A1A8-44F3-9BE9-5C8B89379765}" presName="pictRect" presStyleLbl="node1" presStyleIdx="1" presStyleCnt="4" custScaleY="185674"/>
      <dgm:spPr>
        <a:blipFill rotWithShape="1">
          <a:blip xmlns:r="http://schemas.openxmlformats.org/officeDocument/2006/relationships" r:embed="rId2"/>
          <a:srcRect/>
          <a:stretch>
            <a:fillRect l="-11000" r="-11000"/>
          </a:stretch>
        </a:blipFill>
        <a:ln>
          <a:solidFill>
            <a:schemeClr val="tx1"/>
          </a:solidFill>
        </a:ln>
      </dgm:spPr>
    </dgm:pt>
    <dgm:pt modelId="{D6987F71-A20F-4BD0-AB6B-B4F7D8E5FF8D}" type="pres">
      <dgm:prSet presAssocID="{69B07DB3-A1A8-44F3-9BE9-5C8B89379765}" presName="textRect" presStyleLbl="revTx" presStyleIdx="1" presStyleCnt="4">
        <dgm:presLayoutVars>
          <dgm:bulletEnabled val="1"/>
        </dgm:presLayoutVars>
      </dgm:prSet>
      <dgm:spPr/>
    </dgm:pt>
    <dgm:pt modelId="{8603C7AC-DEC8-43E3-A646-CB40C0368527}" type="pres">
      <dgm:prSet presAssocID="{C34DF66A-27C5-4051-BDF0-4D80E8248245}" presName="sibTrans" presStyleLbl="sibTrans2D1" presStyleIdx="0" presStyleCnt="0"/>
      <dgm:spPr/>
    </dgm:pt>
    <dgm:pt modelId="{E6D79894-6CC1-4E00-9A42-DB9FF6CD3D29}" type="pres">
      <dgm:prSet presAssocID="{BCA74F8F-6CCE-4161-997D-EEE9F271419F}" presName="compNode" presStyleCnt="0"/>
      <dgm:spPr/>
    </dgm:pt>
    <dgm:pt modelId="{0BB6CF8F-3425-475E-9A96-2DA1A3881E64}" type="pres">
      <dgm:prSet presAssocID="{BCA74F8F-6CCE-4161-997D-EEE9F271419F}" presName="pictRect" presStyleLbl="node1" presStyleIdx="2" presStyleCnt="4" custScaleY="180295"/>
      <dgm:spPr>
        <a:blipFill rotWithShape="1">
          <a:blip xmlns:r="http://schemas.openxmlformats.org/officeDocument/2006/relationships" r:embed="rId3"/>
          <a:srcRect/>
          <a:stretch>
            <a:fillRect t="-10000" b="-10000"/>
          </a:stretch>
        </a:blipFill>
        <a:ln>
          <a:solidFill>
            <a:schemeClr val="tx1"/>
          </a:solidFill>
        </a:ln>
      </dgm:spPr>
    </dgm:pt>
    <dgm:pt modelId="{A12EF82A-4979-4FA8-8129-F9054A3DF9DD}" type="pres">
      <dgm:prSet presAssocID="{BCA74F8F-6CCE-4161-997D-EEE9F271419F}" presName="textRect" presStyleLbl="revTx" presStyleIdx="2" presStyleCnt="4">
        <dgm:presLayoutVars>
          <dgm:bulletEnabled val="1"/>
        </dgm:presLayoutVars>
      </dgm:prSet>
      <dgm:spPr/>
    </dgm:pt>
    <dgm:pt modelId="{48CA19CF-B3ED-479E-A536-CCF3062149B0}" type="pres">
      <dgm:prSet presAssocID="{7BA9950C-CCBF-434B-B49C-F5927E677EDA}" presName="sibTrans" presStyleLbl="sibTrans2D1" presStyleIdx="0" presStyleCnt="0"/>
      <dgm:spPr/>
    </dgm:pt>
    <dgm:pt modelId="{594555F8-C88B-4EC2-98DF-384C4A9E1A97}" type="pres">
      <dgm:prSet presAssocID="{DAFE29BA-5A4C-48BA-AF4E-F68D61F56B11}" presName="compNode" presStyleCnt="0"/>
      <dgm:spPr/>
    </dgm:pt>
    <dgm:pt modelId="{FEFD8975-55FD-4349-AE2C-4F8A25D89008}" type="pres">
      <dgm:prSet presAssocID="{DAFE29BA-5A4C-48BA-AF4E-F68D61F56B11}" presName="pictRect" presStyleLbl="node1" presStyleIdx="3" presStyleCnt="4" custScaleY="185972"/>
      <dgm:spPr>
        <a:blipFill rotWithShape="1">
          <a:blip xmlns:r="http://schemas.openxmlformats.org/officeDocument/2006/relationships" r:embed="rId4"/>
          <a:srcRect/>
          <a:stretch>
            <a:fillRect l="-18000" r="-18000"/>
          </a:stretch>
        </a:blipFill>
        <a:ln>
          <a:solidFill>
            <a:schemeClr val="tx1"/>
          </a:solidFill>
        </a:ln>
      </dgm:spPr>
    </dgm:pt>
    <dgm:pt modelId="{9460F8F4-357A-41E9-B8DF-B8776B4ED30D}" type="pres">
      <dgm:prSet presAssocID="{DAFE29BA-5A4C-48BA-AF4E-F68D61F56B11}" presName="textRect" presStyleLbl="revTx" presStyleIdx="3" presStyleCnt="4">
        <dgm:presLayoutVars>
          <dgm:bulletEnabled val="1"/>
        </dgm:presLayoutVars>
      </dgm:prSet>
      <dgm:spPr/>
    </dgm:pt>
  </dgm:ptLst>
  <dgm:cxnLst>
    <dgm:cxn modelId="{B00FAC0C-2F62-4B3F-B7AE-451C7FEE4E1D}" type="presOf" srcId="{9FFA1752-C68C-4C80-83FD-2CFD9D8E3CB3}" destId="{9C0BDE72-8745-4BBF-9351-535B5F0FA5C3}" srcOrd="0" destOrd="0" presId="urn:microsoft.com/office/officeart/2005/8/layout/pList1"/>
    <dgm:cxn modelId="{7D3FCC19-9909-457E-86CB-A9304AA2E5D3}" type="presOf" srcId="{C34DF66A-27C5-4051-BDF0-4D80E8248245}" destId="{8603C7AC-DEC8-43E3-A646-CB40C0368527}" srcOrd="0" destOrd="0" presId="urn:microsoft.com/office/officeart/2005/8/layout/pList1"/>
    <dgm:cxn modelId="{81BB122B-0125-4C22-BB8D-7D8E79F7EFDD}" type="presOf" srcId="{7BA9950C-CCBF-434B-B49C-F5927E677EDA}" destId="{48CA19CF-B3ED-479E-A536-CCF3062149B0}" srcOrd="0" destOrd="0" presId="urn:microsoft.com/office/officeart/2005/8/layout/pList1"/>
    <dgm:cxn modelId="{2A5D2B68-486F-4FF9-97F5-7BE7A463543E}" type="presOf" srcId="{69B07DB3-A1A8-44F3-9BE9-5C8B89379765}" destId="{D6987F71-A20F-4BD0-AB6B-B4F7D8E5FF8D}" srcOrd="0" destOrd="0" presId="urn:microsoft.com/office/officeart/2005/8/layout/pList1"/>
    <dgm:cxn modelId="{E14D4C6D-F40C-4687-A44D-31A95E30851A}" type="presOf" srcId="{38E0F525-580F-4308-B60B-855507084769}" destId="{BDCF86F8-0F6B-4712-9796-44E6023BF7D2}" srcOrd="0" destOrd="0" presId="urn:microsoft.com/office/officeart/2005/8/layout/pList1"/>
    <dgm:cxn modelId="{3114136F-921E-4484-BFDA-86B1C5CCFF3B}" type="presOf" srcId="{62A8911D-25AF-4CEC-B0A7-CE557AF2AB82}" destId="{77E5909B-16AE-4C5A-A2EB-F09D3F76AF37}" srcOrd="0" destOrd="0" presId="urn:microsoft.com/office/officeart/2005/8/layout/pList1"/>
    <dgm:cxn modelId="{B4491B85-C44B-4A9A-9C67-6159F8C8AAA5}" srcId="{9FFA1752-C68C-4C80-83FD-2CFD9D8E3CB3}" destId="{38E0F525-580F-4308-B60B-855507084769}" srcOrd="0" destOrd="0" parTransId="{046ACED6-5C58-40C8-805E-AD5D00E8BC49}" sibTransId="{62A8911D-25AF-4CEC-B0A7-CE557AF2AB82}"/>
    <dgm:cxn modelId="{2B1BFE86-4634-4853-9154-13A36A34E154}" srcId="{9FFA1752-C68C-4C80-83FD-2CFD9D8E3CB3}" destId="{DAFE29BA-5A4C-48BA-AF4E-F68D61F56B11}" srcOrd="3" destOrd="0" parTransId="{C9C95FFF-9809-4D47-AA25-691A792F251B}" sibTransId="{BD04E09A-7909-4F90-BA89-C6428C5FA1BF}"/>
    <dgm:cxn modelId="{2522F2A1-D606-42A1-8868-206E6E80D882}" type="presOf" srcId="{BCA74F8F-6CCE-4161-997D-EEE9F271419F}" destId="{A12EF82A-4979-4FA8-8129-F9054A3DF9DD}" srcOrd="0" destOrd="0" presId="urn:microsoft.com/office/officeart/2005/8/layout/pList1"/>
    <dgm:cxn modelId="{45E4CCD0-8405-4A3B-A58A-807E33B1EEE5}" srcId="{9FFA1752-C68C-4C80-83FD-2CFD9D8E3CB3}" destId="{69B07DB3-A1A8-44F3-9BE9-5C8B89379765}" srcOrd="1" destOrd="0" parTransId="{08672786-6277-4525-8589-C3EC39F48090}" sibTransId="{C34DF66A-27C5-4051-BDF0-4D80E8248245}"/>
    <dgm:cxn modelId="{0BE248D5-0BC6-4B11-BA99-07773BF8DC33}" srcId="{9FFA1752-C68C-4C80-83FD-2CFD9D8E3CB3}" destId="{BCA74F8F-6CCE-4161-997D-EEE9F271419F}" srcOrd="2" destOrd="0" parTransId="{D730D75C-7A06-4E3C-A890-B2A7F890A3B7}" sibTransId="{7BA9950C-CCBF-434B-B49C-F5927E677EDA}"/>
    <dgm:cxn modelId="{972702EA-CAD4-4096-92A8-B714F0B797D1}" type="presOf" srcId="{DAFE29BA-5A4C-48BA-AF4E-F68D61F56B11}" destId="{9460F8F4-357A-41E9-B8DF-B8776B4ED30D}" srcOrd="0" destOrd="0" presId="urn:microsoft.com/office/officeart/2005/8/layout/pList1"/>
    <dgm:cxn modelId="{7BFE1648-8818-4679-B508-DCDF56792115}" type="presParOf" srcId="{9C0BDE72-8745-4BBF-9351-535B5F0FA5C3}" destId="{9903CB67-3F75-4757-A00F-E7D8A5174B27}" srcOrd="0" destOrd="0" presId="urn:microsoft.com/office/officeart/2005/8/layout/pList1"/>
    <dgm:cxn modelId="{2C32C387-E6FC-47EE-A7FC-22BEB06B0CBD}" type="presParOf" srcId="{9903CB67-3F75-4757-A00F-E7D8A5174B27}" destId="{4B938425-72D9-42E6-9C82-DA329E413018}" srcOrd="0" destOrd="0" presId="urn:microsoft.com/office/officeart/2005/8/layout/pList1"/>
    <dgm:cxn modelId="{0C29BFEA-D31B-4861-95BC-E08ED7F238AE}" type="presParOf" srcId="{9903CB67-3F75-4757-A00F-E7D8A5174B27}" destId="{BDCF86F8-0F6B-4712-9796-44E6023BF7D2}" srcOrd="1" destOrd="0" presId="urn:microsoft.com/office/officeart/2005/8/layout/pList1"/>
    <dgm:cxn modelId="{D2A6C702-2338-4394-A63F-D8773AE16F80}" type="presParOf" srcId="{9C0BDE72-8745-4BBF-9351-535B5F0FA5C3}" destId="{77E5909B-16AE-4C5A-A2EB-F09D3F76AF37}" srcOrd="1" destOrd="0" presId="urn:microsoft.com/office/officeart/2005/8/layout/pList1"/>
    <dgm:cxn modelId="{7067496B-5755-4688-AF31-93BF5B8FB4ED}" type="presParOf" srcId="{9C0BDE72-8745-4BBF-9351-535B5F0FA5C3}" destId="{7432E08C-1F53-4FF1-8AAC-1A61273C3A01}" srcOrd="2" destOrd="0" presId="urn:microsoft.com/office/officeart/2005/8/layout/pList1"/>
    <dgm:cxn modelId="{ADD7A700-D5D4-40BC-BB16-CEF96EE7EED3}" type="presParOf" srcId="{7432E08C-1F53-4FF1-8AAC-1A61273C3A01}" destId="{AF91D16A-00C6-4761-9C12-1FE84C069EDF}" srcOrd="0" destOrd="0" presId="urn:microsoft.com/office/officeart/2005/8/layout/pList1"/>
    <dgm:cxn modelId="{45A97C8F-E69E-4F4A-8CA8-E78E9368CA29}" type="presParOf" srcId="{7432E08C-1F53-4FF1-8AAC-1A61273C3A01}" destId="{D6987F71-A20F-4BD0-AB6B-B4F7D8E5FF8D}" srcOrd="1" destOrd="0" presId="urn:microsoft.com/office/officeart/2005/8/layout/pList1"/>
    <dgm:cxn modelId="{2A718566-4966-4274-BED9-E6B0F3FC0391}" type="presParOf" srcId="{9C0BDE72-8745-4BBF-9351-535B5F0FA5C3}" destId="{8603C7AC-DEC8-43E3-A646-CB40C0368527}" srcOrd="3" destOrd="0" presId="urn:microsoft.com/office/officeart/2005/8/layout/pList1"/>
    <dgm:cxn modelId="{0AA25B6F-8230-4B24-BDAB-9FDE5F3CC85D}" type="presParOf" srcId="{9C0BDE72-8745-4BBF-9351-535B5F0FA5C3}" destId="{E6D79894-6CC1-4E00-9A42-DB9FF6CD3D29}" srcOrd="4" destOrd="0" presId="urn:microsoft.com/office/officeart/2005/8/layout/pList1"/>
    <dgm:cxn modelId="{4A8AAD13-D007-4E38-8A27-CD1F53F98D0E}" type="presParOf" srcId="{E6D79894-6CC1-4E00-9A42-DB9FF6CD3D29}" destId="{0BB6CF8F-3425-475E-9A96-2DA1A3881E64}" srcOrd="0" destOrd="0" presId="urn:microsoft.com/office/officeart/2005/8/layout/pList1"/>
    <dgm:cxn modelId="{A71344F5-F2D1-4EE1-AB16-E13B376F4407}" type="presParOf" srcId="{E6D79894-6CC1-4E00-9A42-DB9FF6CD3D29}" destId="{A12EF82A-4979-4FA8-8129-F9054A3DF9DD}" srcOrd="1" destOrd="0" presId="urn:microsoft.com/office/officeart/2005/8/layout/pList1"/>
    <dgm:cxn modelId="{E6444E5D-B330-4BAF-8339-57861738CB82}" type="presParOf" srcId="{9C0BDE72-8745-4BBF-9351-535B5F0FA5C3}" destId="{48CA19CF-B3ED-479E-A536-CCF3062149B0}" srcOrd="5" destOrd="0" presId="urn:microsoft.com/office/officeart/2005/8/layout/pList1"/>
    <dgm:cxn modelId="{570680D6-9A2C-4131-918F-01CBDD7C38EE}" type="presParOf" srcId="{9C0BDE72-8745-4BBF-9351-535B5F0FA5C3}" destId="{594555F8-C88B-4EC2-98DF-384C4A9E1A97}" srcOrd="6" destOrd="0" presId="urn:microsoft.com/office/officeart/2005/8/layout/pList1"/>
    <dgm:cxn modelId="{D70D6069-0456-4DD0-A5DC-B7B34905D44C}" type="presParOf" srcId="{594555F8-C88B-4EC2-98DF-384C4A9E1A97}" destId="{FEFD8975-55FD-4349-AE2C-4F8A25D89008}" srcOrd="0" destOrd="0" presId="urn:microsoft.com/office/officeart/2005/8/layout/pList1"/>
    <dgm:cxn modelId="{096BD523-A56F-435A-AC9B-762D91FE4A16}" type="presParOf" srcId="{594555F8-C88B-4EC2-98DF-384C4A9E1A97}" destId="{9460F8F4-357A-41E9-B8DF-B8776B4ED30D}"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6DD918-73C0-4D35-A58F-729A3DC7E984}" type="doc">
      <dgm:prSet loTypeId="urn:microsoft.com/office/officeart/2005/8/layout/process2" loCatId="process" qsTypeId="urn:microsoft.com/office/officeart/2005/8/quickstyle/simple1" qsCatId="simple" csTypeId="urn:microsoft.com/office/officeart/2005/8/colors/accent1_2" csCatId="accent1" phldr="1"/>
      <dgm:spPr/>
    </dgm:pt>
    <dgm:pt modelId="{695EE08D-00A0-4CCF-8339-D7DEF18C3C3D}">
      <dgm:prSet phldrT="[Text]" custT="1"/>
      <dgm:spPr>
        <a:solidFill>
          <a:schemeClr val="accent3">
            <a:lumMod val="20000"/>
            <a:lumOff val="80000"/>
          </a:schemeClr>
        </a:solidFill>
        <a:ln>
          <a:solidFill>
            <a:schemeClr val="accent3">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You will attend several parade sessions. This will require standing to attention for a period of time</a:t>
          </a:r>
        </a:p>
      </dgm:t>
    </dgm:pt>
    <dgm:pt modelId="{CF987078-F450-40D0-9950-F76EA328010A}" type="parTrans" cxnId="{014923AB-1ABF-4949-91D3-F5A44190C0B4}">
      <dgm:prSet/>
      <dgm:spPr/>
      <dgm:t>
        <a:bodyPr/>
        <a:lstStyle/>
        <a:p>
          <a:endParaRPr lang="en-GB"/>
        </a:p>
      </dgm:t>
    </dgm:pt>
    <dgm:pt modelId="{1FA21F8F-7F02-4D84-B0D4-1E5608FE746B}" type="sibTrans" cxnId="{014923AB-1ABF-4949-91D3-F5A44190C0B4}">
      <dgm:prSet/>
      <dgm:spPr>
        <a:solidFill>
          <a:srgbClr val="002060"/>
        </a:solidFill>
        <a:ln>
          <a:solidFill>
            <a:schemeClr val="tx1"/>
          </a:solidFill>
        </a:ln>
      </dgm:spPr>
      <dgm:t>
        <a:bodyPr/>
        <a:lstStyle/>
        <a:p>
          <a:endParaRPr lang="en-GB"/>
        </a:p>
      </dgm:t>
    </dgm:pt>
    <dgm:pt modelId="{B3B99631-6DF9-4934-BF50-7D55821D61B5}">
      <dgm:prSet phldrT="[Text]" custT="1"/>
      <dgm:spPr>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You must ensure that you prepare yourself with regards to eating breakfast beforehand</a:t>
          </a:r>
        </a:p>
      </dgm:t>
    </dgm:pt>
    <dgm:pt modelId="{A728BC38-4519-4DDF-AFD4-FE97F930D73A}" type="parTrans" cxnId="{C7A75C32-812A-4AE9-B837-2CB7C8C74D86}">
      <dgm:prSet/>
      <dgm:spPr/>
      <dgm:t>
        <a:bodyPr/>
        <a:lstStyle/>
        <a:p>
          <a:endParaRPr lang="en-GB"/>
        </a:p>
      </dgm:t>
    </dgm:pt>
    <dgm:pt modelId="{B5EC69F4-C941-4B84-9892-55F256776195}" type="sibTrans" cxnId="{C7A75C32-812A-4AE9-B837-2CB7C8C74D86}">
      <dgm:prSet/>
      <dgm:spPr/>
      <dgm:t>
        <a:bodyPr/>
        <a:lstStyle/>
        <a:p>
          <a:endParaRPr lang="en-GB"/>
        </a:p>
      </dgm:t>
    </dgm:pt>
    <dgm:pt modelId="{1A642A33-A38D-473E-9411-5FEAB1536808}" type="pres">
      <dgm:prSet presAssocID="{646DD918-73C0-4D35-A58F-729A3DC7E984}" presName="linearFlow" presStyleCnt="0">
        <dgm:presLayoutVars>
          <dgm:resizeHandles val="exact"/>
        </dgm:presLayoutVars>
      </dgm:prSet>
      <dgm:spPr/>
    </dgm:pt>
    <dgm:pt modelId="{E969A706-7845-4147-BC61-89C7947A5B5E}" type="pres">
      <dgm:prSet presAssocID="{695EE08D-00A0-4CCF-8339-D7DEF18C3C3D}" presName="node" presStyleLbl="node1" presStyleIdx="0" presStyleCnt="2" custScaleX="174930">
        <dgm:presLayoutVars>
          <dgm:bulletEnabled val="1"/>
        </dgm:presLayoutVars>
      </dgm:prSet>
      <dgm:spPr/>
    </dgm:pt>
    <dgm:pt modelId="{62AD0BC9-8CD9-47F7-B4B9-C3C8DCA1EDB2}" type="pres">
      <dgm:prSet presAssocID="{1FA21F8F-7F02-4D84-B0D4-1E5608FE746B}" presName="sibTrans" presStyleLbl="sibTrans2D1" presStyleIdx="0" presStyleCnt="1"/>
      <dgm:spPr/>
    </dgm:pt>
    <dgm:pt modelId="{8C1316B4-F35C-41ED-AB28-A5B23780EBAC}" type="pres">
      <dgm:prSet presAssocID="{1FA21F8F-7F02-4D84-B0D4-1E5608FE746B}" presName="connectorText" presStyleLbl="sibTrans2D1" presStyleIdx="0" presStyleCnt="1"/>
      <dgm:spPr/>
    </dgm:pt>
    <dgm:pt modelId="{F784E30C-BFCE-461A-866C-0D2F60F9F5C9}" type="pres">
      <dgm:prSet presAssocID="{B3B99631-6DF9-4934-BF50-7D55821D61B5}" presName="node" presStyleLbl="node1" presStyleIdx="1" presStyleCnt="2" custScaleX="125966">
        <dgm:presLayoutVars>
          <dgm:bulletEnabled val="1"/>
        </dgm:presLayoutVars>
      </dgm:prSet>
      <dgm:spPr/>
    </dgm:pt>
  </dgm:ptLst>
  <dgm:cxnLst>
    <dgm:cxn modelId="{C7A75C32-812A-4AE9-B837-2CB7C8C74D86}" srcId="{646DD918-73C0-4D35-A58F-729A3DC7E984}" destId="{B3B99631-6DF9-4934-BF50-7D55821D61B5}" srcOrd="1" destOrd="0" parTransId="{A728BC38-4519-4DDF-AFD4-FE97F930D73A}" sibTransId="{B5EC69F4-C941-4B84-9892-55F256776195}"/>
    <dgm:cxn modelId="{F071AC6B-5771-413C-8C3B-9F135337A344}" type="presOf" srcId="{646DD918-73C0-4D35-A58F-729A3DC7E984}" destId="{1A642A33-A38D-473E-9411-5FEAB1536808}" srcOrd="0" destOrd="0" presId="urn:microsoft.com/office/officeart/2005/8/layout/process2"/>
    <dgm:cxn modelId="{A53DC056-CC20-47FB-AC8A-5B6718A31027}" type="presOf" srcId="{B3B99631-6DF9-4934-BF50-7D55821D61B5}" destId="{F784E30C-BFCE-461A-866C-0D2F60F9F5C9}" srcOrd="0" destOrd="0" presId="urn:microsoft.com/office/officeart/2005/8/layout/process2"/>
    <dgm:cxn modelId="{2E55AC98-BD20-4B8F-9990-16D6D610C08E}" type="presOf" srcId="{695EE08D-00A0-4CCF-8339-D7DEF18C3C3D}" destId="{E969A706-7845-4147-BC61-89C7947A5B5E}" srcOrd="0" destOrd="0" presId="urn:microsoft.com/office/officeart/2005/8/layout/process2"/>
    <dgm:cxn modelId="{014923AB-1ABF-4949-91D3-F5A44190C0B4}" srcId="{646DD918-73C0-4D35-A58F-729A3DC7E984}" destId="{695EE08D-00A0-4CCF-8339-D7DEF18C3C3D}" srcOrd="0" destOrd="0" parTransId="{CF987078-F450-40D0-9950-F76EA328010A}" sibTransId="{1FA21F8F-7F02-4D84-B0D4-1E5608FE746B}"/>
    <dgm:cxn modelId="{72BC80B5-E063-4160-9E95-A4D47202ED65}" type="presOf" srcId="{1FA21F8F-7F02-4D84-B0D4-1E5608FE746B}" destId="{8C1316B4-F35C-41ED-AB28-A5B23780EBAC}" srcOrd="1" destOrd="0" presId="urn:microsoft.com/office/officeart/2005/8/layout/process2"/>
    <dgm:cxn modelId="{0F0D02CA-FA45-44A7-B920-F9E9B2054CE5}" type="presOf" srcId="{1FA21F8F-7F02-4D84-B0D4-1E5608FE746B}" destId="{62AD0BC9-8CD9-47F7-B4B9-C3C8DCA1EDB2}" srcOrd="0" destOrd="0" presId="urn:microsoft.com/office/officeart/2005/8/layout/process2"/>
    <dgm:cxn modelId="{4010ED3D-08A9-45F2-81AD-A43541510C0C}" type="presParOf" srcId="{1A642A33-A38D-473E-9411-5FEAB1536808}" destId="{E969A706-7845-4147-BC61-89C7947A5B5E}" srcOrd="0" destOrd="0" presId="urn:microsoft.com/office/officeart/2005/8/layout/process2"/>
    <dgm:cxn modelId="{413A4237-C438-4BD2-A66E-95A008CF1BDE}" type="presParOf" srcId="{1A642A33-A38D-473E-9411-5FEAB1536808}" destId="{62AD0BC9-8CD9-47F7-B4B9-C3C8DCA1EDB2}" srcOrd="1" destOrd="0" presId="urn:microsoft.com/office/officeart/2005/8/layout/process2"/>
    <dgm:cxn modelId="{A1E13745-9E0A-41FD-8238-AF8F4EE44F11}" type="presParOf" srcId="{62AD0BC9-8CD9-47F7-B4B9-C3C8DCA1EDB2}" destId="{8C1316B4-F35C-41ED-AB28-A5B23780EBAC}" srcOrd="0" destOrd="0" presId="urn:microsoft.com/office/officeart/2005/8/layout/process2"/>
    <dgm:cxn modelId="{6E9B1323-DC0F-4CF2-A143-FA05808467B9}" type="presParOf" srcId="{1A642A33-A38D-473E-9411-5FEAB1536808}" destId="{F784E30C-BFCE-461A-866C-0D2F60F9F5C9}"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18538D-F17A-415A-9F34-68D6E5BC1EC3}" type="doc">
      <dgm:prSet loTypeId="urn:microsoft.com/office/officeart/2005/8/layout/process2" loCatId="process" qsTypeId="urn:microsoft.com/office/officeart/2005/8/quickstyle/simple1" qsCatId="simple" csTypeId="urn:microsoft.com/office/officeart/2005/8/colors/accent1_2" csCatId="accent1" phldr="1"/>
      <dgm:spPr/>
    </dgm:pt>
    <dgm:pt modelId="{57A8DA04-F2B2-4612-BC0F-DE7C73B9F7F7}">
      <dgm:prSet phldrT="[Text]" custT="1"/>
      <dgm:spPr>
        <a:solidFill>
          <a:schemeClr val="tx2">
            <a:lumMod val="20000"/>
            <a:lumOff val="80000"/>
          </a:schemeClr>
        </a:solidFill>
        <a:ln>
          <a:solidFill>
            <a:schemeClr val="tx2">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The PEQF has a shared responsibility for your learning. At certain times there is PLT allocated to you during the timetable. You are expected to develop your own knowledge with additional reading around the classroom inputs &amp; study in your own time  </a:t>
          </a:r>
        </a:p>
      </dgm:t>
    </dgm:pt>
    <dgm:pt modelId="{60AEEF0E-F293-4BC6-AD53-113C5AC5EBE3}" type="parTrans" cxnId="{1A9CE849-744C-4263-B3A8-05908D3A611A}">
      <dgm:prSet/>
      <dgm:spPr/>
      <dgm:t>
        <a:bodyPr/>
        <a:lstStyle/>
        <a:p>
          <a:endParaRPr lang="en-GB"/>
        </a:p>
      </dgm:t>
    </dgm:pt>
    <dgm:pt modelId="{94A61B93-D2C1-4D4D-950A-F0BD05563D3A}" type="sibTrans" cxnId="{1A9CE849-744C-4263-B3A8-05908D3A611A}">
      <dgm:prSet/>
      <dgm:spPr>
        <a:solidFill>
          <a:srgbClr val="002060"/>
        </a:solidFill>
        <a:ln>
          <a:solidFill>
            <a:schemeClr val="tx1"/>
          </a:solidFill>
        </a:ln>
      </dgm:spPr>
      <dgm:t>
        <a:bodyPr/>
        <a:lstStyle/>
        <a:p>
          <a:endParaRPr lang="en-GB"/>
        </a:p>
      </dgm:t>
    </dgm:pt>
    <dgm:pt modelId="{104FEAB2-A623-46D7-8940-06990D5FA0EA}">
      <dgm:prSet phldrT="[Text]" custT="1"/>
      <dgm:spPr>
        <a:solidFill>
          <a:schemeClr val="accent1">
            <a:lumMod val="50000"/>
          </a:schemeClr>
        </a:solidFill>
        <a:ln>
          <a:solidFill>
            <a:srgbClr val="002060"/>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bg1"/>
              </a:solidFill>
            </a:rPr>
            <a:t>You will not attend on licensed premises during your lunch breaks or whilst on duty</a:t>
          </a:r>
        </a:p>
      </dgm:t>
    </dgm:pt>
    <dgm:pt modelId="{D3B3C925-3B2A-4037-9E11-459ABBF39E22}" type="parTrans" cxnId="{0905D061-A70B-44FC-90A0-C478CA4B0712}">
      <dgm:prSet/>
      <dgm:spPr/>
      <dgm:t>
        <a:bodyPr/>
        <a:lstStyle/>
        <a:p>
          <a:endParaRPr lang="en-GB"/>
        </a:p>
      </dgm:t>
    </dgm:pt>
    <dgm:pt modelId="{613562CC-45E3-4E23-B4ED-EA524794C8A4}" type="sibTrans" cxnId="{0905D061-A70B-44FC-90A0-C478CA4B0712}">
      <dgm:prSet/>
      <dgm:spPr/>
      <dgm:t>
        <a:bodyPr/>
        <a:lstStyle/>
        <a:p>
          <a:endParaRPr lang="en-GB"/>
        </a:p>
      </dgm:t>
    </dgm:pt>
    <dgm:pt modelId="{0A7CDC98-BA3A-41E2-92A0-A0B44FD3111F}" type="pres">
      <dgm:prSet presAssocID="{0618538D-F17A-415A-9F34-68D6E5BC1EC3}" presName="linearFlow" presStyleCnt="0">
        <dgm:presLayoutVars>
          <dgm:resizeHandles val="exact"/>
        </dgm:presLayoutVars>
      </dgm:prSet>
      <dgm:spPr/>
    </dgm:pt>
    <dgm:pt modelId="{580F3D97-2DCB-4FBD-95CF-081F95A1A233}" type="pres">
      <dgm:prSet presAssocID="{57A8DA04-F2B2-4612-BC0F-DE7C73B9F7F7}" presName="node" presStyleLbl="node1" presStyleIdx="0" presStyleCnt="2" custScaleX="112811">
        <dgm:presLayoutVars>
          <dgm:bulletEnabled val="1"/>
        </dgm:presLayoutVars>
      </dgm:prSet>
      <dgm:spPr/>
    </dgm:pt>
    <dgm:pt modelId="{588F72C5-F7C4-46D8-9797-DB58560AF500}" type="pres">
      <dgm:prSet presAssocID="{94A61B93-D2C1-4D4D-950A-F0BD05563D3A}" presName="sibTrans" presStyleLbl="sibTrans2D1" presStyleIdx="0" presStyleCnt="1"/>
      <dgm:spPr/>
    </dgm:pt>
    <dgm:pt modelId="{2BC96309-3DFD-4CEA-A068-6DC555E4DE01}" type="pres">
      <dgm:prSet presAssocID="{94A61B93-D2C1-4D4D-950A-F0BD05563D3A}" presName="connectorText" presStyleLbl="sibTrans2D1" presStyleIdx="0" presStyleCnt="1"/>
      <dgm:spPr/>
    </dgm:pt>
    <dgm:pt modelId="{59F72E20-D94A-408B-8A93-EC255D5654C7}" type="pres">
      <dgm:prSet presAssocID="{104FEAB2-A623-46D7-8940-06990D5FA0EA}" presName="node" presStyleLbl="node1" presStyleIdx="1" presStyleCnt="2" custScaleY="70136">
        <dgm:presLayoutVars>
          <dgm:bulletEnabled val="1"/>
        </dgm:presLayoutVars>
      </dgm:prSet>
      <dgm:spPr/>
    </dgm:pt>
  </dgm:ptLst>
  <dgm:cxnLst>
    <dgm:cxn modelId="{C2CB2E29-8230-4F3B-93C1-A387EFC3A7EB}" type="presOf" srcId="{94A61B93-D2C1-4D4D-950A-F0BD05563D3A}" destId="{2BC96309-3DFD-4CEA-A068-6DC555E4DE01}" srcOrd="1" destOrd="0" presId="urn:microsoft.com/office/officeart/2005/8/layout/process2"/>
    <dgm:cxn modelId="{0905D061-A70B-44FC-90A0-C478CA4B0712}" srcId="{0618538D-F17A-415A-9F34-68D6E5BC1EC3}" destId="{104FEAB2-A623-46D7-8940-06990D5FA0EA}" srcOrd="1" destOrd="0" parTransId="{D3B3C925-3B2A-4037-9E11-459ABBF39E22}" sibTransId="{613562CC-45E3-4E23-B4ED-EA524794C8A4}"/>
    <dgm:cxn modelId="{1A9CE849-744C-4263-B3A8-05908D3A611A}" srcId="{0618538D-F17A-415A-9F34-68D6E5BC1EC3}" destId="{57A8DA04-F2B2-4612-BC0F-DE7C73B9F7F7}" srcOrd="0" destOrd="0" parTransId="{60AEEF0E-F293-4BC6-AD53-113C5AC5EBE3}" sibTransId="{94A61B93-D2C1-4D4D-950A-F0BD05563D3A}"/>
    <dgm:cxn modelId="{602730C2-ACDA-4DB5-8A97-469EA02609EA}" type="presOf" srcId="{94A61B93-D2C1-4D4D-950A-F0BD05563D3A}" destId="{588F72C5-F7C4-46D8-9797-DB58560AF500}" srcOrd="0" destOrd="0" presId="urn:microsoft.com/office/officeart/2005/8/layout/process2"/>
    <dgm:cxn modelId="{4D14F2CB-2465-4254-B5F4-A8A8ADA796C0}" type="presOf" srcId="{104FEAB2-A623-46D7-8940-06990D5FA0EA}" destId="{59F72E20-D94A-408B-8A93-EC255D5654C7}" srcOrd="0" destOrd="0" presId="urn:microsoft.com/office/officeart/2005/8/layout/process2"/>
    <dgm:cxn modelId="{68DC82E6-2E55-4E11-8EDD-D495D7FC6C83}" type="presOf" srcId="{0618538D-F17A-415A-9F34-68D6E5BC1EC3}" destId="{0A7CDC98-BA3A-41E2-92A0-A0B44FD3111F}" srcOrd="0" destOrd="0" presId="urn:microsoft.com/office/officeart/2005/8/layout/process2"/>
    <dgm:cxn modelId="{98E20DEF-8784-4AF9-8B9D-A8C381C8D301}" type="presOf" srcId="{57A8DA04-F2B2-4612-BC0F-DE7C73B9F7F7}" destId="{580F3D97-2DCB-4FBD-95CF-081F95A1A233}" srcOrd="0" destOrd="0" presId="urn:microsoft.com/office/officeart/2005/8/layout/process2"/>
    <dgm:cxn modelId="{C5D9A1D3-D8A7-49D7-B4C0-158D4491C4D9}" type="presParOf" srcId="{0A7CDC98-BA3A-41E2-92A0-A0B44FD3111F}" destId="{580F3D97-2DCB-4FBD-95CF-081F95A1A233}" srcOrd="0" destOrd="0" presId="urn:microsoft.com/office/officeart/2005/8/layout/process2"/>
    <dgm:cxn modelId="{2EF2A6E1-912A-48E4-944D-1976C5F788F3}" type="presParOf" srcId="{0A7CDC98-BA3A-41E2-92A0-A0B44FD3111F}" destId="{588F72C5-F7C4-46D8-9797-DB58560AF500}" srcOrd="1" destOrd="0" presId="urn:microsoft.com/office/officeart/2005/8/layout/process2"/>
    <dgm:cxn modelId="{9CF8CABA-7246-41E4-B927-50F22F6D7B0C}" type="presParOf" srcId="{588F72C5-F7C4-46D8-9797-DB58560AF500}" destId="{2BC96309-3DFD-4CEA-A068-6DC555E4DE01}" srcOrd="0" destOrd="0" presId="urn:microsoft.com/office/officeart/2005/8/layout/process2"/>
    <dgm:cxn modelId="{53429149-F663-42F3-8BF9-A79BD7E8C92E}" type="presParOf" srcId="{0A7CDC98-BA3A-41E2-92A0-A0B44FD3111F}" destId="{59F72E20-D94A-408B-8A93-EC255D5654C7}" srcOrd="2" destOrd="0" presId="urn:microsoft.com/office/officeart/2005/8/layout/process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788E041-439F-4877-A034-13BACF52885D}"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FF021778-F222-4693-95C1-397A656B5337}">
      <dgm:prSet phldrT="[Text]" custT="1"/>
      <dgm:spPr>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400" dirty="0">
              <a:solidFill>
                <a:schemeClr val="tx1"/>
              </a:solidFill>
            </a:rPr>
            <a:t>There is no asbestos on this site</a:t>
          </a:r>
        </a:p>
      </dgm:t>
    </dgm:pt>
    <dgm:pt modelId="{D248FBE1-126B-42A5-8136-6574E4B7024B}" type="parTrans" cxnId="{C2EA0781-BBB3-4D9F-9E54-342724E8C9FE}">
      <dgm:prSet/>
      <dgm:spPr/>
      <dgm:t>
        <a:bodyPr/>
        <a:lstStyle/>
        <a:p>
          <a:endParaRPr lang="en-GB"/>
        </a:p>
      </dgm:t>
    </dgm:pt>
    <dgm:pt modelId="{607D2C63-4617-4811-ACEE-6F92C97D9D97}" type="sibTrans" cxnId="{C2EA0781-BBB3-4D9F-9E54-342724E8C9FE}">
      <dgm:prSet/>
      <dgm:spPr>
        <a:solidFill>
          <a:srgbClr val="002060">
            <a:alpha val="90000"/>
          </a:srgbClr>
        </a:solidFill>
        <a:ln>
          <a:solidFill>
            <a:schemeClr val="tx1">
              <a:alpha val="90000"/>
            </a:schemeClr>
          </a:solidFill>
        </a:ln>
      </dgm:spPr>
      <dgm:t>
        <a:bodyPr/>
        <a:lstStyle/>
        <a:p>
          <a:endParaRPr lang="en-GB"/>
        </a:p>
      </dgm:t>
    </dgm:pt>
    <dgm:pt modelId="{D1B7A618-F085-4BB6-BED5-3027A73639E2}">
      <dgm:prSet phldrT="[Text]" custT="1"/>
      <dgm:spPr>
        <a:solidFill>
          <a:schemeClr val="accent1">
            <a:lumMod val="50000"/>
          </a:schemeClr>
        </a:solidFill>
        <a:ln>
          <a:solidFill>
            <a:srgbClr val="002060"/>
          </a:solidFill>
          <a:extLst>
            <a:ext uri="{C807C97D-BFC1-408E-A445-0C87EB9F89A2}">
              <ask:lineSketchStyleProps xmlns:ask="http://schemas.microsoft.com/office/drawing/2018/sketchyshapes">
                <ask:type>
                  <ask:lineSketchCurved/>
                </ask:type>
              </ask:lineSketchStyleProps>
            </a:ext>
          </a:extLst>
        </a:ln>
      </dgm:spPr>
      <dgm:t>
        <a:bodyPr/>
        <a:lstStyle/>
        <a:p>
          <a:r>
            <a:rPr lang="en-GB" sz="2400" dirty="0">
              <a:solidFill>
                <a:schemeClr val="bg1"/>
              </a:solidFill>
            </a:rPr>
            <a:t>Waterton &amp; other sites – DO NOT DISTURB</a:t>
          </a:r>
        </a:p>
      </dgm:t>
    </dgm:pt>
    <dgm:pt modelId="{3B07453C-3D9C-42E6-82FB-C12CE855CABB}" type="parTrans" cxnId="{E8872B26-3550-4EB5-87F0-92D9C1149F4A}">
      <dgm:prSet/>
      <dgm:spPr/>
      <dgm:t>
        <a:bodyPr/>
        <a:lstStyle/>
        <a:p>
          <a:endParaRPr lang="en-GB"/>
        </a:p>
      </dgm:t>
    </dgm:pt>
    <dgm:pt modelId="{E03B237C-F0FE-4579-984C-7D49C93DDF5A}" type="sibTrans" cxnId="{E8872B26-3550-4EB5-87F0-92D9C1149F4A}">
      <dgm:prSet/>
      <dgm:spPr/>
      <dgm:t>
        <a:bodyPr/>
        <a:lstStyle/>
        <a:p>
          <a:endParaRPr lang="en-GB"/>
        </a:p>
      </dgm:t>
    </dgm:pt>
    <dgm:pt modelId="{46127C9B-0BBF-4BF2-BB36-D69A27EE72B1}" type="pres">
      <dgm:prSet presAssocID="{3788E041-439F-4877-A034-13BACF52885D}" presName="outerComposite" presStyleCnt="0">
        <dgm:presLayoutVars>
          <dgm:chMax val="5"/>
          <dgm:dir/>
          <dgm:resizeHandles val="exact"/>
        </dgm:presLayoutVars>
      </dgm:prSet>
      <dgm:spPr/>
    </dgm:pt>
    <dgm:pt modelId="{7C26BAF0-C52F-478A-BB65-89C0E4A699EA}" type="pres">
      <dgm:prSet presAssocID="{3788E041-439F-4877-A034-13BACF52885D}" presName="dummyMaxCanvas" presStyleCnt="0">
        <dgm:presLayoutVars/>
      </dgm:prSet>
      <dgm:spPr/>
    </dgm:pt>
    <dgm:pt modelId="{57D7A560-8956-4A0A-B3C0-67B96816DDD0}" type="pres">
      <dgm:prSet presAssocID="{3788E041-439F-4877-A034-13BACF52885D}" presName="TwoNodes_1" presStyleLbl="node1" presStyleIdx="0" presStyleCnt="2">
        <dgm:presLayoutVars>
          <dgm:bulletEnabled val="1"/>
        </dgm:presLayoutVars>
      </dgm:prSet>
      <dgm:spPr/>
    </dgm:pt>
    <dgm:pt modelId="{E2C2731A-3CCB-470E-A2A9-8D0632184A62}" type="pres">
      <dgm:prSet presAssocID="{3788E041-439F-4877-A034-13BACF52885D}" presName="TwoNodes_2" presStyleLbl="node1" presStyleIdx="1" presStyleCnt="2">
        <dgm:presLayoutVars>
          <dgm:bulletEnabled val="1"/>
        </dgm:presLayoutVars>
      </dgm:prSet>
      <dgm:spPr/>
    </dgm:pt>
    <dgm:pt modelId="{EED06A66-FE78-476D-A2BC-A90D7A80C971}" type="pres">
      <dgm:prSet presAssocID="{3788E041-439F-4877-A034-13BACF52885D}" presName="TwoConn_1-2" presStyleLbl="fgAccFollowNode1" presStyleIdx="0" presStyleCnt="1">
        <dgm:presLayoutVars>
          <dgm:bulletEnabled val="1"/>
        </dgm:presLayoutVars>
      </dgm:prSet>
      <dgm:spPr/>
    </dgm:pt>
    <dgm:pt modelId="{1F58CE7C-BA4F-4B5A-AE22-6CE87F138E84}" type="pres">
      <dgm:prSet presAssocID="{3788E041-439F-4877-A034-13BACF52885D}" presName="TwoNodes_1_text" presStyleLbl="node1" presStyleIdx="1" presStyleCnt="2">
        <dgm:presLayoutVars>
          <dgm:bulletEnabled val="1"/>
        </dgm:presLayoutVars>
      </dgm:prSet>
      <dgm:spPr/>
    </dgm:pt>
    <dgm:pt modelId="{E3BBCB2E-C664-4FBB-BEA6-317BCA818BF7}" type="pres">
      <dgm:prSet presAssocID="{3788E041-439F-4877-A034-13BACF52885D}" presName="TwoNodes_2_text" presStyleLbl="node1" presStyleIdx="1" presStyleCnt="2">
        <dgm:presLayoutVars>
          <dgm:bulletEnabled val="1"/>
        </dgm:presLayoutVars>
      </dgm:prSet>
      <dgm:spPr/>
    </dgm:pt>
  </dgm:ptLst>
  <dgm:cxnLst>
    <dgm:cxn modelId="{E8872B26-3550-4EB5-87F0-92D9C1149F4A}" srcId="{3788E041-439F-4877-A034-13BACF52885D}" destId="{D1B7A618-F085-4BB6-BED5-3027A73639E2}" srcOrd="1" destOrd="0" parTransId="{3B07453C-3D9C-42E6-82FB-C12CE855CABB}" sibTransId="{E03B237C-F0FE-4579-984C-7D49C93DDF5A}"/>
    <dgm:cxn modelId="{A37ECE3D-B22F-4240-B876-4836A0CC2EC0}" type="presOf" srcId="{D1B7A618-F085-4BB6-BED5-3027A73639E2}" destId="{E2C2731A-3CCB-470E-A2A9-8D0632184A62}" srcOrd="0" destOrd="0" presId="urn:microsoft.com/office/officeart/2005/8/layout/vProcess5"/>
    <dgm:cxn modelId="{09854C4D-C4D9-444F-832F-B85460940482}" type="presOf" srcId="{D1B7A618-F085-4BB6-BED5-3027A73639E2}" destId="{E3BBCB2E-C664-4FBB-BEA6-317BCA818BF7}" srcOrd="1" destOrd="0" presId="urn:microsoft.com/office/officeart/2005/8/layout/vProcess5"/>
    <dgm:cxn modelId="{5D786C7F-9AB8-4D9A-B217-4967769FBE97}" type="presOf" srcId="{607D2C63-4617-4811-ACEE-6F92C97D9D97}" destId="{EED06A66-FE78-476D-A2BC-A90D7A80C971}" srcOrd="0" destOrd="0" presId="urn:microsoft.com/office/officeart/2005/8/layout/vProcess5"/>
    <dgm:cxn modelId="{C2EA0781-BBB3-4D9F-9E54-342724E8C9FE}" srcId="{3788E041-439F-4877-A034-13BACF52885D}" destId="{FF021778-F222-4693-95C1-397A656B5337}" srcOrd="0" destOrd="0" parTransId="{D248FBE1-126B-42A5-8136-6574E4B7024B}" sibTransId="{607D2C63-4617-4811-ACEE-6F92C97D9D97}"/>
    <dgm:cxn modelId="{1F27618D-9EF6-456E-8A70-18DA8ECADDD7}" type="presOf" srcId="{3788E041-439F-4877-A034-13BACF52885D}" destId="{46127C9B-0BBF-4BF2-BB36-D69A27EE72B1}" srcOrd="0" destOrd="0" presId="urn:microsoft.com/office/officeart/2005/8/layout/vProcess5"/>
    <dgm:cxn modelId="{505C4A98-EF30-46FF-BB15-B3A415226236}" type="presOf" srcId="{FF021778-F222-4693-95C1-397A656B5337}" destId="{1F58CE7C-BA4F-4B5A-AE22-6CE87F138E84}" srcOrd="1" destOrd="0" presId="urn:microsoft.com/office/officeart/2005/8/layout/vProcess5"/>
    <dgm:cxn modelId="{0C60CBB1-F174-4097-9DA3-76C8CE61EF73}" type="presOf" srcId="{FF021778-F222-4693-95C1-397A656B5337}" destId="{57D7A560-8956-4A0A-B3C0-67B96816DDD0}" srcOrd="0" destOrd="0" presId="urn:microsoft.com/office/officeart/2005/8/layout/vProcess5"/>
    <dgm:cxn modelId="{D2BD7A9C-CD07-4274-A003-C5FE08C93256}" type="presParOf" srcId="{46127C9B-0BBF-4BF2-BB36-D69A27EE72B1}" destId="{7C26BAF0-C52F-478A-BB65-89C0E4A699EA}" srcOrd="0" destOrd="0" presId="urn:microsoft.com/office/officeart/2005/8/layout/vProcess5"/>
    <dgm:cxn modelId="{AF906F72-FA2E-488D-966A-226D6EFB75FE}" type="presParOf" srcId="{46127C9B-0BBF-4BF2-BB36-D69A27EE72B1}" destId="{57D7A560-8956-4A0A-B3C0-67B96816DDD0}" srcOrd="1" destOrd="0" presId="urn:microsoft.com/office/officeart/2005/8/layout/vProcess5"/>
    <dgm:cxn modelId="{FDBBF623-E703-4D9F-A8F3-D476B3EF042E}" type="presParOf" srcId="{46127C9B-0BBF-4BF2-BB36-D69A27EE72B1}" destId="{E2C2731A-3CCB-470E-A2A9-8D0632184A62}" srcOrd="2" destOrd="0" presId="urn:microsoft.com/office/officeart/2005/8/layout/vProcess5"/>
    <dgm:cxn modelId="{5BBF710C-09F7-4D1F-8039-F946BEC524DF}" type="presParOf" srcId="{46127C9B-0BBF-4BF2-BB36-D69A27EE72B1}" destId="{EED06A66-FE78-476D-A2BC-A90D7A80C971}" srcOrd="3" destOrd="0" presId="urn:microsoft.com/office/officeart/2005/8/layout/vProcess5"/>
    <dgm:cxn modelId="{7739A49E-BA1C-4666-A221-127A34720CE8}" type="presParOf" srcId="{46127C9B-0BBF-4BF2-BB36-D69A27EE72B1}" destId="{1F58CE7C-BA4F-4B5A-AE22-6CE87F138E84}" srcOrd="4" destOrd="0" presId="urn:microsoft.com/office/officeart/2005/8/layout/vProcess5"/>
    <dgm:cxn modelId="{98307113-ED9C-47AF-923A-483CD64B569A}" type="presParOf" srcId="{46127C9B-0BBF-4BF2-BB36-D69A27EE72B1}" destId="{E3BBCB2E-C664-4FBB-BEA6-317BCA818BF7}"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43453D-8F62-42DC-A5EF-C087BFEAC50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B3E0122-7C5F-4ABA-9FDE-BAF94DA34F58}">
      <dgm:prSet phldrT="[Text]" custT="1"/>
      <dgm:spPr>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As a result of organisational requirements of your force you may be posted anywhere in the South Wales Police or Gwent area even though you might have expressed a preference to work in a particular location</a:t>
          </a:r>
        </a:p>
      </dgm:t>
    </dgm:pt>
    <dgm:pt modelId="{73901442-3EE7-4A67-8106-1D6EA1AC967F}" type="parTrans" cxnId="{B8970C24-6EE2-484E-AA51-C11EEB3DA133}">
      <dgm:prSet/>
      <dgm:spPr/>
      <dgm:t>
        <a:bodyPr/>
        <a:lstStyle/>
        <a:p>
          <a:endParaRPr lang="en-GB"/>
        </a:p>
      </dgm:t>
    </dgm:pt>
    <dgm:pt modelId="{EEF4312A-E50F-4D0B-8CF5-9F80DE727CAC}" type="sibTrans" cxnId="{B8970C24-6EE2-484E-AA51-C11EEB3DA133}">
      <dgm:prSet/>
      <dgm:spPr/>
      <dgm:t>
        <a:bodyPr/>
        <a:lstStyle/>
        <a:p>
          <a:endParaRPr lang="en-GB"/>
        </a:p>
      </dgm:t>
    </dgm:pt>
    <dgm:pt modelId="{A975F0CF-BA49-459F-8B5C-F356BAE6E784}">
      <dgm:prSet phldrT="[Text]" custT="1"/>
      <dgm:spPr>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After your initial training you will be working a shift pattern which will include both night shifts &amp; weekends</a:t>
          </a:r>
        </a:p>
      </dgm:t>
    </dgm:pt>
    <dgm:pt modelId="{1DB15CF6-5034-4E0C-8A22-98D2FB80CEC5}" type="parTrans" cxnId="{68866E90-595F-4E0C-9AEE-34F80385B2DE}">
      <dgm:prSet/>
      <dgm:spPr/>
      <dgm:t>
        <a:bodyPr/>
        <a:lstStyle/>
        <a:p>
          <a:endParaRPr lang="en-GB"/>
        </a:p>
      </dgm:t>
    </dgm:pt>
    <dgm:pt modelId="{3326DC48-D0F0-42D9-B52B-6CF753BE98BA}" type="sibTrans" cxnId="{68866E90-595F-4E0C-9AEE-34F80385B2DE}">
      <dgm:prSet/>
      <dgm:spPr/>
      <dgm:t>
        <a:bodyPr/>
        <a:lstStyle/>
        <a:p>
          <a:endParaRPr lang="en-GB"/>
        </a:p>
      </dgm:t>
    </dgm:pt>
    <dgm:pt modelId="{627F56A4-4018-4CD3-AC96-DFB2838305F3}">
      <dgm:prSet phldrT="[Text]" custT="1"/>
      <dgm:spPr>
        <a:solidFill>
          <a:schemeClr val="accent5">
            <a:lumMod val="75000"/>
          </a:schemeClr>
        </a:solidFill>
        <a:ln>
          <a:solidFill>
            <a:schemeClr val="accent5">
              <a:lumMod val="5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bg1"/>
              </a:solidFill>
            </a:rPr>
            <a:t>The Training department has no influence on the decision to post recruits to any particular area. As such, we cannot assist in the alteration of any posting except in exceptional circumstances</a:t>
          </a:r>
        </a:p>
      </dgm:t>
    </dgm:pt>
    <dgm:pt modelId="{1FA34D2A-891A-4E89-92C5-DBCB2E7131F4}" type="parTrans" cxnId="{862ED267-A633-4E9E-864C-34168409467A}">
      <dgm:prSet/>
      <dgm:spPr/>
      <dgm:t>
        <a:bodyPr/>
        <a:lstStyle/>
        <a:p>
          <a:endParaRPr lang="en-GB"/>
        </a:p>
      </dgm:t>
    </dgm:pt>
    <dgm:pt modelId="{0789F1AF-FBF7-4A97-B41C-2902A3C10336}" type="sibTrans" cxnId="{862ED267-A633-4E9E-864C-34168409467A}">
      <dgm:prSet/>
      <dgm:spPr/>
      <dgm:t>
        <a:bodyPr/>
        <a:lstStyle/>
        <a:p>
          <a:endParaRPr lang="en-GB"/>
        </a:p>
      </dgm:t>
    </dgm:pt>
    <dgm:pt modelId="{97165F5B-A473-4C75-869C-21190CFD4130}" type="pres">
      <dgm:prSet presAssocID="{4143453D-8F62-42DC-A5EF-C087BFEAC50C}" presName="diagram" presStyleCnt="0">
        <dgm:presLayoutVars>
          <dgm:dir/>
          <dgm:resizeHandles val="exact"/>
        </dgm:presLayoutVars>
      </dgm:prSet>
      <dgm:spPr/>
    </dgm:pt>
    <dgm:pt modelId="{11418A73-2D64-409B-9EF7-CE16744D5AE1}" type="pres">
      <dgm:prSet presAssocID="{AB3E0122-7C5F-4ABA-9FDE-BAF94DA34F58}" presName="node" presStyleLbl="node1" presStyleIdx="0" presStyleCnt="3" custScaleX="145441" custLinFactNeighborX="-40" custLinFactNeighborY="-11284">
        <dgm:presLayoutVars>
          <dgm:bulletEnabled val="1"/>
        </dgm:presLayoutVars>
      </dgm:prSet>
      <dgm:spPr/>
    </dgm:pt>
    <dgm:pt modelId="{30840DC2-8F64-4080-AE8D-5894553B8DEF}" type="pres">
      <dgm:prSet presAssocID="{EEF4312A-E50F-4D0B-8CF5-9F80DE727CAC}" presName="sibTrans" presStyleCnt="0"/>
      <dgm:spPr/>
    </dgm:pt>
    <dgm:pt modelId="{AB6F7896-0C65-4A08-AA10-4506AD3D6F41}" type="pres">
      <dgm:prSet presAssocID="{A975F0CF-BA49-459F-8B5C-F356BAE6E784}" presName="node" presStyleLbl="node1" presStyleIdx="1" presStyleCnt="3" custScaleX="136634" custLinFactNeighborX="40" custLinFactNeighborY="10549">
        <dgm:presLayoutVars>
          <dgm:bulletEnabled val="1"/>
        </dgm:presLayoutVars>
      </dgm:prSet>
      <dgm:spPr/>
    </dgm:pt>
    <dgm:pt modelId="{4163B6B8-DD68-47A9-ADE9-6AC2D2672B7C}" type="pres">
      <dgm:prSet presAssocID="{3326DC48-D0F0-42D9-B52B-6CF753BE98BA}" presName="sibTrans" presStyleCnt="0"/>
      <dgm:spPr/>
    </dgm:pt>
    <dgm:pt modelId="{B53E14DF-194B-4B80-9417-0747DAFE8B11}" type="pres">
      <dgm:prSet presAssocID="{627F56A4-4018-4CD3-AC96-DFB2838305F3}" presName="node" presStyleLbl="node1" presStyleIdx="2" presStyleCnt="3" custScaleX="193249" custLinFactNeighborX="-25088" custLinFactNeighborY="974">
        <dgm:presLayoutVars>
          <dgm:bulletEnabled val="1"/>
        </dgm:presLayoutVars>
      </dgm:prSet>
      <dgm:spPr/>
    </dgm:pt>
  </dgm:ptLst>
  <dgm:cxnLst>
    <dgm:cxn modelId="{B8970C24-6EE2-484E-AA51-C11EEB3DA133}" srcId="{4143453D-8F62-42DC-A5EF-C087BFEAC50C}" destId="{AB3E0122-7C5F-4ABA-9FDE-BAF94DA34F58}" srcOrd="0" destOrd="0" parTransId="{73901442-3EE7-4A67-8106-1D6EA1AC967F}" sibTransId="{EEF4312A-E50F-4D0B-8CF5-9F80DE727CAC}"/>
    <dgm:cxn modelId="{3213123A-44E0-4883-A99E-B7F89BB59CE8}" type="presOf" srcId="{A975F0CF-BA49-459F-8B5C-F356BAE6E784}" destId="{AB6F7896-0C65-4A08-AA10-4506AD3D6F41}" srcOrd="0" destOrd="0" presId="urn:microsoft.com/office/officeart/2005/8/layout/default"/>
    <dgm:cxn modelId="{862ED267-A633-4E9E-864C-34168409467A}" srcId="{4143453D-8F62-42DC-A5EF-C087BFEAC50C}" destId="{627F56A4-4018-4CD3-AC96-DFB2838305F3}" srcOrd="2" destOrd="0" parTransId="{1FA34D2A-891A-4E89-92C5-DBCB2E7131F4}" sibTransId="{0789F1AF-FBF7-4A97-B41C-2902A3C10336}"/>
    <dgm:cxn modelId="{85AA155A-4DB4-4D68-BBD2-0886978230B7}" type="presOf" srcId="{AB3E0122-7C5F-4ABA-9FDE-BAF94DA34F58}" destId="{11418A73-2D64-409B-9EF7-CE16744D5AE1}" srcOrd="0" destOrd="0" presId="urn:microsoft.com/office/officeart/2005/8/layout/default"/>
    <dgm:cxn modelId="{68866E90-595F-4E0C-9AEE-34F80385B2DE}" srcId="{4143453D-8F62-42DC-A5EF-C087BFEAC50C}" destId="{A975F0CF-BA49-459F-8B5C-F356BAE6E784}" srcOrd="1" destOrd="0" parTransId="{1DB15CF6-5034-4E0C-8A22-98D2FB80CEC5}" sibTransId="{3326DC48-D0F0-42D9-B52B-6CF753BE98BA}"/>
    <dgm:cxn modelId="{D2673FE5-DFB9-4B63-A366-9249BEFC0392}" type="presOf" srcId="{4143453D-8F62-42DC-A5EF-C087BFEAC50C}" destId="{97165F5B-A473-4C75-869C-21190CFD4130}" srcOrd="0" destOrd="0" presId="urn:microsoft.com/office/officeart/2005/8/layout/default"/>
    <dgm:cxn modelId="{6FCC08E7-3C06-47AE-B9F9-710E782277FC}" type="presOf" srcId="{627F56A4-4018-4CD3-AC96-DFB2838305F3}" destId="{B53E14DF-194B-4B80-9417-0747DAFE8B11}" srcOrd="0" destOrd="0" presId="urn:microsoft.com/office/officeart/2005/8/layout/default"/>
    <dgm:cxn modelId="{BE2069B6-24CA-49A0-96F6-FBF453419E25}" type="presParOf" srcId="{97165F5B-A473-4C75-869C-21190CFD4130}" destId="{11418A73-2D64-409B-9EF7-CE16744D5AE1}" srcOrd="0" destOrd="0" presId="urn:microsoft.com/office/officeart/2005/8/layout/default"/>
    <dgm:cxn modelId="{DFE5DDC6-0FCF-4A11-BF30-3585BB4D42E2}" type="presParOf" srcId="{97165F5B-A473-4C75-869C-21190CFD4130}" destId="{30840DC2-8F64-4080-AE8D-5894553B8DEF}" srcOrd="1" destOrd="0" presId="urn:microsoft.com/office/officeart/2005/8/layout/default"/>
    <dgm:cxn modelId="{91903736-804C-426E-A41F-C49912A834C5}" type="presParOf" srcId="{97165F5B-A473-4C75-869C-21190CFD4130}" destId="{AB6F7896-0C65-4A08-AA10-4506AD3D6F41}" srcOrd="2" destOrd="0" presId="urn:microsoft.com/office/officeart/2005/8/layout/default"/>
    <dgm:cxn modelId="{9F8755B6-AA87-43C6-B87D-61D773C4252F}" type="presParOf" srcId="{97165F5B-A473-4C75-869C-21190CFD4130}" destId="{4163B6B8-DD68-47A9-ADE9-6AC2D2672B7C}" srcOrd="3" destOrd="0" presId="urn:microsoft.com/office/officeart/2005/8/layout/default"/>
    <dgm:cxn modelId="{9E82179A-7D9D-432B-92ED-2F6D34B169F5}" type="presParOf" srcId="{97165F5B-A473-4C75-869C-21190CFD4130}" destId="{B53E14DF-194B-4B80-9417-0747DAFE8B11}"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1811939-B92D-4252-80F8-E560FF50FB4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92B0B43-625B-4268-AEF1-483EDF8A7CFC}">
      <dgm:prSet phldrT="[Text]" custT="1"/>
      <dgm:spPr>
        <a:solidFill>
          <a:schemeClr val="accent1">
            <a:lumMod val="20000"/>
            <a:lumOff val="80000"/>
          </a:schemeClr>
        </a:solidFill>
        <a:ln>
          <a:solidFill>
            <a:schemeClr val="accent1">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You will work a 6 on 4 off rota</a:t>
          </a:r>
        </a:p>
      </dgm:t>
    </dgm:pt>
    <dgm:pt modelId="{73119DFD-924A-40FE-BF6B-E64E4D9C8FE6}" type="parTrans" cxnId="{0B9E421A-8978-4842-819F-114ED090522A}">
      <dgm:prSet/>
      <dgm:spPr/>
      <dgm:t>
        <a:bodyPr/>
        <a:lstStyle/>
        <a:p>
          <a:endParaRPr lang="en-GB"/>
        </a:p>
      </dgm:t>
    </dgm:pt>
    <dgm:pt modelId="{C5AFE5EA-F056-4067-BDAA-8D86BB28EB0D}" type="sibTrans" cxnId="{0B9E421A-8978-4842-819F-114ED090522A}">
      <dgm:prSet/>
      <dgm:spPr/>
      <dgm:t>
        <a:bodyPr/>
        <a:lstStyle/>
        <a:p>
          <a:endParaRPr lang="en-GB"/>
        </a:p>
      </dgm:t>
    </dgm:pt>
    <dgm:pt modelId="{A57B0AD8-128C-4D2A-9B36-D6AC01868A97}">
      <dgm:prSet phldrT="[Text]" custT="1"/>
      <dgm:spPr>
        <a:solidFill>
          <a:schemeClr val="accent1">
            <a:lumMod val="20000"/>
            <a:lumOff val="80000"/>
          </a:schemeClr>
        </a:solidFill>
        <a:ln>
          <a:solidFill>
            <a:schemeClr val="accent1">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Days start at 0700 &amp; conclude at 1600 Sunday to Thursday</a:t>
          </a:r>
        </a:p>
      </dgm:t>
    </dgm:pt>
    <dgm:pt modelId="{95F04E4E-F0B9-47B1-BBE5-9B7F86E1242D}" type="parTrans" cxnId="{7268430A-AAAB-4A4A-90CA-34DC298B8E26}">
      <dgm:prSet/>
      <dgm:spPr/>
      <dgm:t>
        <a:bodyPr/>
        <a:lstStyle/>
        <a:p>
          <a:endParaRPr lang="en-GB"/>
        </a:p>
      </dgm:t>
    </dgm:pt>
    <dgm:pt modelId="{4042319E-A962-4862-BA09-6E3E4FEBF95D}" type="sibTrans" cxnId="{7268430A-AAAB-4A4A-90CA-34DC298B8E26}">
      <dgm:prSet/>
      <dgm:spPr/>
      <dgm:t>
        <a:bodyPr/>
        <a:lstStyle/>
        <a:p>
          <a:endParaRPr lang="en-GB"/>
        </a:p>
      </dgm:t>
    </dgm:pt>
    <dgm:pt modelId="{A0F0CA4A-E51D-4DCF-BBE0-BAB232AE5957}">
      <dgm:prSet phldrT="[Text]" custT="1"/>
      <dgm:spPr>
        <a:solidFill>
          <a:schemeClr val="accent1">
            <a:lumMod val="20000"/>
            <a:lumOff val="80000"/>
          </a:schemeClr>
        </a:solidFill>
        <a:ln>
          <a:solidFill>
            <a:schemeClr val="accent1">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Afternoon shifts commence at 1500 &amp; conclude at 0000 Sunday to Thursday</a:t>
          </a:r>
        </a:p>
      </dgm:t>
    </dgm:pt>
    <dgm:pt modelId="{561A33D2-D359-47E7-948C-BFA2BF31BF30}" type="parTrans" cxnId="{84AECE81-335E-4BE5-B578-EC0BFF912411}">
      <dgm:prSet/>
      <dgm:spPr/>
      <dgm:t>
        <a:bodyPr/>
        <a:lstStyle/>
        <a:p>
          <a:endParaRPr lang="en-GB"/>
        </a:p>
      </dgm:t>
    </dgm:pt>
    <dgm:pt modelId="{94EECE44-AE23-44D6-9954-3B327DC079E6}" type="sibTrans" cxnId="{84AECE81-335E-4BE5-B578-EC0BFF912411}">
      <dgm:prSet/>
      <dgm:spPr/>
      <dgm:t>
        <a:bodyPr/>
        <a:lstStyle/>
        <a:p>
          <a:endParaRPr lang="en-GB"/>
        </a:p>
      </dgm:t>
    </dgm:pt>
    <dgm:pt modelId="{22D2A083-A30A-481D-B103-5E95AAAE7C86}">
      <dgm:prSet phldrT="[Text]" custT="1"/>
      <dgm:spPr>
        <a:solidFill>
          <a:schemeClr val="tx2"/>
        </a:solidFill>
        <a:ln>
          <a:solidFill>
            <a:schemeClr val="tx2">
              <a:lumMod val="75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bg1"/>
              </a:solidFill>
            </a:rPr>
            <a:t>Night shifts are always 2200 to 0700</a:t>
          </a:r>
        </a:p>
      </dgm:t>
    </dgm:pt>
    <dgm:pt modelId="{3D299C4B-1EFD-45AC-9BDD-A28E84B1B8EA}" type="parTrans" cxnId="{BF4E97E9-B1D2-402A-9DDF-426BA0D0EC42}">
      <dgm:prSet/>
      <dgm:spPr/>
      <dgm:t>
        <a:bodyPr/>
        <a:lstStyle/>
        <a:p>
          <a:endParaRPr lang="en-GB"/>
        </a:p>
      </dgm:t>
    </dgm:pt>
    <dgm:pt modelId="{7F7925B9-2853-423C-B3B9-5914F213CC6F}" type="sibTrans" cxnId="{BF4E97E9-B1D2-402A-9DDF-426BA0D0EC42}">
      <dgm:prSet/>
      <dgm:spPr/>
      <dgm:t>
        <a:bodyPr/>
        <a:lstStyle/>
        <a:p>
          <a:endParaRPr lang="en-GB"/>
        </a:p>
      </dgm:t>
    </dgm:pt>
    <dgm:pt modelId="{A53C085E-05C8-40B9-852F-C5E7BB5B88FF}">
      <dgm:prSet phldrT="[Text]" custT="1"/>
      <dgm:spPr>
        <a:solidFill>
          <a:schemeClr val="tx2"/>
        </a:solidFill>
        <a:ln>
          <a:solidFill>
            <a:schemeClr val="tx2">
              <a:lumMod val="75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bg1"/>
              </a:solidFill>
            </a:rPr>
            <a:t>You will work 2 days, 2 afternoons &amp; 2 nights onto 4 days off</a:t>
          </a:r>
        </a:p>
      </dgm:t>
    </dgm:pt>
    <dgm:pt modelId="{68AD2F26-0DA0-4A51-9829-D110D516903C}" type="parTrans" cxnId="{55859C25-5EC5-42A3-B907-7F383ABAC192}">
      <dgm:prSet/>
      <dgm:spPr/>
      <dgm:t>
        <a:bodyPr/>
        <a:lstStyle/>
        <a:p>
          <a:endParaRPr lang="en-GB"/>
        </a:p>
      </dgm:t>
    </dgm:pt>
    <dgm:pt modelId="{71CBDE6B-1BB2-4B51-AACF-62104BC0D81E}" type="sibTrans" cxnId="{55859C25-5EC5-42A3-B907-7F383ABAC192}">
      <dgm:prSet/>
      <dgm:spPr/>
      <dgm:t>
        <a:bodyPr/>
        <a:lstStyle/>
        <a:p>
          <a:endParaRPr lang="en-GB"/>
        </a:p>
      </dgm:t>
    </dgm:pt>
    <dgm:pt modelId="{A6491C2B-2280-48CF-9ACE-DDF731B1EE41}">
      <dgm:prSet phldrT="[Text]" custT="1"/>
      <dgm:spPr>
        <a:solidFill>
          <a:schemeClr val="tx2"/>
        </a:solidFill>
        <a:ln>
          <a:solidFill>
            <a:schemeClr val="tx2">
              <a:lumMod val="75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bg1"/>
              </a:solidFill>
            </a:rPr>
            <a:t>Day shifts on Friday &amp; Saturday 0700 to 1700</a:t>
          </a:r>
        </a:p>
      </dgm:t>
    </dgm:pt>
    <dgm:pt modelId="{270166DC-01CF-4D38-A609-968B5DE7121C}" type="parTrans" cxnId="{E0CA218F-16ED-4A1D-AAF8-7EE8E48AA14C}">
      <dgm:prSet/>
      <dgm:spPr/>
      <dgm:t>
        <a:bodyPr/>
        <a:lstStyle/>
        <a:p>
          <a:endParaRPr lang="en-GB"/>
        </a:p>
      </dgm:t>
    </dgm:pt>
    <dgm:pt modelId="{2275FD83-25BB-4C08-BD6D-2D5B609CC3BD}" type="sibTrans" cxnId="{E0CA218F-16ED-4A1D-AAF8-7EE8E48AA14C}">
      <dgm:prSet/>
      <dgm:spPr/>
      <dgm:t>
        <a:bodyPr/>
        <a:lstStyle/>
        <a:p>
          <a:endParaRPr lang="en-GB"/>
        </a:p>
      </dgm:t>
    </dgm:pt>
    <dgm:pt modelId="{181FA15A-0515-4719-A8AF-90F336570B41}">
      <dgm:prSet phldrT="[Text]" custT="1"/>
      <dgm:spPr>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Afternoon shifts on a Friday &amp; Saturday 1600 to 0300</a:t>
          </a:r>
        </a:p>
      </dgm:t>
    </dgm:pt>
    <dgm:pt modelId="{4BCB1356-86C6-4105-8BB9-ECEEC38A3BBE}" type="parTrans" cxnId="{E33E03E8-8B16-4DE9-9885-284037FF0226}">
      <dgm:prSet/>
      <dgm:spPr/>
      <dgm:t>
        <a:bodyPr/>
        <a:lstStyle/>
        <a:p>
          <a:endParaRPr lang="en-GB"/>
        </a:p>
      </dgm:t>
    </dgm:pt>
    <dgm:pt modelId="{4FC164B9-F8AC-45EC-9462-0E335E8EC723}" type="sibTrans" cxnId="{E33E03E8-8B16-4DE9-9885-284037FF0226}">
      <dgm:prSet/>
      <dgm:spPr/>
      <dgm:t>
        <a:bodyPr/>
        <a:lstStyle/>
        <a:p>
          <a:endParaRPr lang="en-GB"/>
        </a:p>
      </dgm:t>
    </dgm:pt>
    <dgm:pt modelId="{072BD2E5-AC95-4E3F-B514-2ABC52A9D723}">
      <dgm:prSet phldrT="[Text]" custT="1"/>
      <dgm:spPr>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ask:type>
                  <ask:lineSketchCurved/>
                </ask:type>
              </ask:lineSketchStyleProps>
            </a:ext>
          </a:extLst>
        </a:ln>
      </dgm:spPr>
      <dgm:t>
        <a:bodyPr/>
        <a:lstStyle/>
        <a:p>
          <a:r>
            <a:rPr lang="en-GB" sz="2000" dirty="0">
              <a:solidFill>
                <a:schemeClr val="tx1"/>
              </a:solidFill>
            </a:rPr>
            <a:t>Every 10 weeks you will have a FTD which will be on a Thursday (Friday for Gwent) before your set of 6 shifts. This is not a rest day</a:t>
          </a:r>
        </a:p>
      </dgm:t>
    </dgm:pt>
    <dgm:pt modelId="{C9123B17-0F15-4CA1-9339-18B1F9F367B3}" type="parTrans" cxnId="{94B3E077-94D8-4490-A532-50597ACA3623}">
      <dgm:prSet/>
      <dgm:spPr/>
      <dgm:t>
        <a:bodyPr/>
        <a:lstStyle/>
        <a:p>
          <a:endParaRPr lang="en-GB"/>
        </a:p>
      </dgm:t>
    </dgm:pt>
    <dgm:pt modelId="{DC0694B8-EC92-4466-B4B2-056349F860AB}" type="sibTrans" cxnId="{94B3E077-94D8-4490-A532-50597ACA3623}">
      <dgm:prSet/>
      <dgm:spPr/>
      <dgm:t>
        <a:bodyPr/>
        <a:lstStyle/>
        <a:p>
          <a:endParaRPr lang="en-GB"/>
        </a:p>
      </dgm:t>
    </dgm:pt>
    <dgm:pt modelId="{C77347D9-67D2-4550-9964-F35F1D2D1F03}" type="pres">
      <dgm:prSet presAssocID="{51811939-B92D-4252-80F8-E560FF50FB4D}" presName="diagram" presStyleCnt="0">
        <dgm:presLayoutVars>
          <dgm:dir/>
          <dgm:resizeHandles val="exact"/>
        </dgm:presLayoutVars>
      </dgm:prSet>
      <dgm:spPr/>
    </dgm:pt>
    <dgm:pt modelId="{1F4BFBE4-5673-472A-B219-FE85A303DFAA}" type="pres">
      <dgm:prSet presAssocID="{C92B0B43-625B-4268-AEF1-483EDF8A7CFC}" presName="node" presStyleLbl="node1" presStyleIdx="0" presStyleCnt="8" custScaleY="85808">
        <dgm:presLayoutVars>
          <dgm:bulletEnabled val="1"/>
        </dgm:presLayoutVars>
      </dgm:prSet>
      <dgm:spPr/>
    </dgm:pt>
    <dgm:pt modelId="{FEBC269F-A42B-447F-9424-001F5BB076DB}" type="pres">
      <dgm:prSet presAssocID="{C5AFE5EA-F056-4067-BDAA-8D86BB28EB0D}" presName="sibTrans" presStyleCnt="0"/>
      <dgm:spPr/>
    </dgm:pt>
    <dgm:pt modelId="{4835939D-3DE3-4F86-91CC-2D911129A5F1}" type="pres">
      <dgm:prSet presAssocID="{A57B0AD8-128C-4D2A-9B36-D6AC01868A97}" presName="node" presStyleLbl="node1" presStyleIdx="1" presStyleCnt="8" custScaleY="75357">
        <dgm:presLayoutVars>
          <dgm:bulletEnabled val="1"/>
        </dgm:presLayoutVars>
      </dgm:prSet>
      <dgm:spPr/>
    </dgm:pt>
    <dgm:pt modelId="{EB11A6D5-81B8-4137-91B8-3D9668C73298}" type="pres">
      <dgm:prSet presAssocID="{4042319E-A962-4862-BA09-6E3E4FEBF95D}" presName="sibTrans" presStyleCnt="0"/>
      <dgm:spPr/>
    </dgm:pt>
    <dgm:pt modelId="{7EFC7360-3E6A-4466-95F0-9DEC2C21C0FF}" type="pres">
      <dgm:prSet presAssocID="{A0F0CA4A-E51D-4DCF-BBE0-BAB232AE5957}" presName="node" presStyleLbl="node1" presStyleIdx="2" presStyleCnt="8" custScaleY="80979">
        <dgm:presLayoutVars>
          <dgm:bulletEnabled val="1"/>
        </dgm:presLayoutVars>
      </dgm:prSet>
      <dgm:spPr/>
    </dgm:pt>
    <dgm:pt modelId="{360111E0-B7CE-4A08-B380-26D9830813B5}" type="pres">
      <dgm:prSet presAssocID="{94EECE44-AE23-44D6-9954-3B327DC079E6}" presName="sibTrans" presStyleCnt="0"/>
      <dgm:spPr/>
    </dgm:pt>
    <dgm:pt modelId="{52DD59C1-E4B9-4965-81B9-BD51391EB21E}" type="pres">
      <dgm:prSet presAssocID="{22D2A083-A30A-481D-B103-5E95AAAE7C86}" presName="node" presStyleLbl="node1" presStyleIdx="3" presStyleCnt="8" custScaleY="77832">
        <dgm:presLayoutVars>
          <dgm:bulletEnabled val="1"/>
        </dgm:presLayoutVars>
      </dgm:prSet>
      <dgm:spPr/>
    </dgm:pt>
    <dgm:pt modelId="{D4B38445-DDF8-485A-B557-5E5BC070D7D3}" type="pres">
      <dgm:prSet presAssocID="{7F7925B9-2853-423C-B3B9-5914F213CC6F}" presName="sibTrans" presStyleCnt="0"/>
      <dgm:spPr/>
    </dgm:pt>
    <dgm:pt modelId="{94A844B8-237D-4328-8CBB-A9DD6C6F4433}" type="pres">
      <dgm:prSet presAssocID="{A53C085E-05C8-40B9-852F-C5E7BB5B88FF}" presName="node" presStyleLbl="node1" presStyleIdx="4" presStyleCnt="8" custScaleY="65853">
        <dgm:presLayoutVars>
          <dgm:bulletEnabled val="1"/>
        </dgm:presLayoutVars>
      </dgm:prSet>
      <dgm:spPr/>
    </dgm:pt>
    <dgm:pt modelId="{F288BC3B-D939-4E58-83D0-C9FBEB271FC7}" type="pres">
      <dgm:prSet presAssocID="{71CBDE6B-1BB2-4B51-AACF-62104BC0D81E}" presName="sibTrans" presStyleCnt="0"/>
      <dgm:spPr/>
    </dgm:pt>
    <dgm:pt modelId="{FF4E91F7-E99E-48AB-9C5D-B7F2426DE4D9}" type="pres">
      <dgm:prSet presAssocID="{A6491C2B-2280-48CF-9ACE-DDF731B1EE41}" presName="node" presStyleLbl="node1" presStyleIdx="5" presStyleCnt="8" custScaleY="75276">
        <dgm:presLayoutVars>
          <dgm:bulletEnabled val="1"/>
        </dgm:presLayoutVars>
      </dgm:prSet>
      <dgm:spPr/>
    </dgm:pt>
    <dgm:pt modelId="{9B7CA14E-EB2D-4174-AE7A-EB3FED333351}" type="pres">
      <dgm:prSet presAssocID="{2275FD83-25BB-4C08-BD6D-2D5B609CC3BD}" presName="sibTrans" presStyleCnt="0"/>
      <dgm:spPr/>
    </dgm:pt>
    <dgm:pt modelId="{FDBF2E64-94B1-45E0-B894-E3641DC250FB}" type="pres">
      <dgm:prSet presAssocID="{181FA15A-0515-4719-A8AF-90F336570B41}" presName="node" presStyleLbl="node1" presStyleIdx="6" presStyleCnt="8" custScaleX="181895" custScaleY="83673">
        <dgm:presLayoutVars>
          <dgm:bulletEnabled val="1"/>
        </dgm:presLayoutVars>
      </dgm:prSet>
      <dgm:spPr/>
    </dgm:pt>
    <dgm:pt modelId="{9E2D94B9-8373-47BF-A4BA-7A3578AD77F2}" type="pres">
      <dgm:prSet presAssocID="{4FC164B9-F8AC-45EC-9462-0E335E8EC723}" presName="sibTrans" presStyleCnt="0"/>
      <dgm:spPr/>
    </dgm:pt>
    <dgm:pt modelId="{41DD8B05-67BF-4A7C-A40B-D48EDB296582}" type="pres">
      <dgm:prSet presAssocID="{072BD2E5-AC95-4E3F-B514-2ABC52A9D723}" presName="node" presStyleLbl="node1" presStyleIdx="7" presStyleCnt="8" custScaleX="190340" custScaleY="83432">
        <dgm:presLayoutVars>
          <dgm:bulletEnabled val="1"/>
        </dgm:presLayoutVars>
      </dgm:prSet>
      <dgm:spPr/>
    </dgm:pt>
  </dgm:ptLst>
  <dgm:cxnLst>
    <dgm:cxn modelId="{7268430A-AAAB-4A4A-90CA-34DC298B8E26}" srcId="{51811939-B92D-4252-80F8-E560FF50FB4D}" destId="{A57B0AD8-128C-4D2A-9B36-D6AC01868A97}" srcOrd="1" destOrd="0" parTransId="{95F04E4E-F0B9-47B1-BBE5-9B7F86E1242D}" sibTransId="{4042319E-A962-4862-BA09-6E3E4FEBF95D}"/>
    <dgm:cxn modelId="{0B9E421A-8978-4842-819F-114ED090522A}" srcId="{51811939-B92D-4252-80F8-E560FF50FB4D}" destId="{C92B0B43-625B-4268-AEF1-483EDF8A7CFC}" srcOrd="0" destOrd="0" parTransId="{73119DFD-924A-40FE-BF6B-E64E4D9C8FE6}" sibTransId="{C5AFE5EA-F056-4067-BDAA-8D86BB28EB0D}"/>
    <dgm:cxn modelId="{55859C25-5EC5-42A3-B907-7F383ABAC192}" srcId="{51811939-B92D-4252-80F8-E560FF50FB4D}" destId="{A53C085E-05C8-40B9-852F-C5E7BB5B88FF}" srcOrd="4" destOrd="0" parTransId="{68AD2F26-0DA0-4A51-9829-D110D516903C}" sibTransId="{71CBDE6B-1BB2-4B51-AACF-62104BC0D81E}"/>
    <dgm:cxn modelId="{0565CC2F-C889-4B06-91EB-154BAA264D2D}" type="presOf" srcId="{181FA15A-0515-4719-A8AF-90F336570B41}" destId="{FDBF2E64-94B1-45E0-B894-E3641DC250FB}" srcOrd="0" destOrd="0" presId="urn:microsoft.com/office/officeart/2005/8/layout/default"/>
    <dgm:cxn modelId="{64FC3636-FDC1-47EE-B2E8-E74BE8F065A1}" type="presOf" srcId="{A53C085E-05C8-40B9-852F-C5E7BB5B88FF}" destId="{94A844B8-237D-4328-8CBB-A9DD6C6F4433}" srcOrd="0" destOrd="0" presId="urn:microsoft.com/office/officeart/2005/8/layout/default"/>
    <dgm:cxn modelId="{94B3E077-94D8-4490-A532-50597ACA3623}" srcId="{51811939-B92D-4252-80F8-E560FF50FB4D}" destId="{072BD2E5-AC95-4E3F-B514-2ABC52A9D723}" srcOrd="7" destOrd="0" parTransId="{C9123B17-0F15-4CA1-9339-18B1F9F367B3}" sibTransId="{DC0694B8-EC92-4466-B4B2-056349F860AB}"/>
    <dgm:cxn modelId="{84AECE81-335E-4BE5-B578-EC0BFF912411}" srcId="{51811939-B92D-4252-80F8-E560FF50FB4D}" destId="{A0F0CA4A-E51D-4DCF-BBE0-BAB232AE5957}" srcOrd="2" destOrd="0" parTransId="{561A33D2-D359-47E7-948C-BFA2BF31BF30}" sibTransId="{94EECE44-AE23-44D6-9954-3B327DC079E6}"/>
    <dgm:cxn modelId="{E0CA218F-16ED-4A1D-AAF8-7EE8E48AA14C}" srcId="{51811939-B92D-4252-80F8-E560FF50FB4D}" destId="{A6491C2B-2280-48CF-9ACE-DDF731B1EE41}" srcOrd="5" destOrd="0" parTransId="{270166DC-01CF-4D38-A609-968B5DE7121C}" sibTransId="{2275FD83-25BB-4C08-BD6D-2D5B609CC3BD}"/>
    <dgm:cxn modelId="{7C98F89D-F289-4817-A68F-01817F7F1A03}" type="presOf" srcId="{51811939-B92D-4252-80F8-E560FF50FB4D}" destId="{C77347D9-67D2-4550-9964-F35F1D2D1F03}" srcOrd="0" destOrd="0" presId="urn:microsoft.com/office/officeart/2005/8/layout/default"/>
    <dgm:cxn modelId="{D7DD78BC-152D-41F1-9EA2-5CEDA4904D13}" type="presOf" srcId="{C92B0B43-625B-4268-AEF1-483EDF8A7CFC}" destId="{1F4BFBE4-5673-472A-B219-FE85A303DFAA}" srcOrd="0" destOrd="0" presId="urn:microsoft.com/office/officeart/2005/8/layout/default"/>
    <dgm:cxn modelId="{EADAE6C8-97E3-4330-BF4B-71A5D8E9862D}" type="presOf" srcId="{22D2A083-A30A-481D-B103-5E95AAAE7C86}" destId="{52DD59C1-E4B9-4965-81B9-BD51391EB21E}" srcOrd="0" destOrd="0" presId="urn:microsoft.com/office/officeart/2005/8/layout/default"/>
    <dgm:cxn modelId="{BA7F31CB-D123-49B8-A6F7-7BBADA03A033}" type="presOf" srcId="{A57B0AD8-128C-4D2A-9B36-D6AC01868A97}" destId="{4835939D-3DE3-4F86-91CC-2D911129A5F1}" srcOrd="0" destOrd="0" presId="urn:microsoft.com/office/officeart/2005/8/layout/default"/>
    <dgm:cxn modelId="{D5EB3EDA-712E-47C3-ACB0-4E78380D3F5B}" type="presOf" srcId="{A0F0CA4A-E51D-4DCF-BBE0-BAB232AE5957}" destId="{7EFC7360-3E6A-4466-95F0-9DEC2C21C0FF}" srcOrd="0" destOrd="0" presId="urn:microsoft.com/office/officeart/2005/8/layout/default"/>
    <dgm:cxn modelId="{EAADB2DD-1013-4A3C-A23E-D3A0A7FCE24A}" type="presOf" srcId="{A6491C2B-2280-48CF-9ACE-DDF731B1EE41}" destId="{FF4E91F7-E99E-48AB-9C5D-B7F2426DE4D9}" srcOrd="0" destOrd="0" presId="urn:microsoft.com/office/officeart/2005/8/layout/default"/>
    <dgm:cxn modelId="{E33E03E8-8B16-4DE9-9885-284037FF0226}" srcId="{51811939-B92D-4252-80F8-E560FF50FB4D}" destId="{181FA15A-0515-4719-A8AF-90F336570B41}" srcOrd="6" destOrd="0" parTransId="{4BCB1356-86C6-4105-8BB9-ECEEC38A3BBE}" sibTransId="{4FC164B9-F8AC-45EC-9462-0E335E8EC723}"/>
    <dgm:cxn modelId="{BF4E97E9-B1D2-402A-9DDF-426BA0D0EC42}" srcId="{51811939-B92D-4252-80F8-E560FF50FB4D}" destId="{22D2A083-A30A-481D-B103-5E95AAAE7C86}" srcOrd="3" destOrd="0" parTransId="{3D299C4B-1EFD-45AC-9BDD-A28E84B1B8EA}" sibTransId="{7F7925B9-2853-423C-B3B9-5914F213CC6F}"/>
    <dgm:cxn modelId="{E50DABFC-1CA2-408F-8945-47363F1BFB11}" type="presOf" srcId="{072BD2E5-AC95-4E3F-B514-2ABC52A9D723}" destId="{41DD8B05-67BF-4A7C-A40B-D48EDB296582}" srcOrd="0" destOrd="0" presId="urn:microsoft.com/office/officeart/2005/8/layout/default"/>
    <dgm:cxn modelId="{8DCFBEC7-ED7B-42E7-86CE-5466411EAF5E}" type="presParOf" srcId="{C77347D9-67D2-4550-9964-F35F1D2D1F03}" destId="{1F4BFBE4-5673-472A-B219-FE85A303DFAA}" srcOrd="0" destOrd="0" presId="urn:microsoft.com/office/officeart/2005/8/layout/default"/>
    <dgm:cxn modelId="{988ED795-21BF-4B65-857A-9E7D2E5194A9}" type="presParOf" srcId="{C77347D9-67D2-4550-9964-F35F1D2D1F03}" destId="{FEBC269F-A42B-447F-9424-001F5BB076DB}" srcOrd="1" destOrd="0" presId="urn:microsoft.com/office/officeart/2005/8/layout/default"/>
    <dgm:cxn modelId="{B43D1A70-5A83-473B-BFD7-542BD04E5493}" type="presParOf" srcId="{C77347D9-67D2-4550-9964-F35F1D2D1F03}" destId="{4835939D-3DE3-4F86-91CC-2D911129A5F1}" srcOrd="2" destOrd="0" presId="urn:microsoft.com/office/officeart/2005/8/layout/default"/>
    <dgm:cxn modelId="{C50E2B7E-06F4-4A0D-808F-CC570ED2060F}" type="presParOf" srcId="{C77347D9-67D2-4550-9964-F35F1D2D1F03}" destId="{EB11A6D5-81B8-4137-91B8-3D9668C73298}" srcOrd="3" destOrd="0" presId="urn:microsoft.com/office/officeart/2005/8/layout/default"/>
    <dgm:cxn modelId="{A4DF280A-B8B9-42C9-9C40-8A1EDC230120}" type="presParOf" srcId="{C77347D9-67D2-4550-9964-F35F1D2D1F03}" destId="{7EFC7360-3E6A-4466-95F0-9DEC2C21C0FF}" srcOrd="4" destOrd="0" presId="urn:microsoft.com/office/officeart/2005/8/layout/default"/>
    <dgm:cxn modelId="{82157763-13D3-4C7D-A341-BF4B7131EDD5}" type="presParOf" srcId="{C77347D9-67D2-4550-9964-F35F1D2D1F03}" destId="{360111E0-B7CE-4A08-B380-26D9830813B5}" srcOrd="5" destOrd="0" presId="urn:microsoft.com/office/officeart/2005/8/layout/default"/>
    <dgm:cxn modelId="{C2C54871-165E-465E-9450-99DC51A35FAA}" type="presParOf" srcId="{C77347D9-67D2-4550-9964-F35F1D2D1F03}" destId="{52DD59C1-E4B9-4965-81B9-BD51391EB21E}" srcOrd="6" destOrd="0" presId="urn:microsoft.com/office/officeart/2005/8/layout/default"/>
    <dgm:cxn modelId="{12A0B08B-6AA6-4686-94CE-DFF0D3ED7391}" type="presParOf" srcId="{C77347D9-67D2-4550-9964-F35F1D2D1F03}" destId="{D4B38445-DDF8-485A-B557-5E5BC070D7D3}" srcOrd="7" destOrd="0" presId="urn:microsoft.com/office/officeart/2005/8/layout/default"/>
    <dgm:cxn modelId="{59490D52-C6AB-4290-BB2C-BAD698525D07}" type="presParOf" srcId="{C77347D9-67D2-4550-9964-F35F1D2D1F03}" destId="{94A844B8-237D-4328-8CBB-A9DD6C6F4433}" srcOrd="8" destOrd="0" presId="urn:microsoft.com/office/officeart/2005/8/layout/default"/>
    <dgm:cxn modelId="{2572878E-EE92-4C48-ACAC-398F78FFB14B}" type="presParOf" srcId="{C77347D9-67D2-4550-9964-F35F1D2D1F03}" destId="{F288BC3B-D939-4E58-83D0-C9FBEB271FC7}" srcOrd="9" destOrd="0" presId="urn:microsoft.com/office/officeart/2005/8/layout/default"/>
    <dgm:cxn modelId="{61119EA2-1E43-4D5B-A945-BD34C509F768}" type="presParOf" srcId="{C77347D9-67D2-4550-9964-F35F1D2D1F03}" destId="{FF4E91F7-E99E-48AB-9C5D-B7F2426DE4D9}" srcOrd="10" destOrd="0" presId="urn:microsoft.com/office/officeart/2005/8/layout/default"/>
    <dgm:cxn modelId="{A1BDEAFB-8349-4018-9F92-762461D5D6B4}" type="presParOf" srcId="{C77347D9-67D2-4550-9964-F35F1D2D1F03}" destId="{9B7CA14E-EB2D-4174-AE7A-EB3FED333351}" srcOrd="11" destOrd="0" presId="urn:microsoft.com/office/officeart/2005/8/layout/default"/>
    <dgm:cxn modelId="{F6F77AE7-C733-47A3-A91F-E711762A7E2D}" type="presParOf" srcId="{C77347D9-67D2-4550-9964-F35F1D2D1F03}" destId="{FDBF2E64-94B1-45E0-B894-E3641DC250FB}" srcOrd="12" destOrd="0" presId="urn:microsoft.com/office/officeart/2005/8/layout/default"/>
    <dgm:cxn modelId="{EE7F8EAF-B334-45DF-A102-949DA5303CEE}" type="presParOf" srcId="{C77347D9-67D2-4550-9964-F35F1D2D1F03}" destId="{9E2D94B9-8373-47BF-A4BA-7A3578AD77F2}" srcOrd="13" destOrd="0" presId="urn:microsoft.com/office/officeart/2005/8/layout/default"/>
    <dgm:cxn modelId="{07959E9F-78A2-4ACD-B4E0-A126A00B64B1}" type="presParOf" srcId="{C77347D9-67D2-4550-9964-F35F1D2D1F03}" destId="{41DD8B05-67BF-4A7C-A40B-D48EDB29658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F92CB3-09C4-44BD-BEAE-EDA14ABB5DDA}">
      <dsp:nvSpPr>
        <dsp:cNvPr id="0" name=""/>
        <dsp:cNvSpPr/>
      </dsp:nvSpPr>
      <dsp:spPr>
        <a:xfrm>
          <a:off x="7143" y="1001183"/>
          <a:ext cx="2135187" cy="1281112"/>
        </a:xfrm>
        <a:prstGeom prst="roundRect">
          <a:avLst>
            <a:gd name="adj" fmla="val 10000"/>
          </a:avLst>
        </a:prstGeom>
        <a:solidFill>
          <a:schemeClr val="bg2">
            <a:lumMod val="90000"/>
            <a:alpha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Toilets</a:t>
          </a:r>
        </a:p>
      </dsp:txBody>
      <dsp:txXfrm>
        <a:off x="44665" y="1038705"/>
        <a:ext cx="2060143" cy="1206068"/>
      </dsp:txXfrm>
    </dsp:sp>
    <dsp:sp modelId="{F0859A1A-3D05-4B2E-ADEB-2B03DC035829}">
      <dsp:nvSpPr>
        <dsp:cNvPr id="0" name=""/>
        <dsp:cNvSpPr/>
      </dsp:nvSpPr>
      <dsp:spPr>
        <a:xfrm>
          <a:off x="2330227" y="1376976"/>
          <a:ext cx="452659" cy="52952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330227" y="1482881"/>
        <a:ext cx="316861" cy="317716"/>
      </dsp:txXfrm>
    </dsp:sp>
    <dsp:sp modelId="{2E94023D-291C-4602-9196-C04F268A87A7}">
      <dsp:nvSpPr>
        <dsp:cNvPr id="0" name=""/>
        <dsp:cNvSpPr/>
      </dsp:nvSpPr>
      <dsp:spPr>
        <a:xfrm>
          <a:off x="2996406" y="1001183"/>
          <a:ext cx="2135187" cy="1281112"/>
        </a:xfrm>
        <a:prstGeom prst="roundRect">
          <a:avLst>
            <a:gd name="adj" fmla="val 10000"/>
          </a:avLst>
        </a:prstGeom>
        <a:solidFill>
          <a:schemeClr val="accent1">
            <a:lumMod val="60000"/>
            <a:lumOff val="40000"/>
            <a:alpha val="82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Canteen</a:t>
          </a:r>
        </a:p>
      </dsp:txBody>
      <dsp:txXfrm>
        <a:off x="3033928" y="1038705"/>
        <a:ext cx="2060143" cy="1206068"/>
      </dsp:txXfrm>
    </dsp:sp>
    <dsp:sp modelId="{E8638EDF-A306-4FA3-82F0-CD157F448949}">
      <dsp:nvSpPr>
        <dsp:cNvPr id="0" name=""/>
        <dsp:cNvSpPr/>
      </dsp:nvSpPr>
      <dsp:spPr>
        <a:xfrm>
          <a:off x="5319490" y="1376976"/>
          <a:ext cx="452659" cy="52952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319490" y="1482881"/>
        <a:ext cx="316861" cy="317716"/>
      </dsp:txXfrm>
    </dsp:sp>
    <dsp:sp modelId="{F7F56503-A3F7-4D99-9FFE-B1B4B0FA8B83}">
      <dsp:nvSpPr>
        <dsp:cNvPr id="0" name=""/>
        <dsp:cNvSpPr/>
      </dsp:nvSpPr>
      <dsp:spPr>
        <a:xfrm>
          <a:off x="5985668" y="1001183"/>
          <a:ext cx="2135187" cy="1281112"/>
        </a:xfrm>
        <a:prstGeom prst="roundRect">
          <a:avLst>
            <a:gd name="adj" fmla="val 10000"/>
          </a:avLst>
        </a:prstGeom>
        <a:solidFill>
          <a:schemeClr val="tx2">
            <a:lumMod val="60000"/>
            <a:lumOff val="40000"/>
            <a:alpha val="74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Lockers</a:t>
          </a:r>
        </a:p>
      </dsp:txBody>
      <dsp:txXfrm>
        <a:off x="6023190" y="1038705"/>
        <a:ext cx="2060143" cy="1206068"/>
      </dsp:txXfrm>
    </dsp:sp>
    <dsp:sp modelId="{C3B28C2E-AB8E-4A51-BEA0-4663DBF974E3}">
      <dsp:nvSpPr>
        <dsp:cNvPr id="0" name=""/>
        <dsp:cNvSpPr/>
      </dsp:nvSpPr>
      <dsp:spPr>
        <a:xfrm rot="5400000">
          <a:off x="6826932" y="2431759"/>
          <a:ext cx="452659" cy="52952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6894404" y="2470192"/>
        <a:ext cx="317716" cy="316861"/>
      </dsp:txXfrm>
    </dsp:sp>
    <dsp:sp modelId="{5254B7F2-A563-4EC3-BF26-FE988ED72B14}">
      <dsp:nvSpPr>
        <dsp:cNvPr id="0" name=""/>
        <dsp:cNvSpPr/>
      </dsp:nvSpPr>
      <dsp:spPr>
        <a:xfrm>
          <a:off x="5985668" y="3136371"/>
          <a:ext cx="2135187" cy="1281112"/>
        </a:xfrm>
        <a:prstGeom prst="roundRect">
          <a:avLst>
            <a:gd name="adj" fmla="val 10000"/>
          </a:avLst>
        </a:prstGeom>
        <a:solidFill>
          <a:schemeClr val="bg2">
            <a:lumMod val="75000"/>
            <a:alpha val="66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Smoking/ Vaping</a:t>
          </a:r>
        </a:p>
      </dsp:txBody>
      <dsp:txXfrm>
        <a:off x="6023190" y="3173893"/>
        <a:ext cx="2060143" cy="1206068"/>
      </dsp:txXfrm>
    </dsp:sp>
    <dsp:sp modelId="{FACCABFD-6D1C-48C9-A618-56078631CD3C}">
      <dsp:nvSpPr>
        <dsp:cNvPr id="0" name=""/>
        <dsp:cNvSpPr/>
      </dsp:nvSpPr>
      <dsp:spPr>
        <a:xfrm rot="10762447">
          <a:off x="5345098" y="3528351"/>
          <a:ext cx="452686" cy="52952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10800000">
        <a:off x="5480900" y="3633514"/>
        <a:ext cx="316880" cy="317716"/>
      </dsp:txXfrm>
    </dsp:sp>
    <dsp:sp modelId="{EC79CA3A-A077-4E13-9BE2-E1A1A3E0055A}">
      <dsp:nvSpPr>
        <dsp:cNvPr id="0" name=""/>
        <dsp:cNvSpPr/>
      </dsp:nvSpPr>
      <dsp:spPr>
        <a:xfrm>
          <a:off x="2996406" y="3169026"/>
          <a:ext cx="2135187" cy="1281112"/>
        </a:xfrm>
        <a:prstGeom prst="roundRect">
          <a:avLst>
            <a:gd name="adj" fmla="val 10000"/>
          </a:avLst>
        </a:prstGeom>
        <a:solidFill>
          <a:schemeClr val="accent1">
            <a:lumMod val="40000"/>
            <a:lumOff val="60000"/>
            <a:alpha val="58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Building security</a:t>
          </a:r>
        </a:p>
      </dsp:txBody>
      <dsp:txXfrm>
        <a:off x="3033928" y="3206548"/>
        <a:ext cx="2060143" cy="1206068"/>
      </dsp:txXfrm>
    </dsp:sp>
    <dsp:sp modelId="{791398BC-932B-46DA-AE2D-D9117F65F223}">
      <dsp:nvSpPr>
        <dsp:cNvPr id="0" name=""/>
        <dsp:cNvSpPr/>
      </dsp:nvSpPr>
      <dsp:spPr>
        <a:xfrm rot="10837553">
          <a:off x="2355836" y="3528631"/>
          <a:ext cx="452686" cy="529526"/>
        </a:xfrm>
        <a:prstGeom prst="rightArrow">
          <a:avLst>
            <a:gd name="adj1" fmla="val 60000"/>
            <a:gd name="adj2" fmla="val 50000"/>
          </a:avLst>
        </a:prstGeom>
        <a:solidFill>
          <a:srgbClr val="002060"/>
        </a:solidFill>
        <a:ln>
          <a:solidFill>
            <a:schemeClr val="accent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10800000">
        <a:off x="2491638" y="3635278"/>
        <a:ext cx="316880" cy="317716"/>
      </dsp:txXfrm>
    </dsp:sp>
    <dsp:sp modelId="{6EB8AE05-6B3E-460A-9B28-87CEADA05F0C}">
      <dsp:nvSpPr>
        <dsp:cNvPr id="0" name=""/>
        <dsp:cNvSpPr/>
      </dsp:nvSpPr>
      <dsp:spPr>
        <a:xfrm>
          <a:off x="7143" y="3136370"/>
          <a:ext cx="2135187" cy="1281112"/>
        </a:xfrm>
        <a:prstGeom prst="roundRect">
          <a:avLst>
            <a:gd name="adj" fmla="val 10000"/>
          </a:avLst>
        </a:prstGeom>
        <a:solidFill>
          <a:schemeClr val="tx2">
            <a:lumMod val="60000"/>
            <a:lumOff val="40000"/>
            <a:alpha val="5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Parking</a:t>
          </a:r>
        </a:p>
      </dsp:txBody>
      <dsp:txXfrm>
        <a:off x="44665" y="3173892"/>
        <a:ext cx="2060143" cy="12060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0A400-313F-4778-B65E-672926F4C136}">
      <dsp:nvSpPr>
        <dsp:cNvPr id="0" name=""/>
        <dsp:cNvSpPr/>
      </dsp:nvSpPr>
      <dsp:spPr>
        <a:xfrm>
          <a:off x="0" y="242451"/>
          <a:ext cx="3002539" cy="1801523"/>
        </a:xfrm>
        <a:solidFill>
          <a:schemeClr val="accent5">
            <a:lumMod val="20000"/>
            <a:lumOff val="80000"/>
          </a:schemeClr>
        </a:solidFill>
        <a:ln w="12700" cap="flat" cmpd="sng" algn="ctr">
          <a:solidFill>
            <a:schemeClr val="accent5">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No open top drink containers in classroom. Closed bottle or cups only</a:t>
          </a:r>
        </a:p>
      </dsp:txBody>
      <dsp:txXfrm>
        <a:off x="0" y="242451"/>
        <a:ext cx="3002539" cy="1801523"/>
      </dsp:txXfrm>
    </dsp:sp>
    <dsp:sp modelId="{875647F3-D05E-4A3A-833F-561D554657FF}">
      <dsp:nvSpPr>
        <dsp:cNvPr id="0" name=""/>
        <dsp:cNvSpPr/>
      </dsp:nvSpPr>
      <dsp:spPr>
        <a:xfrm>
          <a:off x="3302793" y="242451"/>
          <a:ext cx="3002539" cy="1801523"/>
        </a:xfrm>
        <a:solidFill>
          <a:schemeClr val="accent5">
            <a:lumMod val="20000"/>
            <a:lumOff val="80000"/>
          </a:schemeClr>
        </a:solidFill>
        <a:ln w="12700" cap="flat" cmpd="sng" algn="ctr">
          <a:solidFill>
            <a:schemeClr val="accent5">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No eating in the classroom</a:t>
          </a:r>
        </a:p>
      </dsp:txBody>
      <dsp:txXfrm>
        <a:off x="3302793" y="242451"/>
        <a:ext cx="3002539" cy="1801523"/>
      </dsp:txXfrm>
    </dsp:sp>
    <dsp:sp modelId="{4F27ECA0-5025-4896-84FF-BA831003EBEF}">
      <dsp:nvSpPr>
        <dsp:cNvPr id="0" name=""/>
        <dsp:cNvSpPr/>
      </dsp:nvSpPr>
      <dsp:spPr>
        <a:xfrm>
          <a:off x="6605586" y="242451"/>
          <a:ext cx="3002539" cy="1801523"/>
        </a:xfrm>
        <a:solidFill>
          <a:schemeClr val="accent5">
            <a:lumMod val="20000"/>
            <a:lumOff val="80000"/>
          </a:schemeClr>
        </a:solidFill>
        <a:ln w="12700" cap="flat" cmpd="sng" algn="ctr">
          <a:solidFill>
            <a:schemeClr val="accent5">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This is your room, please keep it clean &amp; tidy closing all windows at the end of the day</a:t>
          </a:r>
        </a:p>
      </dsp:txBody>
      <dsp:txXfrm>
        <a:off x="6605586" y="242451"/>
        <a:ext cx="3002539" cy="1801523"/>
      </dsp:txXfrm>
    </dsp:sp>
    <dsp:sp modelId="{27C6F298-CE58-4F44-B87F-DABDEDE03FB2}">
      <dsp:nvSpPr>
        <dsp:cNvPr id="0" name=""/>
        <dsp:cNvSpPr/>
      </dsp:nvSpPr>
      <dsp:spPr>
        <a:xfrm>
          <a:off x="1651396" y="2344229"/>
          <a:ext cx="3002539" cy="1801523"/>
        </a:xfrm>
        <a:solidFill>
          <a:schemeClr val="accent5">
            <a:lumMod val="75000"/>
          </a:schemeClr>
        </a:solidFill>
        <a:ln w="12700" cap="flat" cmpd="sng" algn="ctr">
          <a:solidFill>
            <a:srgbClr val="002060"/>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Mid-morning, mid-afternoon &amp; lunch break as stipulated by your trainer</a:t>
          </a:r>
        </a:p>
      </dsp:txBody>
      <dsp:txXfrm>
        <a:off x="1651396" y="2344229"/>
        <a:ext cx="3002539" cy="1801523"/>
      </dsp:txXfrm>
    </dsp:sp>
    <dsp:sp modelId="{379006BD-1194-4371-9099-252FAB94106F}">
      <dsp:nvSpPr>
        <dsp:cNvPr id="0" name=""/>
        <dsp:cNvSpPr/>
      </dsp:nvSpPr>
      <dsp:spPr>
        <a:xfrm>
          <a:off x="4954189" y="2344229"/>
          <a:ext cx="3002539" cy="1801523"/>
        </a:xfrm>
        <a:solidFill>
          <a:schemeClr val="accent5">
            <a:lumMod val="75000"/>
          </a:schemeClr>
        </a:solidFill>
        <a:ln w="12700" cap="flat" cmpd="sng" algn="ctr">
          <a:solidFill>
            <a:schemeClr val="accent5">
              <a:lumMod val="5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Classroom lateness will not be tolerated unless for a legitimate reason</a:t>
          </a:r>
        </a:p>
      </dsp:txBody>
      <dsp:txXfrm>
        <a:off x="4954189" y="2344229"/>
        <a:ext cx="3002539" cy="18015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38425-72D9-42E6-9C82-DA329E413018}">
      <dsp:nvSpPr>
        <dsp:cNvPr id="0" name=""/>
        <dsp:cNvSpPr/>
      </dsp:nvSpPr>
      <dsp:spPr>
        <a:xfrm>
          <a:off x="5267" y="849670"/>
          <a:ext cx="2506725" cy="3219550"/>
        </a:xfrm>
        <a:prstGeom prst="roundRect">
          <a:avLst/>
        </a:prstGeom>
        <a:blipFill rotWithShape="1">
          <a:blip xmlns:r="http://schemas.openxmlformats.org/officeDocument/2006/relationships" r:embed="rId1"/>
          <a:srcRect/>
          <a:stretch>
            <a:fillRect l="-4000" r="-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CF86F8-0F6B-4712-9796-44E6023BF7D2}">
      <dsp:nvSpPr>
        <dsp:cNvPr id="0" name=""/>
        <dsp:cNvSpPr/>
      </dsp:nvSpPr>
      <dsp:spPr>
        <a:xfrm>
          <a:off x="5267" y="3323013"/>
          <a:ext cx="2506725" cy="929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928" tIns="312928" rIns="312928" bIns="0" numCol="1" spcCol="1270" anchor="t" anchorCtr="0">
          <a:noAutofit/>
        </a:bodyPr>
        <a:lstStyle/>
        <a:p>
          <a:pPr marL="0" lvl="0" indent="0" algn="ctr" defTabSz="1955800">
            <a:lnSpc>
              <a:spcPct val="90000"/>
            </a:lnSpc>
            <a:spcBef>
              <a:spcPct val="0"/>
            </a:spcBef>
            <a:spcAft>
              <a:spcPct val="35000"/>
            </a:spcAft>
            <a:buNone/>
          </a:pPr>
          <a:endParaRPr lang="en-GB" sz="4400" kern="1200"/>
        </a:p>
      </dsp:txBody>
      <dsp:txXfrm>
        <a:off x="5267" y="3323013"/>
        <a:ext cx="2506725" cy="929995"/>
      </dsp:txXfrm>
    </dsp:sp>
    <dsp:sp modelId="{AF91D16A-00C6-4761-9C12-1FE84C069EDF}">
      <dsp:nvSpPr>
        <dsp:cNvPr id="0" name=""/>
        <dsp:cNvSpPr/>
      </dsp:nvSpPr>
      <dsp:spPr>
        <a:xfrm>
          <a:off x="2762771" y="852848"/>
          <a:ext cx="2506725" cy="3206838"/>
        </a:xfrm>
        <a:prstGeom prst="roundRect">
          <a:avLst/>
        </a:prstGeom>
        <a:blipFill rotWithShape="1">
          <a:blip xmlns:r="http://schemas.openxmlformats.org/officeDocument/2006/relationships" r:embed="rId2"/>
          <a:srcRect/>
          <a:stretch>
            <a:fillRect l="-11000" r="-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987F71-A20F-4BD0-AB6B-B4F7D8E5FF8D}">
      <dsp:nvSpPr>
        <dsp:cNvPr id="0" name=""/>
        <dsp:cNvSpPr/>
      </dsp:nvSpPr>
      <dsp:spPr>
        <a:xfrm>
          <a:off x="2762771" y="3319835"/>
          <a:ext cx="2506725" cy="929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928" tIns="312928" rIns="312928" bIns="0" numCol="1" spcCol="1270" anchor="t" anchorCtr="0">
          <a:noAutofit/>
        </a:bodyPr>
        <a:lstStyle/>
        <a:p>
          <a:pPr marL="0" lvl="0" indent="0" algn="ctr" defTabSz="1955800">
            <a:lnSpc>
              <a:spcPct val="90000"/>
            </a:lnSpc>
            <a:spcBef>
              <a:spcPct val="0"/>
            </a:spcBef>
            <a:spcAft>
              <a:spcPct val="35000"/>
            </a:spcAft>
            <a:buNone/>
          </a:pPr>
          <a:endParaRPr lang="en-GB" sz="4400" kern="1200"/>
        </a:p>
      </dsp:txBody>
      <dsp:txXfrm>
        <a:off x="2762771" y="3319835"/>
        <a:ext cx="2506725" cy="929995"/>
      </dsp:txXfrm>
    </dsp:sp>
    <dsp:sp modelId="{0BB6CF8F-3425-475E-9A96-2DA1A3881E64}">
      <dsp:nvSpPr>
        <dsp:cNvPr id="0" name=""/>
        <dsp:cNvSpPr/>
      </dsp:nvSpPr>
      <dsp:spPr>
        <a:xfrm>
          <a:off x="5520274" y="876074"/>
          <a:ext cx="2506725" cy="3113936"/>
        </a:xfrm>
        <a:prstGeom prst="roundRect">
          <a:avLst/>
        </a:prstGeom>
        <a:blipFill rotWithShape="1">
          <a:blip xmlns:r="http://schemas.openxmlformats.org/officeDocument/2006/relationships" r:embed="rId3"/>
          <a:srcRect/>
          <a:stretch>
            <a:fillRect t="-10000" b="-1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2EF82A-4979-4FA8-8129-F9054A3DF9DD}">
      <dsp:nvSpPr>
        <dsp:cNvPr id="0" name=""/>
        <dsp:cNvSpPr/>
      </dsp:nvSpPr>
      <dsp:spPr>
        <a:xfrm>
          <a:off x="5520274" y="3296609"/>
          <a:ext cx="2506725" cy="929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928" tIns="312928" rIns="312928" bIns="0" numCol="1" spcCol="1270" anchor="t" anchorCtr="0">
          <a:noAutofit/>
        </a:bodyPr>
        <a:lstStyle/>
        <a:p>
          <a:pPr marL="0" lvl="0" indent="0" algn="ctr" defTabSz="1955800">
            <a:lnSpc>
              <a:spcPct val="90000"/>
            </a:lnSpc>
            <a:spcBef>
              <a:spcPct val="0"/>
            </a:spcBef>
            <a:spcAft>
              <a:spcPct val="35000"/>
            </a:spcAft>
            <a:buNone/>
          </a:pPr>
          <a:endParaRPr lang="en-GB" sz="4400" kern="1200"/>
        </a:p>
      </dsp:txBody>
      <dsp:txXfrm>
        <a:off x="5520274" y="3296609"/>
        <a:ext cx="2506725" cy="929995"/>
      </dsp:txXfrm>
    </dsp:sp>
    <dsp:sp modelId="{FEFD8975-55FD-4349-AE2C-4F8A25D89008}">
      <dsp:nvSpPr>
        <dsp:cNvPr id="0" name=""/>
        <dsp:cNvSpPr/>
      </dsp:nvSpPr>
      <dsp:spPr>
        <a:xfrm>
          <a:off x="8277778" y="851561"/>
          <a:ext cx="2506725" cy="3211985"/>
        </a:xfrm>
        <a:prstGeom prst="roundRect">
          <a:avLst/>
        </a:prstGeom>
        <a:blipFill rotWithShape="1">
          <a:blip xmlns:r="http://schemas.openxmlformats.org/officeDocument/2006/relationships" r:embed="rId4"/>
          <a:srcRect/>
          <a:stretch>
            <a:fillRect l="-18000" r="-1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60F8F4-357A-41E9-B8DF-B8776B4ED30D}">
      <dsp:nvSpPr>
        <dsp:cNvPr id="0" name=""/>
        <dsp:cNvSpPr/>
      </dsp:nvSpPr>
      <dsp:spPr>
        <a:xfrm>
          <a:off x="8277778" y="3321121"/>
          <a:ext cx="2506725" cy="929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928" tIns="312928" rIns="312928" bIns="0" numCol="1" spcCol="1270" anchor="t" anchorCtr="0">
          <a:noAutofit/>
        </a:bodyPr>
        <a:lstStyle/>
        <a:p>
          <a:pPr marL="0" lvl="0" indent="0" algn="ctr" defTabSz="1955800">
            <a:lnSpc>
              <a:spcPct val="90000"/>
            </a:lnSpc>
            <a:spcBef>
              <a:spcPct val="0"/>
            </a:spcBef>
            <a:spcAft>
              <a:spcPct val="35000"/>
            </a:spcAft>
            <a:buNone/>
          </a:pPr>
          <a:endParaRPr lang="en-GB" sz="4400" kern="1200"/>
        </a:p>
      </dsp:txBody>
      <dsp:txXfrm>
        <a:off x="8277778" y="3321121"/>
        <a:ext cx="2506725" cy="9299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9A706-7845-4147-BC61-89C7947A5B5E}">
      <dsp:nvSpPr>
        <dsp:cNvPr id="0" name=""/>
        <dsp:cNvSpPr/>
      </dsp:nvSpPr>
      <dsp:spPr>
        <a:xfrm>
          <a:off x="0" y="481"/>
          <a:ext cx="5399479" cy="1576464"/>
        </a:xfrm>
        <a:prstGeom prst="roundRect">
          <a:avLst>
            <a:gd name="adj" fmla="val 10000"/>
          </a:avLst>
        </a:prstGeom>
        <a:solidFill>
          <a:schemeClr val="accent3">
            <a:lumMod val="20000"/>
            <a:lumOff val="80000"/>
          </a:schemeClr>
        </a:solidFill>
        <a:ln w="12700" cap="flat" cmpd="sng" algn="ctr">
          <a:solidFill>
            <a:schemeClr val="accent3">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You will attend several parade sessions. This will require standing to attention for a period of time</a:t>
          </a:r>
        </a:p>
      </dsp:txBody>
      <dsp:txXfrm>
        <a:off x="46173" y="46654"/>
        <a:ext cx="5307133" cy="1484118"/>
      </dsp:txXfrm>
    </dsp:sp>
    <dsp:sp modelId="{62AD0BC9-8CD9-47F7-B4B9-C3C8DCA1EDB2}">
      <dsp:nvSpPr>
        <dsp:cNvPr id="0" name=""/>
        <dsp:cNvSpPr/>
      </dsp:nvSpPr>
      <dsp:spPr>
        <a:xfrm rot="5400000">
          <a:off x="2404152" y="1616357"/>
          <a:ext cx="591174" cy="70940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2486917" y="1675474"/>
        <a:ext cx="425645" cy="413822"/>
      </dsp:txXfrm>
    </dsp:sp>
    <dsp:sp modelId="{F784E30C-BFCE-461A-866C-0D2F60F9F5C9}">
      <dsp:nvSpPr>
        <dsp:cNvPr id="0" name=""/>
        <dsp:cNvSpPr/>
      </dsp:nvSpPr>
      <dsp:spPr>
        <a:xfrm>
          <a:off x="755673" y="2365178"/>
          <a:ext cx="3888131" cy="1576464"/>
        </a:xfrm>
        <a:prstGeom prst="roundRect">
          <a:avLst>
            <a:gd name="adj" fmla="val 10000"/>
          </a:avLst>
        </a:prstGeom>
        <a:solidFill>
          <a:schemeClr val="accent5">
            <a:lumMod val="20000"/>
            <a:lumOff val="80000"/>
          </a:schemeClr>
        </a:solidFill>
        <a:ln w="12700" cap="flat" cmpd="sng" algn="ctr">
          <a:solidFill>
            <a:schemeClr val="accent5">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You must ensure that you prepare yourself with regards to eating breakfast beforehand</a:t>
          </a:r>
        </a:p>
      </dsp:txBody>
      <dsp:txXfrm>
        <a:off x="801846" y="2411351"/>
        <a:ext cx="3795785" cy="14841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F3D97-2DCB-4FBD-95CF-081F95A1A233}">
      <dsp:nvSpPr>
        <dsp:cNvPr id="0" name=""/>
        <dsp:cNvSpPr/>
      </dsp:nvSpPr>
      <dsp:spPr>
        <a:xfrm>
          <a:off x="1689496" y="876"/>
          <a:ext cx="5708763" cy="2218287"/>
        </a:xfrm>
        <a:prstGeom prst="roundRect">
          <a:avLst>
            <a:gd name="adj" fmla="val 10000"/>
          </a:avLst>
        </a:prstGeom>
        <a:solidFill>
          <a:schemeClr val="tx2">
            <a:lumMod val="20000"/>
            <a:lumOff val="80000"/>
          </a:schemeClr>
        </a:solidFill>
        <a:ln w="12700" cap="flat" cmpd="sng" algn="ctr">
          <a:solidFill>
            <a:schemeClr val="tx2">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PEQF has a shared responsibility for your learning. At certain times there is PLT allocated to you during the timetable. You are expected to develop your own knowledge with additional reading around the classroom inputs &amp; study in your own time  </a:t>
          </a:r>
        </a:p>
      </dsp:txBody>
      <dsp:txXfrm>
        <a:off x="1754467" y="65847"/>
        <a:ext cx="5578821" cy="2088345"/>
      </dsp:txXfrm>
    </dsp:sp>
    <dsp:sp modelId="{588F72C5-F7C4-46D8-9797-DB58560AF500}">
      <dsp:nvSpPr>
        <dsp:cNvPr id="0" name=""/>
        <dsp:cNvSpPr/>
      </dsp:nvSpPr>
      <dsp:spPr>
        <a:xfrm rot="5400000">
          <a:off x="4127949" y="2274621"/>
          <a:ext cx="831857" cy="99822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822450">
            <a:lnSpc>
              <a:spcPct val="90000"/>
            </a:lnSpc>
            <a:spcBef>
              <a:spcPct val="0"/>
            </a:spcBef>
            <a:spcAft>
              <a:spcPct val="35000"/>
            </a:spcAft>
            <a:buNone/>
          </a:pPr>
          <a:endParaRPr lang="en-GB" sz="4100" kern="1200"/>
        </a:p>
      </dsp:txBody>
      <dsp:txXfrm rot="-5400000">
        <a:off x="4244410" y="2357807"/>
        <a:ext cx="598937" cy="582300"/>
      </dsp:txXfrm>
    </dsp:sp>
    <dsp:sp modelId="{59F72E20-D94A-408B-8A93-EC255D5654C7}">
      <dsp:nvSpPr>
        <dsp:cNvPr id="0" name=""/>
        <dsp:cNvSpPr/>
      </dsp:nvSpPr>
      <dsp:spPr>
        <a:xfrm>
          <a:off x="2013644" y="3328307"/>
          <a:ext cx="5060467" cy="1555817"/>
        </a:xfrm>
        <a:prstGeom prst="roundRect">
          <a:avLst>
            <a:gd name="adj" fmla="val 10000"/>
          </a:avLst>
        </a:prstGeom>
        <a:solidFill>
          <a:schemeClr val="accent1">
            <a:lumMod val="50000"/>
          </a:schemeClr>
        </a:solidFill>
        <a:ln w="12700" cap="flat" cmpd="sng" algn="ctr">
          <a:solidFill>
            <a:srgbClr val="002060"/>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You will not attend on licensed premises during your lunch breaks or whilst on duty</a:t>
          </a:r>
        </a:p>
      </dsp:txBody>
      <dsp:txXfrm>
        <a:off x="2059212" y="3373875"/>
        <a:ext cx="4969331" cy="14646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560-8956-4A0A-B3C0-67B96816DDD0}">
      <dsp:nvSpPr>
        <dsp:cNvPr id="0" name=""/>
        <dsp:cNvSpPr/>
      </dsp:nvSpPr>
      <dsp:spPr>
        <a:xfrm>
          <a:off x="0" y="0"/>
          <a:ext cx="5415718" cy="1840063"/>
        </a:xfrm>
        <a:solidFill>
          <a:schemeClr val="accent5">
            <a:lumMod val="20000"/>
            <a:lumOff val="80000"/>
          </a:schemeClr>
        </a:solidFill>
        <a:ln w="12700" cap="flat" cmpd="sng" algn="ctr">
          <a:solidFill>
            <a:schemeClr val="accent5">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There is no asbestos on this site</a:t>
          </a:r>
        </a:p>
      </dsp:txBody>
      <dsp:txXfrm>
        <a:off x="53894" y="53894"/>
        <a:ext cx="3513868" cy="1732275"/>
      </dsp:txXfrm>
    </dsp:sp>
    <dsp:sp modelId="{E2C2731A-3CCB-470E-A2A9-8D0632184A62}">
      <dsp:nvSpPr>
        <dsp:cNvPr id="0" name=""/>
        <dsp:cNvSpPr/>
      </dsp:nvSpPr>
      <dsp:spPr>
        <a:xfrm>
          <a:off x="955714" y="2248965"/>
          <a:ext cx="5415718" cy="1840063"/>
        </a:xfrm>
        <a:solidFill>
          <a:schemeClr val="accent1">
            <a:lumMod val="50000"/>
          </a:schemeClr>
        </a:solidFill>
        <a:ln w="12700" cap="flat" cmpd="sng" algn="ctr">
          <a:solidFill>
            <a:srgbClr val="002060"/>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bg1"/>
              </a:solidFill>
            </a:rPr>
            <a:t>Waterton &amp; other sites – DO NOT DISTURB</a:t>
          </a:r>
        </a:p>
      </dsp:txBody>
      <dsp:txXfrm>
        <a:off x="1009608" y="2302859"/>
        <a:ext cx="3156174" cy="1732275"/>
      </dsp:txXfrm>
    </dsp:sp>
    <dsp:sp modelId="{EED06A66-FE78-476D-A2BC-A90D7A80C971}">
      <dsp:nvSpPr>
        <dsp:cNvPr id="0" name=""/>
        <dsp:cNvSpPr/>
      </dsp:nvSpPr>
      <dsp:spPr>
        <a:xfrm>
          <a:off x="4219677" y="1446494"/>
          <a:ext cx="1196040" cy="1196040"/>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488786" y="1446494"/>
        <a:ext cx="657822" cy="9000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418A73-2D64-409B-9EF7-CE16744D5AE1}">
      <dsp:nvSpPr>
        <dsp:cNvPr id="0" name=""/>
        <dsp:cNvSpPr/>
      </dsp:nvSpPr>
      <dsp:spPr>
        <a:xfrm>
          <a:off x="0" y="0"/>
          <a:ext cx="5060062" cy="2087470"/>
        </a:xfrm>
        <a:solidFill>
          <a:schemeClr val="accent5">
            <a:lumMod val="20000"/>
            <a:lumOff val="80000"/>
          </a:schemeClr>
        </a:solidFill>
        <a:ln w="12700" cap="flat" cmpd="sng" algn="ctr">
          <a:solidFill>
            <a:schemeClr val="accent5">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As a result of organisational requirements of your force you may be posted anywhere in the South Wales Police or Gwent area even though you might have expressed a preference to work in a particular location</a:t>
          </a:r>
        </a:p>
      </dsp:txBody>
      <dsp:txXfrm>
        <a:off x="0" y="0"/>
        <a:ext cx="5060062" cy="2087470"/>
      </dsp:txXfrm>
    </dsp:sp>
    <dsp:sp modelId="{AB6F7896-0C65-4A08-AA10-4506AD3D6F41}">
      <dsp:nvSpPr>
        <dsp:cNvPr id="0" name=""/>
        <dsp:cNvSpPr/>
      </dsp:nvSpPr>
      <dsp:spPr>
        <a:xfrm>
          <a:off x="5410725" y="455751"/>
          <a:ext cx="4753656" cy="2087470"/>
        </a:xfrm>
        <a:solidFill>
          <a:schemeClr val="accent5">
            <a:lumMod val="20000"/>
            <a:lumOff val="80000"/>
          </a:schemeClr>
        </a:solidFill>
        <a:ln w="12700" cap="flat" cmpd="sng" algn="ctr">
          <a:solidFill>
            <a:schemeClr val="accent5">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After your initial training you will be working a shift pattern which will include both night shifts &amp; weekends</a:t>
          </a:r>
        </a:p>
      </dsp:txBody>
      <dsp:txXfrm>
        <a:off x="5410725" y="455751"/>
        <a:ext cx="4753656" cy="2087470"/>
      </dsp:txXfrm>
    </dsp:sp>
    <dsp:sp modelId="{B53E14DF-194B-4B80-9417-0747DAFE8B11}">
      <dsp:nvSpPr>
        <dsp:cNvPr id="0" name=""/>
        <dsp:cNvSpPr/>
      </dsp:nvSpPr>
      <dsp:spPr>
        <a:xfrm>
          <a:off x="847670" y="2691257"/>
          <a:ext cx="6723358" cy="2087470"/>
        </a:xfrm>
        <a:solidFill>
          <a:schemeClr val="accent5">
            <a:lumMod val="75000"/>
          </a:schemeClr>
        </a:solidFill>
        <a:ln w="12700" cap="flat" cmpd="sng" algn="ctr">
          <a:solidFill>
            <a:schemeClr val="accent5">
              <a:lumMod val="5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The Training department has no influence on the decision to post recruits to any particular area. As such, we cannot assist in the alteration of any posting except in exceptional circumstances</a:t>
          </a:r>
        </a:p>
      </dsp:txBody>
      <dsp:txXfrm>
        <a:off x="847670" y="2691257"/>
        <a:ext cx="6723358" cy="20874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BFBE4-5673-472A-B219-FE85A303DFAA}">
      <dsp:nvSpPr>
        <dsp:cNvPr id="0" name=""/>
        <dsp:cNvSpPr/>
      </dsp:nvSpPr>
      <dsp:spPr>
        <a:xfrm>
          <a:off x="896033" y="299304"/>
          <a:ext cx="2853439" cy="1469087"/>
        </a:xfrm>
        <a:solidFill>
          <a:schemeClr val="accent1">
            <a:lumMod val="20000"/>
            <a:lumOff val="80000"/>
          </a:schemeClr>
        </a:solidFill>
        <a:ln w="12700" cap="flat" cmpd="sng" algn="ctr">
          <a:solidFill>
            <a:schemeClr val="accent1">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You will work a 6 on 4 off rota</a:t>
          </a:r>
        </a:p>
      </dsp:txBody>
      <dsp:txXfrm>
        <a:off x="896033" y="299304"/>
        <a:ext cx="2853439" cy="1469087"/>
      </dsp:txXfrm>
    </dsp:sp>
    <dsp:sp modelId="{4835939D-3DE3-4F86-91CC-2D911129A5F1}">
      <dsp:nvSpPr>
        <dsp:cNvPr id="0" name=""/>
        <dsp:cNvSpPr/>
      </dsp:nvSpPr>
      <dsp:spPr>
        <a:xfrm>
          <a:off x="4034816" y="388768"/>
          <a:ext cx="2853439" cy="1290159"/>
        </a:xfrm>
        <a:solidFill>
          <a:schemeClr val="accent1">
            <a:lumMod val="20000"/>
            <a:lumOff val="80000"/>
          </a:schemeClr>
        </a:solidFill>
        <a:ln w="12700" cap="flat" cmpd="sng" algn="ctr">
          <a:solidFill>
            <a:schemeClr val="accent1">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Days start at 0700 &amp; conclude at 1600 Sunday to Thursday</a:t>
          </a:r>
        </a:p>
      </dsp:txBody>
      <dsp:txXfrm>
        <a:off x="4034816" y="388768"/>
        <a:ext cx="2853439" cy="1290159"/>
      </dsp:txXfrm>
    </dsp:sp>
    <dsp:sp modelId="{7EFC7360-3E6A-4466-95F0-9DEC2C21C0FF}">
      <dsp:nvSpPr>
        <dsp:cNvPr id="0" name=""/>
        <dsp:cNvSpPr/>
      </dsp:nvSpPr>
      <dsp:spPr>
        <a:xfrm>
          <a:off x="7173599" y="340642"/>
          <a:ext cx="2853439" cy="1386411"/>
        </a:xfrm>
        <a:solidFill>
          <a:schemeClr val="accent1">
            <a:lumMod val="20000"/>
            <a:lumOff val="80000"/>
          </a:schemeClr>
        </a:solidFill>
        <a:ln w="12700" cap="flat" cmpd="sng" algn="ctr">
          <a:solidFill>
            <a:schemeClr val="accent1">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Afternoon shifts commence at 1500 &amp; conclude at 0000 Sunday to Thursday</a:t>
          </a:r>
        </a:p>
      </dsp:txBody>
      <dsp:txXfrm>
        <a:off x="7173599" y="340642"/>
        <a:ext cx="2853439" cy="1386411"/>
      </dsp:txXfrm>
    </dsp:sp>
    <dsp:sp modelId="{52DD59C1-E4B9-4965-81B9-BD51391EB21E}">
      <dsp:nvSpPr>
        <dsp:cNvPr id="0" name=""/>
        <dsp:cNvSpPr/>
      </dsp:nvSpPr>
      <dsp:spPr>
        <a:xfrm>
          <a:off x="896033" y="2053736"/>
          <a:ext cx="2853439" cy="1332533"/>
        </a:xfrm>
        <a:solidFill>
          <a:schemeClr val="tx2"/>
        </a:solidFill>
        <a:ln w="12700" cap="flat" cmpd="sng" algn="ctr">
          <a:solidFill>
            <a:schemeClr val="tx2">
              <a:lumMod val="75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Night shifts are always 2200 to 0700</a:t>
          </a:r>
        </a:p>
      </dsp:txBody>
      <dsp:txXfrm>
        <a:off x="896033" y="2053736"/>
        <a:ext cx="2853439" cy="1332533"/>
      </dsp:txXfrm>
    </dsp:sp>
    <dsp:sp modelId="{94A844B8-237D-4328-8CBB-A9DD6C6F4433}">
      <dsp:nvSpPr>
        <dsp:cNvPr id="0" name=""/>
        <dsp:cNvSpPr/>
      </dsp:nvSpPr>
      <dsp:spPr>
        <a:xfrm>
          <a:off x="4034816" y="2156280"/>
          <a:ext cx="2853439" cy="1127445"/>
        </a:xfrm>
        <a:solidFill>
          <a:schemeClr val="tx2"/>
        </a:solidFill>
        <a:ln w="12700" cap="flat" cmpd="sng" algn="ctr">
          <a:solidFill>
            <a:schemeClr val="tx2">
              <a:lumMod val="75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You will work 2 days, 2 afternoons &amp; 2 nights onto 4 days off</a:t>
          </a:r>
        </a:p>
      </dsp:txBody>
      <dsp:txXfrm>
        <a:off x="4034816" y="2156280"/>
        <a:ext cx="2853439" cy="1127445"/>
      </dsp:txXfrm>
    </dsp:sp>
    <dsp:sp modelId="{FF4E91F7-E99E-48AB-9C5D-B7F2426DE4D9}">
      <dsp:nvSpPr>
        <dsp:cNvPr id="0" name=""/>
        <dsp:cNvSpPr/>
      </dsp:nvSpPr>
      <dsp:spPr>
        <a:xfrm>
          <a:off x="7173599" y="2075616"/>
          <a:ext cx="2853439" cy="1288772"/>
        </a:xfrm>
        <a:solidFill>
          <a:schemeClr val="tx2"/>
        </a:solidFill>
        <a:ln w="12700" cap="flat" cmpd="sng" algn="ctr">
          <a:solidFill>
            <a:schemeClr val="tx2">
              <a:lumMod val="75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Day shifts on Friday &amp; Saturday 0700 to 1700</a:t>
          </a:r>
        </a:p>
      </dsp:txBody>
      <dsp:txXfrm>
        <a:off x="7173599" y="2075616"/>
        <a:ext cx="2853439" cy="1288772"/>
      </dsp:txXfrm>
    </dsp:sp>
    <dsp:sp modelId="{FDBF2E64-94B1-45E0-B894-E3641DC250FB}">
      <dsp:nvSpPr>
        <dsp:cNvPr id="0" name=""/>
        <dsp:cNvSpPr/>
      </dsp:nvSpPr>
      <dsp:spPr>
        <a:xfrm>
          <a:off x="8114" y="3671613"/>
          <a:ext cx="5190263" cy="1432534"/>
        </a:xfrm>
        <a:solidFill>
          <a:schemeClr val="accent5">
            <a:lumMod val="20000"/>
            <a:lumOff val="80000"/>
          </a:schemeClr>
        </a:solidFill>
        <a:ln w="12700" cap="flat" cmpd="sng" algn="ctr">
          <a:solidFill>
            <a:schemeClr val="accent5">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Afternoon shifts on a Friday &amp; Saturday 1600 to 0300</a:t>
          </a:r>
        </a:p>
      </dsp:txBody>
      <dsp:txXfrm>
        <a:off x="8114" y="3671613"/>
        <a:ext cx="5190263" cy="1432534"/>
      </dsp:txXfrm>
    </dsp:sp>
    <dsp:sp modelId="{41DD8B05-67BF-4A7C-A40B-D48EDB296582}">
      <dsp:nvSpPr>
        <dsp:cNvPr id="0" name=""/>
        <dsp:cNvSpPr/>
      </dsp:nvSpPr>
      <dsp:spPr>
        <a:xfrm>
          <a:off x="5483721" y="3673676"/>
          <a:ext cx="5431236" cy="1428408"/>
        </a:xfrm>
        <a:solidFill>
          <a:schemeClr val="accent5">
            <a:lumMod val="20000"/>
            <a:lumOff val="80000"/>
          </a:schemeClr>
        </a:solidFill>
        <a:ln w="12700" cap="flat" cmpd="sng" algn="ctr">
          <a:solidFill>
            <a:schemeClr val="accent5">
              <a:lumMod val="40000"/>
              <a:lumOff val="60000"/>
            </a:schemeClr>
          </a:solidFill>
          <a:prstDash val="solid"/>
          <a:miter lim="800000"/>
          <a:extLst>
            <a:ext uri="{C807C97D-BFC1-408E-A445-0C87EB9F89A2}">
              <ask:lineSketchStyleProps xmlns:ask="http://schemas.microsoft.com/office/drawing/2018/sketchyshapes">
                <ask:type>
                  <ask:lineSketchCurve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Every 10 weeks you will have a FTD which will be on a Thursday (Friday for Gwent) before your set of 6 shifts. This is not a rest day</a:t>
          </a:r>
        </a:p>
      </dsp:txBody>
      <dsp:txXfrm>
        <a:off x="5483721" y="3673676"/>
        <a:ext cx="5431236" cy="14284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06/10/2023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bob.swp-rest.police.int/sorce/beacon/default.aspx?pageid=starter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426414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SWP – new PLC centre</a:t>
            </a:r>
          </a:p>
          <a:p>
            <a:r>
              <a:rPr lang="en-GB" dirty="0"/>
              <a:t>There are screens in the reception indicating classroom locations. Your joining instructions will state the floor and classroom number. If in the absence of the PLC Receptionist you require guidance on navigating around the Police Learning Centre</a:t>
            </a:r>
          </a:p>
          <a:p>
            <a:r>
              <a:rPr lang="en-GB" dirty="0"/>
              <a:t>Toilets</a:t>
            </a:r>
            <a:r>
              <a:rPr lang="en-GB" baseline="0" dirty="0"/>
              <a:t> – There are male and female toilets located on each floor. Also, on the ground floor at the back right of the building there are ‘Gender Neutral’ toilets. At the front left of the building on the ground floor there are ‘Male’ and ‘Female’ toilets. </a:t>
            </a:r>
          </a:p>
          <a:p>
            <a:r>
              <a:rPr lang="en-GB" baseline="0" dirty="0"/>
              <a:t>Canteen –</a:t>
            </a:r>
            <a:r>
              <a:rPr lang="en-GB" dirty="0"/>
              <a:t>Each floor has a Tea Point with access to boiling water and fridges however, you will need to bring your own refreshments and crockery. </a:t>
            </a:r>
            <a:r>
              <a:rPr lang="en-GB" baseline="0" dirty="0"/>
              <a:t>At the moment the canteen is not operational but students can use Y </a:t>
            </a:r>
            <a:r>
              <a:rPr lang="en-GB" baseline="0" dirty="0" err="1"/>
              <a:t>Bont</a:t>
            </a:r>
            <a:r>
              <a:rPr lang="en-GB" baseline="0" dirty="0"/>
              <a:t> and other catering facilities until it is up an running. The doors on the PLC side will be opened. The seating area on the ground floor is available for breaks for students (the staff have their own on their admin floor) There are external picnic benches planned for outside.  Down the corridor on the right as you walk from reception with microwaves, kettles and fridges. Kitchen to be kept clean and tidy at all times. Meal and tea breaks as directed by your trainer</a:t>
            </a:r>
          </a:p>
          <a:p>
            <a:r>
              <a:rPr lang="en-GB" baseline="0" dirty="0"/>
              <a:t>Lockers –These are located on the ground floor, in the top right of the building, next to the gender neutral toilets. These will be allocated to officers where operational kit will be stored. No operational kit is to be stored in the boot of their cars.</a:t>
            </a:r>
          </a:p>
          <a:p>
            <a:r>
              <a:rPr lang="en-GB" baseline="0" dirty="0"/>
              <a:t>No smoking/vaping on police premises. This also includes within curtilage and includes outside </a:t>
            </a:r>
            <a:r>
              <a:rPr lang="en-GB" baseline="0"/>
              <a:t>the front </a:t>
            </a:r>
            <a:r>
              <a:rPr lang="en-GB" baseline="0" dirty="0"/>
              <a:t>and rear gates </a:t>
            </a:r>
            <a:r>
              <a:rPr lang="en-GB" baseline="0"/>
              <a:t>of HQ.</a:t>
            </a:r>
            <a:endParaRPr lang="en-GB" baseline="0" dirty="0"/>
          </a:p>
          <a:p>
            <a:r>
              <a:rPr lang="en-GB" baseline="0" dirty="0"/>
              <a:t>Building security –Access control is in place around the building and is via access card. There are 3 revolving doors to enter the atrium which have access control on them but can also be set to motion sensor only. Reception will set the doors to motion sensor only during teaching hours </a:t>
            </a:r>
            <a:r>
              <a:rPr lang="en-GB" baseline="0" dirty="0" err="1"/>
              <a:t>i.e</a:t>
            </a:r>
            <a:r>
              <a:rPr lang="en-GB" baseline="0" dirty="0"/>
              <a:t> 07:30-17:30 and it will be access card at any other time.</a:t>
            </a:r>
          </a:p>
          <a:p>
            <a:r>
              <a:rPr lang="en-GB" baseline="0" dirty="0"/>
              <a:t>Parking – </a:t>
            </a:r>
            <a:r>
              <a:rPr lang="en-GB" dirty="0"/>
              <a:t>Students and New Recruits MUST use the back Entrance to Police HQ situated on the Bridgend Industrial Estate and park in the designated student area. Barriers will prevent you driving to any other areas of the site to park. This entrance will be open at peak hours for Students to enter and exit, approximately 7.30-9.30am and 3.30pm-5.30pm. Students external to South Wales Police are to also use this entrance and can access by showing proof of invite (e.g. joining instructions) to Security. South Wales Police personnel should have their ID readily available to show Security at the Entrance. Students arriving and leaving outside peak hours will need to do so via the Gatehouse at the front of Police HQ and will be able to call security at the barrier. If there is an unusual circumstance where you need to leave the site after 5.30pm, the barriers will release to allow you to exit at the front entrance. Please do not drive off until the gates have fully closed behind you. Conversely, if you are accessing HQ via the gates at any other time, please ensure that no cars or individuals follow through behind you.</a:t>
            </a:r>
          </a:p>
          <a:p>
            <a:r>
              <a:rPr lang="en-GB" dirty="0"/>
              <a:t>There is a dedicated car park for the Police Learning Centre at the top of the site. After passing through the back site entrance, turn first right and follow the road straight up to the top. Both car parks are dedicated parking for students.</a:t>
            </a:r>
          </a:p>
          <a:p>
            <a:endParaRPr lang="en-GB" dirty="0"/>
          </a:p>
          <a:p>
            <a:r>
              <a:rPr lang="en-GB" dirty="0"/>
              <a:t>PRAYER ROOM: This is available at Y </a:t>
            </a:r>
            <a:r>
              <a:rPr lang="en-GB" dirty="0" err="1"/>
              <a:t>Bont</a:t>
            </a:r>
            <a:r>
              <a:rPr lang="en-GB" dirty="0"/>
              <a:t>, in the building next to the Police Learning Centre. QUIET ROOM: This in on the ground floor where Students can plug in their laptops and carry out course work quietly if there is a requirement</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449800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an overview and will be covered in more detail at the ned of the week.</a:t>
            </a: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837140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will explain where </a:t>
            </a:r>
            <a:r>
              <a:rPr lang="en-GB"/>
              <a:t>the muster points are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603591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Chain of command.</a:t>
            </a:r>
          </a:p>
          <a:p>
            <a:r>
              <a:rPr lang="en-GB" dirty="0"/>
              <a:t>Trainers are seen as first line Supervisors.</a:t>
            </a:r>
          </a:p>
          <a:p>
            <a:r>
              <a:rPr lang="en-GB" dirty="0"/>
              <a:t>The Sgt is seen as the 2</a:t>
            </a:r>
            <a:r>
              <a:rPr lang="en-GB" baseline="30000" dirty="0"/>
              <a:t>nd</a:t>
            </a:r>
            <a:r>
              <a:rPr lang="en-GB" dirty="0"/>
              <a:t> line manager</a:t>
            </a:r>
          </a:p>
          <a:p>
            <a:r>
              <a:rPr lang="en-GB" dirty="0"/>
              <a:t>The Inspector</a:t>
            </a:r>
            <a:r>
              <a:rPr lang="en-GB" baseline="0" dirty="0"/>
              <a:t> is the 3</a:t>
            </a:r>
            <a:r>
              <a:rPr lang="en-GB" baseline="30000" dirty="0"/>
              <a:t>rd</a:t>
            </a:r>
            <a:r>
              <a:rPr lang="en-GB" baseline="0" dirty="0"/>
              <a:t> line manager</a:t>
            </a:r>
          </a:p>
          <a:p>
            <a:r>
              <a:rPr lang="en-GB" baseline="0" dirty="0"/>
              <a:t>Students are to approach the trainers with any issues. If the issue warrants a Supervisor to be involved then this will be done by the trainer.</a:t>
            </a:r>
          </a:p>
          <a:p>
            <a:r>
              <a:rPr lang="en-GB" baseline="0" dirty="0"/>
              <a:t>Students to stand when Sgt and above enters the room. Also outside speakers.</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759370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SWP</a:t>
            </a:r>
          </a:p>
          <a:p>
            <a:r>
              <a:rPr lang="en-GB" b="1" dirty="0"/>
              <a:t>Chief</a:t>
            </a:r>
            <a:r>
              <a:rPr lang="en-GB" b="1" baseline="0" dirty="0"/>
              <a:t> Constable</a:t>
            </a:r>
          </a:p>
          <a:p>
            <a:r>
              <a:rPr lang="en-GB" b="0" baseline="0" dirty="0"/>
              <a:t>Jeremy Vaughan, 5905</a:t>
            </a:r>
            <a:endParaRPr lang="en-GB" b="1" baseline="0" dirty="0"/>
          </a:p>
          <a:p>
            <a:r>
              <a:rPr lang="en-GB" b="1" baseline="0" dirty="0"/>
              <a:t>Deputy Chief Constable</a:t>
            </a:r>
          </a:p>
          <a:p>
            <a:r>
              <a:rPr lang="en-GB" b="0" baseline="0" dirty="0"/>
              <a:t>Rachel Bacon, 6970</a:t>
            </a:r>
            <a:br>
              <a:rPr lang="en-GB" b="1" baseline="0" dirty="0"/>
            </a:br>
            <a:endParaRPr lang="en-GB" b="1" baseline="0" dirty="0"/>
          </a:p>
          <a:p>
            <a:r>
              <a:rPr lang="en-GB" b="1" baseline="0" dirty="0"/>
              <a:t>Assistant Chief Constable</a:t>
            </a:r>
            <a:br>
              <a:rPr lang="en-GB" b="1" baseline="0" dirty="0"/>
            </a:br>
            <a:r>
              <a:rPr lang="en-GB" b="0" baseline="0" dirty="0"/>
              <a:t>Wendy </a:t>
            </a:r>
            <a:r>
              <a:rPr lang="en-GB" b="0" baseline="0" dirty="0" err="1"/>
              <a:t>Gunney</a:t>
            </a:r>
            <a:r>
              <a:rPr lang="en-GB" b="0" baseline="0" dirty="0"/>
              <a:t>, 1559 (All Wales Police Collaboration)</a:t>
            </a:r>
            <a:br>
              <a:rPr lang="en-GB" b="0" baseline="0" dirty="0"/>
            </a:br>
            <a:r>
              <a:rPr lang="en-GB" b="0" baseline="0" dirty="0"/>
              <a:t>Joanna Maal, 4948 (Head of Territorial Policing)</a:t>
            </a:r>
            <a:br>
              <a:rPr lang="en-GB" b="0" baseline="0" dirty="0"/>
            </a:br>
            <a:r>
              <a:rPr lang="en-GB" b="0" baseline="0" dirty="0"/>
              <a:t>Mark Travis, 6725 (Head of Operational Support)</a:t>
            </a:r>
          </a:p>
          <a:p>
            <a:endParaRPr lang="en-GB" b="0" baseline="0" dirty="0"/>
          </a:p>
          <a:p>
            <a:r>
              <a:rPr lang="en-GB" b="1" baseline="0" dirty="0"/>
              <a:t>HQ Chief Staff</a:t>
            </a:r>
            <a:br>
              <a:rPr lang="en-GB" b="0" baseline="0" dirty="0"/>
            </a:br>
            <a:r>
              <a:rPr lang="en-GB" b="0" baseline="0" dirty="0"/>
              <a:t>Mark Stevenson, 57154 (Director of People &amp; Organisational Development)</a:t>
            </a:r>
            <a:br>
              <a:rPr lang="en-GB" b="0" baseline="0" dirty="0"/>
            </a:br>
            <a:r>
              <a:rPr lang="en-GB" b="0" baseline="0" dirty="0"/>
              <a:t>Umar Hussain, 54627 (Chief Financial Officer)</a:t>
            </a:r>
          </a:p>
          <a:p>
            <a:endParaRPr lang="en-GB" b="1" baseline="0" dirty="0"/>
          </a:p>
          <a:p>
            <a:r>
              <a:rPr lang="en-GB" b="1" baseline="0" dirty="0"/>
              <a:t>Chief Superintendents (BCU Commanders)</a:t>
            </a:r>
            <a:br>
              <a:rPr lang="en-GB" b="1" baseline="0" dirty="0"/>
            </a:br>
            <a:r>
              <a:rPr lang="en-GB" b="0" baseline="0" dirty="0"/>
              <a:t>Wendy Gunny, 1559 (Cardiff and Vale)</a:t>
            </a:r>
            <a:br>
              <a:rPr lang="en-GB" b="0" baseline="0" dirty="0"/>
            </a:br>
            <a:r>
              <a:rPr lang="en-GB" b="0" baseline="0" dirty="0"/>
              <a:t>Stephen Jones, 3435 (Mid Glamorgan)</a:t>
            </a:r>
          </a:p>
          <a:p>
            <a:r>
              <a:rPr lang="en-GB" b="0" baseline="0" dirty="0"/>
              <a:t>Trudi Meyrick, 3979 (Swansea and Neath Port Talbot)</a:t>
            </a:r>
          </a:p>
          <a:p>
            <a:endParaRPr lang="en-GB" b="0" baseline="0" dirty="0"/>
          </a:p>
          <a:p>
            <a:r>
              <a:rPr lang="en-GB" b="1" baseline="0" dirty="0"/>
              <a:t>GWENT</a:t>
            </a:r>
          </a:p>
          <a:p>
            <a:r>
              <a:rPr lang="en-GB" b="1" baseline="0" dirty="0"/>
              <a:t>Chief Constable</a:t>
            </a:r>
          </a:p>
          <a:p>
            <a:r>
              <a:rPr lang="en-GB" b="0" baseline="0" dirty="0"/>
              <a:t>Pam Kelly 406014</a:t>
            </a:r>
          </a:p>
          <a:p>
            <a:endParaRPr lang="en-GB" b="0" baseline="0" dirty="0"/>
          </a:p>
          <a:p>
            <a:r>
              <a:rPr lang="en-GB" b="1" baseline="0" dirty="0"/>
              <a:t>Chief Officers</a:t>
            </a:r>
          </a:p>
          <a:p>
            <a:r>
              <a:rPr lang="en-GB" b="0" baseline="0" dirty="0"/>
              <a:t>Amanda </a:t>
            </a:r>
            <a:r>
              <a:rPr lang="en-GB" b="0" baseline="0" dirty="0" err="1"/>
              <a:t>Blakeman</a:t>
            </a:r>
            <a:r>
              <a:rPr lang="en-GB" b="0" baseline="0" dirty="0"/>
              <a:t> 407035 – Deputy Chief Constable</a:t>
            </a:r>
          </a:p>
          <a:p>
            <a:r>
              <a:rPr lang="en-GB" b="0" baseline="0" dirty="0"/>
              <a:t>Gareth Chapman GWPSC9999 – Special Chief Officer</a:t>
            </a:r>
          </a:p>
          <a:p>
            <a:r>
              <a:rPr lang="en-GB" b="0" baseline="0" dirty="0"/>
              <a:t>Ian Roberts 400167 _ Assistant Chief Constable</a:t>
            </a:r>
          </a:p>
          <a:p>
            <a:r>
              <a:rPr lang="en-GB" b="0" baseline="0" dirty="0"/>
              <a:t>Nigel Stephens 403969 – Assistant Chief Officer, Resources</a:t>
            </a:r>
          </a:p>
          <a:p>
            <a:br>
              <a:rPr lang="en-GB" b="1" baseline="0" dirty="0"/>
            </a:br>
            <a:endParaRPr lang="en-GB" b="1" dirty="0"/>
          </a:p>
        </p:txBody>
      </p:sp>
      <p:sp>
        <p:nvSpPr>
          <p:cNvPr id="4" name="Slide Number Placeholder 3"/>
          <p:cNvSpPr>
            <a:spLocks noGrp="1"/>
          </p:cNvSpPr>
          <p:nvPr>
            <p:ph type="sldNum" sz="quarter" idx="10"/>
          </p:nvPr>
        </p:nvSpPr>
        <p:spPr/>
        <p:txBody>
          <a:bodyPr/>
          <a:lstStyle/>
          <a:p>
            <a:fld id="{5718280C-ED37-4EE6-AAFC-01A51E34A917}" type="slidenum">
              <a:rPr lang="en-GB" smtClean="0"/>
              <a:t>6</a:t>
            </a:fld>
            <a:endParaRPr lang="en-GB"/>
          </a:p>
        </p:txBody>
      </p:sp>
    </p:spTree>
    <p:extLst>
      <p:ext uri="{BB962C8B-B14F-4D97-AF65-F5344CB8AC3E}">
        <p14:creationId xmlns:p14="http://schemas.microsoft.com/office/powerpoint/2010/main" val="1454451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be given</a:t>
            </a:r>
            <a:r>
              <a:rPr lang="en-GB" baseline="0" dirty="0"/>
              <a:t> time to draw up their classroom contract which should be recorded on flipchart and displayed in the classroom. Trainer to add the following slides (if not included by the students).</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554015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Mobiles to be turned off/silent</a:t>
            </a:r>
            <a:r>
              <a:rPr lang="en-GB" baseline="0" dirty="0"/>
              <a:t> unless agreed by the trainer if expecting an urgent call.</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4215134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are expected to be on premises before 8 o’clock and be</a:t>
            </a:r>
            <a:r>
              <a:rPr lang="en-GB" baseline="0" dirty="0"/>
              <a:t> ready in</a:t>
            </a:r>
            <a:r>
              <a:rPr lang="en-GB" dirty="0"/>
              <a:t> class prior to 08:30.</a:t>
            </a:r>
          </a:p>
          <a:p>
            <a:endParaRPr lang="en-GB" dirty="0"/>
          </a:p>
          <a:p>
            <a:r>
              <a:rPr lang="en-GB" sz="1200" u="sng" kern="1200" dirty="0">
                <a:solidFill>
                  <a:schemeClr val="tx1"/>
                </a:solidFill>
                <a:effectLst/>
                <a:latin typeface="+mn-lt"/>
                <a:ea typeface="+mn-ea"/>
                <a:cs typeface="+mn-cs"/>
                <a:hlinkClick r:id="rId3"/>
              </a:rPr>
              <a:t>https://bob.swp-rest.police.int/sorce/beacon/default.aspx?pageid=starters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 have created a page on BOB for student officers to view which provides them with detail regarding their conditions of employment etc. This is an alternative to sending out huge amounts of information in their pre-join material.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All students must report fit for duty  with regards to drugs/alcohol.</a:t>
            </a:r>
          </a:p>
          <a:p>
            <a:r>
              <a:rPr lang="en-GB" sz="1200" kern="1200" dirty="0">
                <a:solidFill>
                  <a:schemeClr val="tx1"/>
                </a:solidFill>
                <a:effectLst/>
                <a:latin typeface="+mn-lt"/>
                <a:ea typeface="+mn-ea"/>
                <a:cs typeface="+mn-cs"/>
              </a:rPr>
              <a:t> </a:t>
            </a:r>
          </a:p>
          <a:p>
            <a:r>
              <a:rPr lang="en-GB" dirty="0"/>
              <a:t>Personal appointments – keep to an absolute minimum, book appointments for after 430pm,</a:t>
            </a:r>
            <a:r>
              <a:rPr lang="en-GB" baseline="0" dirty="0"/>
              <a:t> unless emergency doctors appointment/hospital appointment.</a:t>
            </a:r>
          </a:p>
          <a:p>
            <a:r>
              <a:rPr lang="en-GB" baseline="0" dirty="0"/>
              <a:t>Sickness reporting – As per policy, it is your responsibility to report sick directly to a member of staff (not via text – this is not sufficient). If you need to leave a message they will call you back.</a:t>
            </a:r>
          </a:p>
          <a:p>
            <a:r>
              <a:rPr lang="en-GB" baseline="0" dirty="0"/>
              <a:t>Travel delays – as expected, due to the position of Kingsway and the distance that students travel. Keep staff updated as soon as possible when car sharing.</a:t>
            </a:r>
          </a:p>
          <a:p>
            <a:r>
              <a:rPr lang="en-GB" baseline="0" dirty="0"/>
              <a:t>Officers to travel back and fore to Kingsway in half blues with a civilian top over their black shirts. They are not to be identifiable as police officers</a:t>
            </a:r>
          </a:p>
          <a:p>
            <a:r>
              <a:rPr lang="en-GB" baseline="0" dirty="0"/>
              <a:t>Snow days – if, due to the weather you are unable to attend Kingsway, a member of staff must be contacted directly. As per force policy, Officers are to report to their closest police station for duty.</a:t>
            </a:r>
          </a:p>
          <a:p>
            <a:r>
              <a:rPr lang="en-GB" baseline="0" dirty="0"/>
              <a:t>Social media – as per force policies. No photographs relating to the course or trainers are to be posted on social media websites.</a:t>
            </a:r>
          </a:p>
          <a:p>
            <a:r>
              <a:rPr lang="en-GB" baseline="0" dirty="0"/>
              <a:t>Time off – If you need to make a request for time off during this course then make representation to your trainer who will then discuss this with your </a:t>
            </a:r>
            <a:r>
              <a:rPr lang="en-GB" baseline="0" dirty="0" err="1"/>
              <a:t>Sgt.</a:t>
            </a:r>
            <a:endParaRPr lang="en-GB" baseline="0" dirty="0"/>
          </a:p>
          <a:p>
            <a:endParaRPr lang="en-GB" baseline="0" dirty="0"/>
          </a:p>
          <a:p>
            <a:r>
              <a:rPr lang="en-GB" sz="1200" kern="1200" dirty="0">
                <a:solidFill>
                  <a:schemeClr val="tx1"/>
                </a:solidFill>
                <a:effectLst/>
                <a:latin typeface="+mn-lt"/>
                <a:ea typeface="+mn-ea"/>
                <a:cs typeface="+mn-cs"/>
              </a:rPr>
              <a:t>**** In relation to time off, if their partner is pregnant and they want to apply for maternity support leave, that they must inform their Supervisor at the earliest opportunity and apply for maternity support leave at least 15 weeks before the due date of the baby. They can look up the Maternity policy on the Bob HR page if they need more info.</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forms are on the .Gov website and there are signposts on Bob.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have been a couple of instances lately where they have joined BCU and not told anyone in time and there has been an issue with them not being entitled to their leave as they were late requesting it, so it isn’t just a Phase 1 thing).</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Foe</a:t>
            </a:r>
            <a:r>
              <a:rPr lang="en-GB" sz="1200" kern="1200" baseline="0" dirty="0">
                <a:solidFill>
                  <a:schemeClr val="tx1"/>
                </a:solidFill>
                <a:effectLst/>
                <a:latin typeface="+mn-lt"/>
                <a:ea typeface="+mn-ea"/>
                <a:cs typeface="+mn-cs"/>
              </a:rPr>
              <a:t> Gwent, the Officer is to submit ‘Application for Paternity/Maternity Support Leave and Pay’ form by the end of the 15</a:t>
            </a:r>
            <a:r>
              <a:rPr lang="en-GB" sz="1200" kern="1200" baseline="30000" dirty="0">
                <a:solidFill>
                  <a:schemeClr val="tx1"/>
                </a:solidFill>
                <a:effectLst/>
                <a:latin typeface="+mn-lt"/>
                <a:ea typeface="+mn-ea"/>
                <a:cs typeface="+mn-cs"/>
              </a:rPr>
              <a:t>th</a:t>
            </a:r>
            <a:r>
              <a:rPr lang="en-GB" sz="1200" kern="1200" baseline="0" dirty="0">
                <a:solidFill>
                  <a:schemeClr val="tx1"/>
                </a:solidFill>
                <a:effectLst/>
                <a:latin typeface="+mn-lt"/>
                <a:ea typeface="+mn-ea"/>
                <a:cs typeface="+mn-cs"/>
              </a:rPr>
              <a:t> week before the baby is expected to their Line Manager to be then forwarded to the HR Business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5269606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t>Hairstyles/Facial Hair</a:t>
            </a:r>
          </a:p>
          <a:p>
            <a:r>
              <a:rPr lang="en-GB" altLang="en-US" dirty="0"/>
              <a:t>All police officers and staff, whether uniformed or not, should ensure that their hair is kept</a:t>
            </a:r>
            <a:r>
              <a:rPr lang="en-GB" altLang="en-US" baseline="0" dirty="0"/>
              <a:t> </a:t>
            </a:r>
            <a:r>
              <a:rPr lang="en-GB" altLang="en-US" dirty="0"/>
              <a:t>neat and tidy so as to present a professional corporate image. They must ensure that their</a:t>
            </a:r>
            <a:r>
              <a:rPr lang="en-GB" altLang="en-US" baseline="0" dirty="0"/>
              <a:t> </a:t>
            </a:r>
            <a:r>
              <a:rPr lang="en-GB" altLang="en-US" dirty="0"/>
              <a:t>hair is not cut or shaped into patterns, motifs or extreme styles as this may provoke</a:t>
            </a:r>
            <a:r>
              <a:rPr lang="en-GB" altLang="en-US" baseline="0" dirty="0"/>
              <a:t> </a:t>
            </a:r>
            <a:r>
              <a:rPr lang="en-GB" altLang="en-US" dirty="0"/>
              <a:t>negative public comment and detract from the professional corporate image that the Force</a:t>
            </a:r>
            <a:r>
              <a:rPr lang="en-GB" altLang="en-US" baseline="0" dirty="0"/>
              <a:t> </a:t>
            </a:r>
            <a:r>
              <a:rPr lang="en-GB" altLang="en-US" dirty="0"/>
              <a:t>wishes to portray.</a:t>
            </a:r>
          </a:p>
          <a:p>
            <a:r>
              <a:rPr lang="en-GB" altLang="en-US" dirty="0"/>
              <a:t>Police officers and police staff should be mindful that warrant or identification cards would</a:t>
            </a:r>
            <a:r>
              <a:rPr lang="en-GB" altLang="en-US" baseline="0" dirty="0"/>
              <a:t> </a:t>
            </a:r>
            <a:r>
              <a:rPr lang="en-GB" altLang="en-US" dirty="0"/>
              <a:t>need to be renewed or updated if they have a significant change to their hairstyle or hair</a:t>
            </a:r>
            <a:r>
              <a:rPr lang="en-GB" altLang="en-US" baseline="0" dirty="0"/>
              <a:t> </a:t>
            </a:r>
            <a:r>
              <a:rPr lang="en-GB" altLang="en-US" dirty="0"/>
              <a:t>colour, or if the growing of facial hair considerably alters their appearance.</a:t>
            </a:r>
          </a:p>
          <a:p>
            <a:r>
              <a:rPr lang="en-GB" altLang="en-US" dirty="0"/>
              <a:t>Officers in specialist posts or engaged in specific operations may have a genuine operational</a:t>
            </a:r>
            <a:r>
              <a:rPr lang="en-GB" altLang="en-US" baseline="0" dirty="0"/>
              <a:t> </a:t>
            </a:r>
            <a:r>
              <a:rPr lang="en-GB" altLang="en-US" dirty="0"/>
              <a:t>requirement to not comply with this section of the policy, each case will be judged on its</a:t>
            </a:r>
            <a:r>
              <a:rPr lang="en-GB" altLang="en-US" baseline="0" dirty="0"/>
              <a:t> </a:t>
            </a:r>
            <a:r>
              <a:rPr lang="en-GB" altLang="en-US" dirty="0"/>
              <a:t>merits and suitability by the relevant Inspector/equivalent police staff Manager.</a:t>
            </a:r>
          </a:p>
          <a:p>
            <a:r>
              <a:rPr lang="en-GB" altLang="en-US" dirty="0"/>
              <a:t>Where health, safety or hygiene conflicts with religious beliefs, the relevant Line Manager</a:t>
            </a:r>
            <a:r>
              <a:rPr lang="en-GB" altLang="en-US" baseline="0" dirty="0"/>
              <a:t> </a:t>
            </a:r>
            <a:r>
              <a:rPr lang="en-GB" altLang="en-US" dirty="0"/>
              <a:t>should refer the issue to the Health and Safety Manager and the Equality and Diversity</a:t>
            </a:r>
            <a:r>
              <a:rPr lang="en-GB" altLang="en-US" baseline="0" dirty="0"/>
              <a:t> </a:t>
            </a:r>
            <a:r>
              <a:rPr lang="en-GB" altLang="en-US" dirty="0"/>
              <a:t>Manager.</a:t>
            </a:r>
          </a:p>
          <a:p>
            <a:r>
              <a:rPr lang="en-GB" altLang="en-US" dirty="0"/>
              <a:t>For health and safety requirements all officers with long hair must have their hair</a:t>
            </a:r>
            <a:r>
              <a:rPr lang="en-GB" altLang="en-US" baseline="0" dirty="0"/>
              <a:t> </a:t>
            </a:r>
            <a:r>
              <a:rPr lang="en-GB" altLang="en-US" dirty="0"/>
              <a:t>tied up and off the collar when wearing uniform. In particular “pony tails” will not be worn</a:t>
            </a:r>
            <a:r>
              <a:rPr lang="en-GB" altLang="en-US" baseline="0" dirty="0"/>
              <a:t> </a:t>
            </a:r>
            <a:r>
              <a:rPr lang="en-GB" altLang="en-US" dirty="0"/>
              <a:t>on duty. Long hair may prove a disadvantage and is potentially dangerous during periods of</a:t>
            </a:r>
            <a:r>
              <a:rPr lang="en-GB" altLang="en-US" baseline="0" dirty="0"/>
              <a:t> </a:t>
            </a:r>
            <a:r>
              <a:rPr lang="en-GB" altLang="en-US" dirty="0"/>
              <a:t>disorder.</a:t>
            </a:r>
          </a:p>
          <a:p>
            <a:r>
              <a:rPr lang="en-GB" altLang="en-US" dirty="0"/>
              <a:t>If there is a need to use hairgrips to keep hair in place these must be of a colour similar to</a:t>
            </a:r>
            <a:r>
              <a:rPr lang="en-GB" altLang="en-US" baseline="0" dirty="0"/>
              <a:t> </a:t>
            </a:r>
            <a:r>
              <a:rPr lang="en-GB" altLang="en-US" dirty="0"/>
              <a:t>the persons hair colour. Other colours must not be used. Bobbles, hairbands and ‘bulldog’</a:t>
            </a:r>
            <a:r>
              <a:rPr lang="en-GB" altLang="en-US" baseline="0" dirty="0"/>
              <a:t> </a:t>
            </a:r>
            <a:r>
              <a:rPr lang="en-GB" altLang="en-US" dirty="0"/>
              <a:t>type clips/clasps are not permitted.</a:t>
            </a:r>
          </a:p>
          <a:p>
            <a:r>
              <a:rPr lang="en-GB" altLang="en-US" dirty="0"/>
              <a:t>The use of hair gel will only be permitted if it does not interfere with the wearing of</a:t>
            </a:r>
            <a:r>
              <a:rPr lang="en-GB" altLang="en-US" baseline="0" dirty="0"/>
              <a:t> </a:t>
            </a:r>
            <a:r>
              <a:rPr lang="en-GB" altLang="en-US" dirty="0"/>
              <a:t>headgear. In addition, it must look ‘natural’; spikes, etc. are not permitted. Hair dye may be</a:t>
            </a:r>
            <a:r>
              <a:rPr lang="en-GB" altLang="en-US" baseline="0" dirty="0"/>
              <a:t> </a:t>
            </a:r>
            <a:r>
              <a:rPr lang="en-GB" altLang="en-US" dirty="0"/>
              <a:t>used provided the resultant colour is natural/neutral. (e.g. ‘natural’ looking black, brown, blonde, auburn, etc.)</a:t>
            </a:r>
          </a:p>
          <a:p>
            <a:r>
              <a:rPr lang="en-GB" altLang="en-US" dirty="0"/>
              <a:t>Staff who routinely meet with the public in the course of their duty must ensure that facial</a:t>
            </a:r>
            <a:r>
              <a:rPr lang="en-GB" altLang="en-US" baseline="0" dirty="0"/>
              <a:t> </a:t>
            </a:r>
            <a:r>
              <a:rPr lang="en-GB" altLang="en-US" dirty="0"/>
              <a:t>hair (beards, moustaches, etc.) is neat and well kept at all times. It must not be cut into</a:t>
            </a:r>
            <a:r>
              <a:rPr lang="en-GB" altLang="en-US" baseline="0" dirty="0"/>
              <a:t> </a:t>
            </a:r>
            <a:r>
              <a:rPr lang="en-GB" altLang="en-US" dirty="0"/>
              <a:t>shapes, patterns or extreme styles that may portray an unprofessional image. Long and/or</a:t>
            </a:r>
            <a:r>
              <a:rPr lang="en-GB" altLang="en-US" baseline="0" dirty="0"/>
              <a:t> </a:t>
            </a:r>
            <a:r>
              <a:rPr lang="en-GB" altLang="en-US" dirty="0"/>
              <a:t>unruly beards could constitute a safety hazard. All police officers and police staff are</a:t>
            </a:r>
            <a:r>
              <a:rPr lang="en-GB" altLang="en-US" baseline="0" dirty="0"/>
              <a:t> </a:t>
            </a:r>
            <a:r>
              <a:rPr lang="en-GB" altLang="en-US" dirty="0"/>
              <a:t>reminded that photographs on warrant/identity cards must reflect current appearances.</a:t>
            </a:r>
          </a:p>
          <a:p>
            <a:r>
              <a:rPr lang="en-GB" altLang="en-US" dirty="0"/>
              <a:t>‘Stubble’ will not be tolerated for police officers and uniformed police staff who have face to</a:t>
            </a:r>
            <a:r>
              <a:rPr lang="en-GB" altLang="en-US" baseline="0" dirty="0"/>
              <a:t> </a:t>
            </a:r>
            <a:r>
              <a:rPr lang="en-GB" altLang="en-US" dirty="0"/>
              <a:t>face contact with the public. (Facial hair must be established whilst off duty or at a time when those</a:t>
            </a:r>
            <a:r>
              <a:rPr lang="en-GB" altLang="en-US" baseline="0" dirty="0"/>
              <a:t> </a:t>
            </a:r>
            <a:r>
              <a:rPr lang="en-GB" altLang="en-US" dirty="0"/>
              <a:t>individuals will not come into contact with the general public.</a:t>
            </a:r>
          </a:p>
          <a:p>
            <a:r>
              <a:rPr lang="en-GB" altLang="en-US" dirty="0"/>
              <a:t>Officers who are CBRN (Chemical, Biological, Radiological, Nuclear)</a:t>
            </a:r>
            <a:r>
              <a:rPr lang="en-GB" altLang="en-US" baseline="0" dirty="0"/>
              <a:t> </a:t>
            </a:r>
            <a:r>
              <a:rPr lang="en-GB" altLang="en-US" dirty="0"/>
              <a:t>trained should not wear a beard or moustache which prevents an effective seal being made</a:t>
            </a:r>
            <a:r>
              <a:rPr lang="en-GB" altLang="en-US" baseline="0" dirty="0"/>
              <a:t> </a:t>
            </a:r>
            <a:r>
              <a:rPr lang="en-GB" altLang="en-US" dirty="0"/>
              <a:t>when wearing a respirator.</a:t>
            </a:r>
          </a:p>
          <a:p>
            <a:r>
              <a:rPr lang="en-GB" altLang="en-US" dirty="0"/>
              <a:t>Eyebrow hair must not be shaved or styled to portray any pattern or design.</a:t>
            </a:r>
            <a:endParaRPr lang="en-US"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092685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Cosmetics</a:t>
            </a:r>
          </a:p>
          <a:p>
            <a:r>
              <a:rPr lang="en-GB" dirty="0"/>
              <a:t>Police officers and uniformed police staff are permitted to wear minimal make up, which</a:t>
            </a:r>
            <a:r>
              <a:rPr lang="en-GB" baseline="0" dirty="0"/>
              <a:t> </a:t>
            </a:r>
            <a:r>
              <a:rPr lang="en-GB" dirty="0"/>
              <a:t>should be subtle and discreet. Exceptions may be allowed under the DDA (for example</a:t>
            </a:r>
            <a:r>
              <a:rPr lang="en-GB" baseline="0" dirty="0"/>
              <a:t> </a:t>
            </a:r>
            <a:r>
              <a:rPr lang="en-GB" dirty="0"/>
              <a:t>where make up is used to conceal a scar or birthmark) and in such circumstances advice</a:t>
            </a:r>
            <a:r>
              <a:rPr lang="en-GB" baseline="0" dirty="0"/>
              <a:t> </a:t>
            </a:r>
            <a:r>
              <a:rPr lang="en-GB" dirty="0"/>
              <a:t>should be sought from the relevant Equality and Diversity advisor. Each case will be judged</a:t>
            </a:r>
            <a:r>
              <a:rPr lang="en-GB" baseline="0" dirty="0"/>
              <a:t> </a:t>
            </a:r>
            <a:r>
              <a:rPr lang="en-GB" dirty="0"/>
              <a:t>on its merits.</a:t>
            </a:r>
          </a:p>
          <a:p>
            <a:r>
              <a:rPr lang="en-GB" dirty="0"/>
              <a:t>Exceptions may also be allowed for religious reasons, for example Hindu female police</a:t>
            </a:r>
            <a:r>
              <a:rPr lang="en-GB" baseline="0" dirty="0"/>
              <a:t> </a:t>
            </a:r>
            <a:r>
              <a:rPr lang="en-GB" dirty="0"/>
              <a:t>officers and police staff may wear a </a:t>
            </a:r>
            <a:r>
              <a:rPr lang="en-GB" dirty="0" err="1"/>
              <a:t>Bindi</a:t>
            </a:r>
            <a:r>
              <a:rPr lang="en-GB" dirty="0"/>
              <a:t> (red spot) on their forehead and Hindu male police</a:t>
            </a:r>
            <a:r>
              <a:rPr lang="en-GB" baseline="0" dirty="0"/>
              <a:t> </a:t>
            </a:r>
            <a:r>
              <a:rPr lang="en-GB" dirty="0"/>
              <a:t>officers and police staff may choose to wear a </a:t>
            </a:r>
            <a:r>
              <a:rPr lang="en-GB" dirty="0" err="1"/>
              <a:t>Tilak</a:t>
            </a:r>
            <a:r>
              <a:rPr lang="en-GB" dirty="0"/>
              <a:t> (clay marking) on their forehead.</a:t>
            </a:r>
          </a:p>
          <a:p>
            <a:r>
              <a:rPr lang="en-GB" dirty="0"/>
              <a:t>Advice may be sought from the relevant Equality and Diversity advisor.</a:t>
            </a:r>
          </a:p>
          <a:p>
            <a:r>
              <a:rPr lang="en-GB" dirty="0"/>
              <a:t>All police officers and uniformed police staff may wear clear or natural nail varnish.</a:t>
            </a:r>
          </a:p>
          <a:p>
            <a:r>
              <a:rPr lang="en-GB" dirty="0"/>
              <a:t>Fingernails should be kept neatly trimmed in order that the potential for injury being caused</a:t>
            </a:r>
            <a:r>
              <a:rPr lang="en-GB" baseline="0" dirty="0"/>
              <a:t> </a:t>
            </a:r>
            <a:r>
              <a:rPr lang="en-GB" dirty="0"/>
              <a:t>to themselves, members of the public or colleagues during physical contact can be</a:t>
            </a:r>
            <a:r>
              <a:rPr lang="en-GB" baseline="0" dirty="0"/>
              <a:t> </a:t>
            </a:r>
            <a:r>
              <a:rPr lang="en-GB" dirty="0"/>
              <a:t>minimised. False nails are not permitted for operational police officers/police staff as they</a:t>
            </a:r>
            <a:r>
              <a:rPr lang="en-GB" baseline="0" dirty="0"/>
              <a:t> </a:t>
            </a:r>
            <a:r>
              <a:rPr lang="en-GB" dirty="0"/>
              <a:t>are a health and safety hazard.</a:t>
            </a:r>
          </a:p>
          <a:p>
            <a:r>
              <a:rPr lang="en-GB" dirty="0"/>
              <a:t>All Force staff should adopt a sensible approach when applying cosmetics, ensuring that they</a:t>
            </a:r>
            <a:r>
              <a:rPr lang="en-GB" baseline="0" dirty="0"/>
              <a:t> </a:t>
            </a:r>
            <a:r>
              <a:rPr lang="en-GB" dirty="0"/>
              <a:t>do not present an unprofessional image of the organisation.</a:t>
            </a: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936798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t>You will be expected to shave daily whilst in Training. If you turn up to work unshaven</a:t>
            </a:r>
            <a:r>
              <a:rPr lang="en-GB" altLang="en-US" b="1" baseline="0" dirty="0"/>
              <a:t> you will be sent to get a razor to shave.</a:t>
            </a:r>
            <a:endParaRPr lang="en-GB" altLang="en-US" b="1" dirty="0"/>
          </a:p>
          <a:p>
            <a:endParaRPr lang="en-GB" altLang="en-US" dirty="0"/>
          </a:p>
          <a:p>
            <a:pPr marL="171450" indent="-171450">
              <a:buFont typeface="Arial" panose="020B0604020202020204" pitchFamily="34" charset="0"/>
              <a:buChar char="•"/>
            </a:pPr>
            <a:r>
              <a:rPr lang="en-GB" altLang="en-US" dirty="0"/>
              <a:t>‘Stubble’ will not be tolerated for police officers and uniformed police staff who have face to</a:t>
            </a:r>
            <a:r>
              <a:rPr lang="en-GB" altLang="en-US" baseline="0" dirty="0"/>
              <a:t> </a:t>
            </a:r>
            <a:r>
              <a:rPr lang="en-GB" altLang="en-US" dirty="0"/>
              <a:t>face contact with the public. </a:t>
            </a:r>
          </a:p>
          <a:p>
            <a:pPr marL="171450" indent="-171450">
              <a:buFont typeface="Arial" panose="020B0604020202020204" pitchFamily="34" charset="0"/>
              <a:buChar char="•"/>
            </a:pPr>
            <a:r>
              <a:rPr lang="en-GB" altLang="en-US" dirty="0"/>
              <a:t>Staff who routinely meet with the public in the course of their duty </a:t>
            </a:r>
            <a:r>
              <a:rPr lang="en-GB" altLang="en-US" b="1" u="sng" dirty="0"/>
              <a:t>must</a:t>
            </a:r>
            <a:r>
              <a:rPr lang="en-GB" altLang="en-US" dirty="0"/>
              <a:t> ensure that facial</a:t>
            </a:r>
            <a:r>
              <a:rPr lang="en-GB" altLang="en-US" baseline="0" dirty="0"/>
              <a:t> </a:t>
            </a:r>
            <a:r>
              <a:rPr lang="en-GB" altLang="en-US" dirty="0"/>
              <a:t>hair (beards, moustaches, etc.) is neat and well kept at all times. </a:t>
            </a:r>
          </a:p>
          <a:p>
            <a:pPr marL="171450" indent="-171450">
              <a:buFont typeface="Arial" panose="020B0604020202020204" pitchFamily="34" charset="0"/>
              <a:buChar char="•"/>
            </a:pPr>
            <a:r>
              <a:rPr lang="en-GB" altLang="en-US" b="1" u="sng" dirty="0"/>
              <a:t>It must not be</a:t>
            </a:r>
            <a:r>
              <a:rPr lang="en-GB" altLang="en-US" dirty="0"/>
              <a:t> cut into</a:t>
            </a:r>
            <a:r>
              <a:rPr lang="en-GB" altLang="en-US" baseline="0" dirty="0"/>
              <a:t> </a:t>
            </a:r>
            <a:r>
              <a:rPr lang="en-GB" altLang="en-US" dirty="0"/>
              <a:t>shapes, patterns or extreme styles that may portray an unprofessional image. </a:t>
            </a:r>
          </a:p>
          <a:p>
            <a:pPr marL="171450" indent="-171450">
              <a:buFont typeface="Arial" panose="020B0604020202020204" pitchFamily="34" charset="0"/>
              <a:buChar char="•"/>
            </a:pPr>
            <a:r>
              <a:rPr lang="en-GB" altLang="en-US" dirty="0"/>
              <a:t>Long and/or</a:t>
            </a:r>
            <a:r>
              <a:rPr lang="en-GB" altLang="en-US" baseline="0" dirty="0"/>
              <a:t> </a:t>
            </a:r>
            <a:r>
              <a:rPr lang="en-GB" altLang="en-US" dirty="0"/>
              <a:t>unruly beards could constitute </a:t>
            </a:r>
            <a:r>
              <a:rPr lang="en-GB" altLang="en-US" b="1" u="sng" dirty="0"/>
              <a:t>a safety hazard</a:t>
            </a:r>
            <a:r>
              <a:rPr lang="en-GB" altLang="en-US" dirty="0"/>
              <a:t>. </a:t>
            </a:r>
          </a:p>
          <a:p>
            <a:pPr marL="171450" indent="-171450">
              <a:buFont typeface="Arial" panose="020B0604020202020204" pitchFamily="34" charset="0"/>
              <a:buChar char="•"/>
            </a:pPr>
            <a:r>
              <a:rPr lang="en-GB" altLang="en-US" dirty="0"/>
              <a:t>All police officers and police staff are</a:t>
            </a:r>
            <a:r>
              <a:rPr lang="en-GB" altLang="en-US" baseline="0" dirty="0"/>
              <a:t> </a:t>
            </a:r>
            <a:r>
              <a:rPr lang="en-GB" altLang="en-US" dirty="0"/>
              <a:t>reminded that photographs on warrant/identity cards </a:t>
            </a:r>
            <a:r>
              <a:rPr lang="en-GB" altLang="en-US" b="1" u="sng" dirty="0"/>
              <a:t>must</a:t>
            </a:r>
            <a:r>
              <a:rPr lang="en-GB" altLang="en-US" dirty="0"/>
              <a:t> reflect current appearances.</a:t>
            </a:r>
          </a:p>
          <a:p>
            <a:pPr marL="171450" indent="-171450">
              <a:buFont typeface="Arial" panose="020B0604020202020204" pitchFamily="34" charset="0"/>
              <a:buChar char="•"/>
            </a:pPr>
            <a:r>
              <a:rPr lang="en-GB" altLang="en-US" dirty="0"/>
              <a:t>Facial hair must be established whilst off duty or at a time when those</a:t>
            </a:r>
            <a:r>
              <a:rPr lang="en-GB" altLang="en-US" baseline="0" dirty="0"/>
              <a:t> </a:t>
            </a:r>
            <a:r>
              <a:rPr lang="en-GB" altLang="en-US" dirty="0"/>
              <a:t>individuals will not come into contact with the general public.</a:t>
            </a:r>
          </a:p>
          <a:p>
            <a:pPr marL="171450" indent="-171450">
              <a:buFont typeface="Arial" panose="020B0604020202020204" pitchFamily="34" charset="0"/>
              <a:buChar char="•"/>
            </a:pPr>
            <a:r>
              <a:rPr lang="en-GB" altLang="en-US" dirty="0"/>
              <a:t>Officers who are CBRN (Chemical, Biological, Radiological, Nuclear)</a:t>
            </a:r>
            <a:r>
              <a:rPr lang="en-GB" altLang="en-US" baseline="0" dirty="0"/>
              <a:t> </a:t>
            </a:r>
            <a:r>
              <a:rPr lang="en-GB" altLang="en-US" dirty="0"/>
              <a:t>trained should not wear a beard or moustache which prevents an effective seal being made</a:t>
            </a:r>
            <a:r>
              <a:rPr lang="en-GB" altLang="en-US" baseline="0" dirty="0"/>
              <a:t> </a:t>
            </a:r>
            <a:r>
              <a:rPr lang="en-GB" altLang="en-US" dirty="0"/>
              <a:t>when wearing a respirator.</a:t>
            </a:r>
          </a:p>
          <a:p>
            <a:pPr marL="171450" indent="-171450">
              <a:buFont typeface="Arial" panose="020B0604020202020204" pitchFamily="34" charset="0"/>
              <a:buChar char="•"/>
            </a:pPr>
            <a:r>
              <a:rPr lang="en-GB" altLang="en-US" dirty="0"/>
              <a:t>Eyebrow hair must not be shaved or styled to portray any pattern or design.</a:t>
            </a:r>
            <a:endParaRPr lang="en-US"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588256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Apart from the general reason of image, limitations on jewellery can also be necessary in</a:t>
            </a:r>
            <a:r>
              <a:rPr lang="en-GB" altLang="en-US" baseline="0" dirty="0"/>
              <a:t> </a:t>
            </a:r>
            <a:r>
              <a:rPr lang="en-GB" altLang="en-US" dirty="0"/>
              <a:t>the interests of safety and hygiene. In certain circumstances such jewellery may be</a:t>
            </a:r>
            <a:r>
              <a:rPr lang="en-GB" altLang="en-US" baseline="0" dirty="0"/>
              <a:t> </a:t>
            </a:r>
            <a:r>
              <a:rPr lang="en-GB" altLang="en-US" dirty="0"/>
              <a:t>potentially dangerous to the wearer, colleagues and members of the public and may</a:t>
            </a:r>
            <a:r>
              <a:rPr lang="en-GB" altLang="en-US" baseline="0" dirty="0"/>
              <a:t> </a:t>
            </a:r>
            <a:r>
              <a:rPr lang="en-GB" altLang="en-US" dirty="0"/>
              <a:t>disproportionately exacerbate injury caused as a result of any physical contact.</a:t>
            </a:r>
          </a:p>
          <a:p>
            <a:r>
              <a:rPr lang="en-GB" altLang="en-US" dirty="0"/>
              <a:t>Police officers and police staff who have face to face contact with the public are not</a:t>
            </a:r>
            <a:r>
              <a:rPr lang="en-GB" altLang="en-US" baseline="0" dirty="0"/>
              <a:t> </a:t>
            </a:r>
            <a:r>
              <a:rPr lang="en-GB" altLang="en-US" dirty="0"/>
              <a:t>permitted to wear jewellery or adornments as they may cause damage or injury to</a:t>
            </a:r>
            <a:r>
              <a:rPr lang="en-GB" altLang="en-US" baseline="0" dirty="0"/>
              <a:t> </a:t>
            </a:r>
            <a:r>
              <a:rPr lang="en-GB" altLang="en-US" dirty="0"/>
              <a:t>themselves or others.</a:t>
            </a:r>
          </a:p>
          <a:p>
            <a:r>
              <a:rPr lang="en-GB" altLang="en-US" dirty="0"/>
              <a:t>A discreet watch and no more than two plain rings are the only forms of jewellery which</a:t>
            </a:r>
            <a:r>
              <a:rPr lang="en-GB" altLang="en-US" baseline="0" dirty="0"/>
              <a:t> </a:t>
            </a:r>
            <a:r>
              <a:rPr lang="en-GB" altLang="en-US" dirty="0"/>
              <a:t>may be worn by police officers and police staff in contact with the public. For safety reasons,</a:t>
            </a:r>
            <a:r>
              <a:rPr lang="en-GB" altLang="en-US" baseline="0" dirty="0"/>
              <a:t> </a:t>
            </a:r>
            <a:r>
              <a:rPr lang="en-GB" altLang="en-US" dirty="0"/>
              <a:t>operational uniformed police officers and police staff (including plain clothed officers) will not</a:t>
            </a:r>
            <a:r>
              <a:rPr lang="en-GB" altLang="en-US" baseline="0" dirty="0"/>
              <a:t> </a:t>
            </a:r>
            <a:r>
              <a:rPr lang="en-GB" altLang="en-US" dirty="0"/>
              <a:t>wear pierced/clip on earrings. Ear Studs may be worn only during the 6 weeks when first</a:t>
            </a:r>
            <a:r>
              <a:rPr lang="en-GB" altLang="en-US" baseline="0" dirty="0"/>
              <a:t> </a:t>
            </a:r>
            <a:r>
              <a:rPr lang="en-GB" altLang="en-US" dirty="0"/>
              <a:t>pierced, but this is at the wearer's own risk. Neck chains should not be worn except where</a:t>
            </a:r>
            <a:r>
              <a:rPr lang="en-GB" altLang="en-US" baseline="0" dirty="0"/>
              <a:t> </a:t>
            </a:r>
            <a:r>
              <a:rPr lang="en-GB" altLang="en-US" dirty="0"/>
              <a:t>necessary and justified e.g. medical advice reasons, specific cultural or religious reasons</a:t>
            </a:r>
            <a:r>
              <a:rPr lang="en-GB" altLang="en-US" baseline="0" dirty="0"/>
              <a:t> </a:t>
            </a:r>
            <a:r>
              <a:rPr lang="en-GB" altLang="en-US" dirty="0"/>
              <a:t>(see paragraph 3.18 re religious artefacts). These must be kept discreet.</a:t>
            </a:r>
          </a:p>
          <a:p>
            <a:r>
              <a:rPr lang="en-GB" altLang="en-US" dirty="0"/>
              <a:t>Police officers or member of police staff will not be permitted to wear items of jewellery</a:t>
            </a:r>
            <a:r>
              <a:rPr lang="en-GB" altLang="en-US" baseline="0" dirty="0"/>
              <a:t> </a:t>
            </a:r>
            <a:r>
              <a:rPr lang="en-GB" altLang="en-US" dirty="0"/>
              <a:t>through the nose, eyebrow, lips, tongue or any other visible part of the body, unless in</a:t>
            </a:r>
            <a:r>
              <a:rPr lang="en-GB" altLang="en-US" baseline="0" dirty="0"/>
              <a:t> </a:t>
            </a:r>
            <a:r>
              <a:rPr lang="en-GB" altLang="en-US" dirty="0"/>
              <a:t>accordance with religious belief.</a:t>
            </a:r>
          </a:p>
          <a:p>
            <a:r>
              <a:rPr lang="en-GB" altLang="en-US" dirty="0"/>
              <a:t>Body piercings may be caught and detached or struck and impaled into the wearer’s body</a:t>
            </a:r>
            <a:r>
              <a:rPr lang="en-GB" altLang="en-US" baseline="0" dirty="0"/>
              <a:t> </a:t>
            </a:r>
            <a:r>
              <a:rPr lang="en-GB" altLang="en-US" dirty="0"/>
              <a:t>causing injury.</a:t>
            </a:r>
            <a:r>
              <a:rPr lang="en-GB" altLang="en-US" baseline="0" dirty="0"/>
              <a:t> </a:t>
            </a:r>
            <a:r>
              <a:rPr lang="en-GB" altLang="en-US" dirty="0"/>
              <a:t>Although they are not forbidden, personnel must consider the risks involved in wearing body</a:t>
            </a:r>
            <a:r>
              <a:rPr lang="en-GB" altLang="en-US" baseline="0" dirty="0"/>
              <a:t> </a:t>
            </a:r>
            <a:r>
              <a:rPr lang="en-GB" altLang="en-US" dirty="0"/>
              <a:t>piercings and self assess the suitability of wearing such jewellery whilst engaged in their</a:t>
            </a:r>
            <a:r>
              <a:rPr lang="en-GB" altLang="en-US" baseline="0" dirty="0"/>
              <a:t> </a:t>
            </a:r>
            <a:r>
              <a:rPr lang="en-GB" altLang="en-US" dirty="0"/>
              <a:t>duty. Uniform must not be modified to accommodate body piercings. Police officers and</a:t>
            </a:r>
            <a:r>
              <a:rPr lang="en-GB" altLang="en-US" baseline="0" dirty="0"/>
              <a:t> </a:t>
            </a:r>
            <a:r>
              <a:rPr lang="en-GB" altLang="en-US" dirty="0"/>
              <a:t>police staff who choose to wear body piercings do so at their own risk and the Force will not</a:t>
            </a:r>
            <a:r>
              <a:rPr lang="en-GB" altLang="en-US" baseline="0" dirty="0"/>
              <a:t> </a:t>
            </a:r>
            <a:r>
              <a:rPr lang="en-GB" altLang="en-US" dirty="0"/>
              <a:t>be held responsible for injuries sustained as a result.</a:t>
            </a:r>
          </a:p>
          <a:p>
            <a:r>
              <a:rPr lang="en-GB" altLang="en-US" dirty="0"/>
              <a:t>Police officers and staff who do not come into contact with the public on a regular basis may</a:t>
            </a:r>
            <a:r>
              <a:rPr lang="en-GB" altLang="en-US" baseline="0" dirty="0"/>
              <a:t> </a:t>
            </a:r>
            <a:r>
              <a:rPr lang="en-GB" altLang="en-US" dirty="0"/>
              <a:t>wear pierced earrings, but these must appear smart and professional. They should adopt a</a:t>
            </a:r>
          </a:p>
          <a:p>
            <a:r>
              <a:rPr lang="en-GB" altLang="en-US" dirty="0"/>
              <a:t>sensible approach to other jewellery, as excessive amounts may detract from the</a:t>
            </a:r>
            <a:r>
              <a:rPr lang="en-GB" altLang="en-US" baseline="0" dirty="0"/>
              <a:t> </a:t>
            </a:r>
            <a:r>
              <a:rPr lang="en-GB" altLang="en-US" dirty="0"/>
              <a:t>professional corporate image the Force is seeking to promote.</a:t>
            </a:r>
          </a:p>
          <a:p>
            <a:endParaRPr lang="en-GB" altLang="en-US" dirty="0"/>
          </a:p>
          <a:p>
            <a:r>
              <a:rPr lang="en-GB" altLang="en-US" dirty="0"/>
              <a:t>Tattoos that might be considered provocative, offensive, cause ridicule or otherwise detract</a:t>
            </a:r>
            <a:r>
              <a:rPr lang="en-GB" altLang="en-US" baseline="0" dirty="0"/>
              <a:t> </a:t>
            </a:r>
            <a:r>
              <a:rPr lang="en-GB" altLang="en-US" dirty="0"/>
              <a:t>from a professional image, are not acceptable.</a:t>
            </a:r>
          </a:p>
          <a:p>
            <a:endParaRPr lang="en-GB" altLang="en-US" dirty="0"/>
          </a:p>
          <a:p>
            <a:r>
              <a:rPr lang="en-GB" altLang="en-US" dirty="0"/>
              <a:t>All staff are encouraged to seriously consider the appropriateness of any tattoos that are not</a:t>
            </a:r>
            <a:r>
              <a:rPr lang="en-GB" altLang="en-US" baseline="0" dirty="0"/>
              <a:t> </a:t>
            </a:r>
            <a:r>
              <a:rPr lang="en-GB" altLang="en-US" dirty="0"/>
              <a:t>visible whilst engaged in their duty but which may be visible and identifiable whilst off-duty</a:t>
            </a:r>
            <a:r>
              <a:rPr lang="en-GB" altLang="en-US" baseline="0" dirty="0"/>
              <a:t> </a:t>
            </a:r>
            <a:r>
              <a:rPr lang="en-GB" altLang="en-US" dirty="0"/>
              <a:t>and offer a negative image of the police service that may bring it into disrepute.</a:t>
            </a:r>
            <a:endParaRPr lang="en-US" altLang="en-US" dirty="0"/>
          </a:p>
          <a:p>
            <a:endParaRPr lang="en-US"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6161224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Black boots or shoes, plain design with no pattern.</a:t>
            </a:r>
          </a:p>
          <a:p>
            <a:pPr eaLnBrk="1" hangingPunct="1"/>
            <a:endParaRPr lang="en-US" altLang="en-US" dirty="0"/>
          </a:p>
          <a:p>
            <a:pPr eaLnBrk="1" hangingPunct="1"/>
            <a:r>
              <a:rPr lang="en-US" altLang="en-US" dirty="0"/>
              <a:t>Black or navy blue socks are acceptable.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401559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Weekly, ‘random’ inspections will be carried out by training staff</a:t>
            </a:r>
          </a:p>
          <a:p>
            <a:r>
              <a:rPr lang="en-GB" dirty="0"/>
              <a:t>Uniform will not be worn whilst walking to or from any</a:t>
            </a:r>
            <a:r>
              <a:rPr lang="en-GB" baseline="0" dirty="0"/>
              <a:t> training location or to their personal cars.</a:t>
            </a:r>
          </a:p>
          <a:p>
            <a:r>
              <a:rPr lang="en-GB" baseline="0" dirty="0"/>
              <a:t>Take care of all allocated kit and only wear issued uniform.</a:t>
            </a:r>
          </a:p>
          <a:p>
            <a:r>
              <a:rPr lang="en-GB" baseline="0" dirty="0"/>
              <a:t>Wear civilian clothing as much as able travelling to and from place of work.</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175469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your Training you will undertake Personal Safety Training. This is a weeks long course that is physically demanding. 5.4 on the bleep test is the ABSOLUTE minimum standard required. Passing this course is mandatory for your progression from training to operational policing.</a:t>
            </a:r>
          </a:p>
          <a:p>
            <a:endParaRPr lang="en-GB" dirty="0"/>
          </a:p>
          <a:p>
            <a:r>
              <a:rPr lang="en-GB" dirty="0"/>
              <a:t>You will be required to successfully pass the bleep test prior to your PST course. If you would </a:t>
            </a:r>
            <a:r>
              <a:rPr lang="en-GB"/>
              <a:t>like an </a:t>
            </a:r>
            <a:r>
              <a:rPr lang="en-GB" dirty="0"/>
              <a:t>opportunity to practice, please speak to your class trainer and this will be facilitated.</a:t>
            </a:r>
          </a:p>
        </p:txBody>
      </p:sp>
      <p:sp>
        <p:nvSpPr>
          <p:cNvPr id="4" name="Slide Number Placeholder 3"/>
          <p:cNvSpPr>
            <a:spLocks noGrp="1"/>
          </p:cNvSpPr>
          <p:nvPr>
            <p:ph type="sldNum" sz="quarter" idx="5"/>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744508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Protected Learning Time (PLT) is an added bonus, it is not the students</a:t>
            </a:r>
            <a:r>
              <a:rPr lang="en-GB" baseline="0" dirty="0"/>
              <a:t> right to have this. It is not to go shopping or meet friends for lunch. It is considered duty time and should be considered as such. </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42775331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some practical training sessions (roleplay scenarios) we will use the,</a:t>
            </a:r>
            <a:r>
              <a:rPr lang="en-GB" baseline="0" dirty="0"/>
              <a:t> ‘</a:t>
            </a:r>
            <a:r>
              <a:rPr lang="en-GB" baseline="0" dirty="0" err="1"/>
              <a:t>Terram</a:t>
            </a:r>
            <a:r>
              <a:rPr lang="en-GB" baseline="0" dirty="0"/>
              <a:t>’ building at </a:t>
            </a:r>
            <a:r>
              <a:rPr lang="en-GB" baseline="0" dirty="0" err="1"/>
              <a:t>Mamhilad</a:t>
            </a:r>
            <a:r>
              <a:rPr lang="en-GB" baseline="0" dirty="0"/>
              <a:t> business park (Gwent only)</a:t>
            </a:r>
          </a:p>
          <a:p>
            <a:r>
              <a:rPr lang="en-GB" baseline="0" dirty="0"/>
              <a:t>SWP will be using the area surrounding the PLC, HQ &amp; Waterton for practical's</a:t>
            </a:r>
          </a:p>
          <a:p>
            <a:r>
              <a:rPr lang="en-GB" baseline="0" dirty="0"/>
              <a:t>At certain points through the course students may attend at University Trinity St Davids Swansea campus for inputs with the HEI. Students can make their own way at their expense as transport will be provided from the forces training venue. PST training may also be held at different locations in both the South Wales and Gwent area.</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8300906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1292520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Afternoon shifts can alter from one division to another.</a:t>
            </a:r>
            <a:r>
              <a:rPr lang="en-GB" baseline="0" dirty="0"/>
              <a:t> </a:t>
            </a:r>
            <a:r>
              <a:rPr lang="en-GB" baseline="0" dirty="0" err="1"/>
              <a:t>Eg</a:t>
            </a:r>
            <a:r>
              <a:rPr lang="en-GB" baseline="0" dirty="0"/>
              <a:t>, some officers work 5pm – 4pm owing to operational demand.</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24618273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Gwent Trainer to hand out ‘Gwent wellbeing Student Resources Support Guidance’ and ‘Gwent Police Officer Wellbeing support Guidance’ to </a:t>
            </a:r>
            <a:r>
              <a:rPr lang="en-GB"/>
              <a:t>their students</a:t>
            </a:r>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6596280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Gwent Trainer to hand out ‘Gwent wellbeing Student Resources Support Guidance’ and ‘Gwent Police Officer Wellbeing support Guidance’ to </a:t>
            </a:r>
            <a:r>
              <a:rPr lang="en-GB"/>
              <a:t>their students</a:t>
            </a:r>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2273480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8.png"/><Relationship Id="rId5" Type="http://schemas.openxmlformats.org/officeDocument/2006/relationships/diagramQuickStyle" Target="../diagrams/quickStyle1.xml"/><Relationship Id="rId10" Type="http://schemas.openxmlformats.org/officeDocument/2006/relationships/image" Target="../media/image7.jpg"/><Relationship Id="rId4" Type="http://schemas.openxmlformats.org/officeDocument/2006/relationships/diagramLayout" Target="../diagrams/layout1.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jfi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6.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png"/><Relationship Id="rId11" Type="http://schemas.openxmlformats.org/officeDocument/2006/relationships/image" Target="../media/image18.jpg"/><Relationship Id="rId5" Type="http://schemas.openxmlformats.org/officeDocument/2006/relationships/image" Target="../media/image12.png"/><Relationship Id="rId15" Type="http://schemas.openxmlformats.org/officeDocument/2006/relationships/image" Target="../media/image8.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 Id="rId14" Type="http://schemas.openxmlformats.org/officeDocument/2006/relationships/image" Target="../media/image7.jp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8.png"/><Relationship Id="rId4" Type="http://schemas.openxmlformats.org/officeDocument/2006/relationships/diagramQuickStyle" Target="../diagrams/quickStyle2.xml"/><Relationship Id="rId9"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8.png"/><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3.xml"/><Relationship Id="rId11" Type="http://schemas.openxmlformats.org/officeDocument/2006/relationships/image" Target="../media/image8.png"/><Relationship Id="rId5" Type="http://schemas.openxmlformats.org/officeDocument/2006/relationships/diagramQuickStyle" Target="../diagrams/quickStyle3.xml"/><Relationship Id="rId10" Type="http://schemas.openxmlformats.org/officeDocument/2006/relationships/image" Target="../media/image7.jpg"/><Relationship Id="rId4" Type="http://schemas.openxmlformats.org/officeDocument/2006/relationships/diagramLayout" Target="../diagrams/layout3.xml"/><Relationship Id="rId9"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6.png"/><Relationship Id="rId7"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image" Target="../media/image5.png"/><Relationship Id="rId7" Type="http://schemas.openxmlformats.org/officeDocument/2006/relationships/image" Target="../media/image28.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g"/><Relationship Id="rId10" Type="http://schemas.openxmlformats.org/officeDocument/2006/relationships/image" Target="../media/image31.jpg"/><Relationship Id="rId4" Type="http://schemas.openxmlformats.org/officeDocument/2006/relationships/image" Target="../media/image6.png"/><Relationship Id="rId9" Type="http://schemas.openxmlformats.org/officeDocument/2006/relationships/image" Target="../media/image30.jp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38.png"/><Relationship Id="rId3" Type="http://schemas.openxmlformats.org/officeDocument/2006/relationships/image" Target="../media/image32.png"/><Relationship Id="rId7" Type="http://schemas.openxmlformats.org/officeDocument/2006/relationships/image" Target="../media/image7.jpg"/><Relationship Id="rId12" Type="http://schemas.openxmlformats.org/officeDocument/2006/relationships/image" Target="../media/image37.sv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6.png"/><Relationship Id="rId11" Type="http://schemas.openxmlformats.org/officeDocument/2006/relationships/image" Target="../media/image36.png"/><Relationship Id="rId5" Type="http://schemas.openxmlformats.org/officeDocument/2006/relationships/image" Target="../media/image5.png"/><Relationship Id="rId10" Type="http://schemas.openxmlformats.org/officeDocument/2006/relationships/image" Target="../media/image35.jfif"/><Relationship Id="rId4" Type="http://schemas.openxmlformats.org/officeDocument/2006/relationships/image" Target="../media/image33.png"/><Relationship Id="rId9" Type="http://schemas.openxmlformats.org/officeDocument/2006/relationships/image" Target="../media/image34.jfif"/><Relationship Id="rId14" Type="http://schemas.openxmlformats.org/officeDocument/2006/relationships/image" Target="../media/image39.svg"/></Relationships>
</file>

<file path=ppt/slides/_rels/slide1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0.png"/><Relationship Id="rId7"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43.png"/><Relationship Id="rId5" Type="http://schemas.openxmlformats.org/officeDocument/2006/relationships/image" Target="../media/image42.png"/><Relationship Id="rId10" Type="http://schemas.openxmlformats.org/officeDocument/2006/relationships/image" Target="../media/image8.png"/><Relationship Id="rId4" Type="http://schemas.openxmlformats.org/officeDocument/2006/relationships/image" Target="../media/image41.png"/><Relationship Id="rId9" Type="http://schemas.openxmlformats.org/officeDocument/2006/relationships/image" Target="../media/image7.jpg"/></Relationships>
</file>

<file path=ppt/slides/_rels/slide1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image" Target="../media/image8.png"/><Relationship Id="rId5" Type="http://schemas.openxmlformats.org/officeDocument/2006/relationships/diagramQuickStyle" Target="../diagrams/quickStyle4.xml"/><Relationship Id="rId10" Type="http://schemas.openxmlformats.org/officeDocument/2006/relationships/image" Target="../media/image7.jpg"/><Relationship Id="rId4" Type="http://schemas.openxmlformats.org/officeDocument/2006/relationships/diagramLayout" Target="../diagrams/layout4.xml"/><Relationship Id="rId9" Type="http://schemas.openxmlformats.org/officeDocument/2006/relationships/image" Target="../media/image6.png"/></Relationships>
</file>

<file path=ppt/slides/_rels/slide19.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44.png"/><Relationship Id="rId7"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6.jpeg"/><Relationship Id="rId4" Type="http://schemas.openxmlformats.org/officeDocument/2006/relationships/image" Target="../media/image45.png"/><Relationship Id="rId9"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image" Target="../media/image8.png"/><Relationship Id="rId5" Type="http://schemas.openxmlformats.org/officeDocument/2006/relationships/diagramQuickStyle" Target="../diagrams/quickStyle5.xml"/><Relationship Id="rId10" Type="http://schemas.openxmlformats.org/officeDocument/2006/relationships/image" Target="../media/image7.jpg"/><Relationship Id="rId4" Type="http://schemas.openxmlformats.org/officeDocument/2006/relationships/diagramLayout" Target="../diagrams/layout5.xml"/><Relationship Id="rId9" Type="http://schemas.openxmlformats.org/officeDocument/2006/relationships/image" Target="../media/image6.png"/></Relationships>
</file>

<file path=ppt/slides/_rels/slide22.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48.png"/><Relationship Id="rId7"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50.png"/><Relationship Id="rId4" Type="http://schemas.openxmlformats.org/officeDocument/2006/relationships/image" Target="../media/image49.png"/><Relationship Id="rId9" Type="http://schemas.openxmlformats.org/officeDocument/2006/relationships/image" Target="../media/image8.png"/></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6.xml"/><Relationship Id="rId13" Type="http://schemas.openxmlformats.org/officeDocument/2006/relationships/image" Target="../media/image8.png"/><Relationship Id="rId3" Type="http://schemas.openxmlformats.org/officeDocument/2006/relationships/image" Target="../media/image51.png"/><Relationship Id="rId7" Type="http://schemas.openxmlformats.org/officeDocument/2006/relationships/diagramQuickStyle" Target="../diagrams/quickStyle6.xml"/><Relationship Id="rId12" Type="http://schemas.openxmlformats.org/officeDocument/2006/relationships/image" Target="../media/image7.jp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Layout" Target="../diagrams/layout6.xml"/><Relationship Id="rId11" Type="http://schemas.openxmlformats.org/officeDocument/2006/relationships/image" Target="../media/image6.png"/><Relationship Id="rId5" Type="http://schemas.openxmlformats.org/officeDocument/2006/relationships/diagramData" Target="../diagrams/data6.xml"/><Relationship Id="rId10" Type="http://schemas.openxmlformats.org/officeDocument/2006/relationships/image" Target="../media/image5.png"/><Relationship Id="rId4" Type="http://schemas.openxmlformats.org/officeDocument/2006/relationships/image" Target="../media/image52.png"/><Relationship Id="rId9" Type="http://schemas.microsoft.com/office/2007/relationships/diagramDrawing" Target="../diagrams/drawing6.xml"/></Relationships>
</file>

<file path=ppt/slides/_rels/slide2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Layout" Target="../diagrams/layout7.xml"/><Relationship Id="rId7" Type="http://schemas.openxmlformats.org/officeDocument/2006/relationships/image" Target="../media/image5.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10" Type="http://schemas.openxmlformats.org/officeDocument/2006/relationships/image" Target="../media/image8.png"/><Relationship Id="rId4" Type="http://schemas.openxmlformats.org/officeDocument/2006/relationships/diagramQuickStyle" Target="../diagrams/quickStyle7.xml"/><Relationship Id="rId9" Type="http://schemas.openxmlformats.org/officeDocument/2006/relationships/image" Target="../media/image7.jpg"/></Relationships>
</file>

<file path=ppt/slides/_rels/slide2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image" Target="../media/image8.png"/><Relationship Id="rId5" Type="http://schemas.openxmlformats.org/officeDocument/2006/relationships/diagramQuickStyle" Target="../diagrams/quickStyle8.xml"/><Relationship Id="rId10" Type="http://schemas.openxmlformats.org/officeDocument/2006/relationships/image" Target="../media/image7.jpg"/><Relationship Id="rId4" Type="http://schemas.openxmlformats.org/officeDocument/2006/relationships/diagramLayout" Target="../diagrams/layout8.xml"/><Relationship Id="rId9" Type="http://schemas.openxmlformats.org/officeDocument/2006/relationships/image" Target="../media/image6.png"/></Relationships>
</file>

<file path=ppt/slides/_rels/slide2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7.jp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1.xml"/><Relationship Id="rId9" Type="http://schemas.openxmlformats.org/officeDocument/2006/relationships/image" Target="../media/image53.png"/></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4838383"/>
            <a:ext cx="7287298" cy="2185214"/>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PEQF </a:t>
            </a:r>
            <a:b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Course Induction</a:t>
            </a:r>
          </a:p>
          <a:p>
            <a:br>
              <a:rPr lang="en-GB" sz="2300" b="1" dirty="0">
                <a:latin typeface="Arial Nova" panose="020B0504020202020204" pitchFamily="34" charset="0"/>
                <a:ea typeface="Tahoma" panose="020B0604030504040204" pitchFamily="34" charset="0"/>
                <a:cs typeface="Tahoma" panose="020B0604030504040204" pitchFamily="34" charset="0"/>
              </a:rPr>
            </a:br>
            <a:r>
              <a:rPr lang="en-GB" sz="2300" b="1" dirty="0">
                <a:latin typeface="Arial Nova" panose="020B0504020202020204" pitchFamily="34" charset="0"/>
                <a:ea typeface="Tahoma" panose="020B0604030504040204" pitchFamily="34" charset="0"/>
                <a:cs typeface="Tahoma" panose="020B0604030504040204" pitchFamily="34" charset="0"/>
              </a:rPr>
              <a:t>South Wales &amp; Gwent</a:t>
            </a:r>
            <a:endParaRPr lang="en-GB" sz="1600" dirty="0">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3" name="TextBox 2">
            <a:extLst>
              <a:ext uri="{FF2B5EF4-FFF2-40B4-BE49-F238E27FC236}">
                <a16:creationId xmlns:a16="http://schemas.microsoft.com/office/drawing/2014/main" id="{95135550-224C-4DCE-B36B-B5CDD0E6F3F2}"/>
              </a:ext>
            </a:extLst>
          </p:cNvPr>
          <p:cNvSpPr txBox="1"/>
          <p:nvPr/>
        </p:nvSpPr>
        <p:spPr>
          <a:xfrm>
            <a:off x="11852449" y="6633461"/>
            <a:ext cx="348172" cy="215444"/>
          </a:xfrm>
          <a:prstGeom prst="rect">
            <a:avLst/>
          </a:prstGeom>
          <a:noFill/>
        </p:spPr>
        <p:txBody>
          <a:bodyPr wrap="none" rtlCol="0">
            <a:spAutoFit/>
          </a:bodyPr>
          <a:lstStyle/>
          <a:p>
            <a:r>
              <a:rPr lang="en-GB" sz="800" b="1" dirty="0">
                <a:solidFill>
                  <a:schemeClr val="bg1"/>
                </a:solidFill>
              </a:rPr>
              <a:t>V11</a:t>
            </a:r>
          </a:p>
        </p:txBody>
      </p:sp>
      <p:pic>
        <p:nvPicPr>
          <p:cNvPr id="4" name="Picture 3" descr="A picture containing person, standing, suit, group&#10;&#10;Description automatically generated">
            <a:extLst>
              <a:ext uri="{FF2B5EF4-FFF2-40B4-BE49-F238E27FC236}">
                <a16:creationId xmlns:a16="http://schemas.microsoft.com/office/drawing/2014/main" id="{80E243C5-8234-4D1B-8E45-9F2BF0D715AC}"/>
              </a:ext>
            </a:extLst>
          </p:cNvPr>
          <p:cNvPicPr>
            <a:picLocks noChangeAspect="1"/>
          </p:cNvPicPr>
          <p:nvPr/>
        </p:nvPicPr>
        <p:blipFill rotWithShape="1">
          <a:blip r:embed="rId4">
            <a:duotone>
              <a:prstClr val="black"/>
              <a:schemeClr val="accent5">
                <a:tint val="45000"/>
                <a:satMod val="400000"/>
              </a:schemeClr>
            </a:duotone>
            <a:extLst>
              <a:ext uri="{28A0092B-C50C-407E-A947-70E740481C1C}">
                <a14:useLocalDpi xmlns:a14="http://schemas.microsoft.com/office/drawing/2010/main" val="0"/>
              </a:ext>
            </a:extLst>
          </a:blip>
          <a:srcRect l="16363" t="8241" r="19430" b="1673"/>
          <a:stretch/>
        </p:blipFill>
        <p:spPr>
          <a:xfrm>
            <a:off x="3984687" y="637442"/>
            <a:ext cx="4576218" cy="4280453"/>
          </a:xfrm>
          <a:prstGeom prst="parallelogram">
            <a:avLst>
              <a:gd name="adj" fmla="val 20570"/>
            </a:avLst>
          </a:prstGeom>
        </p:spPr>
      </p:pic>
      <p:pic>
        <p:nvPicPr>
          <p:cNvPr id="6" name="Picture 5" descr="A picture containing qr code&#10;&#10;Description automatically generated">
            <a:extLst>
              <a:ext uri="{FF2B5EF4-FFF2-40B4-BE49-F238E27FC236}">
                <a16:creationId xmlns:a16="http://schemas.microsoft.com/office/drawing/2014/main" id="{9C054BBF-4488-44BF-8DF3-D8E3EDF102C3}"/>
              </a:ext>
            </a:extLst>
          </p:cNvPr>
          <p:cNvPicPr>
            <a:picLocks noChangeAspect="1"/>
          </p:cNvPicPr>
          <p:nvPr/>
        </p:nvPicPr>
        <p:blipFill rotWithShape="1">
          <a:blip r:embed="rId5">
            <a:duotone>
              <a:prstClr val="black"/>
              <a:schemeClr val="accent5">
                <a:tint val="45000"/>
                <a:satMod val="400000"/>
              </a:schemeClr>
            </a:duotone>
            <a:extLst>
              <a:ext uri="{28A0092B-C50C-407E-A947-70E740481C1C}">
                <a14:useLocalDpi xmlns:a14="http://schemas.microsoft.com/office/drawing/2010/main" val="0"/>
              </a:ext>
            </a:extLst>
          </a:blip>
          <a:srcRect l="19456" r="11931"/>
          <a:stretch/>
        </p:blipFill>
        <p:spPr>
          <a:xfrm>
            <a:off x="793750" y="1714499"/>
            <a:ext cx="2895600" cy="2110113"/>
          </a:xfrm>
          <a:prstGeom prst="parallelogram">
            <a:avLst/>
          </a:prstGeom>
        </p:spPr>
      </p:pic>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66506"/>
          </a:xfrm>
          <a:solidFill>
            <a:srgbClr val="002060"/>
          </a:solidFill>
        </p:spPr>
        <p:txBody>
          <a:bodyPr>
            <a:normAutofit/>
          </a:bodyPr>
          <a:lstStyle/>
          <a:p>
            <a:pPr algn="ctr"/>
            <a:r>
              <a:rPr lang="en-GB" sz="3600" b="1" dirty="0">
                <a:solidFill>
                  <a:schemeClr val="bg1"/>
                </a:solidFill>
                <a:latin typeface="+mn-lt"/>
              </a:rPr>
              <a:t>Facilities</a:t>
            </a:r>
          </a:p>
        </p:txBody>
      </p:sp>
      <p:graphicFrame>
        <p:nvGraphicFramePr>
          <p:cNvPr id="4" name="Diagram 3">
            <a:extLst>
              <a:ext uri="{FF2B5EF4-FFF2-40B4-BE49-F238E27FC236}">
                <a16:creationId xmlns:a16="http://schemas.microsoft.com/office/drawing/2014/main" id="{9CF59FC4-FBA9-49F0-91A0-E36E2EC4272A}"/>
              </a:ext>
            </a:extLst>
          </p:cNvPr>
          <p:cNvGraphicFramePr/>
          <p:nvPr>
            <p:extLst>
              <p:ext uri="{D42A27DB-BD31-4B8C-83A1-F6EECF244321}">
                <p14:modId xmlns:p14="http://schemas.microsoft.com/office/powerpoint/2010/main" val="2078527844"/>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F5C73145-07E5-4F07-91F9-51F6D0F0060C}"/>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8A5C84B6-3589-4B3C-B889-BA0E786A657F}"/>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4589F6A2-4E47-449E-A5D6-EE12627F35E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1BEBDDD0-EDBA-457B-BC7B-1A0BF2BA7A3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9264003-B74B-42B3-A588-8D996FBED3A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75D03CD-08EC-480E-A2A2-190E793CE207}"/>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87D466B-19E4-48BB-9D9F-86F46DFAFF6D}"/>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4F92CB3-09C4-44BD-BEAE-EDA14ABB5DDA}"/>
                                            </p:graphicEl>
                                          </p:spTgt>
                                        </p:tgtEl>
                                        <p:attrNameLst>
                                          <p:attrName>style.visibility</p:attrName>
                                        </p:attrNameLst>
                                      </p:cBhvr>
                                      <p:to>
                                        <p:strVal val="visible"/>
                                      </p:to>
                                    </p:set>
                                    <p:animEffect transition="in" filter="fade">
                                      <p:cBhvr>
                                        <p:cTn id="7" dur="500"/>
                                        <p:tgtEl>
                                          <p:spTgt spid="4">
                                            <p:graphicEl>
                                              <a:dgm id="{E4F92CB3-09C4-44BD-BEAE-EDA14ABB5D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859A1A-3D05-4B2E-ADEB-2B03DC035829}"/>
                                            </p:graphicEl>
                                          </p:spTgt>
                                        </p:tgtEl>
                                        <p:attrNameLst>
                                          <p:attrName>style.visibility</p:attrName>
                                        </p:attrNameLst>
                                      </p:cBhvr>
                                      <p:to>
                                        <p:strVal val="visible"/>
                                      </p:to>
                                    </p:set>
                                    <p:animEffect transition="in" filter="fade">
                                      <p:cBhvr>
                                        <p:cTn id="12" dur="500"/>
                                        <p:tgtEl>
                                          <p:spTgt spid="4">
                                            <p:graphicEl>
                                              <a:dgm id="{F0859A1A-3D05-4B2E-ADEB-2B03DC03582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2E94023D-291C-4602-9196-C04F268A87A7}"/>
                                            </p:graphicEl>
                                          </p:spTgt>
                                        </p:tgtEl>
                                        <p:attrNameLst>
                                          <p:attrName>style.visibility</p:attrName>
                                        </p:attrNameLst>
                                      </p:cBhvr>
                                      <p:to>
                                        <p:strVal val="visible"/>
                                      </p:to>
                                    </p:set>
                                    <p:animEffect transition="in" filter="fade">
                                      <p:cBhvr>
                                        <p:cTn id="15" dur="500"/>
                                        <p:tgtEl>
                                          <p:spTgt spid="4">
                                            <p:graphicEl>
                                              <a:dgm id="{2E94023D-291C-4602-9196-C04F268A87A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E8638EDF-A306-4FA3-82F0-CD157F448949}"/>
                                            </p:graphicEl>
                                          </p:spTgt>
                                        </p:tgtEl>
                                        <p:attrNameLst>
                                          <p:attrName>style.visibility</p:attrName>
                                        </p:attrNameLst>
                                      </p:cBhvr>
                                      <p:to>
                                        <p:strVal val="visible"/>
                                      </p:to>
                                    </p:set>
                                    <p:animEffect transition="in" filter="fade">
                                      <p:cBhvr>
                                        <p:cTn id="20" dur="500"/>
                                        <p:tgtEl>
                                          <p:spTgt spid="4">
                                            <p:graphicEl>
                                              <a:dgm id="{E8638EDF-A306-4FA3-82F0-CD157F44894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F7F56503-A3F7-4D99-9FFE-B1B4B0FA8B83}"/>
                                            </p:graphicEl>
                                          </p:spTgt>
                                        </p:tgtEl>
                                        <p:attrNameLst>
                                          <p:attrName>style.visibility</p:attrName>
                                        </p:attrNameLst>
                                      </p:cBhvr>
                                      <p:to>
                                        <p:strVal val="visible"/>
                                      </p:to>
                                    </p:set>
                                    <p:animEffect transition="in" filter="fade">
                                      <p:cBhvr>
                                        <p:cTn id="23" dur="500"/>
                                        <p:tgtEl>
                                          <p:spTgt spid="4">
                                            <p:graphicEl>
                                              <a:dgm id="{F7F56503-A3F7-4D99-9FFE-B1B4B0FA8B8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C3B28C2E-AB8E-4A51-BEA0-4663DBF974E3}"/>
                                            </p:graphicEl>
                                          </p:spTgt>
                                        </p:tgtEl>
                                        <p:attrNameLst>
                                          <p:attrName>style.visibility</p:attrName>
                                        </p:attrNameLst>
                                      </p:cBhvr>
                                      <p:to>
                                        <p:strVal val="visible"/>
                                      </p:to>
                                    </p:set>
                                    <p:animEffect transition="in" filter="fade">
                                      <p:cBhvr>
                                        <p:cTn id="28" dur="500"/>
                                        <p:tgtEl>
                                          <p:spTgt spid="4">
                                            <p:graphicEl>
                                              <a:dgm id="{C3B28C2E-AB8E-4A51-BEA0-4663DBF974E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5254B7F2-A563-4EC3-BF26-FE988ED72B14}"/>
                                            </p:graphicEl>
                                          </p:spTgt>
                                        </p:tgtEl>
                                        <p:attrNameLst>
                                          <p:attrName>style.visibility</p:attrName>
                                        </p:attrNameLst>
                                      </p:cBhvr>
                                      <p:to>
                                        <p:strVal val="visible"/>
                                      </p:to>
                                    </p:set>
                                    <p:animEffect transition="in" filter="fade">
                                      <p:cBhvr>
                                        <p:cTn id="31" dur="500"/>
                                        <p:tgtEl>
                                          <p:spTgt spid="4">
                                            <p:graphicEl>
                                              <a:dgm id="{5254B7F2-A563-4EC3-BF26-FE988ED72B1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FACCABFD-6D1C-48C9-A618-56078631CD3C}"/>
                                            </p:graphicEl>
                                          </p:spTgt>
                                        </p:tgtEl>
                                        <p:attrNameLst>
                                          <p:attrName>style.visibility</p:attrName>
                                        </p:attrNameLst>
                                      </p:cBhvr>
                                      <p:to>
                                        <p:strVal val="visible"/>
                                      </p:to>
                                    </p:set>
                                    <p:animEffect transition="in" filter="fade">
                                      <p:cBhvr>
                                        <p:cTn id="36" dur="500"/>
                                        <p:tgtEl>
                                          <p:spTgt spid="4">
                                            <p:graphicEl>
                                              <a:dgm id="{FACCABFD-6D1C-48C9-A618-56078631CD3C}"/>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EC79CA3A-A077-4E13-9BE2-E1A1A3E0055A}"/>
                                            </p:graphicEl>
                                          </p:spTgt>
                                        </p:tgtEl>
                                        <p:attrNameLst>
                                          <p:attrName>style.visibility</p:attrName>
                                        </p:attrNameLst>
                                      </p:cBhvr>
                                      <p:to>
                                        <p:strVal val="visible"/>
                                      </p:to>
                                    </p:set>
                                    <p:animEffect transition="in" filter="fade">
                                      <p:cBhvr>
                                        <p:cTn id="39" dur="500"/>
                                        <p:tgtEl>
                                          <p:spTgt spid="4">
                                            <p:graphicEl>
                                              <a:dgm id="{EC79CA3A-A077-4E13-9BE2-E1A1A3E0055A}"/>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791398BC-932B-46DA-AE2D-D9117F65F223}"/>
                                            </p:graphicEl>
                                          </p:spTgt>
                                        </p:tgtEl>
                                        <p:attrNameLst>
                                          <p:attrName>style.visibility</p:attrName>
                                        </p:attrNameLst>
                                      </p:cBhvr>
                                      <p:to>
                                        <p:strVal val="visible"/>
                                      </p:to>
                                    </p:set>
                                    <p:animEffect transition="in" filter="fade">
                                      <p:cBhvr>
                                        <p:cTn id="44" dur="500"/>
                                        <p:tgtEl>
                                          <p:spTgt spid="4">
                                            <p:graphicEl>
                                              <a:dgm id="{791398BC-932B-46DA-AE2D-D9117F65F223}"/>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6EB8AE05-6B3E-460A-9B28-87CEADA05F0C}"/>
                                            </p:graphicEl>
                                          </p:spTgt>
                                        </p:tgtEl>
                                        <p:attrNameLst>
                                          <p:attrName>style.visibility</p:attrName>
                                        </p:attrNameLst>
                                      </p:cBhvr>
                                      <p:to>
                                        <p:strVal val="visible"/>
                                      </p:to>
                                    </p:set>
                                    <p:animEffect transition="in" filter="fade">
                                      <p:cBhvr>
                                        <p:cTn id="47" dur="500"/>
                                        <p:tgtEl>
                                          <p:spTgt spid="4">
                                            <p:graphicEl>
                                              <a:dgm id="{6EB8AE05-6B3E-460A-9B28-87CEADA05F0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38214" y="169183"/>
            <a:ext cx="10579098" cy="503237"/>
          </a:xfrm>
          <a:solidFill>
            <a:srgbClr val="002060"/>
          </a:solidFill>
        </p:spPr>
        <p:txBody>
          <a:bodyPr>
            <a:normAutofit fontScale="90000"/>
          </a:bodyPr>
          <a:lstStyle/>
          <a:p>
            <a:pPr algn="ctr"/>
            <a:r>
              <a:rPr lang="en-GB" sz="3200" b="1" dirty="0">
                <a:solidFill>
                  <a:schemeClr val="bg1"/>
                </a:solidFill>
                <a:latin typeface="+mn-lt"/>
              </a:rPr>
              <a:t>Health and Safety Responsibilities</a:t>
            </a:r>
          </a:p>
        </p:txBody>
      </p:sp>
      <p:grpSp>
        <p:nvGrpSpPr>
          <p:cNvPr id="9" name="Group 8">
            <a:extLst>
              <a:ext uri="{FF2B5EF4-FFF2-40B4-BE49-F238E27FC236}">
                <a16:creationId xmlns:a16="http://schemas.microsoft.com/office/drawing/2014/main" id="{DB89F63F-7EDB-49F9-854F-8ED1AEC2242A}"/>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FAED7254-F5D5-4C6D-AF6B-F357332AC5B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99ACE704-3C17-4D44-B5D0-CAB139E541E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9ED0D954-7550-492B-8E3B-9598C5717B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DEE00C1B-DFB6-4973-B891-77C21D2CCB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F34F7EAF-0ED4-402F-9B76-46D7510E184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BDDC8B7A-EA9A-43F2-97F3-8FCB847ED91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2" name="Rectangle: Rounded Corners 21">
            <a:extLst>
              <a:ext uri="{FF2B5EF4-FFF2-40B4-BE49-F238E27FC236}">
                <a16:creationId xmlns:a16="http://schemas.microsoft.com/office/drawing/2014/main" id="{B39894BF-23B9-3EE1-D178-E073C5A6C891}"/>
              </a:ext>
            </a:extLst>
          </p:cNvPr>
          <p:cNvSpPr/>
          <p:nvPr/>
        </p:nvSpPr>
        <p:spPr>
          <a:xfrm>
            <a:off x="491458" y="841513"/>
            <a:ext cx="2809461" cy="503237"/>
          </a:xfrm>
          <a:custGeom>
            <a:avLst/>
            <a:gdLst>
              <a:gd name="connsiteX0" fmla="*/ 0 w 2809461"/>
              <a:gd name="connsiteY0" fmla="*/ 83875 h 503237"/>
              <a:gd name="connsiteX1" fmla="*/ 83875 w 2809461"/>
              <a:gd name="connsiteY1" fmla="*/ 0 h 503237"/>
              <a:gd name="connsiteX2" fmla="*/ 2725586 w 2809461"/>
              <a:gd name="connsiteY2" fmla="*/ 0 h 503237"/>
              <a:gd name="connsiteX3" fmla="*/ 2809461 w 2809461"/>
              <a:gd name="connsiteY3" fmla="*/ 83875 h 503237"/>
              <a:gd name="connsiteX4" fmla="*/ 2809461 w 2809461"/>
              <a:gd name="connsiteY4" fmla="*/ 419362 h 503237"/>
              <a:gd name="connsiteX5" fmla="*/ 2725586 w 2809461"/>
              <a:gd name="connsiteY5" fmla="*/ 503237 h 503237"/>
              <a:gd name="connsiteX6" fmla="*/ 83875 w 2809461"/>
              <a:gd name="connsiteY6" fmla="*/ 503237 h 503237"/>
              <a:gd name="connsiteX7" fmla="*/ 0 w 2809461"/>
              <a:gd name="connsiteY7" fmla="*/ 419362 h 503237"/>
              <a:gd name="connsiteX8" fmla="*/ 0 w 2809461"/>
              <a:gd name="connsiteY8" fmla="*/ 83875 h 503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461" h="503237" fill="none" extrusionOk="0">
                <a:moveTo>
                  <a:pt x="0" y="83875"/>
                </a:moveTo>
                <a:cubicBezTo>
                  <a:pt x="46" y="38804"/>
                  <a:pt x="40614" y="5139"/>
                  <a:pt x="83875" y="0"/>
                </a:cubicBezTo>
                <a:cubicBezTo>
                  <a:pt x="646432" y="72427"/>
                  <a:pt x="1773226" y="61419"/>
                  <a:pt x="2725586" y="0"/>
                </a:cubicBezTo>
                <a:cubicBezTo>
                  <a:pt x="2770721" y="-8178"/>
                  <a:pt x="2800895" y="34961"/>
                  <a:pt x="2809461" y="83875"/>
                </a:cubicBezTo>
                <a:cubicBezTo>
                  <a:pt x="2793555" y="139586"/>
                  <a:pt x="2827325" y="373011"/>
                  <a:pt x="2809461" y="419362"/>
                </a:cubicBezTo>
                <a:cubicBezTo>
                  <a:pt x="2810303" y="461410"/>
                  <a:pt x="2770365" y="501507"/>
                  <a:pt x="2725586" y="503237"/>
                </a:cubicBezTo>
                <a:cubicBezTo>
                  <a:pt x="1736082" y="533064"/>
                  <a:pt x="894836" y="423931"/>
                  <a:pt x="83875" y="503237"/>
                </a:cubicBezTo>
                <a:cubicBezTo>
                  <a:pt x="39041" y="503069"/>
                  <a:pt x="-8260" y="467318"/>
                  <a:pt x="0" y="419362"/>
                </a:cubicBezTo>
                <a:cubicBezTo>
                  <a:pt x="7060" y="270681"/>
                  <a:pt x="-21760" y="192458"/>
                  <a:pt x="0" y="83875"/>
                </a:cubicBezTo>
                <a:close/>
              </a:path>
              <a:path w="2809461" h="503237" stroke="0" extrusionOk="0">
                <a:moveTo>
                  <a:pt x="0" y="83875"/>
                </a:moveTo>
                <a:cubicBezTo>
                  <a:pt x="5740" y="39117"/>
                  <a:pt x="38475" y="1924"/>
                  <a:pt x="83875" y="0"/>
                </a:cubicBezTo>
                <a:cubicBezTo>
                  <a:pt x="1209143" y="123000"/>
                  <a:pt x="1485450" y="-96860"/>
                  <a:pt x="2725586" y="0"/>
                </a:cubicBezTo>
                <a:cubicBezTo>
                  <a:pt x="2766856" y="-3851"/>
                  <a:pt x="2812925" y="30568"/>
                  <a:pt x="2809461" y="83875"/>
                </a:cubicBezTo>
                <a:cubicBezTo>
                  <a:pt x="2825269" y="209399"/>
                  <a:pt x="2827155" y="296614"/>
                  <a:pt x="2809461" y="419362"/>
                </a:cubicBezTo>
                <a:cubicBezTo>
                  <a:pt x="2804849" y="467356"/>
                  <a:pt x="2770017" y="502927"/>
                  <a:pt x="2725586" y="503237"/>
                </a:cubicBezTo>
                <a:cubicBezTo>
                  <a:pt x="2067438" y="342530"/>
                  <a:pt x="772762" y="542904"/>
                  <a:pt x="83875" y="503237"/>
                </a:cubicBezTo>
                <a:cubicBezTo>
                  <a:pt x="35517" y="502826"/>
                  <a:pt x="-7948" y="462084"/>
                  <a:pt x="0" y="419362"/>
                </a:cubicBezTo>
                <a:cubicBezTo>
                  <a:pt x="-20137" y="286418"/>
                  <a:pt x="-20137" y="141439"/>
                  <a:pt x="0" y="83875"/>
                </a:cubicBezTo>
                <a:close/>
              </a:path>
            </a:pathLst>
          </a:custGeom>
          <a:solidFill>
            <a:schemeClr val="accent2">
              <a:lumMod val="20000"/>
              <a:lumOff val="80000"/>
            </a:schemeClr>
          </a:solidFill>
          <a:ln>
            <a:solidFill>
              <a:schemeClr val="accent2">
                <a:lumMod val="5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Employer</a:t>
            </a:r>
          </a:p>
        </p:txBody>
      </p:sp>
      <p:sp>
        <p:nvSpPr>
          <p:cNvPr id="23" name="Rectangle: Rounded Corners 22">
            <a:extLst>
              <a:ext uri="{FF2B5EF4-FFF2-40B4-BE49-F238E27FC236}">
                <a16:creationId xmlns:a16="http://schemas.microsoft.com/office/drawing/2014/main" id="{0F9FA548-B53F-764F-2B61-7C3BA01263BF}"/>
              </a:ext>
            </a:extLst>
          </p:cNvPr>
          <p:cNvSpPr/>
          <p:nvPr/>
        </p:nvSpPr>
        <p:spPr>
          <a:xfrm>
            <a:off x="6096000" y="1152746"/>
            <a:ext cx="3266662" cy="503237"/>
          </a:xfrm>
          <a:custGeom>
            <a:avLst/>
            <a:gdLst>
              <a:gd name="connsiteX0" fmla="*/ 0 w 3266662"/>
              <a:gd name="connsiteY0" fmla="*/ 83875 h 503237"/>
              <a:gd name="connsiteX1" fmla="*/ 83875 w 3266662"/>
              <a:gd name="connsiteY1" fmla="*/ 0 h 503237"/>
              <a:gd name="connsiteX2" fmla="*/ 3182787 w 3266662"/>
              <a:gd name="connsiteY2" fmla="*/ 0 h 503237"/>
              <a:gd name="connsiteX3" fmla="*/ 3266662 w 3266662"/>
              <a:gd name="connsiteY3" fmla="*/ 83875 h 503237"/>
              <a:gd name="connsiteX4" fmla="*/ 3266662 w 3266662"/>
              <a:gd name="connsiteY4" fmla="*/ 419362 h 503237"/>
              <a:gd name="connsiteX5" fmla="*/ 3182787 w 3266662"/>
              <a:gd name="connsiteY5" fmla="*/ 503237 h 503237"/>
              <a:gd name="connsiteX6" fmla="*/ 83875 w 3266662"/>
              <a:gd name="connsiteY6" fmla="*/ 503237 h 503237"/>
              <a:gd name="connsiteX7" fmla="*/ 0 w 3266662"/>
              <a:gd name="connsiteY7" fmla="*/ 419362 h 503237"/>
              <a:gd name="connsiteX8" fmla="*/ 0 w 3266662"/>
              <a:gd name="connsiteY8" fmla="*/ 83875 h 503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66662" h="503237" fill="none" extrusionOk="0">
                <a:moveTo>
                  <a:pt x="0" y="83875"/>
                </a:moveTo>
                <a:cubicBezTo>
                  <a:pt x="46" y="38804"/>
                  <a:pt x="40614" y="5139"/>
                  <a:pt x="83875" y="0"/>
                </a:cubicBezTo>
                <a:cubicBezTo>
                  <a:pt x="674374" y="72427"/>
                  <a:pt x="1665866" y="61419"/>
                  <a:pt x="3182787" y="0"/>
                </a:cubicBezTo>
                <a:cubicBezTo>
                  <a:pt x="3227922" y="-8178"/>
                  <a:pt x="3258096" y="34961"/>
                  <a:pt x="3266662" y="83875"/>
                </a:cubicBezTo>
                <a:cubicBezTo>
                  <a:pt x="3250756" y="139586"/>
                  <a:pt x="3284526" y="373011"/>
                  <a:pt x="3266662" y="419362"/>
                </a:cubicBezTo>
                <a:cubicBezTo>
                  <a:pt x="3267504" y="461410"/>
                  <a:pt x="3227566" y="501507"/>
                  <a:pt x="3182787" y="503237"/>
                </a:cubicBezTo>
                <a:cubicBezTo>
                  <a:pt x="2632339" y="533064"/>
                  <a:pt x="1301276" y="423931"/>
                  <a:pt x="83875" y="503237"/>
                </a:cubicBezTo>
                <a:cubicBezTo>
                  <a:pt x="39041" y="503069"/>
                  <a:pt x="-8260" y="467318"/>
                  <a:pt x="0" y="419362"/>
                </a:cubicBezTo>
                <a:cubicBezTo>
                  <a:pt x="7060" y="270681"/>
                  <a:pt x="-21760" y="192458"/>
                  <a:pt x="0" y="83875"/>
                </a:cubicBezTo>
                <a:close/>
              </a:path>
              <a:path w="3266662" h="503237" stroke="0" extrusionOk="0">
                <a:moveTo>
                  <a:pt x="0" y="83875"/>
                </a:moveTo>
                <a:cubicBezTo>
                  <a:pt x="5740" y="39117"/>
                  <a:pt x="38475" y="1924"/>
                  <a:pt x="83875" y="0"/>
                </a:cubicBezTo>
                <a:cubicBezTo>
                  <a:pt x="1417639" y="123000"/>
                  <a:pt x="2323842" y="-96860"/>
                  <a:pt x="3182787" y="0"/>
                </a:cubicBezTo>
                <a:cubicBezTo>
                  <a:pt x="3224057" y="-3851"/>
                  <a:pt x="3270126" y="30568"/>
                  <a:pt x="3266662" y="83875"/>
                </a:cubicBezTo>
                <a:cubicBezTo>
                  <a:pt x="3282470" y="209399"/>
                  <a:pt x="3284356" y="296614"/>
                  <a:pt x="3266662" y="419362"/>
                </a:cubicBezTo>
                <a:cubicBezTo>
                  <a:pt x="3262050" y="467356"/>
                  <a:pt x="3227218" y="502927"/>
                  <a:pt x="3182787" y="503237"/>
                </a:cubicBezTo>
                <a:cubicBezTo>
                  <a:pt x="2184657" y="342530"/>
                  <a:pt x="492931" y="542904"/>
                  <a:pt x="83875" y="503237"/>
                </a:cubicBezTo>
                <a:cubicBezTo>
                  <a:pt x="35517" y="502826"/>
                  <a:pt x="-7948" y="462084"/>
                  <a:pt x="0" y="419362"/>
                </a:cubicBezTo>
                <a:cubicBezTo>
                  <a:pt x="-20137" y="286418"/>
                  <a:pt x="-20137" y="141439"/>
                  <a:pt x="0" y="83875"/>
                </a:cubicBezTo>
                <a:close/>
              </a:path>
            </a:pathLst>
          </a:custGeom>
          <a:solidFill>
            <a:schemeClr val="accent2">
              <a:lumMod val="20000"/>
              <a:lumOff val="80000"/>
            </a:schemeClr>
          </a:solidFill>
          <a:ln>
            <a:solidFill>
              <a:schemeClr val="accent2">
                <a:lumMod val="5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Employee</a:t>
            </a:r>
          </a:p>
        </p:txBody>
      </p:sp>
      <p:sp>
        <p:nvSpPr>
          <p:cNvPr id="24" name="Rectangle: Rounded Corners 23">
            <a:extLst>
              <a:ext uri="{FF2B5EF4-FFF2-40B4-BE49-F238E27FC236}">
                <a16:creationId xmlns:a16="http://schemas.microsoft.com/office/drawing/2014/main" id="{D6679D0E-1891-2B17-5F09-7858FDFE16EE}"/>
              </a:ext>
            </a:extLst>
          </p:cNvPr>
          <p:cNvSpPr/>
          <p:nvPr/>
        </p:nvSpPr>
        <p:spPr>
          <a:xfrm>
            <a:off x="1077275" y="1655983"/>
            <a:ext cx="4618382" cy="3074504"/>
          </a:xfrm>
          <a:custGeom>
            <a:avLst/>
            <a:gdLst>
              <a:gd name="connsiteX0" fmla="*/ 0 w 4618382"/>
              <a:gd name="connsiteY0" fmla="*/ 512428 h 3074504"/>
              <a:gd name="connsiteX1" fmla="*/ 512428 w 4618382"/>
              <a:gd name="connsiteY1" fmla="*/ 0 h 3074504"/>
              <a:gd name="connsiteX2" fmla="*/ 4105954 w 4618382"/>
              <a:gd name="connsiteY2" fmla="*/ 0 h 3074504"/>
              <a:gd name="connsiteX3" fmla="*/ 4618382 w 4618382"/>
              <a:gd name="connsiteY3" fmla="*/ 512428 h 3074504"/>
              <a:gd name="connsiteX4" fmla="*/ 4618382 w 4618382"/>
              <a:gd name="connsiteY4" fmla="*/ 2562076 h 3074504"/>
              <a:gd name="connsiteX5" fmla="*/ 4105954 w 4618382"/>
              <a:gd name="connsiteY5" fmla="*/ 3074504 h 3074504"/>
              <a:gd name="connsiteX6" fmla="*/ 512428 w 4618382"/>
              <a:gd name="connsiteY6" fmla="*/ 3074504 h 3074504"/>
              <a:gd name="connsiteX7" fmla="*/ 0 w 4618382"/>
              <a:gd name="connsiteY7" fmla="*/ 2562076 h 3074504"/>
              <a:gd name="connsiteX8" fmla="*/ 0 w 4618382"/>
              <a:gd name="connsiteY8" fmla="*/ 512428 h 307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8382" h="3074504" fill="none" extrusionOk="0">
                <a:moveTo>
                  <a:pt x="0" y="512428"/>
                </a:moveTo>
                <a:cubicBezTo>
                  <a:pt x="965" y="255548"/>
                  <a:pt x="237526" y="13601"/>
                  <a:pt x="512428" y="0"/>
                </a:cubicBezTo>
                <a:cubicBezTo>
                  <a:pt x="1245375" y="72427"/>
                  <a:pt x="3468683" y="61419"/>
                  <a:pt x="4105954" y="0"/>
                </a:cubicBezTo>
                <a:cubicBezTo>
                  <a:pt x="4384133" y="-33231"/>
                  <a:pt x="4574924" y="216277"/>
                  <a:pt x="4618382" y="512428"/>
                </a:cubicBezTo>
                <a:cubicBezTo>
                  <a:pt x="4719258" y="977209"/>
                  <a:pt x="4511069" y="1538827"/>
                  <a:pt x="4618382" y="2562076"/>
                </a:cubicBezTo>
                <a:cubicBezTo>
                  <a:pt x="4620605" y="2833798"/>
                  <a:pt x="4366500" y="3049326"/>
                  <a:pt x="4105954" y="3074504"/>
                </a:cubicBezTo>
                <a:cubicBezTo>
                  <a:pt x="3541290" y="3104331"/>
                  <a:pt x="2239347" y="2995198"/>
                  <a:pt x="512428" y="3074504"/>
                </a:cubicBezTo>
                <a:cubicBezTo>
                  <a:pt x="240493" y="3073252"/>
                  <a:pt x="-16532" y="2848351"/>
                  <a:pt x="0" y="2562076"/>
                </a:cubicBezTo>
                <a:cubicBezTo>
                  <a:pt x="50037" y="1934362"/>
                  <a:pt x="770" y="1226883"/>
                  <a:pt x="0" y="512428"/>
                </a:cubicBezTo>
                <a:close/>
              </a:path>
              <a:path w="4618382" h="3074504" stroke="0" extrusionOk="0">
                <a:moveTo>
                  <a:pt x="0" y="512428"/>
                </a:moveTo>
                <a:cubicBezTo>
                  <a:pt x="20108" y="234903"/>
                  <a:pt x="247741" y="38167"/>
                  <a:pt x="512428" y="0"/>
                </a:cubicBezTo>
                <a:cubicBezTo>
                  <a:pt x="2105622" y="123000"/>
                  <a:pt x="2859348" y="-96860"/>
                  <a:pt x="4105954" y="0"/>
                </a:cubicBezTo>
                <a:cubicBezTo>
                  <a:pt x="4374590" y="-10952"/>
                  <a:pt x="4632721" y="200513"/>
                  <a:pt x="4618382" y="512428"/>
                </a:cubicBezTo>
                <a:cubicBezTo>
                  <a:pt x="4621555" y="821744"/>
                  <a:pt x="4712649" y="1958717"/>
                  <a:pt x="4618382" y="2562076"/>
                </a:cubicBezTo>
                <a:cubicBezTo>
                  <a:pt x="4609242" y="2848393"/>
                  <a:pt x="4358928" y="3069589"/>
                  <a:pt x="4105954" y="3074504"/>
                </a:cubicBezTo>
                <a:cubicBezTo>
                  <a:pt x="3502046" y="2913797"/>
                  <a:pt x="1988419" y="3114171"/>
                  <a:pt x="512428" y="3074504"/>
                </a:cubicBezTo>
                <a:cubicBezTo>
                  <a:pt x="194414" y="3067433"/>
                  <a:pt x="-8657" y="2841160"/>
                  <a:pt x="0" y="2562076"/>
                </a:cubicBezTo>
                <a:cubicBezTo>
                  <a:pt x="32216" y="1872336"/>
                  <a:pt x="57206" y="958695"/>
                  <a:pt x="0" y="512428"/>
                </a:cubicBezTo>
                <a:close/>
              </a:path>
            </a:pathLst>
          </a:custGeom>
          <a:solidFill>
            <a:schemeClr val="tx2"/>
          </a:solidFill>
          <a:ln>
            <a:solidFill>
              <a:schemeClr val="tx2">
                <a:lumMod val="75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GB" sz="2000" dirty="0"/>
              <a:t>So far as reasonably practicable to protect the health, safety and welfare of their employees and other people who may be affected by their business.</a:t>
            </a:r>
          </a:p>
          <a:p>
            <a:pPr marL="342900" indent="-342900">
              <a:buFont typeface="Arial" panose="020B0604020202020204" pitchFamily="34" charset="0"/>
              <a:buChar char="•"/>
            </a:pPr>
            <a:r>
              <a:rPr lang="en-GB" sz="2000" dirty="0"/>
              <a:t>This includes controlling risk, risk assessing, information and instruction</a:t>
            </a:r>
          </a:p>
        </p:txBody>
      </p:sp>
      <p:sp>
        <p:nvSpPr>
          <p:cNvPr id="25" name="Rectangle: Rounded Corners 24">
            <a:extLst>
              <a:ext uri="{FF2B5EF4-FFF2-40B4-BE49-F238E27FC236}">
                <a16:creationId xmlns:a16="http://schemas.microsoft.com/office/drawing/2014/main" id="{C7CC8105-8449-32CD-0418-D8DA117CE168}"/>
              </a:ext>
            </a:extLst>
          </p:cNvPr>
          <p:cNvSpPr/>
          <p:nvPr/>
        </p:nvSpPr>
        <p:spPr>
          <a:xfrm>
            <a:off x="6562607" y="1655983"/>
            <a:ext cx="4618382" cy="3074504"/>
          </a:xfrm>
          <a:custGeom>
            <a:avLst/>
            <a:gdLst>
              <a:gd name="connsiteX0" fmla="*/ 0 w 4618382"/>
              <a:gd name="connsiteY0" fmla="*/ 512428 h 3074504"/>
              <a:gd name="connsiteX1" fmla="*/ 512428 w 4618382"/>
              <a:gd name="connsiteY1" fmla="*/ 0 h 3074504"/>
              <a:gd name="connsiteX2" fmla="*/ 4105954 w 4618382"/>
              <a:gd name="connsiteY2" fmla="*/ 0 h 3074504"/>
              <a:gd name="connsiteX3" fmla="*/ 4618382 w 4618382"/>
              <a:gd name="connsiteY3" fmla="*/ 512428 h 3074504"/>
              <a:gd name="connsiteX4" fmla="*/ 4618382 w 4618382"/>
              <a:gd name="connsiteY4" fmla="*/ 2562076 h 3074504"/>
              <a:gd name="connsiteX5" fmla="*/ 4105954 w 4618382"/>
              <a:gd name="connsiteY5" fmla="*/ 3074504 h 3074504"/>
              <a:gd name="connsiteX6" fmla="*/ 512428 w 4618382"/>
              <a:gd name="connsiteY6" fmla="*/ 3074504 h 3074504"/>
              <a:gd name="connsiteX7" fmla="*/ 0 w 4618382"/>
              <a:gd name="connsiteY7" fmla="*/ 2562076 h 3074504"/>
              <a:gd name="connsiteX8" fmla="*/ 0 w 4618382"/>
              <a:gd name="connsiteY8" fmla="*/ 512428 h 307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8382" h="3074504" fill="none" extrusionOk="0">
                <a:moveTo>
                  <a:pt x="0" y="512428"/>
                </a:moveTo>
                <a:cubicBezTo>
                  <a:pt x="965" y="255548"/>
                  <a:pt x="237526" y="13601"/>
                  <a:pt x="512428" y="0"/>
                </a:cubicBezTo>
                <a:cubicBezTo>
                  <a:pt x="1245375" y="72427"/>
                  <a:pt x="3468683" y="61419"/>
                  <a:pt x="4105954" y="0"/>
                </a:cubicBezTo>
                <a:cubicBezTo>
                  <a:pt x="4384133" y="-33231"/>
                  <a:pt x="4574924" y="216277"/>
                  <a:pt x="4618382" y="512428"/>
                </a:cubicBezTo>
                <a:cubicBezTo>
                  <a:pt x="4719258" y="977209"/>
                  <a:pt x="4511069" y="1538827"/>
                  <a:pt x="4618382" y="2562076"/>
                </a:cubicBezTo>
                <a:cubicBezTo>
                  <a:pt x="4620605" y="2833798"/>
                  <a:pt x="4366500" y="3049326"/>
                  <a:pt x="4105954" y="3074504"/>
                </a:cubicBezTo>
                <a:cubicBezTo>
                  <a:pt x="3541290" y="3104331"/>
                  <a:pt x="2239347" y="2995198"/>
                  <a:pt x="512428" y="3074504"/>
                </a:cubicBezTo>
                <a:cubicBezTo>
                  <a:pt x="240493" y="3073252"/>
                  <a:pt x="-16532" y="2848351"/>
                  <a:pt x="0" y="2562076"/>
                </a:cubicBezTo>
                <a:cubicBezTo>
                  <a:pt x="50037" y="1934362"/>
                  <a:pt x="770" y="1226883"/>
                  <a:pt x="0" y="512428"/>
                </a:cubicBezTo>
                <a:close/>
              </a:path>
              <a:path w="4618382" h="3074504" stroke="0" extrusionOk="0">
                <a:moveTo>
                  <a:pt x="0" y="512428"/>
                </a:moveTo>
                <a:cubicBezTo>
                  <a:pt x="20108" y="234903"/>
                  <a:pt x="247741" y="38167"/>
                  <a:pt x="512428" y="0"/>
                </a:cubicBezTo>
                <a:cubicBezTo>
                  <a:pt x="2105622" y="123000"/>
                  <a:pt x="2859348" y="-96860"/>
                  <a:pt x="4105954" y="0"/>
                </a:cubicBezTo>
                <a:cubicBezTo>
                  <a:pt x="4374590" y="-10952"/>
                  <a:pt x="4632721" y="200513"/>
                  <a:pt x="4618382" y="512428"/>
                </a:cubicBezTo>
                <a:cubicBezTo>
                  <a:pt x="4621555" y="821744"/>
                  <a:pt x="4712649" y="1958717"/>
                  <a:pt x="4618382" y="2562076"/>
                </a:cubicBezTo>
                <a:cubicBezTo>
                  <a:pt x="4609242" y="2848393"/>
                  <a:pt x="4358928" y="3069589"/>
                  <a:pt x="4105954" y="3074504"/>
                </a:cubicBezTo>
                <a:cubicBezTo>
                  <a:pt x="3502046" y="2913797"/>
                  <a:pt x="1988419" y="3114171"/>
                  <a:pt x="512428" y="3074504"/>
                </a:cubicBezTo>
                <a:cubicBezTo>
                  <a:pt x="194414" y="3067433"/>
                  <a:pt x="-8657" y="2841160"/>
                  <a:pt x="0" y="2562076"/>
                </a:cubicBezTo>
                <a:cubicBezTo>
                  <a:pt x="32216" y="1872336"/>
                  <a:pt x="57206" y="958695"/>
                  <a:pt x="0" y="512428"/>
                </a:cubicBezTo>
                <a:close/>
              </a:path>
            </a:pathLst>
          </a:custGeom>
          <a:solidFill>
            <a:schemeClr val="accent5">
              <a:lumMod val="75000"/>
            </a:schemeClr>
          </a:solidFill>
          <a:ln>
            <a:solidFill>
              <a:schemeClr val="accent5">
                <a:lumMod val="5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GB" sz="2000" dirty="0"/>
              <a:t>Duty of care for their own actions and those who may be affected by them.</a:t>
            </a:r>
          </a:p>
          <a:p>
            <a:pPr marL="342900" indent="-342900">
              <a:buFont typeface="Arial" panose="020B0604020202020204" pitchFamily="34" charset="0"/>
              <a:buChar char="•"/>
            </a:pPr>
            <a:r>
              <a:rPr lang="en-GB" sz="2000" dirty="0"/>
              <a:t>Follow training and use equipment provided by employer as instructed.</a:t>
            </a:r>
          </a:p>
          <a:p>
            <a:pPr marL="342900" indent="-342900">
              <a:buFont typeface="Arial" panose="020B0604020202020204" pitchFamily="34" charset="0"/>
              <a:buChar char="•"/>
            </a:pPr>
            <a:r>
              <a:rPr lang="en-GB" sz="2000" dirty="0"/>
              <a:t>Report any Health and safety risks.</a:t>
            </a:r>
          </a:p>
          <a:p>
            <a:pPr marL="342900" indent="-342900">
              <a:buFont typeface="Arial" panose="020B0604020202020204" pitchFamily="34" charset="0"/>
              <a:buChar char="•"/>
            </a:pPr>
            <a:r>
              <a:rPr lang="en-GB" sz="2000" dirty="0"/>
              <a:t>Co-operate with employer.</a:t>
            </a:r>
          </a:p>
        </p:txBody>
      </p:sp>
    </p:spTree>
    <p:extLst>
      <p:ext uri="{BB962C8B-B14F-4D97-AF65-F5344CB8AC3E}">
        <p14:creationId xmlns:p14="http://schemas.microsoft.com/office/powerpoint/2010/main" val="2309471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a:solidFill>
            <a:srgbClr val="002060"/>
          </a:solidFill>
        </p:spPr>
        <p:txBody>
          <a:bodyPr>
            <a:noAutofit/>
          </a:bodyPr>
          <a:lstStyle/>
          <a:p>
            <a:pPr algn="ctr"/>
            <a:r>
              <a:rPr lang="en-GB" sz="3200" b="1" dirty="0">
                <a:solidFill>
                  <a:schemeClr val="bg1"/>
                </a:solidFill>
                <a:latin typeface="+mn-lt"/>
              </a:rPr>
              <a:t>Fire</a:t>
            </a:r>
          </a:p>
        </p:txBody>
      </p:sp>
      <p:sp>
        <p:nvSpPr>
          <p:cNvPr id="6" name="Scroll: Horizontal 5">
            <a:extLst>
              <a:ext uri="{FF2B5EF4-FFF2-40B4-BE49-F238E27FC236}">
                <a16:creationId xmlns:a16="http://schemas.microsoft.com/office/drawing/2014/main" id="{9CBBB973-F644-4A87-B4D1-809B6C9E6D2E}"/>
              </a:ext>
            </a:extLst>
          </p:cNvPr>
          <p:cNvSpPr/>
          <p:nvPr/>
        </p:nvSpPr>
        <p:spPr>
          <a:xfrm>
            <a:off x="979714" y="1314450"/>
            <a:ext cx="6368143" cy="4229100"/>
          </a:xfrm>
          <a:custGeom>
            <a:avLst/>
            <a:gdLst>
              <a:gd name="connsiteX0" fmla="*/ 6368143 w 6368143"/>
              <a:gd name="connsiteY0" fmla="*/ 264319 h 4229100"/>
              <a:gd name="connsiteX1" fmla="*/ 6103824 w 6368143"/>
              <a:gd name="connsiteY1" fmla="*/ 528638 h 4229100"/>
              <a:gd name="connsiteX2" fmla="*/ 6103824 w 6368143"/>
              <a:gd name="connsiteY2" fmla="*/ 264319 h 4229100"/>
              <a:gd name="connsiteX3" fmla="*/ 5971665 w 6368143"/>
              <a:gd name="connsiteY3" fmla="*/ 396478 h 4229100"/>
              <a:gd name="connsiteX4" fmla="*/ 5839506 w 6368143"/>
              <a:gd name="connsiteY4" fmla="*/ 264319 h 4229100"/>
              <a:gd name="connsiteX5" fmla="*/ 5839506 w 6368143"/>
              <a:gd name="connsiteY5" fmla="*/ 528638 h 4229100"/>
              <a:gd name="connsiteX6" fmla="*/ 264319 w 6368143"/>
              <a:gd name="connsiteY6" fmla="*/ 528638 h 4229100"/>
              <a:gd name="connsiteX7" fmla="*/ 0 w 6368143"/>
              <a:gd name="connsiteY7" fmla="*/ 792957 h 4229100"/>
              <a:gd name="connsiteX8" fmla="*/ 0 w 6368143"/>
              <a:gd name="connsiteY8" fmla="*/ 3964781 h 4229100"/>
              <a:gd name="connsiteX9" fmla="*/ 264319 w 6368143"/>
              <a:gd name="connsiteY9" fmla="*/ 4229100 h 4229100"/>
              <a:gd name="connsiteX10" fmla="*/ 528638 w 6368143"/>
              <a:gd name="connsiteY10" fmla="*/ 3964781 h 4229100"/>
              <a:gd name="connsiteX11" fmla="*/ 528638 w 6368143"/>
              <a:gd name="connsiteY11" fmla="*/ 3700463 h 4229100"/>
              <a:gd name="connsiteX12" fmla="*/ 6103824 w 6368143"/>
              <a:gd name="connsiteY12" fmla="*/ 3700463 h 4229100"/>
              <a:gd name="connsiteX13" fmla="*/ 6368143 w 6368143"/>
              <a:gd name="connsiteY13" fmla="*/ 3436144 h 4229100"/>
              <a:gd name="connsiteX14" fmla="*/ 6368143 w 6368143"/>
              <a:gd name="connsiteY14" fmla="*/ 264319 h 4229100"/>
              <a:gd name="connsiteX15" fmla="*/ 264319 w 6368143"/>
              <a:gd name="connsiteY15" fmla="*/ 1057275 h 4229100"/>
              <a:gd name="connsiteX16" fmla="*/ 528638 w 6368143"/>
              <a:gd name="connsiteY16" fmla="*/ 792956 h 4229100"/>
              <a:gd name="connsiteX17" fmla="*/ 396479 w 6368143"/>
              <a:gd name="connsiteY17" fmla="*/ 660797 h 4229100"/>
              <a:gd name="connsiteX18" fmla="*/ 264320 w 6368143"/>
              <a:gd name="connsiteY18" fmla="*/ 792956 h 4229100"/>
              <a:gd name="connsiteX19" fmla="*/ 264319 w 6368143"/>
              <a:gd name="connsiteY19" fmla="*/ 1057275 h 4229100"/>
              <a:gd name="connsiteX0" fmla="*/ 264319 w 6368143"/>
              <a:gd name="connsiteY0" fmla="*/ 1057275 h 4229100"/>
              <a:gd name="connsiteX1" fmla="*/ 528638 w 6368143"/>
              <a:gd name="connsiteY1" fmla="*/ 792956 h 4229100"/>
              <a:gd name="connsiteX2" fmla="*/ 396479 w 6368143"/>
              <a:gd name="connsiteY2" fmla="*/ 660797 h 4229100"/>
              <a:gd name="connsiteX3" fmla="*/ 264320 w 6368143"/>
              <a:gd name="connsiteY3" fmla="*/ 792956 h 4229100"/>
              <a:gd name="connsiteX4" fmla="*/ 264319 w 6368143"/>
              <a:gd name="connsiteY4" fmla="*/ 1057275 h 4229100"/>
              <a:gd name="connsiteX5" fmla="*/ 6103824 w 6368143"/>
              <a:gd name="connsiteY5" fmla="*/ 528638 h 4229100"/>
              <a:gd name="connsiteX6" fmla="*/ 6368143 w 6368143"/>
              <a:gd name="connsiteY6" fmla="*/ 264319 h 4229100"/>
              <a:gd name="connsiteX7" fmla="*/ 6103824 w 6368143"/>
              <a:gd name="connsiteY7" fmla="*/ 0 h 4229100"/>
              <a:gd name="connsiteX8" fmla="*/ 5839505 w 6368143"/>
              <a:gd name="connsiteY8" fmla="*/ 264319 h 4229100"/>
              <a:gd name="connsiteX9" fmla="*/ 5971664 w 6368143"/>
              <a:gd name="connsiteY9" fmla="*/ 396478 h 4229100"/>
              <a:gd name="connsiteX10" fmla="*/ 6103823 w 6368143"/>
              <a:gd name="connsiteY10" fmla="*/ 264319 h 4229100"/>
              <a:gd name="connsiteX11" fmla="*/ 6103824 w 6368143"/>
              <a:gd name="connsiteY11" fmla="*/ 528638 h 4229100"/>
              <a:gd name="connsiteX0" fmla="*/ 0 w 6368143"/>
              <a:gd name="connsiteY0" fmla="*/ 792956 h 4229100"/>
              <a:gd name="connsiteX1" fmla="*/ 264319 w 6368143"/>
              <a:gd name="connsiteY1" fmla="*/ 528637 h 4229100"/>
              <a:gd name="connsiteX2" fmla="*/ 5839506 w 6368143"/>
              <a:gd name="connsiteY2" fmla="*/ 528638 h 4229100"/>
              <a:gd name="connsiteX3" fmla="*/ 5839506 w 6368143"/>
              <a:gd name="connsiteY3" fmla="*/ 264319 h 4229100"/>
              <a:gd name="connsiteX4" fmla="*/ 6103825 w 6368143"/>
              <a:gd name="connsiteY4" fmla="*/ 0 h 4229100"/>
              <a:gd name="connsiteX5" fmla="*/ 6368144 w 6368143"/>
              <a:gd name="connsiteY5" fmla="*/ 264319 h 4229100"/>
              <a:gd name="connsiteX6" fmla="*/ 6368143 w 6368143"/>
              <a:gd name="connsiteY6" fmla="*/ 3436144 h 4229100"/>
              <a:gd name="connsiteX7" fmla="*/ 6103824 w 6368143"/>
              <a:gd name="connsiteY7" fmla="*/ 3700463 h 4229100"/>
              <a:gd name="connsiteX8" fmla="*/ 528638 w 6368143"/>
              <a:gd name="connsiteY8" fmla="*/ 3700463 h 4229100"/>
              <a:gd name="connsiteX9" fmla="*/ 528638 w 6368143"/>
              <a:gd name="connsiteY9" fmla="*/ 3964781 h 4229100"/>
              <a:gd name="connsiteX10" fmla="*/ 264319 w 6368143"/>
              <a:gd name="connsiteY10" fmla="*/ 4229100 h 4229100"/>
              <a:gd name="connsiteX11" fmla="*/ 0 w 6368143"/>
              <a:gd name="connsiteY11" fmla="*/ 3964781 h 4229100"/>
              <a:gd name="connsiteX12" fmla="*/ 0 w 6368143"/>
              <a:gd name="connsiteY12" fmla="*/ 792956 h 4229100"/>
              <a:gd name="connsiteX13" fmla="*/ 5839506 w 6368143"/>
              <a:gd name="connsiteY13" fmla="*/ 528638 h 4229100"/>
              <a:gd name="connsiteX14" fmla="*/ 6103824 w 6368143"/>
              <a:gd name="connsiteY14" fmla="*/ 528638 h 4229100"/>
              <a:gd name="connsiteX15" fmla="*/ 6368143 w 6368143"/>
              <a:gd name="connsiteY15" fmla="*/ 264319 h 4229100"/>
              <a:gd name="connsiteX16" fmla="*/ 6103824 w 6368143"/>
              <a:gd name="connsiteY16" fmla="*/ 528638 h 4229100"/>
              <a:gd name="connsiteX17" fmla="*/ 6103824 w 6368143"/>
              <a:gd name="connsiteY17" fmla="*/ 264319 h 4229100"/>
              <a:gd name="connsiteX18" fmla="*/ 5971665 w 6368143"/>
              <a:gd name="connsiteY18" fmla="*/ 396478 h 4229100"/>
              <a:gd name="connsiteX19" fmla="*/ 5839506 w 6368143"/>
              <a:gd name="connsiteY19" fmla="*/ 264319 h 4229100"/>
              <a:gd name="connsiteX20" fmla="*/ 264319 w 6368143"/>
              <a:gd name="connsiteY20" fmla="*/ 1057275 h 4229100"/>
              <a:gd name="connsiteX21" fmla="*/ 264319 w 6368143"/>
              <a:gd name="connsiteY21" fmla="*/ 792956 h 4229100"/>
              <a:gd name="connsiteX22" fmla="*/ 396478 w 6368143"/>
              <a:gd name="connsiteY22" fmla="*/ 660797 h 4229100"/>
              <a:gd name="connsiteX23" fmla="*/ 528637 w 6368143"/>
              <a:gd name="connsiteY23" fmla="*/ 792956 h 4229100"/>
              <a:gd name="connsiteX24" fmla="*/ 264318 w 6368143"/>
              <a:gd name="connsiteY24" fmla="*/ 1057275 h 4229100"/>
              <a:gd name="connsiteX25" fmla="*/ -1 w 6368143"/>
              <a:gd name="connsiteY25" fmla="*/ 792956 h 4229100"/>
              <a:gd name="connsiteX26" fmla="*/ 528638 w 6368143"/>
              <a:gd name="connsiteY26" fmla="*/ 792956 h 4229100"/>
              <a:gd name="connsiteX27" fmla="*/ 528638 w 6368143"/>
              <a:gd name="connsiteY27" fmla="*/ 3700463 h 422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68143" h="4229100" stroke="0" extrusionOk="0">
                <a:moveTo>
                  <a:pt x="6368143" y="264319"/>
                </a:moveTo>
                <a:cubicBezTo>
                  <a:pt x="6369445" y="437279"/>
                  <a:pt x="6262200" y="515174"/>
                  <a:pt x="6103824" y="528638"/>
                </a:cubicBezTo>
                <a:cubicBezTo>
                  <a:pt x="6096694" y="445362"/>
                  <a:pt x="6084244" y="309794"/>
                  <a:pt x="6103824" y="264319"/>
                </a:cubicBezTo>
                <a:cubicBezTo>
                  <a:pt x="6108051" y="335175"/>
                  <a:pt x="6035188" y="393348"/>
                  <a:pt x="5971665" y="396478"/>
                </a:cubicBezTo>
                <a:cubicBezTo>
                  <a:pt x="5903020" y="409828"/>
                  <a:pt x="5848743" y="329906"/>
                  <a:pt x="5839506" y="264319"/>
                </a:cubicBezTo>
                <a:cubicBezTo>
                  <a:pt x="5851364" y="333250"/>
                  <a:pt x="5821925" y="408909"/>
                  <a:pt x="5839506" y="528638"/>
                </a:cubicBezTo>
                <a:cubicBezTo>
                  <a:pt x="3552912" y="685785"/>
                  <a:pt x="1374300" y="461585"/>
                  <a:pt x="264319" y="528638"/>
                </a:cubicBezTo>
                <a:cubicBezTo>
                  <a:pt x="110824" y="518447"/>
                  <a:pt x="4680" y="656083"/>
                  <a:pt x="0" y="792957"/>
                </a:cubicBezTo>
                <a:cubicBezTo>
                  <a:pt x="99546" y="2207769"/>
                  <a:pt x="-121044" y="3067668"/>
                  <a:pt x="0" y="3964781"/>
                </a:cubicBezTo>
                <a:cubicBezTo>
                  <a:pt x="-13679" y="4134498"/>
                  <a:pt x="111722" y="4257305"/>
                  <a:pt x="264319" y="4229100"/>
                </a:cubicBezTo>
                <a:cubicBezTo>
                  <a:pt x="403623" y="4243103"/>
                  <a:pt x="510011" y="4094320"/>
                  <a:pt x="528638" y="3964781"/>
                </a:cubicBezTo>
                <a:cubicBezTo>
                  <a:pt x="508276" y="3901327"/>
                  <a:pt x="544688" y="3733766"/>
                  <a:pt x="528638" y="3700463"/>
                </a:cubicBezTo>
                <a:cubicBezTo>
                  <a:pt x="1512000" y="3863495"/>
                  <a:pt x="5087543" y="3830380"/>
                  <a:pt x="6103824" y="3700463"/>
                </a:cubicBezTo>
                <a:cubicBezTo>
                  <a:pt x="6227211" y="3706575"/>
                  <a:pt x="6348432" y="3572692"/>
                  <a:pt x="6368143" y="3436144"/>
                </a:cubicBezTo>
                <a:cubicBezTo>
                  <a:pt x="6486810" y="2398323"/>
                  <a:pt x="6273724" y="1002067"/>
                  <a:pt x="6368143" y="264319"/>
                </a:cubicBezTo>
                <a:close/>
                <a:moveTo>
                  <a:pt x="264319" y="1057275"/>
                </a:moveTo>
                <a:cubicBezTo>
                  <a:pt x="414379" y="1054499"/>
                  <a:pt x="500420" y="946357"/>
                  <a:pt x="528638" y="792956"/>
                </a:cubicBezTo>
                <a:cubicBezTo>
                  <a:pt x="537909" y="727391"/>
                  <a:pt x="463906" y="667957"/>
                  <a:pt x="396479" y="660797"/>
                </a:cubicBezTo>
                <a:cubicBezTo>
                  <a:pt x="335641" y="667956"/>
                  <a:pt x="265931" y="717157"/>
                  <a:pt x="264320" y="792956"/>
                </a:cubicBezTo>
                <a:cubicBezTo>
                  <a:pt x="259499" y="881054"/>
                  <a:pt x="268899" y="963541"/>
                  <a:pt x="264319" y="1057275"/>
                </a:cubicBezTo>
                <a:close/>
              </a:path>
              <a:path w="6368143" h="4229100" fill="darkenLess" stroke="0" extrusionOk="0">
                <a:moveTo>
                  <a:pt x="264319" y="1057275"/>
                </a:moveTo>
                <a:cubicBezTo>
                  <a:pt x="412581" y="1057581"/>
                  <a:pt x="533944" y="937969"/>
                  <a:pt x="528638" y="792956"/>
                </a:cubicBezTo>
                <a:cubicBezTo>
                  <a:pt x="533755" y="718378"/>
                  <a:pt x="465255" y="657915"/>
                  <a:pt x="396479" y="660797"/>
                </a:cubicBezTo>
                <a:cubicBezTo>
                  <a:pt x="332615" y="659184"/>
                  <a:pt x="270836" y="710073"/>
                  <a:pt x="264320" y="792956"/>
                </a:cubicBezTo>
                <a:cubicBezTo>
                  <a:pt x="275802" y="882650"/>
                  <a:pt x="271916" y="980193"/>
                  <a:pt x="264319" y="1057275"/>
                </a:cubicBezTo>
                <a:close/>
                <a:moveTo>
                  <a:pt x="6103824" y="528638"/>
                </a:moveTo>
                <a:cubicBezTo>
                  <a:pt x="6232447" y="543683"/>
                  <a:pt x="6353467" y="389310"/>
                  <a:pt x="6368143" y="264319"/>
                </a:cubicBezTo>
                <a:cubicBezTo>
                  <a:pt x="6368266" y="115475"/>
                  <a:pt x="6268646" y="-3609"/>
                  <a:pt x="6103824" y="0"/>
                </a:cubicBezTo>
                <a:cubicBezTo>
                  <a:pt x="5957328" y="-13433"/>
                  <a:pt x="5854745" y="129005"/>
                  <a:pt x="5839505" y="264319"/>
                </a:cubicBezTo>
                <a:cubicBezTo>
                  <a:pt x="5838354" y="337252"/>
                  <a:pt x="5907310" y="395594"/>
                  <a:pt x="5971664" y="396478"/>
                </a:cubicBezTo>
                <a:cubicBezTo>
                  <a:pt x="6045697" y="390298"/>
                  <a:pt x="6106256" y="351016"/>
                  <a:pt x="6103823" y="264319"/>
                </a:cubicBezTo>
                <a:cubicBezTo>
                  <a:pt x="6096700" y="350145"/>
                  <a:pt x="6100825" y="441282"/>
                  <a:pt x="6103824" y="528638"/>
                </a:cubicBezTo>
                <a:close/>
              </a:path>
              <a:path w="6368143" h="4229100" fill="none" extrusionOk="0">
                <a:moveTo>
                  <a:pt x="0" y="792956"/>
                </a:moveTo>
                <a:cubicBezTo>
                  <a:pt x="-6570" y="674712"/>
                  <a:pt x="111990" y="501281"/>
                  <a:pt x="264319" y="528637"/>
                </a:cubicBezTo>
                <a:cubicBezTo>
                  <a:pt x="2315811" y="643088"/>
                  <a:pt x="3295417" y="635271"/>
                  <a:pt x="5839506" y="528638"/>
                </a:cubicBezTo>
                <a:cubicBezTo>
                  <a:pt x="5820985" y="411386"/>
                  <a:pt x="5830691" y="375560"/>
                  <a:pt x="5839506" y="264319"/>
                </a:cubicBezTo>
                <a:cubicBezTo>
                  <a:pt x="5846896" y="125308"/>
                  <a:pt x="5961541" y="-687"/>
                  <a:pt x="6103825" y="0"/>
                </a:cubicBezTo>
                <a:cubicBezTo>
                  <a:pt x="6275897" y="3476"/>
                  <a:pt x="6390396" y="128538"/>
                  <a:pt x="6368144" y="264319"/>
                </a:cubicBezTo>
                <a:cubicBezTo>
                  <a:pt x="6364307" y="1286281"/>
                  <a:pt x="6430984" y="2502852"/>
                  <a:pt x="6368143" y="3436144"/>
                </a:cubicBezTo>
                <a:cubicBezTo>
                  <a:pt x="6374433" y="3579459"/>
                  <a:pt x="6230488" y="3688612"/>
                  <a:pt x="6103824" y="3700463"/>
                </a:cubicBezTo>
                <a:cubicBezTo>
                  <a:pt x="5272620" y="3791918"/>
                  <a:pt x="2941303" y="3592646"/>
                  <a:pt x="528638" y="3700463"/>
                </a:cubicBezTo>
                <a:cubicBezTo>
                  <a:pt x="507838" y="3812618"/>
                  <a:pt x="537017" y="3910674"/>
                  <a:pt x="528638" y="3964781"/>
                </a:cubicBezTo>
                <a:cubicBezTo>
                  <a:pt x="520290" y="4093375"/>
                  <a:pt x="400364" y="4227761"/>
                  <a:pt x="264319" y="4229100"/>
                </a:cubicBezTo>
                <a:cubicBezTo>
                  <a:pt x="108199" y="4227621"/>
                  <a:pt x="22380" y="4097947"/>
                  <a:pt x="0" y="3964781"/>
                </a:cubicBezTo>
                <a:cubicBezTo>
                  <a:pt x="97130" y="2573031"/>
                  <a:pt x="-109072" y="1981838"/>
                  <a:pt x="0" y="792956"/>
                </a:cubicBezTo>
                <a:close/>
                <a:moveTo>
                  <a:pt x="5839506" y="528638"/>
                </a:moveTo>
                <a:cubicBezTo>
                  <a:pt x="5927211" y="536890"/>
                  <a:pt x="6065637" y="520532"/>
                  <a:pt x="6103824" y="528638"/>
                </a:cubicBezTo>
                <a:cubicBezTo>
                  <a:pt x="6246442" y="514602"/>
                  <a:pt x="6378832" y="414300"/>
                  <a:pt x="6368143" y="264319"/>
                </a:cubicBezTo>
                <a:moveTo>
                  <a:pt x="6103824" y="528638"/>
                </a:moveTo>
                <a:cubicBezTo>
                  <a:pt x="6118191" y="414347"/>
                  <a:pt x="6102301" y="360068"/>
                  <a:pt x="6103824" y="264319"/>
                </a:cubicBezTo>
                <a:cubicBezTo>
                  <a:pt x="6106151" y="346986"/>
                  <a:pt x="6035427" y="402696"/>
                  <a:pt x="5971665" y="396478"/>
                </a:cubicBezTo>
                <a:cubicBezTo>
                  <a:pt x="5896008" y="404872"/>
                  <a:pt x="5837081" y="346232"/>
                  <a:pt x="5839506" y="264319"/>
                </a:cubicBezTo>
                <a:moveTo>
                  <a:pt x="264319" y="1057275"/>
                </a:moveTo>
                <a:cubicBezTo>
                  <a:pt x="246563" y="970901"/>
                  <a:pt x="270308" y="891425"/>
                  <a:pt x="264319" y="792956"/>
                </a:cubicBezTo>
                <a:cubicBezTo>
                  <a:pt x="270842" y="718195"/>
                  <a:pt x="328093" y="656284"/>
                  <a:pt x="396478" y="660797"/>
                </a:cubicBezTo>
                <a:cubicBezTo>
                  <a:pt x="468379" y="661468"/>
                  <a:pt x="530398" y="728793"/>
                  <a:pt x="528637" y="792956"/>
                </a:cubicBezTo>
                <a:cubicBezTo>
                  <a:pt x="523531" y="964025"/>
                  <a:pt x="390883" y="1070964"/>
                  <a:pt x="264318" y="1057275"/>
                </a:cubicBezTo>
                <a:cubicBezTo>
                  <a:pt x="108072" y="1060803"/>
                  <a:pt x="2555" y="927760"/>
                  <a:pt x="-1" y="792956"/>
                </a:cubicBezTo>
                <a:moveTo>
                  <a:pt x="528638" y="792956"/>
                </a:moveTo>
                <a:cubicBezTo>
                  <a:pt x="508588" y="1278569"/>
                  <a:pt x="484794" y="3118109"/>
                  <a:pt x="528638" y="3700463"/>
                </a:cubicBezTo>
              </a:path>
              <a:path w="6368143" h="4229100" fill="none" stroke="0" extrusionOk="0">
                <a:moveTo>
                  <a:pt x="0" y="792956"/>
                </a:moveTo>
                <a:cubicBezTo>
                  <a:pt x="2635" y="648990"/>
                  <a:pt x="99337" y="513020"/>
                  <a:pt x="264319" y="528637"/>
                </a:cubicBezTo>
                <a:cubicBezTo>
                  <a:pt x="3030526" y="493268"/>
                  <a:pt x="4561114" y="672318"/>
                  <a:pt x="5839506" y="528638"/>
                </a:cubicBezTo>
                <a:cubicBezTo>
                  <a:pt x="5856442" y="414853"/>
                  <a:pt x="5816428" y="345719"/>
                  <a:pt x="5839506" y="264319"/>
                </a:cubicBezTo>
                <a:cubicBezTo>
                  <a:pt x="5847433" y="90657"/>
                  <a:pt x="5954151" y="26165"/>
                  <a:pt x="6103825" y="0"/>
                </a:cubicBezTo>
                <a:cubicBezTo>
                  <a:pt x="6246795" y="-3182"/>
                  <a:pt x="6354641" y="107878"/>
                  <a:pt x="6368144" y="264319"/>
                </a:cubicBezTo>
                <a:cubicBezTo>
                  <a:pt x="6329202" y="1312668"/>
                  <a:pt x="6437483" y="2303754"/>
                  <a:pt x="6368143" y="3436144"/>
                </a:cubicBezTo>
                <a:cubicBezTo>
                  <a:pt x="6391699" y="3564963"/>
                  <a:pt x="6243013" y="3673098"/>
                  <a:pt x="6103824" y="3700463"/>
                </a:cubicBezTo>
                <a:cubicBezTo>
                  <a:pt x="3977204" y="3766798"/>
                  <a:pt x="1618064" y="3620674"/>
                  <a:pt x="528638" y="3700463"/>
                </a:cubicBezTo>
                <a:cubicBezTo>
                  <a:pt x="531403" y="3741444"/>
                  <a:pt x="518595" y="3858441"/>
                  <a:pt x="528638" y="3964781"/>
                </a:cubicBezTo>
                <a:cubicBezTo>
                  <a:pt x="518137" y="4091988"/>
                  <a:pt x="407574" y="4247621"/>
                  <a:pt x="264319" y="4229100"/>
                </a:cubicBezTo>
                <a:cubicBezTo>
                  <a:pt x="135525" y="4209603"/>
                  <a:pt x="10302" y="4105214"/>
                  <a:pt x="0" y="3964781"/>
                </a:cubicBezTo>
                <a:cubicBezTo>
                  <a:pt x="106428" y="2923084"/>
                  <a:pt x="-128244" y="1409222"/>
                  <a:pt x="0" y="792956"/>
                </a:cubicBezTo>
                <a:close/>
                <a:moveTo>
                  <a:pt x="5839506" y="528638"/>
                </a:moveTo>
                <a:cubicBezTo>
                  <a:pt x="5956442" y="524561"/>
                  <a:pt x="6012449" y="511983"/>
                  <a:pt x="6103824" y="528638"/>
                </a:cubicBezTo>
                <a:cubicBezTo>
                  <a:pt x="6259915" y="515664"/>
                  <a:pt x="6352708" y="431618"/>
                  <a:pt x="6368143" y="264319"/>
                </a:cubicBezTo>
                <a:moveTo>
                  <a:pt x="6103824" y="528638"/>
                </a:moveTo>
                <a:cubicBezTo>
                  <a:pt x="6085458" y="400350"/>
                  <a:pt x="6101783" y="335181"/>
                  <a:pt x="6103824" y="264319"/>
                </a:cubicBezTo>
                <a:cubicBezTo>
                  <a:pt x="6110952" y="335909"/>
                  <a:pt x="6053179" y="391055"/>
                  <a:pt x="5971665" y="396478"/>
                </a:cubicBezTo>
                <a:cubicBezTo>
                  <a:pt x="5902938" y="397329"/>
                  <a:pt x="5838606" y="327888"/>
                  <a:pt x="5839506" y="264319"/>
                </a:cubicBezTo>
                <a:moveTo>
                  <a:pt x="264319" y="1057275"/>
                </a:moveTo>
                <a:cubicBezTo>
                  <a:pt x="281043" y="971833"/>
                  <a:pt x="266178" y="854830"/>
                  <a:pt x="264319" y="792956"/>
                </a:cubicBezTo>
                <a:cubicBezTo>
                  <a:pt x="257007" y="712989"/>
                  <a:pt x="328240" y="659582"/>
                  <a:pt x="396478" y="660797"/>
                </a:cubicBezTo>
                <a:cubicBezTo>
                  <a:pt x="468681" y="658997"/>
                  <a:pt x="529287" y="723105"/>
                  <a:pt x="528637" y="792956"/>
                </a:cubicBezTo>
                <a:cubicBezTo>
                  <a:pt x="540217" y="959845"/>
                  <a:pt x="393658" y="1053828"/>
                  <a:pt x="264318" y="1057275"/>
                </a:cubicBezTo>
                <a:cubicBezTo>
                  <a:pt x="121429" y="1029967"/>
                  <a:pt x="-2655" y="940251"/>
                  <a:pt x="-1" y="792956"/>
                </a:cubicBezTo>
                <a:moveTo>
                  <a:pt x="528638" y="792956"/>
                </a:moveTo>
                <a:cubicBezTo>
                  <a:pt x="696728" y="1228029"/>
                  <a:pt x="634957" y="3075106"/>
                  <a:pt x="528638" y="3700463"/>
                </a:cubicBezTo>
              </a:path>
            </a:pathLst>
          </a:custGeom>
          <a:solidFill>
            <a:schemeClr val="tx2">
              <a:lumMod val="20000"/>
              <a:lumOff val="80000"/>
            </a:schemeClr>
          </a:solidFill>
          <a:ln>
            <a:solidFill>
              <a:schemeClr val="tx2">
                <a:lumMod val="40000"/>
                <a:lumOff val="60000"/>
              </a:schemeClr>
            </a:solidFill>
            <a:extLst>
              <a:ext uri="{C807C97D-BFC1-408E-A445-0C87EB9F89A2}">
                <ask:lineSketchStyleProps xmlns:ask="http://schemas.microsoft.com/office/drawing/2018/sketchyshapes" sd="2308416756">
                  <a:prstGeom prst="horizontalScroll">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Should the fire alarm sound, students are to make their way calmly through the most appropriate exit to the fire assembly point as stipulated by your class trainer</a:t>
            </a:r>
          </a:p>
        </p:txBody>
      </p:sp>
      <p:grpSp>
        <p:nvGrpSpPr>
          <p:cNvPr id="5" name="Group 4">
            <a:extLst>
              <a:ext uri="{FF2B5EF4-FFF2-40B4-BE49-F238E27FC236}">
                <a16:creationId xmlns:a16="http://schemas.microsoft.com/office/drawing/2014/main" id="{BAC3CCDE-A537-43C5-BBBF-F5CF908F3820}"/>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8285684E-61EA-4D56-A6B1-C76366BC317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4BEA4F4-A591-44FA-8CD6-B59080BA9C9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3F2A85FC-197E-4BFB-8456-F77905BA9C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5A619AE-9B21-471F-A680-E71CC29D9BF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41C84522-9F46-4DC6-9603-18E024C4CDC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EBE3F8CC-988C-4A0A-B71F-86E13A62E62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3" name="Picture 12" descr="A picture containing shape&#10;&#10;Description automatically generated">
            <a:extLst>
              <a:ext uri="{FF2B5EF4-FFF2-40B4-BE49-F238E27FC236}">
                <a16:creationId xmlns:a16="http://schemas.microsoft.com/office/drawing/2014/main" id="{607A254E-7A67-410E-8039-73FED4DB2E9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17696" y="1606639"/>
            <a:ext cx="3513904" cy="3499077"/>
          </a:xfrm>
          <a:prstGeom prst="rect">
            <a:avLst/>
          </a:prstGeom>
        </p:spPr>
      </p:pic>
    </p:spTree>
    <p:extLst>
      <p:ext uri="{BB962C8B-B14F-4D97-AF65-F5344CB8AC3E}">
        <p14:creationId xmlns:p14="http://schemas.microsoft.com/office/powerpoint/2010/main" val="806626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1" y="163287"/>
            <a:ext cx="11397342" cy="751114"/>
          </a:xfrm>
          <a:solidFill>
            <a:srgbClr val="002060"/>
          </a:solidFill>
        </p:spPr>
        <p:txBody>
          <a:bodyPr>
            <a:noAutofit/>
          </a:bodyPr>
          <a:lstStyle/>
          <a:p>
            <a:pPr algn="ctr"/>
            <a:r>
              <a:rPr lang="en-GB" sz="3200" b="1" dirty="0">
                <a:solidFill>
                  <a:schemeClr val="bg1"/>
                </a:solidFill>
                <a:latin typeface="+mn-lt"/>
              </a:rPr>
              <a:t>Staff</a:t>
            </a:r>
            <a:r>
              <a:rPr lang="en-GB" sz="3200" dirty="0">
                <a:solidFill>
                  <a:schemeClr val="bg1"/>
                </a:solidFill>
                <a:latin typeface="+mn-lt"/>
              </a:rPr>
              <a:t> </a:t>
            </a:r>
          </a:p>
        </p:txBody>
      </p:sp>
      <p:sp>
        <p:nvSpPr>
          <p:cNvPr id="3" name="Content Placeholder 2"/>
          <p:cNvSpPr>
            <a:spLocks noGrp="1"/>
          </p:cNvSpPr>
          <p:nvPr>
            <p:ph idx="1"/>
          </p:nvPr>
        </p:nvSpPr>
        <p:spPr>
          <a:xfrm>
            <a:off x="1872343" y="1165770"/>
            <a:ext cx="8338457" cy="4267450"/>
          </a:xfrm>
          <a:custGeom>
            <a:avLst/>
            <a:gdLst>
              <a:gd name="connsiteX0" fmla="*/ 0 w 8338457"/>
              <a:gd name="connsiteY0" fmla="*/ 0 h 4267450"/>
              <a:gd name="connsiteX1" fmla="*/ 8338457 w 8338457"/>
              <a:gd name="connsiteY1" fmla="*/ 0 h 4267450"/>
              <a:gd name="connsiteX2" fmla="*/ 8338457 w 8338457"/>
              <a:gd name="connsiteY2" fmla="*/ 4267450 h 4267450"/>
              <a:gd name="connsiteX3" fmla="*/ 0 w 8338457"/>
              <a:gd name="connsiteY3" fmla="*/ 4267450 h 4267450"/>
              <a:gd name="connsiteX4" fmla="*/ 0 w 8338457"/>
              <a:gd name="connsiteY4" fmla="*/ 0 h 42674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38457" h="4267450" fill="none" extrusionOk="0">
                <a:moveTo>
                  <a:pt x="0" y="0"/>
                </a:moveTo>
                <a:cubicBezTo>
                  <a:pt x="2756102" y="-49533"/>
                  <a:pt x="6308587" y="-14809"/>
                  <a:pt x="8338457" y="0"/>
                </a:cubicBezTo>
                <a:cubicBezTo>
                  <a:pt x="8426096" y="1680309"/>
                  <a:pt x="8265778" y="3597776"/>
                  <a:pt x="8338457" y="4267450"/>
                </a:cubicBezTo>
                <a:cubicBezTo>
                  <a:pt x="4869888" y="4219219"/>
                  <a:pt x="3359025" y="4351905"/>
                  <a:pt x="0" y="4267450"/>
                </a:cubicBezTo>
                <a:cubicBezTo>
                  <a:pt x="-38581" y="3287334"/>
                  <a:pt x="63341" y="1313533"/>
                  <a:pt x="0" y="0"/>
                </a:cubicBezTo>
                <a:close/>
              </a:path>
              <a:path w="8338457" h="4267450" stroke="0" extrusionOk="0">
                <a:moveTo>
                  <a:pt x="0" y="0"/>
                </a:moveTo>
                <a:cubicBezTo>
                  <a:pt x="1383567" y="118645"/>
                  <a:pt x="5463392" y="116012"/>
                  <a:pt x="8338457" y="0"/>
                </a:cubicBezTo>
                <a:cubicBezTo>
                  <a:pt x="8205575" y="995930"/>
                  <a:pt x="8423408" y="2407893"/>
                  <a:pt x="8338457" y="4267450"/>
                </a:cubicBezTo>
                <a:cubicBezTo>
                  <a:pt x="5505191" y="4402050"/>
                  <a:pt x="1294132" y="4110254"/>
                  <a:pt x="0" y="4267450"/>
                </a:cubicBezTo>
                <a:cubicBezTo>
                  <a:pt x="-20187" y="3728725"/>
                  <a:pt x="-152480" y="1575782"/>
                  <a:pt x="0" y="0"/>
                </a:cubicBezTo>
                <a:close/>
              </a:path>
            </a:pathLst>
          </a:custGeom>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sd="1219033472">
                  <ask:type>
                    <ask:lineSketchCurved/>
                  </ask:type>
                </ask:lineSketchStyleProps>
              </a:ext>
            </a:extLst>
          </a:ln>
        </p:spPr>
        <p:txBody>
          <a:bodyPr/>
          <a:lstStyle/>
          <a:p>
            <a:r>
              <a:rPr lang="en-GB" sz="2400" dirty="0"/>
              <a:t>Chief Inspector Matthew CODD – Sir/Ma’am</a:t>
            </a:r>
          </a:p>
          <a:p>
            <a:pPr marL="0" indent="0">
              <a:buNone/>
            </a:pPr>
            <a:endParaRPr lang="en-GB" sz="2400" dirty="0"/>
          </a:p>
          <a:p>
            <a:r>
              <a:rPr lang="en-GB" sz="2400" dirty="0"/>
              <a:t>Inspector </a:t>
            </a:r>
            <a:r>
              <a:rPr lang="en-GB" sz="2400" dirty="0" err="1"/>
              <a:t>Dafydd</a:t>
            </a:r>
            <a:r>
              <a:rPr lang="en-GB" sz="2400" dirty="0"/>
              <a:t> BEVAN – Sir/Ma’am</a:t>
            </a:r>
          </a:p>
          <a:p>
            <a:pPr marL="0" indent="0">
              <a:buNone/>
            </a:pPr>
            <a:endParaRPr lang="en-GB" sz="2400" dirty="0"/>
          </a:p>
          <a:p>
            <a:r>
              <a:rPr lang="en-GB" sz="2400" dirty="0"/>
              <a:t>Sergeant </a:t>
            </a:r>
            <a:r>
              <a:rPr lang="en-GB" sz="2400" dirty="0" err="1"/>
              <a:t>Carys</a:t>
            </a:r>
            <a:r>
              <a:rPr lang="en-GB" sz="2400" dirty="0"/>
              <a:t> JONES – Sergeant/ Sarge</a:t>
            </a:r>
          </a:p>
          <a:p>
            <a:pPr marL="0" indent="0">
              <a:buNone/>
            </a:pPr>
            <a:endParaRPr lang="en-GB" sz="2400" dirty="0"/>
          </a:p>
          <a:p>
            <a:r>
              <a:rPr lang="en-GB" sz="2400" dirty="0"/>
              <a:t>Sergeant Leandro CASA– Sergeant/ Sarge</a:t>
            </a:r>
          </a:p>
          <a:p>
            <a:pPr marL="0" indent="0" algn="ctr">
              <a:buNone/>
            </a:pPr>
            <a:endParaRPr lang="en-GB" sz="2400" dirty="0"/>
          </a:p>
          <a:p>
            <a:r>
              <a:rPr lang="en-GB" sz="2400" dirty="0"/>
              <a:t>Trainers - Staff</a:t>
            </a:r>
          </a:p>
          <a:p>
            <a:pPr marL="0" indent="0" algn="ctr">
              <a:buNone/>
            </a:pPr>
            <a:endParaRPr lang="en-GB" dirty="0"/>
          </a:p>
          <a:p>
            <a:pPr marL="0" indent="0">
              <a:buNone/>
            </a:pPr>
            <a:endParaRPr lang="en-GB" dirty="0"/>
          </a:p>
        </p:txBody>
      </p:sp>
      <p:grpSp>
        <p:nvGrpSpPr>
          <p:cNvPr id="4" name="Group 3">
            <a:extLst>
              <a:ext uri="{FF2B5EF4-FFF2-40B4-BE49-F238E27FC236}">
                <a16:creationId xmlns:a16="http://schemas.microsoft.com/office/drawing/2014/main" id="{8A81BA49-BCBB-4D6E-BAA5-903C9480A956}"/>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0C61BEB3-3D43-40FA-B8F6-D55AC3550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773E64A-F021-41CC-8869-7640FD5B1E6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808B7463-A5FA-4F3F-B764-A9804FA597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7A6D58C-4E4A-4962-963C-F76DE1D819C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ECDFD4E3-7690-4A1D-BA5E-35188B41488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73CA5E7F-CB8A-4039-8051-2986786CB81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148994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7251" y="408671"/>
            <a:ext cx="9876118" cy="584775"/>
          </a:xfrm>
          <a:prstGeom prst="rect">
            <a:avLst/>
          </a:prstGeom>
          <a:solidFill>
            <a:srgbClr val="002060"/>
          </a:solidFill>
        </p:spPr>
        <p:txBody>
          <a:bodyPr wrap="square" rtlCol="0">
            <a:spAutoFit/>
          </a:bodyPr>
          <a:lstStyle/>
          <a:p>
            <a:pPr algn="ctr"/>
            <a:r>
              <a:rPr lang="en-GB" sz="3200" b="1" dirty="0">
                <a:solidFill>
                  <a:schemeClr val="bg1"/>
                </a:solidFill>
              </a:rPr>
              <a:t>Ranks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4591" y="1445175"/>
            <a:ext cx="952500" cy="14954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01696" y="1445741"/>
            <a:ext cx="952500" cy="1495425"/>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08459" y="3987249"/>
            <a:ext cx="952500" cy="149542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77262" y="1445174"/>
            <a:ext cx="952500" cy="1495425"/>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26037" y="3987250"/>
            <a:ext cx="952500" cy="1495425"/>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305756" y="1445174"/>
            <a:ext cx="952500" cy="1495425"/>
          </a:xfrm>
          <a:prstGeom prst="rect">
            <a:avLst/>
          </a:prstGeom>
        </p:spPr>
      </p:pic>
      <p:pic>
        <p:nvPicPr>
          <p:cNvPr id="13" name="Picture 1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260074" y="3987250"/>
            <a:ext cx="952500" cy="1495425"/>
          </a:xfrm>
          <a:prstGeom prst="rect">
            <a:avLst/>
          </a:prstGeom>
        </p:spPr>
      </p:pic>
      <p:pic>
        <p:nvPicPr>
          <p:cNvPr id="14" name="Picture 1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217091" y="3987250"/>
            <a:ext cx="952500" cy="1495425"/>
          </a:xfrm>
          <a:prstGeom prst="rect">
            <a:avLst/>
          </a:prstGeom>
        </p:spPr>
      </p:pic>
      <p:pic>
        <p:nvPicPr>
          <p:cNvPr id="15" name="Picture 14"/>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08022" y="1380213"/>
            <a:ext cx="1625346" cy="1625346"/>
          </a:xfrm>
          <a:prstGeom prst="rect">
            <a:avLst/>
          </a:prstGeom>
        </p:spPr>
      </p:pic>
      <p:sp>
        <p:nvSpPr>
          <p:cNvPr id="16" name="TextBox 15"/>
          <p:cNvSpPr txBox="1"/>
          <p:nvPr/>
        </p:nvSpPr>
        <p:spPr>
          <a:xfrm>
            <a:off x="1135441" y="2940599"/>
            <a:ext cx="1530236" cy="830997"/>
          </a:xfrm>
          <a:prstGeom prst="rect">
            <a:avLst/>
          </a:prstGeom>
          <a:noFill/>
        </p:spPr>
        <p:txBody>
          <a:bodyPr wrap="square" rtlCol="0">
            <a:spAutoFit/>
          </a:bodyPr>
          <a:lstStyle/>
          <a:p>
            <a:pPr algn="ctr"/>
            <a:r>
              <a:rPr lang="en-GB" sz="2400" b="1" dirty="0"/>
              <a:t>Chief Constable</a:t>
            </a:r>
          </a:p>
        </p:txBody>
      </p:sp>
      <p:sp>
        <p:nvSpPr>
          <p:cNvPr id="17" name="TextBox 16"/>
          <p:cNvSpPr txBox="1"/>
          <p:nvPr/>
        </p:nvSpPr>
        <p:spPr>
          <a:xfrm>
            <a:off x="2774070" y="2940598"/>
            <a:ext cx="1960435" cy="830997"/>
          </a:xfrm>
          <a:prstGeom prst="rect">
            <a:avLst/>
          </a:prstGeom>
          <a:noFill/>
        </p:spPr>
        <p:txBody>
          <a:bodyPr wrap="square" rtlCol="0">
            <a:spAutoFit/>
          </a:bodyPr>
          <a:lstStyle/>
          <a:p>
            <a:pPr algn="ctr"/>
            <a:r>
              <a:rPr lang="en-GB" sz="2400" b="1" dirty="0"/>
              <a:t>Deputy Chief Constable</a:t>
            </a:r>
          </a:p>
        </p:txBody>
      </p:sp>
      <p:sp>
        <p:nvSpPr>
          <p:cNvPr id="18" name="TextBox 17"/>
          <p:cNvSpPr txBox="1"/>
          <p:nvPr/>
        </p:nvSpPr>
        <p:spPr>
          <a:xfrm>
            <a:off x="4714185" y="2940598"/>
            <a:ext cx="2093208" cy="830997"/>
          </a:xfrm>
          <a:prstGeom prst="rect">
            <a:avLst/>
          </a:prstGeom>
          <a:noFill/>
        </p:spPr>
        <p:txBody>
          <a:bodyPr wrap="square" rtlCol="0">
            <a:spAutoFit/>
          </a:bodyPr>
          <a:lstStyle/>
          <a:p>
            <a:pPr algn="ctr"/>
            <a:r>
              <a:rPr lang="en-GB" sz="2400" b="1" dirty="0"/>
              <a:t>Assistant Chief Constable</a:t>
            </a:r>
          </a:p>
        </p:txBody>
      </p:sp>
      <p:sp>
        <p:nvSpPr>
          <p:cNvPr id="19" name="TextBox 18"/>
          <p:cNvSpPr txBox="1"/>
          <p:nvPr/>
        </p:nvSpPr>
        <p:spPr>
          <a:xfrm>
            <a:off x="6695633" y="2940598"/>
            <a:ext cx="2265830" cy="830997"/>
          </a:xfrm>
          <a:prstGeom prst="rect">
            <a:avLst/>
          </a:prstGeom>
          <a:noFill/>
        </p:spPr>
        <p:txBody>
          <a:bodyPr wrap="square" rtlCol="0">
            <a:spAutoFit/>
          </a:bodyPr>
          <a:lstStyle/>
          <a:p>
            <a:pPr algn="ctr"/>
            <a:r>
              <a:rPr lang="en-GB" sz="2400" b="1" dirty="0"/>
              <a:t>Chief Superintendent</a:t>
            </a:r>
          </a:p>
        </p:txBody>
      </p:sp>
      <p:sp>
        <p:nvSpPr>
          <p:cNvPr id="20" name="TextBox 19"/>
          <p:cNvSpPr txBox="1"/>
          <p:nvPr/>
        </p:nvSpPr>
        <p:spPr>
          <a:xfrm>
            <a:off x="8912820" y="3063947"/>
            <a:ext cx="2265830" cy="461665"/>
          </a:xfrm>
          <a:prstGeom prst="rect">
            <a:avLst/>
          </a:prstGeom>
          <a:noFill/>
        </p:spPr>
        <p:txBody>
          <a:bodyPr wrap="square" rtlCol="0">
            <a:spAutoFit/>
          </a:bodyPr>
          <a:lstStyle/>
          <a:p>
            <a:pPr algn="ctr"/>
            <a:r>
              <a:rPr lang="en-GB" sz="2400" b="1" dirty="0"/>
              <a:t>Superintendent</a:t>
            </a:r>
          </a:p>
        </p:txBody>
      </p:sp>
      <p:sp>
        <p:nvSpPr>
          <p:cNvPr id="21" name="TextBox 20"/>
          <p:cNvSpPr txBox="1"/>
          <p:nvPr/>
        </p:nvSpPr>
        <p:spPr>
          <a:xfrm>
            <a:off x="1751794" y="5547048"/>
            <a:ext cx="2265830" cy="461665"/>
          </a:xfrm>
          <a:prstGeom prst="rect">
            <a:avLst/>
          </a:prstGeom>
          <a:noFill/>
        </p:spPr>
        <p:txBody>
          <a:bodyPr wrap="square" rtlCol="0">
            <a:spAutoFit/>
          </a:bodyPr>
          <a:lstStyle/>
          <a:p>
            <a:pPr algn="ctr"/>
            <a:r>
              <a:rPr lang="en-GB" sz="2400" b="1" dirty="0"/>
              <a:t>Chief Inspector</a:t>
            </a:r>
          </a:p>
        </p:txBody>
      </p:sp>
      <p:sp>
        <p:nvSpPr>
          <p:cNvPr id="22" name="TextBox 21"/>
          <p:cNvSpPr txBox="1"/>
          <p:nvPr/>
        </p:nvSpPr>
        <p:spPr>
          <a:xfrm>
            <a:off x="3601590" y="5520051"/>
            <a:ext cx="2265830" cy="461665"/>
          </a:xfrm>
          <a:prstGeom prst="rect">
            <a:avLst/>
          </a:prstGeom>
          <a:noFill/>
        </p:spPr>
        <p:txBody>
          <a:bodyPr wrap="square" rtlCol="0">
            <a:spAutoFit/>
          </a:bodyPr>
          <a:lstStyle/>
          <a:p>
            <a:pPr algn="ctr"/>
            <a:r>
              <a:rPr lang="en-GB" sz="2400" b="1" dirty="0"/>
              <a:t>Inspector</a:t>
            </a:r>
          </a:p>
        </p:txBody>
      </p:sp>
      <p:sp>
        <p:nvSpPr>
          <p:cNvPr id="23" name="TextBox 22"/>
          <p:cNvSpPr txBox="1"/>
          <p:nvPr/>
        </p:nvSpPr>
        <p:spPr>
          <a:xfrm>
            <a:off x="5560426" y="5554794"/>
            <a:ext cx="2265830" cy="461665"/>
          </a:xfrm>
          <a:prstGeom prst="rect">
            <a:avLst/>
          </a:prstGeom>
          <a:noFill/>
        </p:spPr>
        <p:txBody>
          <a:bodyPr wrap="square" rtlCol="0">
            <a:spAutoFit/>
          </a:bodyPr>
          <a:lstStyle/>
          <a:p>
            <a:pPr algn="ctr"/>
            <a:r>
              <a:rPr lang="en-GB" sz="2400" b="1" dirty="0"/>
              <a:t>Sergeant</a:t>
            </a:r>
          </a:p>
        </p:txBody>
      </p:sp>
      <p:sp>
        <p:nvSpPr>
          <p:cNvPr id="24" name="TextBox 23"/>
          <p:cNvSpPr txBox="1"/>
          <p:nvPr/>
        </p:nvSpPr>
        <p:spPr>
          <a:xfrm>
            <a:off x="7569372" y="5584281"/>
            <a:ext cx="2265830" cy="461665"/>
          </a:xfrm>
          <a:prstGeom prst="rect">
            <a:avLst/>
          </a:prstGeom>
          <a:noFill/>
        </p:spPr>
        <p:txBody>
          <a:bodyPr wrap="square" rtlCol="0">
            <a:spAutoFit/>
          </a:bodyPr>
          <a:lstStyle/>
          <a:p>
            <a:pPr algn="ctr"/>
            <a:r>
              <a:rPr lang="en-GB" sz="2400" b="1" dirty="0"/>
              <a:t>Constable</a:t>
            </a:r>
          </a:p>
        </p:txBody>
      </p:sp>
      <p:grpSp>
        <p:nvGrpSpPr>
          <p:cNvPr id="39" name="Group 38">
            <a:extLst>
              <a:ext uri="{FF2B5EF4-FFF2-40B4-BE49-F238E27FC236}">
                <a16:creationId xmlns:a16="http://schemas.microsoft.com/office/drawing/2014/main" id="{3098C87F-C55B-4C1A-B526-8FD07B3778E0}"/>
              </a:ext>
            </a:extLst>
          </p:cNvPr>
          <p:cNvGrpSpPr/>
          <p:nvPr/>
        </p:nvGrpSpPr>
        <p:grpSpPr>
          <a:xfrm>
            <a:off x="0" y="5734233"/>
            <a:ext cx="12192000" cy="1240188"/>
            <a:chOff x="0" y="5734233"/>
            <a:chExt cx="12192000" cy="1240188"/>
          </a:xfrm>
        </p:grpSpPr>
        <p:pic>
          <p:nvPicPr>
            <p:cNvPr id="40" name="Picture 39">
              <a:extLst>
                <a:ext uri="{FF2B5EF4-FFF2-40B4-BE49-F238E27FC236}">
                  <a16:creationId xmlns:a16="http://schemas.microsoft.com/office/drawing/2014/main" id="{807A40F3-FC5B-48C7-AD93-7DD55E20EC09}"/>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41" name="Rectangle 40">
              <a:extLst>
                <a:ext uri="{FF2B5EF4-FFF2-40B4-BE49-F238E27FC236}">
                  <a16:creationId xmlns:a16="http://schemas.microsoft.com/office/drawing/2014/main" id="{DAA57B6C-6106-4EEA-9940-8A996B20FCC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2" name="Picture 41">
              <a:extLst>
                <a:ext uri="{FF2B5EF4-FFF2-40B4-BE49-F238E27FC236}">
                  <a16:creationId xmlns:a16="http://schemas.microsoft.com/office/drawing/2014/main" id="{8EBE9FDB-57FE-45A8-B12A-6DA310D6FFCA}"/>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43" name="Rectangle 42">
              <a:extLst>
                <a:ext uri="{FF2B5EF4-FFF2-40B4-BE49-F238E27FC236}">
                  <a16:creationId xmlns:a16="http://schemas.microsoft.com/office/drawing/2014/main" id="{0F0263B4-6335-467F-9705-E03414DC845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4" name="Picture 43" descr="Text, letter&#10;&#10;Description automatically generated">
              <a:extLst>
                <a:ext uri="{FF2B5EF4-FFF2-40B4-BE49-F238E27FC236}">
                  <a16:creationId xmlns:a16="http://schemas.microsoft.com/office/drawing/2014/main" id="{6A185F29-070A-401A-B3B4-1095B7B0AD79}"/>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45" name="Picture 44" descr="A picture containing text, metalware, gear&#10;&#10;Description automatically generated">
              <a:extLst>
                <a:ext uri="{FF2B5EF4-FFF2-40B4-BE49-F238E27FC236}">
                  <a16:creationId xmlns:a16="http://schemas.microsoft.com/office/drawing/2014/main" id="{BFC4AE65-9F29-4D46-A7E8-D7BDFC1420B6}"/>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62330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7"/>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6"/>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0" grpId="0"/>
      <p:bldP spid="21" grpId="0"/>
      <p:bldP spid="22" grpId="0"/>
      <p:bldP spid="23" grpId="0"/>
      <p:bldP spid="2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143" y="195943"/>
            <a:ext cx="10923813" cy="718457"/>
          </a:xfrm>
          <a:solidFill>
            <a:srgbClr val="002060"/>
          </a:solidFill>
        </p:spPr>
        <p:txBody>
          <a:bodyPr>
            <a:noAutofit/>
          </a:bodyPr>
          <a:lstStyle/>
          <a:p>
            <a:pPr algn="ctr"/>
            <a:r>
              <a:rPr lang="en-GB" sz="3200" b="1" dirty="0">
                <a:solidFill>
                  <a:schemeClr val="bg1"/>
                </a:solidFill>
                <a:latin typeface="+mn-lt"/>
              </a:rPr>
              <a:t>Classroom Etiquette</a:t>
            </a:r>
          </a:p>
        </p:txBody>
      </p:sp>
      <p:graphicFrame>
        <p:nvGraphicFramePr>
          <p:cNvPr id="4" name="Diagram 3">
            <a:extLst>
              <a:ext uri="{FF2B5EF4-FFF2-40B4-BE49-F238E27FC236}">
                <a16:creationId xmlns:a16="http://schemas.microsoft.com/office/drawing/2014/main" id="{1BB7856D-3B0D-4C4B-B2ED-F38601B7CF4A}"/>
              </a:ext>
            </a:extLst>
          </p:cNvPr>
          <p:cNvGraphicFramePr/>
          <p:nvPr>
            <p:extLst>
              <p:ext uri="{D42A27DB-BD31-4B8C-83A1-F6EECF244321}">
                <p14:modId xmlns:p14="http://schemas.microsoft.com/office/powerpoint/2010/main" val="340378366"/>
              </p:ext>
            </p:extLst>
          </p:nvPr>
        </p:nvGraphicFramePr>
        <p:xfrm>
          <a:off x="1491856" y="1285830"/>
          <a:ext cx="9608126" cy="4388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2" name="Group 11">
            <a:extLst>
              <a:ext uri="{FF2B5EF4-FFF2-40B4-BE49-F238E27FC236}">
                <a16:creationId xmlns:a16="http://schemas.microsoft.com/office/drawing/2014/main" id="{D46859BA-13FE-4AB8-A217-4EC5E6BF1C25}"/>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81AEF27E-B6A0-4138-92EA-A657137445F1}"/>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F0580FDF-DA0C-405A-A0A3-DADA5F24F32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5BF77454-CF22-4197-ACE3-33D06CAECE9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54231E63-5E56-413F-B995-1B3C7F5D9BE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AA46316F-EBF2-49F5-BCB8-80B763A713E8}"/>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77486F76-9AC8-4BE6-8947-4152ECE40B9E}"/>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03216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480A400-313F-4778-B65E-672926F4C136}"/>
                                            </p:graphicEl>
                                          </p:spTgt>
                                        </p:tgtEl>
                                        <p:attrNameLst>
                                          <p:attrName>style.visibility</p:attrName>
                                        </p:attrNameLst>
                                      </p:cBhvr>
                                      <p:to>
                                        <p:strVal val="visible"/>
                                      </p:to>
                                    </p:set>
                                    <p:animEffect transition="in" filter="fade">
                                      <p:cBhvr>
                                        <p:cTn id="7" dur="500"/>
                                        <p:tgtEl>
                                          <p:spTgt spid="4">
                                            <p:graphicEl>
                                              <a:dgm id="{3480A400-313F-4778-B65E-672926F4C13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5647F3-D05E-4A3A-833F-561D554657FF}"/>
                                            </p:graphicEl>
                                          </p:spTgt>
                                        </p:tgtEl>
                                        <p:attrNameLst>
                                          <p:attrName>style.visibility</p:attrName>
                                        </p:attrNameLst>
                                      </p:cBhvr>
                                      <p:to>
                                        <p:strVal val="visible"/>
                                      </p:to>
                                    </p:set>
                                    <p:animEffect transition="in" filter="fade">
                                      <p:cBhvr>
                                        <p:cTn id="12" dur="500"/>
                                        <p:tgtEl>
                                          <p:spTgt spid="4">
                                            <p:graphicEl>
                                              <a:dgm id="{875647F3-D05E-4A3A-833F-561D554657F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F27ECA0-5025-4896-84FF-BA831003EBEF}"/>
                                            </p:graphicEl>
                                          </p:spTgt>
                                        </p:tgtEl>
                                        <p:attrNameLst>
                                          <p:attrName>style.visibility</p:attrName>
                                        </p:attrNameLst>
                                      </p:cBhvr>
                                      <p:to>
                                        <p:strVal val="visible"/>
                                      </p:to>
                                    </p:set>
                                    <p:animEffect transition="in" filter="fade">
                                      <p:cBhvr>
                                        <p:cTn id="17" dur="500"/>
                                        <p:tgtEl>
                                          <p:spTgt spid="4">
                                            <p:graphicEl>
                                              <a:dgm id="{4F27ECA0-5025-4896-84FF-BA831003EB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7C6F298-CE58-4F44-B87F-DABDEDE03FB2}"/>
                                            </p:graphicEl>
                                          </p:spTgt>
                                        </p:tgtEl>
                                        <p:attrNameLst>
                                          <p:attrName>style.visibility</p:attrName>
                                        </p:attrNameLst>
                                      </p:cBhvr>
                                      <p:to>
                                        <p:strVal val="visible"/>
                                      </p:to>
                                    </p:set>
                                    <p:animEffect transition="in" filter="fade">
                                      <p:cBhvr>
                                        <p:cTn id="22" dur="500"/>
                                        <p:tgtEl>
                                          <p:spTgt spid="4">
                                            <p:graphicEl>
                                              <a:dgm id="{27C6F298-CE58-4F44-B87F-DABDEDE03F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379006BD-1194-4371-9099-252FAB94106F}"/>
                                            </p:graphicEl>
                                          </p:spTgt>
                                        </p:tgtEl>
                                        <p:attrNameLst>
                                          <p:attrName>style.visibility</p:attrName>
                                        </p:attrNameLst>
                                      </p:cBhvr>
                                      <p:to>
                                        <p:strVal val="visible"/>
                                      </p:to>
                                    </p:set>
                                    <p:animEffect transition="in" filter="fade">
                                      <p:cBhvr>
                                        <p:cTn id="27" dur="500"/>
                                        <p:tgtEl>
                                          <p:spTgt spid="4">
                                            <p:graphicEl>
                                              <a:dgm id="{379006BD-1194-4371-9099-252FAB94106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a:solidFill>
            <a:srgbClr val="002060"/>
          </a:solidFill>
        </p:spPr>
        <p:txBody>
          <a:bodyPr>
            <a:noAutofit/>
          </a:bodyPr>
          <a:lstStyle/>
          <a:p>
            <a:pPr algn="ctr"/>
            <a:r>
              <a:rPr lang="en-GB" sz="3200" b="1" dirty="0">
                <a:solidFill>
                  <a:schemeClr val="bg1"/>
                </a:solidFill>
                <a:latin typeface="+mn-lt"/>
              </a:rPr>
              <a:t>Classroom Rules</a:t>
            </a:r>
          </a:p>
        </p:txBody>
      </p:sp>
      <p:grpSp>
        <p:nvGrpSpPr>
          <p:cNvPr id="5" name="Group 4">
            <a:extLst>
              <a:ext uri="{FF2B5EF4-FFF2-40B4-BE49-F238E27FC236}">
                <a16:creationId xmlns:a16="http://schemas.microsoft.com/office/drawing/2014/main" id="{F67D0699-BAE5-4610-8A74-9C2B480BFC30}"/>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E561DD7F-56F5-4D2E-A011-9ACDBFBD2C2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0DA1CAD5-C424-4756-BF6C-5C4AEF2E8A6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827F9DE-2688-4E6E-BE80-9C472A7441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A0C17652-6CA3-4E6C-B3AD-F3D4990CCF1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C36E8701-0455-4862-B6A4-204F34BD4DB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F254C03F-45E4-47E9-B4E1-99D3BB9F174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3" name="Rectangle: Rounded Corners 2">
            <a:extLst>
              <a:ext uri="{FF2B5EF4-FFF2-40B4-BE49-F238E27FC236}">
                <a16:creationId xmlns:a16="http://schemas.microsoft.com/office/drawing/2014/main" id="{1ACADEB4-9458-8574-70CC-892C4C2DEFBB}"/>
              </a:ext>
            </a:extLst>
          </p:cNvPr>
          <p:cNvSpPr/>
          <p:nvPr/>
        </p:nvSpPr>
        <p:spPr>
          <a:xfrm>
            <a:off x="1325217" y="2276061"/>
            <a:ext cx="5897217" cy="2266121"/>
          </a:xfrm>
          <a:custGeom>
            <a:avLst/>
            <a:gdLst>
              <a:gd name="connsiteX0" fmla="*/ 0 w 5897217"/>
              <a:gd name="connsiteY0" fmla="*/ 377694 h 2266121"/>
              <a:gd name="connsiteX1" fmla="*/ 377694 w 5897217"/>
              <a:gd name="connsiteY1" fmla="*/ 0 h 2266121"/>
              <a:gd name="connsiteX2" fmla="*/ 5519523 w 5897217"/>
              <a:gd name="connsiteY2" fmla="*/ 0 h 2266121"/>
              <a:gd name="connsiteX3" fmla="*/ 5897217 w 5897217"/>
              <a:gd name="connsiteY3" fmla="*/ 377694 h 2266121"/>
              <a:gd name="connsiteX4" fmla="*/ 5897217 w 5897217"/>
              <a:gd name="connsiteY4" fmla="*/ 1888427 h 2266121"/>
              <a:gd name="connsiteX5" fmla="*/ 5519523 w 5897217"/>
              <a:gd name="connsiteY5" fmla="*/ 2266121 h 2266121"/>
              <a:gd name="connsiteX6" fmla="*/ 377694 w 5897217"/>
              <a:gd name="connsiteY6" fmla="*/ 2266121 h 2266121"/>
              <a:gd name="connsiteX7" fmla="*/ 0 w 5897217"/>
              <a:gd name="connsiteY7" fmla="*/ 1888427 h 2266121"/>
              <a:gd name="connsiteX8" fmla="*/ 0 w 5897217"/>
              <a:gd name="connsiteY8" fmla="*/ 377694 h 226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97217" h="2266121" fill="none" extrusionOk="0">
                <a:moveTo>
                  <a:pt x="0" y="377694"/>
                </a:moveTo>
                <a:cubicBezTo>
                  <a:pt x="311" y="177512"/>
                  <a:pt x="174634" y="9290"/>
                  <a:pt x="377694" y="0"/>
                </a:cubicBezTo>
                <a:cubicBezTo>
                  <a:pt x="2234240" y="72427"/>
                  <a:pt x="3434502" y="61419"/>
                  <a:pt x="5519523" y="0"/>
                </a:cubicBezTo>
                <a:cubicBezTo>
                  <a:pt x="5725484" y="-18135"/>
                  <a:pt x="5878359" y="163395"/>
                  <a:pt x="5897217" y="377694"/>
                </a:cubicBezTo>
                <a:cubicBezTo>
                  <a:pt x="5876958" y="756844"/>
                  <a:pt x="5966572" y="1497574"/>
                  <a:pt x="5897217" y="1888427"/>
                </a:cubicBezTo>
                <a:cubicBezTo>
                  <a:pt x="5902752" y="2068929"/>
                  <a:pt x="5716758" y="2253386"/>
                  <a:pt x="5519523" y="2266121"/>
                </a:cubicBezTo>
                <a:cubicBezTo>
                  <a:pt x="3582008" y="2295948"/>
                  <a:pt x="2577407" y="2186815"/>
                  <a:pt x="377694" y="2266121"/>
                </a:cubicBezTo>
                <a:cubicBezTo>
                  <a:pt x="200567" y="2262564"/>
                  <a:pt x="-26837" y="2102329"/>
                  <a:pt x="0" y="1888427"/>
                </a:cubicBezTo>
                <a:cubicBezTo>
                  <a:pt x="-66025" y="1329091"/>
                  <a:pt x="55903" y="1030500"/>
                  <a:pt x="0" y="377694"/>
                </a:cubicBezTo>
                <a:close/>
              </a:path>
              <a:path w="5897217" h="2266121" stroke="0" extrusionOk="0">
                <a:moveTo>
                  <a:pt x="0" y="377694"/>
                </a:moveTo>
                <a:cubicBezTo>
                  <a:pt x="19859" y="174512"/>
                  <a:pt x="177256" y="16994"/>
                  <a:pt x="377694" y="0"/>
                </a:cubicBezTo>
                <a:cubicBezTo>
                  <a:pt x="1659138" y="123000"/>
                  <a:pt x="4833919" y="-96860"/>
                  <a:pt x="5519523" y="0"/>
                </a:cubicBezTo>
                <a:cubicBezTo>
                  <a:pt x="5723788" y="-3300"/>
                  <a:pt x="5910117" y="143093"/>
                  <a:pt x="5897217" y="377694"/>
                </a:cubicBezTo>
                <a:cubicBezTo>
                  <a:pt x="5763974" y="675225"/>
                  <a:pt x="5913227" y="1507454"/>
                  <a:pt x="5897217" y="1888427"/>
                </a:cubicBezTo>
                <a:cubicBezTo>
                  <a:pt x="5872210" y="2106081"/>
                  <a:pt x="5701130" y="2261704"/>
                  <a:pt x="5519523" y="2266121"/>
                </a:cubicBezTo>
                <a:cubicBezTo>
                  <a:pt x="3247925" y="2105414"/>
                  <a:pt x="1504265" y="2305788"/>
                  <a:pt x="377694" y="2266121"/>
                </a:cubicBezTo>
                <a:cubicBezTo>
                  <a:pt x="145744" y="2261404"/>
                  <a:pt x="-16369" y="2089607"/>
                  <a:pt x="0" y="1888427"/>
                </a:cubicBezTo>
                <a:cubicBezTo>
                  <a:pt x="-15875" y="1266767"/>
                  <a:pt x="65297" y="740709"/>
                  <a:pt x="0" y="377694"/>
                </a:cubicBezTo>
                <a:close/>
              </a:path>
            </a:pathLst>
          </a:custGeom>
          <a:solidFill>
            <a:schemeClr val="accent1">
              <a:lumMod val="60000"/>
              <a:lumOff val="40000"/>
            </a:schemeClr>
          </a:solidFill>
          <a:ln>
            <a:solidFill>
              <a:schemeClr val="accent1">
                <a:lumMod val="5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gn="ctr">
              <a:buNone/>
            </a:pPr>
            <a:r>
              <a:rPr lang="en-GB" sz="2400" dirty="0">
                <a:solidFill>
                  <a:schemeClr val="tx1"/>
                </a:solidFill>
              </a:rPr>
              <a:t>Group exercise</a:t>
            </a:r>
          </a:p>
          <a:p>
            <a:pPr marL="0" indent="0" algn="ctr">
              <a:buNone/>
            </a:pPr>
            <a:endParaRPr lang="en-GB" sz="2400" dirty="0">
              <a:solidFill>
                <a:schemeClr val="tx1"/>
              </a:solidFill>
            </a:endParaRPr>
          </a:p>
          <a:p>
            <a:pPr marL="0" indent="0" algn="ctr">
              <a:buNone/>
            </a:pPr>
            <a:r>
              <a:rPr lang="en-GB" sz="2400" dirty="0">
                <a:solidFill>
                  <a:schemeClr val="tx1"/>
                </a:solidFill>
              </a:rPr>
              <a:t>Your room: Your Rules</a:t>
            </a:r>
          </a:p>
        </p:txBody>
      </p:sp>
      <p:pic>
        <p:nvPicPr>
          <p:cNvPr id="12" name="Picture 2" descr="Group Work in the ESL Classroom | educational research techniques">
            <a:extLst>
              <a:ext uri="{FF2B5EF4-FFF2-40B4-BE49-F238E27FC236}">
                <a16:creationId xmlns:a16="http://schemas.microsoft.com/office/drawing/2014/main" id="{80EF11ED-7DB0-95A1-3BC5-B147F641FD7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11040" y="1309274"/>
            <a:ext cx="2362200" cy="1933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166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969411" y="1443127"/>
            <a:ext cx="3975022" cy="4160109"/>
          </a:xfrm>
          <a:prstGeom prst="rect">
            <a:avLst/>
          </a:prstGeom>
        </p:spPr>
      </p:pic>
      <p:sp>
        <p:nvSpPr>
          <p:cNvPr id="6" name="Title 5"/>
          <p:cNvSpPr>
            <a:spLocks noGrp="1"/>
          </p:cNvSpPr>
          <p:nvPr>
            <p:ph type="title"/>
          </p:nvPr>
        </p:nvSpPr>
        <p:spPr>
          <a:xfrm>
            <a:off x="838200" y="365126"/>
            <a:ext cx="10515600" cy="635772"/>
          </a:xfrm>
          <a:solidFill>
            <a:srgbClr val="002060"/>
          </a:solidFill>
        </p:spPr>
        <p:txBody>
          <a:bodyPr>
            <a:normAutofit/>
          </a:bodyPr>
          <a:lstStyle/>
          <a:p>
            <a:pPr algn="ctr"/>
            <a:r>
              <a:rPr lang="en-GB" sz="3200" b="1" dirty="0">
                <a:solidFill>
                  <a:schemeClr val="bg1"/>
                </a:solidFill>
                <a:latin typeface="+mn-lt"/>
              </a:rPr>
              <a:t>Our Classroom Rules</a:t>
            </a:r>
          </a:p>
        </p:txBody>
      </p:sp>
      <p:grpSp>
        <p:nvGrpSpPr>
          <p:cNvPr id="4" name="Group 3">
            <a:extLst>
              <a:ext uri="{FF2B5EF4-FFF2-40B4-BE49-F238E27FC236}">
                <a16:creationId xmlns:a16="http://schemas.microsoft.com/office/drawing/2014/main" id="{4B079B81-94D9-4D18-A43E-6644B01270F3}"/>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42FD5BE9-2F6E-4E0D-A488-B61263DBF4B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0C3174FA-0F2F-45B6-9378-E71882768D2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6BA11D15-9E6C-40B2-90E5-D017A54FBD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0FC53566-07FF-4AA1-BA19-FD6E26E1BE3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D848A8C6-9315-462D-9815-089E395A187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30A74025-6A9E-4F72-B70F-6BB7D521E32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019857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234462"/>
            <a:ext cx="10515600" cy="586153"/>
          </a:xfrm>
          <a:solidFill>
            <a:srgbClr val="002060"/>
          </a:solidFill>
        </p:spPr>
        <p:txBody>
          <a:bodyPr>
            <a:normAutofit/>
          </a:bodyPr>
          <a:lstStyle/>
          <a:p>
            <a:pPr algn="ctr"/>
            <a:r>
              <a:rPr lang="en-GB" sz="3200" b="1" dirty="0">
                <a:solidFill>
                  <a:schemeClr val="bg1"/>
                </a:solidFill>
                <a:latin typeface="+mn-lt"/>
              </a:rPr>
              <a:t>Our Classroom Rules</a:t>
            </a:r>
          </a:p>
        </p:txBody>
      </p:sp>
      <p:grpSp>
        <p:nvGrpSpPr>
          <p:cNvPr id="4" name="Group 3">
            <a:extLst>
              <a:ext uri="{FF2B5EF4-FFF2-40B4-BE49-F238E27FC236}">
                <a16:creationId xmlns:a16="http://schemas.microsoft.com/office/drawing/2014/main" id="{DE43729D-8DE1-4D21-882B-8633BB07FD52}"/>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61C800B-A460-4144-A2ED-E84105119CA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7968009D-E92B-4CDE-9C01-C75715E4A79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9CA3373E-0B09-4AF9-A7F7-A83E388260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E589443-F520-43AA-ABB8-9299BED2A9F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0343B00A-2775-4E39-A9D9-A74DE58577A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7A82D5D2-3F00-4E28-BC1C-42BCDD95B39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3" name="Content Placeholder 6">
            <a:extLst>
              <a:ext uri="{FF2B5EF4-FFF2-40B4-BE49-F238E27FC236}">
                <a16:creationId xmlns:a16="http://schemas.microsoft.com/office/drawing/2014/main" id="{B17A4650-0C23-B59D-F1A1-CBF68BD54D8D}"/>
              </a:ext>
            </a:extLst>
          </p:cNvPr>
          <p:cNvPicPr>
            <a:picLocks noChangeAspect="1"/>
          </p:cNvPicPr>
          <p:nvPr/>
        </p:nvPicPr>
        <p:blipFill>
          <a:blip r:embed="rId6"/>
          <a:stretch>
            <a:fillRect/>
          </a:stretch>
        </p:blipFill>
        <p:spPr>
          <a:xfrm>
            <a:off x="3369405" y="1174489"/>
            <a:ext cx="5188146" cy="2187146"/>
          </a:xfrm>
          <a:prstGeom prst="rect">
            <a:avLst/>
          </a:prstGeom>
        </p:spPr>
      </p:pic>
      <p:sp>
        <p:nvSpPr>
          <p:cNvPr id="12" name="Rectangle: Rounded Corners 11">
            <a:extLst>
              <a:ext uri="{FF2B5EF4-FFF2-40B4-BE49-F238E27FC236}">
                <a16:creationId xmlns:a16="http://schemas.microsoft.com/office/drawing/2014/main" id="{90D72447-31B4-795B-EB18-0C8BD62A5FEE}"/>
              </a:ext>
            </a:extLst>
          </p:cNvPr>
          <p:cNvSpPr/>
          <p:nvPr/>
        </p:nvSpPr>
        <p:spPr>
          <a:xfrm>
            <a:off x="1311965" y="3596324"/>
            <a:ext cx="3631096" cy="1444487"/>
          </a:xfrm>
          <a:custGeom>
            <a:avLst/>
            <a:gdLst>
              <a:gd name="connsiteX0" fmla="*/ 0 w 3631096"/>
              <a:gd name="connsiteY0" fmla="*/ 240753 h 1444487"/>
              <a:gd name="connsiteX1" fmla="*/ 240753 w 3631096"/>
              <a:gd name="connsiteY1" fmla="*/ 0 h 1444487"/>
              <a:gd name="connsiteX2" fmla="*/ 3390343 w 3631096"/>
              <a:gd name="connsiteY2" fmla="*/ 0 h 1444487"/>
              <a:gd name="connsiteX3" fmla="*/ 3631096 w 3631096"/>
              <a:gd name="connsiteY3" fmla="*/ 240753 h 1444487"/>
              <a:gd name="connsiteX4" fmla="*/ 3631096 w 3631096"/>
              <a:gd name="connsiteY4" fmla="*/ 1203734 h 1444487"/>
              <a:gd name="connsiteX5" fmla="*/ 3390343 w 3631096"/>
              <a:gd name="connsiteY5" fmla="*/ 1444487 h 1444487"/>
              <a:gd name="connsiteX6" fmla="*/ 240753 w 3631096"/>
              <a:gd name="connsiteY6" fmla="*/ 1444487 h 1444487"/>
              <a:gd name="connsiteX7" fmla="*/ 0 w 3631096"/>
              <a:gd name="connsiteY7" fmla="*/ 1203734 h 1444487"/>
              <a:gd name="connsiteX8" fmla="*/ 0 w 3631096"/>
              <a:gd name="connsiteY8" fmla="*/ 240753 h 1444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096" h="1444487" fill="none" extrusionOk="0">
                <a:moveTo>
                  <a:pt x="0" y="240753"/>
                </a:moveTo>
                <a:cubicBezTo>
                  <a:pt x="808" y="129647"/>
                  <a:pt x="117631" y="16518"/>
                  <a:pt x="240753" y="0"/>
                </a:cubicBezTo>
                <a:cubicBezTo>
                  <a:pt x="1482863" y="72427"/>
                  <a:pt x="2499422" y="61419"/>
                  <a:pt x="3390343" y="0"/>
                </a:cubicBezTo>
                <a:cubicBezTo>
                  <a:pt x="3520036" y="-22514"/>
                  <a:pt x="3611738" y="101934"/>
                  <a:pt x="3631096" y="240753"/>
                </a:cubicBezTo>
                <a:cubicBezTo>
                  <a:pt x="3638671" y="444809"/>
                  <a:pt x="3613638" y="814597"/>
                  <a:pt x="3631096" y="1203734"/>
                </a:cubicBezTo>
                <a:cubicBezTo>
                  <a:pt x="3635991" y="1311855"/>
                  <a:pt x="3515936" y="1436224"/>
                  <a:pt x="3390343" y="1444487"/>
                </a:cubicBezTo>
                <a:cubicBezTo>
                  <a:pt x="3028308" y="1474314"/>
                  <a:pt x="1348888" y="1365181"/>
                  <a:pt x="240753" y="1444487"/>
                </a:cubicBezTo>
                <a:cubicBezTo>
                  <a:pt x="122491" y="1442825"/>
                  <a:pt x="-21435" y="1340937"/>
                  <a:pt x="0" y="1203734"/>
                </a:cubicBezTo>
                <a:cubicBezTo>
                  <a:pt x="69336" y="876053"/>
                  <a:pt x="-10813" y="485532"/>
                  <a:pt x="0" y="240753"/>
                </a:cubicBezTo>
                <a:close/>
              </a:path>
              <a:path w="3631096" h="1444487" stroke="0" extrusionOk="0">
                <a:moveTo>
                  <a:pt x="0" y="240753"/>
                </a:moveTo>
                <a:cubicBezTo>
                  <a:pt x="16682" y="112336"/>
                  <a:pt x="118576" y="22473"/>
                  <a:pt x="240753" y="0"/>
                </a:cubicBezTo>
                <a:cubicBezTo>
                  <a:pt x="1011991" y="123000"/>
                  <a:pt x="2253901" y="-96860"/>
                  <a:pt x="3390343" y="0"/>
                </a:cubicBezTo>
                <a:cubicBezTo>
                  <a:pt x="3511482" y="-9012"/>
                  <a:pt x="3640719" y="88389"/>
                  <a:pt x="3631096" y="240753"/>
                </a:cubicBezTo>
                <a:cubicBezTo>
                  <a:pt x="3709138" y="709494"/>
                  <a:pt x="3562185" y="817406"/>
                  <a:pt x="3631096" y="1203734"/>
                </a:cubicBezTo>
                <a:cubicBezTo>
                  <a:pt x="3610828" y="1344041"/>
                  <a:pt x="3513946" y="1442955"/>
                  <a:pt x="3390343" y="1444487"/>
                </a:cubicBezTo>
                <a:cubicBezTo>
                  <a:pt x="2485840" y="1283780"/>
                  <a:pt x="1790064" y="1484154"/>
                  <a:pt x="240753" y="1444487"/>
                </a:cubicBezTo>
                <a:cubicBezTo>
                  <a:pt x="105485" y="1444022"/>
                  <a:pt x="-2007" y="1335789"/>
                  <a:pt x="0" y="1203734"/>
                </a:cubicBezTo>
                <a:cubicBezTo>
                  <a:pt x="23782" y="933698"/>
                  <a:pt x="-15079" y="492568"/>
                  <a:pt x="0" y="240753"/>
                </a:cubicBezTo>
                <a:close/>
              </a:path>
            </a:pathLst>
          </a:custGeom>
          <a:solidFill>
            <a:schemeClr val="accent6">
              <a:lumMod val="20000"/>
              <a:lumOff val="80000"/>
            </a:schemeClr>
          </a:solidFill>
          <a:ln>
            <a:solidFill>
              <a:schemeClr val="accent6">
                <a:lumMod val="40000"/>
                <a:lumOff val="6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Bef>
                <a:spcPct val="0"/>
              </a:spcBef>
            </a:pPr>
            <a:r>
              <a:rPr lang="en-GB" altLang="en-US" sz="2000" dirty="0">
                <a:solidFill>
                  <a:schemeClr val="tx1"/>
                </a:solidFill>
                <a:cs typeface="Arial" panose="020B0604020202020204" pitchFamily="34" charset="0"/>
              </a:rPr>
              <a:t>Manage Toilet breaks</a:t>
            </a:r>
          </a:p>
          <a:p>
            <a:pPr>
              <a:spcBef>
                <a:spcPct val="0"/>
              </a:spcBef>
            </a:pPr>
            <a:endParaRPr lang="en-GB" altLang="en-US" sz="2000" dirty="0">
              <a:solidFill>
                <a:schemeClr val="tx1"/>
              </a:solidFill>
              <a:cs typeface="Arial" panose="020B0604020202020204" pitchFamily="34" charset="0"/>
            </a:endParaRPr>
          </a:p>
          <a:p>
            <a:pPr>
              <a:spcBef>
                <a:spcPct val="0"/>
              </a:spcBef>
            </a:pPr>
            <a:r>
              <a:rPr lang="en-GB" altLang="en-US" sz="2000" dirty="0">
                <a:solidFill>
                  <a:schemeClr val="tx1"/>
                </a:solidFill>
                <a:cs typeface="Arial" panose="020B0604020202020204" pitchFamily="34" charset="0"/>
              </a:rPr>
              <a:t>Respectful  and courteous to all persons </a:t>
            </a:r>
          </a:p>
        </p:txBody>
      </p:sp>
      <p:sp>
        <p:nvSpPr>
          <p:cNvPr id="13" name="Rectangle: Rounded Corners 12">
            <a:extLst>
              <a:ext uri="{FF2B5EF4-FFF2-40B4-BE49-F238E27FC236}">
                <a16:creationId xmlns:a16="http://schemas.microsoft.com/office/drawing/2014/main" id="{7A7B0134-5445-718E-F411-E65A7070FE21}"/>
              </a:ext>
            </a:extLst>
          </p:cNvPr>
          <p:cNvSpPr/>
          <p:nvPr/>
        </p:nvSpPr>
        <p:spPr>
          <a:xfrm>
            <a:off x="6954078" y="3374887"/>
            <a:ext cx="3766931" cy="2187146"/>
          </a:xfrm>
          <a:custGeom>
            <a:avLst/>
            <a:gdLst>
              <a:gd name="connsiteX0" fmla="*/ 0 w 3766931"/>
              <a:gd name="connsiteY0" fmla="*/ 364532 h 2187146"/>
              <a:gd name="connsiteX1" fmla="*/ 364532 w 3766931"/>
              <a:gd name="connsiteY1" fmla="*/ 0 h 2187146"/>
              <a:gd name="connsiteX2" fmla="*/ 3402399 w 3766931"/>
              <a:gd name="connsiteY2" fmla="*/ 0 h 2187146"/>
              <a:gd name="connsiteX3" fmla="*/ 3766931 w 3766931"/>
              <a:gd name="connsiteY3" fmla="*/ 364532 h 2187146"/>
              <a:gd name="connsiteX4" fmla="*/ 3766931 w 3766931"/>
              <a:gd name="connsiteY4" fmla="*/ 1822614 h 2187146"/>
              <a:gd name="connsiteX5" fmla="*/ 3402399 w 3766931"/>
              <a:gd name="connsiteY5" fmla="*/ 2187146 h 2187146"/>
              <a:gd name="connsiteX6" fmla="*/ 364532 w 3766931"/>
              <a:gd name="connsiteY6" fmla="*/ 2187146 h 2187146"/>
              <a:gd name="connsiteX7" fmla="*/ 0 w 3766931"/>
              <a:gd name="connsiteY7" fmla="*/ 1822614 h 2187146"/>
              <a:gd name="connsiteX8" fmla="*/ 0 w 3766931"/>
              <a:gd name="connsiteY8" fmla="*/ 364532 h 218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66931" h="2187146" fill="none" extrusionOk="0">
                <a:moveTo>
                  <a:pt x="0" y="364532"/>
                </a:moveTo>
                <a:cubicBezTo>
                  <a:pt x="956" y="189091"/>
                  <a:pt x="167816" y="7736"/>
                  <a:pt x="364532" y="0"/>
                </a:cubicBezTo>
                <a:cubicBezTo>
                  <a:pt x="769430" y="72427"/>
                  <a:pt x="2621419" y="61419"/>
                  <a:pt x="3402399" y="0"/>
                </a:cubicBezTo>
                <a:cubicBezTo>
                  <a:pt x="3597996" y="-39429"/>
                  <a:pt x="3760099" y="161141"/>
                  <a:pt x="3766931" y="364532"/>
                </a:cubicBezTo>
                <a:cubicBezTo>
                  <a:pt x="3645399" y="980548"/>
                  <a:pt x="3895621" y="1455217"/>
                  <a:pt x="3766931" y="1822614"/>
                </a:cubicBezTo>
                <a:cubicBezTo>
                  <a:pt x="3774512" y="1985466"/>
                  <a:pt x="3580483" y="2161093"/>
                  <a:pt x="3402399" y="2187146"/>
                </a:cubicBezTo>
                <a:cubicBezTo>
                  <a:pt x="2086314" y="2216973"/>
                  <a:pt x="817346" y="2107840"/>
                  <a:pt x="364532" y="2187146"/>
                </a:cubicBezTo>
                <a:cubicBezTo>
                  <a:pt x="176656" y="2185626"/>
                  <a:pt x="-12275" y="2026366"/>
                  <a:pt x="0" y="1822614"/>
                </a:cubicBezTo>
                <a:cubicBezTo>
                  <a:pt x="95906" y="1200254"/>
                  <a:pt x="111565" y="582888"/>
                  <a:pt x="0" y="364532"/>
                </a:cubicBezTo>
                <a:close/>
              </a:path>
              <a:path w="3766931" h="2187146" stroke="0" extrusionOk="0">
                <a:moveTo>
                  <a:pt x="0" y="364532"/>
                </a:moveTo>
                <a:cubicBezTo>
                  <a:pt x="13501" y="166887"/>
                  <a:pt x="168738" y="11524"/>
                  <a:pt x="364532" y="0"/>
                </a:cubicBezTo>
                <a:cubicBezTo>
                  <a:pt x="1160747" y="123000"/>
                  <a:pt x="2817094" y="-96860"/>
                  <a:pt x="3402399" y="0"/>
                </a:cubicBezTo>
                <a:cubicBezTo>
                  <a:pt x="3592274" y="-8726"/>
                  <a:pt x="3770751" y="155506"/>
                  <a:pt x="3766931" y="364532"/>
                </a:cubicBezTo>
                <a:cubicBezTo>
                  <a:pt x="3684817" y="958439"/>
                  <a:pt x="3878287" y="1575168"/>
                  <a:pt x="3766931" y="1822614"/>
                </a:cubicBezTo>
                <a:cubicBezTo>
                  <a:pt x="3749103" y="2030398"/>
                  <a:pt x="3573864" y="2182259"/>
                  <a:pt x="3402399" y="2187146"/>
                </a:cubicBezTo>
                <a:cubicBezTo>
                  <a:pt x="2016636" y="2026439"/>
                  <a:pt x="1830371" y="2226813"/>
                  <a:pt x="364532" y="2187146"/>
                </a:cubicBezTo>
                <a:cubicBezTo>
                  <a:pt x="151402" y="2184762"/>
                  <a:pt x="-31624" y="2009612"/>
                  <a:pt x="0" y="1822614"/>
                </a:cubicBezTo>
                <a:cubicBezTo>
                  <a:pt x="125057" y="1355330"/>
                  <a:pt x="73933" y="801332"/>
                  <a:pt x="0" y="364532"/>
                </a:cubicBezTo>
                <a:close/>
              </a:path>
            </a:pathLst>
          </a:custGeom>
          <a:solidFill>
            <a:schemeClr val="accent2">
              <a:lumMod val="20000"/>
              <a:lumOff val="80000"/>
            </a:schemeClr>
          </a:solidFill>
          <a:ln>
            <a:solidFill>
              <a:schemeClr val="accent2">
                <a:lumMod val="5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Bef>
                <a:spcPct val="0"/>
              </a:spcBef>
            </a:pPr>
            <a:r>
              <a:rPr lang="en-GB" altLang="en-US" sz="2000" dirty="0">
                <a:solidFill>
                  <a:schemeClr val="tx1"/>
                </a:solidFill>
                <a:cs typeface="Arial" panose="020B0604020202020204" pitchFamily="34" charset="0"/>
              </a:rPr>
              <a:t>Talking over each other</a:t>
            </a:r>
          </a:p>
          <a:p>
            <a:pPr>
              <a:spcBef>
                <a:spcPct val="0"/>
              </a:spcBef>
            </a:pPr>
            <a:endParaRPr lang="en-GB" altLang="en-US" sz="2000" dirty="0">
              <a:solidFill>
                <a:schemeClr val="tx1"/>
              </a:solidFill>
              <a:cs typeface="Arial" panose="020B0604020202020204" pitchFamily="34" charset="0"/>
            </a:endParaRPr>
          </a:p>
          <a:p>
            <a:pPr>
              <a:spcBef>
                <a:spcPct val="0"/>
              </a:spcBef>
            </a:pPr>
            <a:r>
              <a:rPr lang="en-GB" altLang="en-US" sz="2000" dirty="0">
                <a:solidFill>
                  <a:schemeClr val="tx1"/>
                </a:solidFill>
                <a:cs typeface="Arial" panose="020B0604020202020204" pitchFamily="34" charset="0"/>
              </a:rPr>
              <a:t>Talking over the trainer</a:t>
            </a:r>
          </a:p>
          <a:p>
            <a:pPr>
              <a:spcBef>
                <a:spcPct val="0"/>
              </a:spcBef>
            </a:pPr>
            <a:endParaRPr lang="en-GB" altLang="en-US" sz="2000" dirty="0">
              <a:solidFill>
                <a:schemeClr val="tx1"/>
              </a:solidFill>
              <a:cs typeface="Arial" panose="020B0604020202020204" pitchFamily="34" charset="0"/>
            </a:endParaRPr>
          </a:p>
          <a:p>
            <a:pPr>
              <a:spcBef>
                <a:spcPct val="0"/>
              </a:spcBef>
            </a:pPr>
            <a:r>
              <a:rPr lang="en-GB" altLang="en-US" sz="2000" dirty="0">
                <a:solidFill>
                  <a:schemeClr val="tx1"/>
                </a:solidFill>
                <a:cs typeface="Arial" panose="020B0604020202020204" pitchFamily="34" charset="0"/>
              </a:rPr>
              <a:t>Swearing</a:t>
            </a:r>
          </a:p>
          <a:p>
            <a:pPr>
              <a:spcBef>
                <a:spcPct val="0"/>
              </a:spcBef>
            </a:pPr>
            <a:endParaRPr lang="en-GB" altLang="en-US" sz="2000" dirty="0">
              <a:solidFill>
                <a:schemeClr val="tx1"/>
              </a:solidFill>
              <a:cs typeface="Arial" panose="020B0604020202020204" pitchFamily="34" charset="0"/>
            </a:endParaRPr>
          </a:p>
          <a:p>
            <a:pPr>
              <a:spcBef>
                <a:spcPct val="0"/>
              </a:spcBef>
            </a:pPr>
            <a:r>
              <a:rPr lang="en-GB" altLang="en-US" sz="2000" dirty="0">
                <a:solidFill>
                  <a:schemeClr val="tx1"/>
                </a:solidFill>
                <a:cs typeface="Arial" panose="020B0604020202020204" pitchFamily="34" charset="0"/>
              </a:rPr>
              <a:t>Late from breaks</a:t>
            </a:r>
          </a:p>
        </p:txBody>
      </p:sp>
    </p:spTree>
    <p:extLst>
      <p:ext uri="{BB962C8B-B14F-4D97-AF65-F5344CB8AC3E}">
        <p14:creationId xmlns:p14="http://schemas.microsoft.com/office/powerpoint/2010/main" val="330340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randombar(horizontal)">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19613"/>
          </a:xfrm>
          <a:solidFill>
            <a:srgbClr val="002060"/>
          </a:solidFill>
        </p:spPr>
        <p:txBody>
          <a:bodyPr>
            <a:normAutofit/>
          </a:bodyPr>
          <a:lstStyle/>
          <a:p>
            <a:pPr algn="ctr"/>
            <a:r>
              <a:rPr lang="en-GB" sz="3200" b="1" dirty="0">
                <a:solidFill>
                  <a:schemeClr val="bg1"/>
                </a:solidFill>
                <a:latin typeface="+mn-lt"/>
              </a:rPr>
              <a:t>Time Keeping/ Personal Appointments</a:t>
            </a:r>
          </a:p>
        </p:txBody>
      </p:sp>
      <p:grpSp>
        <p:nvGrpSpPr>
          <p:cNvPr id="12" name="Group 11">
            <a:extLst>
              <a:ext uri="{FF2B5EF4-FFF2-40B4-BE49-F238E27FC236}">
                <a16:creationId xmlns:a16="http://schemas.microsoft.com/office/drawing/2014/main" id="{36E05D60-3F79-46D0-AA87-9792F3E144A5}"/>
              </a:ext>
            </a:extLst>
          </p:cNvPr>
          <p:cNvGrpSpPr/>
          <p:nvPr/>
        </p:nvGrpSpPr>
        <p:grpSpPr>
          <a:xfrm>
            <a:off x="0" y="5734233"/>
            <a:ext cx="12192000" cy="1240188"/>
            <a:chOff x="0" y="5734233"/>
            <a:chExt cx="12192000" cy="1240188"/>
          </a:xfrm>
        </p:grpSpPr>
        <p:pic>
          <p:nvPicPr>
            <p:cNvPr id="13" name="Picture 12">
              <a:extLst>
                <a:ext uri="{FF2B5EF4-FFF2-40B4-BE49-F238E27FC236}">
                  <a16:creationId xmlns:a16="http://schemas.microsoft.com/office/drawing/2014/main" id="{05317B1E-0458-4483-9531-8106AF5F04E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4" name="Rectangle 13">
              <a:extLst>
                <a:ext uri="{FF2B5EF4-FFF2-40B4-BE49-F238E27FC236}">
                  <a16:creationId xmlns:a16="http://schemas.microsoft.com/office/drawing/2014/main" id="{093A6CA1-9BFA-4A2E-8742-83FF8EF5AEF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5" name="Picture 14">
              <a:extLst>
                <a:ext uri="{FF2B5EF4-FFF2-40B4-BE49-F238E27FC236}">
                  <a16:creationId xmlns:a16="http://schemas.microsoft.com/office/drawing/2014/main" id="{B237EBDE-39DB-477B-85FC-5915FA3EBC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5033D8C4-0091-4699-84F0-81EA30BCF6B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10C08028-7974-4D48-A0C6-E306951F4E6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2C007D74-42DC-4C8B-8ECD-523F2CD5610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3" name="Rectangle: Rounded Corners 2">
            <a:extLst>
              <a:ext uri="{FF2B5EF4-FFF2-40B4-BE49-F238E27FC236}">
                <a16:creationId xmlns:a16="http://schemas.microsoft.com/office/drawing/2014/main" id="{3A152D3E-E0D0-B612-809F-EA84936EC4BC}"/>
              </a:ext>
            </a:extLst>
          </p:cNvPr>
          <p:cNvSpPr/>
          <p:nvPr/>
        </p:nvSpPr>
        <p:spPr>
          <a:xfrm>
            <a:off x="838200" y="1219200"/>
            <a:ext cx="3866322" cy="2040835"/>
          </a:xfrm>
          <a:custGeom>
            <a:avLst/>
            <a:gdLst>
              <a:gd name="connsiteX0" fmla="*/ 0 w 3866322"/>
              <a:gd name="connsiteY0" fmla="*/ 340146 h 2040835"/>
              <a:gd name="connsiteX1" fmla="*/ 340146 w 3866322"/>
              <a:gd name="connsiteY1" fmla="*/ 0 h 2040835"/>
              <a:gd name="connsiteX2" fmla="*/ 3526176 w 3866322"/>
              <a:gd name="connsiteY2" fmla="*/ 0 h 2040835"/>
              <a:gd name="connsiteX3" fmla="*/ 3866322 w 3866322"/>
              <a:gd name="connsiteY3" fmla="*/ 340146 h 2040835"/>
              <a:gd name="connsiteX4" fmla="*/ 3866322 w 3866322"/>
              <a:gd name="connsiteY4" fmla="*/ 1700689 h 2040835"/>
              <a:gd name="connsiteX5" fmla="*/ 3526176 w 3866322"/>
              <a:gd name="connsiteY5" fmla="*/ 2040835 h 2040835"/>
              <a:gd name="connsiteX6" fmla="*/ 340146 w 3866322"/>
              <a:gd name="connsiteY6" fmla="*/ 2040835 h 2040835"/>
              <a:gd name="connsiteX7" fmla="*/ 0 w 3866322"/>
              <a:gd name="connsiteY7" fmla="*/ 1700689 h 2040835"/>
              <a:gd name="connsiteX8" fmla="*/ 0 w 3866322"/>
              <a:gd name="connsiteY8" fmla="*/ 340146 h 204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6322" h="2040835" fill="none" extrusionOk="0">
                <a:moveTo>
                  <a:pt x="0" y="340146"/>
                </a:moveTo>
                <a:cubicBezTo>
                  <a:pt x="710" y="171509"/>
                  <a:pt x="154040" y="2939"/>
                  <a:pt x="340146" y="0"/>
                </a:cubicBezTo>
                <a:cubicBezTo>
                  <a:pt x="1800592" y="72427"/>
                  <a:pt x="2209665" y="61419"/>
                  <a:pt x="3526176" y="0"/>
                </a:cubicBezTo>
                <a:cubicBezTo>
                  <a:pt x="3712553" y="-10185"/>
                  <a:pt x="3831038" y="141617"/>
                  <a:pt x="3866322" y="340146"/>
                </a:cubicBezTo>
                <a:cubicBezTo>
                  <a:pt x="3867420" y="485000"/>
                  <a:pt x="3848877" y="1452021"/>
                  <a:pt x="3866322" y="1700689"/>
                </a:cubicBezTo>
                <a:cubicBezTo>
                  <a:pt x="3868723" y="1876360"/>
                  <a:pt x="3697628" y="2022445"/>
                  <a:pt x="3526176" y="2040835"/>
                </a:cubicBezTo>
                <a:cubicBezTo>
                  <a:pt x="1986221" y="2070662"/>
                  <a:pt x="978813" y="1961529"/>
                  <a:pt x="340146" y="2040835"/>
                </a:cubicBezTo>
                <a:cubicBezTo>
                  <a:pt x="165709" y="2039318"/>
                  <a:pt x="-12187" y="1890956"/>
                  <a:pt x="0" y="1700689"/>
                </a:cubicBezTo>
                <a:cubicBezTo>
                  <a:pt x="52475" y="1188374"/>
                  <a:pt x="-121399" y="599952"/>
                  <a:pt x="0" y="340146"/>
                </a:cubicBezTo>
                <a:close/>
              </a:path>
              <a:path w="3866322" h="2040835" stroke="0" extrusionOk="0">
                <a:moveTo>
                  <a:pt x="0" y="340146"/>
                </a:moveTo>
                <a:cubicBezTo>
                  <a:pt x="14062" y="156122"/>
                  <a:pt x="161539" y="19271"/>
                  <a:pt x="340146" y="0"/>
                </a:cubicBezTo>
                <a:cubicBezTo>
                  <a:pt x="706900" y="123000"/>
                  <a:pt x="2479389" y="-96860"/>
                  <a:pt x="3526176" y="0"/>
                </a:cubicBezTo>
                <a:cubicBezTo>
                  <a:pt x="3702540" y="-8760"/>
                  <a:pt x="3871314" y="142226"/>
                  <a:pt x="3866322" y="340146"/>
                </a:cubicBezTo>
                <a:cubicBezTo>
                  <a:pt x="3765425" y="618929"/>
                  <a:pt x="3792393" y="1355881"/>
                  <a:pt x="3866322" y="1700689"/>
                </a:cubicBezTo>
                <a:cubicBezTo>
                  <a:pt x="3852771" y="1893455"/>
                  <a:pt x="3685784" y="2036212"/>
                  <a:pt x="3526176" y="2040835"/>
                </a:cubicBezTo>
                <a:cubicBezTo>
                  <a:pt x="2290298" y="1880128"/>
                  <a:pt x="1434944" y="2080502"/>
                  <a:pt x="340146" y="2040835"/>
                </a:cubicBezTo>
                <a:cubicBezTo>
                  <a:pt x="132637" y="2036866"/>
                  <a:pt x="-26980" y="1876323"/>
                  <a:pt x="0" y="1700689"/>
                </a:cubicBezTo>
                <a:cubicBezTo>
                  <a:pt x="-28959" y="1426236"/>
                  <a:pt x="40974" y="748343"/>
                  <a:pt x="0" y="340146"/>
                </a:cubicBezTo>
                <a:close/>
              </a:path>
            </a:pathLst>
          </a:custGeom>
          <a:solidFill>
            <a:schemeClr val="accent5">
              <a:lumMod val="75000"/>
            </a:schemeClr>
          </a:solidFill>
          <a:ln>
            <a:solidFill>
              <a:schemeClr val="accent5">
                <a:lumMod val="5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Duty Hours</a:t>
            </a:r>
          </a:p>
          <a:p>
            <a:endParaRPr lang="en-GB" sz="2000" dirty="0"/>
          </a:p>
          <a:p>
            <a:r>
              <a:rPr lang="en-GB" sz="2000" dirty="0"/>
              <a:t>Tour of Duty 08:00 – 16:00</a:t>
            </a:r>
          </a:p>
          <a:p>
            <a:endParaRPr lang="en-GB" sz="2000" dirty="0"/>
          </a:p>
          <a:p>
            <a:r>
              <a:rPr lang="en-GB" sz="2000" dirty="0"/>
              <a:t>Lessons 08:30 – 16:00</a:t>
            </a:r>
          </a:p>
        </p:txBody>
      </p:sp>
      <p:sp>
        <p:nvSpPr>
          <p:cNvPr id="5" name="Rectangle: Rounded Corners 4">
            <a:extLst>
              <a:ext uri="{FF2B5EF4-FFF2-40B4-BE49-F238E27FC236}">
                <a16:creationId xmlns:a16="http://schemas.microsoft.com/office/drawing/2014/main" id="{61DD43C6-B268-C82A-7198-01B5E15E0333}"/>
              </a:ext>
            </a:extLst>
          </p:cNvPr>
          <p:cNvSpPr/>
          <p:nvPr/>
        </p:nvSpPr>
        <p:spPr>
          <a:xfrm>
            <a:off x="6331226" y="1152939"/>
            <a:ext cx="5022574" cy="4267200"/>
          </a:xfrm>
          <a:custGeom>
            <a:avLst/>
            <a:gdLst>
              <a:gd name="connsiteX0" fmla="*/ 0 w 5022574"/>
              <a:gd name="connsiteY0" fmla="*/ 711214 h 4267200"/>
              <a:gd name="connsiteX1" fmla="*/ 711214 w 5022574"/>
              <a:gd name="connsiteY1" fmla="*/ 0 h 4267200"/>
              <a:gd name="connsiteX2" fmla="*/ 4311360 w 5022574"/>
              <a:gd name="connsiteY2" fmla="*/ 0 h 4267200"/>
              <a:gd name="connsiteX3" fmla="*/ 5022574 w 5022574"/>
              <a:gd name="connsiteY3" fmla="*/ 711214 h 4267200"/>
              <a:gd name="connsiteX4" fmla="*/ 5022574 w 5022574"/>
              <a:gd name="connsiteY4" fmla="*/ 3555986 h 4267200"/>
              <a:gd name="connsiteX5" fmla="*/ 4311360 w 5022574"/>
              <a:gd name="connsiteY5" fmla="*/ 4267200 h 4267200"/>
              <a:gd name="connsiteX6" fmla="*/ 711214 w 5022574"/>
              <a:gd name="connsiteY6" fmla="*/ 4267200 h 4267200"/>
              <a:gd name="connsiteX7" fmla="*/ 0 w 5022574"/>
              <a:gd name="connsiteY7" fmla="*/ 3555986 h 4267200"/>
              <a:gd name="connsiteX8" fmla="*/ 0 w 5022574"/>
              <a:gd name="connsiteY8" fmla="*/ 711214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22574" h="4267200" fill="none" extrusionOk="0">
                <a:moveTo>
                  <a:pt x="0" y="711214"/>
                </a:moveTo>
                <a:cubicBezTo>
                  <a:pt x="2896" y="396818"/>
                  <a:pt x="348851" y="51072"/>
                  <a:pt x="711214" y="0"/>
                </a:cubicBezTo>
                <a:cubicBezTo>
                  <a:pt x="2106370" y="72427"/>
                  <a:pt x="3646042" y="61419"/>
                  <a:pt x="4311360" y="0"/>
                </a:cubicBezTo>
                <a:cubicBezTo>
                  <a:pt x="4702323" y="-12597"/>
                  <a:pt x="4976133" y="304374"/>
                  <a:pt x="5022574" y="711214"/>
                </a:cubicBezTo>
                <a:cubicBezTo>
                  <a:pt x="5123450" y="1254482"/>
                  <a:pt x="4915261" y="2269152"/>
                  <a:pt x="5022574" y="3555986"/>
                </a:cubicBezTo>
                <a:cubicBezTo>
                  <a:pt x="5033366" y="3894006"/>
                  <a:pt x="4653938" y="4210908"/>
                  <a:pt x="4311360" y="4267200"/>
                </a:cubicBezTo>
                <a:cubicBezTo>
                  <a:pt x="3663561" y="4297027"/>
                  <a:pt x="1107756" y="4187894"/>
                  <a:pt x="711214" y="4267200"/>
                </a:cubicBezTo>
                <a:cubicBezTo>
                  <a:pt x="376261" y="4260661"/>
                  <a:pt x="-71792" y="3962975"/>
                  <a:pt x="0" y="3555986"/>
                </a:cubicBezTo>
                <a:cubicBezTo>
                  <a:pt x="50037" y="2644943"/>
                  <a:pt x="770" y="1018347"/>
                  <a:pt x="0" y="711214"/>
                </a:cubicBezTo>
                <a:close/>
              </a:path>
              <a:path w="5022574" h="4267200" stroke="0" extrusionOk="0">
                <a:moveTo>
                  <a:pt x="0" y="711214"/>
                </a:moveTo>
                <a:cubicBezTo>
                  <a:pt x="61265" y="335121"/>
                  <a:pt x="346098" y="57664"/>
                  <a:pt x="711214" y="0"/>
                </a:cubicBezTo>
                <a:cubicBezTo>
                  <a:pt x="2241518" y="123000"/>
                  <a:pt x="2548570" y="-96860"/>
                  <a:pt x="4311360" y="0"/>
                </a:cubicBezTo>
                <a:cubicBezTo>
                  <a:pt x="4667201" y="-28163"/>
                  <a:pt x="5055094" y="252860"/>
                  <a:pt x="5022574" y="711214"/>
                </a:cubicBezTo>
                <a:cubicBezTo>
                  <a:pt x="5025747" y="1091841"/>
                  <a:pt x="5116841" y="2964661"/>
                  <a:pt x="5022574" y="3555986"/>
                </a:cubicBezTo>
                <a:cubicBezTo>
                  <a:pt x="4956769" y="3972619"/>
                  <a:pt x="4684882" y="4264046"/>
                  <a:pt x="4311360" y="4267200"/>
                </a:cubicBezTo>
                <a:cubicBezTo>
                  <a:pt x="3818912" y="4106493"/>
                  <a:pt x="2317619" y="4306867"/>
                  <a:pt x="711214" y="4267200"/>
                </a:cubicBezTo>
                <a:cubicBezTo>
                  <a:pt x="306024" y="4264696"/>
                  <a:pt x="-59134" y="3921990"/>
                  <a:pt x="0" y="3555986"/>
                </a:cubicBezTo>
                <a:cubicBezTo>
                  <a:pt x="32216" y="2390955"/>
                  <a:pt x="57206" y="1810205"/>
                  <a:pt x="0" y="711214"/>
                </a:cubicBezTo>
                <a:close/>
              </a:path>
            </a:pathLst>
          </a:custGeom>
          <a:solidFill>
            <a:schemeClr val="accent5">
              <a:lumMod val="20000"/>
              <a:lumOff val="80000"/>
            </a:schemeClr>
          </a:solidFill>
          <a:ln>
            <a:solidFill>
              <a:schemeClr val="accent5">
                <a:lumMod val="40000"/>
                <a:lumOff val="6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Personal appointments</a:t>
            </a:r>
          </a:p>
          <a:p>
            <a:pPr marL="0" indent="0">
              <a:buNone/>
            </a:pPr>
            <a:endParaRPr lang="en-GB" sz="2000" dirty="0">
              <a:solidFill>
                <a:schemeClr val="tx1"/>
              </a:solidFill>
            </a:endParaRPr>
          </a:p>
          <a:p>
            <a:r>
              <a:rPr lang="en-GB" sz="2000" dirty="0">
                <a:solidFill>
                  <a:schemeClr val="tx1"/>
                </a:solidFill>
              </a:rPr>
              <a:t>Sickness reporting</a:t>
            </a:r>
          </a:p>
          <a:p>
            <a:pPr marL="0" indent="0">
              <a:buNone/>
            </a:pPr>
            <a:endParaRPr lang="en-GB" sz="2000" dirty="0">
              <a:solidFill>
                <a:schemeClr val="tx1"/>
              </a:solidFill>
            </a:endParaRPr>
          </a:p>
          <a:p>
            <a:r>
              <a:rPr lang="en-GB" sz="2000" dirty="0">
                <a:solidFill>
                  <a:schemeClr val="tx1"/>
                </a:solidFill>
              </a:rPr>
              <a:t>Travel delays</a:t>
            </a:r>
          </a:p>
          <a:p>
            <a:endParaRPr lang="en-GB" sz="2000" dirty="0">
              <a:solidFill>
                <a:schemeClr val="tx1"/>
              </a:solidFill>
            </a:endParaRPr>
          </a:p>
          <a:p>
            <a:r>
              <a:rPr lang="en-GB" sz="2000" dirty="0">
                <a:solidFill>
                  <a:schemeClr val="tx1"/>
                </a:solidFill>
              </a:rPr>
              <a:t>Snow days</a:t>
            </a:r>
          </a:p>
          <a:p>
            <a:pPr marL="0" indent="0">
              <a:buNone/>
            </a:pPr>
            <a:endParaRPr lang="en-GB" sz="2000" dirty="0">
              <a:solidFill>
                <a:schemeClr val="tx1"/>
              </a:solidFill>
            </a:endParaRPr>
          </a:p>
          <a:p>
            <a:r>
              <a:rPr lang="en-GB" sz="2000" dirty="0">
                <a:solidFill>
                  <a:schemeClr val="tx1"/>
                </a:solidFill>
              </a:rPr>
              <a:t>Social media</a:t>
            </a:r>
          </a:p>
          <a:p>
            <a:endParaRPr lang="en-GB" sz="2000" dirty="0">
              <a:solidFill>
                <a:schemeClr val="tx1"/>
              </a:solidFill>
            </a:endParaRPr>
          </a:p>
          <a:p>
            <a:r>
              <a:rPr lang="en-GB" sz="2000" dirty="0">
                <a:solidFill>
                  <a:schemeClr val="tx1"/>
                </a:solidFill>
              </a:rPr>
              <a:t>Time off</a:t>
            </a:r>
          </a:p>
        </p:txBody>
      </p:sp>
    </p:spTree>
    <p:extLst>
      <p:ext uri="{BB962C8B-B14F-4D97-AF65-F5344CB8AC3E}">
        <p14:creationId xmlns:p14="http://schemas.microsoft.com/office/powerpoint/2010/main" val="18102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a:solidFill>
            <a:srgbClr val="002060"/>
          </a:solidFill>
        </p:spPr>
        <p:txBody>
          <a:bodyPr>
            <a:normAutofit fontScale="90000"/>
          </a:bodyPr>
          <a:lstStyle/>
          <a:p>
            <a:pPr algn="ctr"/>
            <a:r>
              <a:rPr lang="en-GB" sz="3600" b="1" dirty="0">
                <a:solidFill>
                  <a:schemeClr val="bg1"/>
                </a:solidFill>
                <a:latin typeface="+mn-lt"/>
              </a:rPr>
              <a:t>Public Presentation</a:t>
            </a:r>
          </a:p>
        </p:txBody>
      </p:sp>
      <p:graphicFrame>
        <p:nvGraphicFramePr>
          <p:cNvPr id="9" name="Diagram 8">
            <a:extLst>
              <a:ext uri="{FF2B5EF4-FFF2-40B4-BE49-F238E27FC236}">
                <a16:creationId xmlns:a16="http://schemas.microsoft.com/office/drawing/2014/main" id="{DED44759-7315-41C7-AA41-CF999452B41F}"/>
              </a:ext>
            </a:extLst>
          </p:cNvPr>
          <p:cNvGraphicFramePr/>
          <p:nvPr>
            <p:extLst>
              <p:ext uri="{D42A27DB-BD31-4B8C-83A1-F6EECF244321}">
                <p14:modId xmlns:p14="http://schemas.microsoft.com/office/powerpoint/2010/main" val="2820884684"/>
              </p:ext>
            </p:extLst>
          </p:nvPr>
        </p:nvGraphicFramePr>
        <p:xfrm>
          <a:off x="701114" y="1021810"/>
          <a:ext cx="10789772" cy="5102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6C3CE976-FBAA-4ADE-BF27-06C044EAF068}"/>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4A2EDEBD-1B0D-4E45-81BE-3E523558FD7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8AF25082-F416-4D57-99CF-79400727E57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B1BB7DB6-E660-481C-ACC4-8625A390D16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48F33294-6DBF-48BA-B95A-D2A3A91B5EB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3C01683-3C4B-4D32-B4ED-7F43EDDA331F}"/>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35DD3303-1FE8-4275-804D-AEF5954047B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17118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4B938425-72D9-42E6-9C82-DA329E413018}"/>
                                            </p:graphicEl>
                                          </p:spTgt>
                                        </p:tgtEl>
                                        <p:attrNameLst>
                                          <p:attrName>style.visibility</p:attrName>
                                        </p:attrNameLst>
                                      </p:cBhvr>
                                      <p:to>
                                        <p:strVal val="visible"/>
                                      </p:to>
                                    </p:set>
                                    <p:animEffect transition="in" filter="fade">
                                      <p:cBhvr>
                                        <p:cTn id="7" dur="500"/>
                                        <p:tgtEl>
                                          <p:spTgt spid="9">
                                            <p:graphicEl>
                                              <a:dgm id="{4B938425-72D9-42E6-9C82-DA329E413018}"/>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graphicEl>
                                              <a:dgm id="{BDCF86F8-0F6B-4712-9796-44E6023BF7D2}"/>
                                            </p:graphicEl>
                                          </p:spTgt>
                                        </p:tgtEl>
                                        <p:attrNameLst>
                                          <p:attrName>style.visibility</p:attrName>
                                        </p:attrNameLst>
                                      </p:cBhvr>
                                      <p:to>
                                        <p:strVal val="visible"/>
                                      </p:to>
                                    </p:set>
                                    <p:animEffect transition="in" filter="fade">
                                      <p:cBhvr>
                                        <p:cTn id="10" dur="500"/>
                                        <p:tgtEl>
                                          <p:spTgt spid="9">
                                            <p:graphicEl>
                                              <a:dgm id="{BDCF86F8-0F6B-4712-9796-44E6023BF7D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graphicEl>
                                              <a:dgm id="{AF91D16A-00C6-4761-9C12-1FE84C069EDF}"/>
                                            </p:graphicEl>
                                          </p:spTgt>
                                        </p:tgtEl>
                                        <p:attrNameLst>
                                          <p:attrName>style.visibility</p:attrName>
                                        </p:attrNameLst>
                                      </p:cBhvr>
                                      <p:to>
                                        <p:strVal val="visible"/>
                                      </p:to>
                                    </p:set>
                                    <p:animEffect transition="in" filter="fade">
                                      <p:cBhvr>
                                        <p:cTn id="15" dur="500"/>
                                        <p:tgtEl>
                                          <p:spTgt spid="9">
                                            <p:graphicEl>
                                              <a:dgm id="{AF91D16A-00C6-4761-9C12-1FE84C069EDF}"/>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graphicEl>
                                              <a:dgm id="{D6987F71-A20F-4BD0-AB6B-B4F7D8E5FF8D}"/>
                                            </p:graphicEl>
                                          </p:spTgt>
                                        </p:tgtEl>
                                        <p:attrNameLst>
                                          <p:attrName>style.visibility</p:attrName>
                                        </p:attrNameLst>
                                      </p:cBhvr>
                                      <p:to>
                                        <p:strVal val="visible"/>
                                      </p:to>
                                    </p:set>
                                    <p:animEffect transition="in" filter="fade">
                                      <p:cBhvr>
                                        <p:cTn id="18" dur="500"/>
                                        <p:tgtEl>
                                          <p:spTgt spid="9">
                                            <p:graphicEl>
                                              <a:dgm id="{D6987F71-A20F-4BD0-AB6B-B4F7D8E5FF8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graphicEl>
                                              <a:dgm id="{0BB6CF8F-3425-475E-9A96-2DA1A3881E64}"/>
                                            </p:graphicEl>
                                          </p:spTgt>
                                        </p:tgtEl>
                                        <p:attrNameLst>
                                          <p:attrName>style.visibility</p:attrName>
                                        </p:attrNameLst>
                                      </p:cBhvr>
                                      <p:to>
                                        <p:strVal val="visible"/>
                                      </p:to>
                                    </p:set>
                                    <p:animEffect transition="in" filter="fade">
                                      <p:cBhvr>
                                        <p:cTn id="23" dur="500"/>
                                        <p:tgtEl>
                                          <p:spTgt spid="9">
                                            <p:graphicEl>
                                              <a:dgm id="{0BB6CF8F-3425-475E-9A96-2DA1A3881E6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graphicEl>
                                              <a:dgm id="{A12EF82A-4979-4FA8-8129-F9054A3DF9DD}"/>
                                            </p:graphicEl>
                                          </p:spTgt>
                                        </p:tgtEl>
                                        <p:attrNameLst>
                                          <p:attrName>style.visibility</p:attrName>
                                        </p:attrNameLst>
                                      </p:cBhvr>
                                      <p:to>
                                        <p:strVal val="visible"/>
                                      </p:to>
                                    </p:set>
                                    <p:animEffect transition="in" filter="fade">
                                      <p:cBhvr>
                                        <p:cTn id="26" dur="500"/>
                                        <p:tgtEl>
                                          <p:spTgt spid="9">
                                            <p:graphicEl>
                                              <a:dgm id="{A12EF82A-4979-4FA8-8129-F9054A3DF9DD}"/>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graphicEl>
                                              <a:dgm id="{FEFD8975-55FD-4349-AE2C-4F8A25D89008}"/>
                                            </p:graphicEl>
                                          </p:spTgt>
                                        </p:tgtEl>
                                        <p:attrNameLst>
                                          <p:attrName>style.visibility</p:attrName>
                                        </p:attrNameLst>
                                      </p:cBhvr>
                                      <p:to>
                                        <p:strVal val="visible"/>
                                      </p:to>
                                    </p:set>
                                    <p:animEffect transition="in" filter="fade">
                                      <p:cBhvr>
                                        <p:cTn id="31" dur="500"/>
                                        <p:tgtEl>
                                          <p:spTgt spid="9">
                                            <p:graphicEl>
                                              <a:dgm id="{FEFD8975-55FD-4349-AE2C-4F8A25D89008}"/>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9">
                                            <p:graphicEl>
                                              <a:dgm id="{9460F8F4-357A-41E9-B8DF-B8776B4ED30D}"/>
                                            </p:graphicEl>
                                          </p:spTgt>
                                        </p:tgtEl>
                                        <p:attrNameLst>
                                          <p:attrName>style.visibility</p:attrName>
                                        </p:attrNameLst>
                                      </p:cBhvr>
                                      <p:to>
                                        <p:strVal val="visible"/>
                                      </p:to>
                                    </p:set>
                                    <p:animEffect transition="in" filter="fade">
                                      <p:cBhvr>
                                        <p:cTn id="34" dur="500"/>
                                        <p:tgtEl>
                                          <p:spTgt spid="9">
                                            <p:graphicEl>
                                              <a:dgm id="{9460F8F4-357A-41E9-B8DF-B8776B4ED30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989" y="234462"/>
            <a:ext cx="10515600" cy="586153"/>
          </a:xfrm>
          <a:solidFill>
            <a:srgbClr val="002060"/>
          </a:solidFill>
        </p:spPr>
        <p:txBody>
          <a:bodyPr>
            <a:normAutofit/>
          </a:bodyPr>
          <a:lstStyle/>
          <a:p>
            <a:pPr algn="ctr"/>
            <a:r>
              <a:rPr lang="en-GB" sz="3200" b="1" dirty="0">
                <a:solidFill>
                  <a:schemeClr val="bg1"/>
                </a:solidFill>
                <a:latin typeface="+mn-lt"/>
              </a:rPr>
              <a:t>Public Presentation</a:t>
            </a:r>
          </a:p>
        </p:txBody>
      </p:sp>
      <p:pic>
        <p:nvPicPr>
          <p:cNvPr id="3" name="Picture 2"/>
          <p:cNvPicPr>
            <a:picLocks noChangeAspect="1"/>
          </p:cNvPicPr>
          <p:nvPr/>
        </p:nvPicPr>
        <p:blipFill>
          <a:blip r:embed="rId3"/>
          <a:stretch>
            <a:fillRect/>
          </a:stretch>
        </p:blipFill>
        <p:spPr>
          <a:xfrm>
            <a:off x="815546" y="1325562"/>
            <a:ext cx="3386879" cy="2307323"/>
          </a:xfrm>
          <a:prstGeom prst="rect">
            <a:avLst/>
          </a:prstGeom>
          <a:ln>
            <a:solidFill>
              <a:schemeClr val="tx1"/>
            </a:solidFill>
          </a:ln>
        </p:spPr>
      </p:pic>
      <p:pic>
        <p:nvPicPr>
          <p:cNvPr id="4" name="Picture 3"/>
          <p:cNvPicPr>
            <a:picLocks noChangeAspect="1"/>
          </p:cNvPicPr>
          <p:nvPr/>
        </p:nvPicPr>
        <p:blipFill>
          <a:blip r:embed="rId4"/>
          <a:stretch>
            <a:fillRect/>
          </a:stretch>
        </p:blipFill>
        <p:spPr>
          <a:xfrm>
            <a:off x="4471087" y="2990335"/>
            <a:ext cx="6600567" cy="2431659"/>
          </a:xfrm>
          <a:prstGeom prst="rect">
            <a:avLst/>
          </a:prstGeom>
          <a:ln>
            <a:solidFill>
              <a:schemeClr val="tx1"/>
            </a:solidFill>
          </a:ln>
        </p:spPr>
      </p:pic>
      <p:grpSp>
        <p:nvGrpSpPr>
          <p:cNvPr id="5" name="Group 4">
            <a:extLst>
              <a:ext uri="{FF2B5EF4-FFF2-40B4-BE49-F238E27FC236}">
                <a16:creationId xmlns:a16="http://schemas.microsoft.com/office/drawing/2014/main" id="{82D76649-C393-47E5-92C1-2436EC2B3ADC}"/>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DCC10DF8-A5E2-42A5-B551-4C32F834037B}"/>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B1AAFF8-2E41-40A2-A919-8C26941D6D4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FB9E46A-8E0B-4981-BD74-91D5A93D17D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DD74DDFC-2406-450A-8577-430A9882431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568830B0-AA9D-4CF1-BD53-C3C5A8360C19}"/>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7FD983D4-76C7-4CD3-87F3-9113786D7B7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98180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8246"/>
            <a:ext cx="10515600" cy="687671"/>
          </a:xfrm>
          <a:solidFill>
            <a:srgbClr val="002060"/>
          </a:solidFill>
        </p:spPr>
        <p:txBody>
          <a:bodyPr>
            <a:normAutofit/>
          </a:bodyPr>
          <a:lstStyle/>
          <a:p>
            <a:pPr algn="ctr"/>
            <a:r>
              <a:rPr lang="en-GB" sz="3200" b="1" dirty="0">
                <a:solidFill>
                  <a:schemeClr val="bg1"/>
                </a:solidFill>
                <a:latin typeface="+mn-lt"/>
              </a:rPr>
              <a:t>Public Presentation</a:t>
            </a:r>
          </a:p>
        </p:txBody>
      </p:sp>
      <p:grpSp>
        <p:nvGrpSpPr>
          <p:cNvPr id="5" name="Group 4">
            <a:extLst>
              <a:ext uri="{FF2B5EF4-FFF2-40B4-BE49-F238E27FC236}">
                <a16:creationId xmlns:a16="http://schemas.microsoft.com/office/drawing/2014/main" id="{969E9469-FDF7-4EE0-AAB0-F25D7E78264B}"/>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34EFB81-F061-49B9-B565-FDAA8B38BB1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E567BF2E-E8AF-4148-A015-980963B3A83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DDF70BB-E130-4A91-B78A-210A3F038C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FF3202BE-00F0-406A-BCB8-5CF53E6E720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04238BA0-F012-453A-9A5D-7D3672E61EA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0950228F-F805-4E02-82AD-FDE08AEFB28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2" name="Picture 11" descr="A person with a beard&#10;&#10;Description automatically generated with medium confidence">
            <a:extLst>
              <a:ext uri="{FF2B5EF4-FFF2-40B4-BE49-F238E27FC236}">
                <a16:creationId xmlns:a16="http://schemas.microsoft.com/office/drawing/2014/main" id="{5070E1EE-FEE8-4D65-A56E-0C014876116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283419" y="1555750"/>
            <a:ext cx="2324100" cy="3238500"/>
          </a:xfrm>
          <a:prstGeom prst="rect">
            <a:avLst/>
          </a:prstGeom>
        </p:spPr>
      </p:pic>
      <p:pic>
        <p:nvPicPr>
          <p:cNvPr id="14" name="Picture 13" descr="A person in a suit&#10;&#10;Description automatically generated with medium confidence">
            <a:extLst>
              <a:ext uri="{FF2B5EF4-FFF2-40B4-BE49-F238E27FC236}">
                <a16:creationId xmlns:a16="http://schemas.microsoft.com/office/drawing/2014/main" id="{E442A7C2-0352-4C1A-BB7C-63BAB5402D5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1708" y="1543050"/>
            <a:ext cx="2352675" cy="3238500"/>
          </a:xfrm>
          <a:prstGeom prst="rect">
            <a:avLst/>
          </a:prstGeom>
        </p:spPr>
      </p:pic>
      <p:pic>
        <p:nvPicPr>
          <p:cNvPr id="16" name="Picture 15" descr="A person with a beard&#10;&#10;Description automatically generated with low confidence">
            <a:extLst>
              <a:ext uri="{FF2B5EF4-FFF2-40B4-BE49-F238E27FC236}">
                <a16:creationId xmlns:a16="http://schemas.microsoft.com/office/drawing/2014/main" id="{A5AE99CE-64C7-4850-A522-691E0D539D9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342780" y="1555750"/>
            <a:ext cx="2505075" cy="3238500"/>
          </a:xfrm>
          <a:prstGeom prst="rect">
            <a:avLst/>
          </a:prstGeom>
        </p:spPr>
      </p:pic>
      <p:pic>
        <p:nvPicPr>
          <p:cNvPr id="18" name="Picture 17" descr="A picture containing person, person, wall, indoor&#10;&#10;Description automatically generated">
            <a:extLst>
              <a:ext uri="{FF2B5EF4-FFF2-40B4-BE49-F238E27FC236}">
                <a16:creationId xmlns:a16="http://schemas.microsoft.com/office/drawing/2014/main" id="{8541F291-97CA-4F8B-8538-EFBB6828572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220897" y="1543050"/>
            <a:ext cx="2524125" cy="3238500"/>
          </a:xfrm>
          <a:prstGeom prst="rect">
            <a:avLst/>
          </a:prstGeom>
        </p:spPr>
      </p:pic>
      <p:sp>
        <p:nvSpPr>
          <p:cNvPr id="19" name="TextBox 18">
            <a:extLst>
              <a:ext uri="{FF2B5EF4-FFF2-40B4-BE49-F238E27FC236}">
                <a16:creationId xmlns:a16="http://schemas.microsoft.com/office/drawing/2014/main" id="{52B5EEE0-2F78-4A2B-89D0-FB1F988DC48F}"/>
              </a:ext>
            </a:extLst>
          </p:cNvPr>
          <p:cNvSpPr txBox="1"/>
          <p:nvPr/>
        </p:nvSpPr>
        <p:spPr>
          <a:xfrm>
            <a:off x="609881" y="4984658"/>
            <a:ext cx="1887824" cy="461665"/>
          </a:xfrm>
          <a:prstGeom prst="rect">
            <a:avLst/>
          </a:prstGeom>
          <a:noFill/>
        </p:spPr>
        <p:txBody>
          <a:bodyPr wrap="none" rtlCol="0">
            <a:spAutoFit/>
          </a:bodyPr>
          <a:lstStyle/>
          <a:p>
            <a:r>
              <a:rPr lang="en-GB" sz="2400" b="1" dirty="0">
                <a:solidFill>
                  <a:srgbClr val="004388"/>
                </a:solidFill>
              </a:rPr>
              <a:t>Clean Shaven</a:t>
            </a:r>
          </a:p>
        </p:txBody>
      </p:sp>
      <p:sp>
        <p:nvSpPr>
          <p:cNvPr id="20" name="TextBox 19">
            <a:extLst>
              <a:ext uri="{FF2B5EF4-FFF2-40B4-BE49-F238E27FC236}">
                <a16:creationId xmlns:a16="http://schemas.microsoft.com/office/drawing/2014/main" id="{42E22DCC-CDF9-44C3-A2A3-0A7CE786685A}"/>
              </a:ext>
            </a:extLst>
          </p:cNvPr>
          <p:cNvSpPr txBox="1"/>
          <p:nvPr/>
        </p:nvSpPr>
        <p:spPr>
          <a:xfrm>
            <a:off x="3556102" y="4984658"/>
            <a:ext cx="1853713" cy="461665"/>
          </a:xfrm>
          <a:prstGeom prst="rect">
            <a:avLst/>
          </a:prstGeom>
          <a:noFill/>
        </p:spPr>
        <p:txBody>
          <a:bodyPr wrap="none" rtlCol="0">
            <a:spAutoFit/>
          </a:bodyPr>
          <a:lstStyle/>
          <a:p>
            <a:r>
              <a:rPr lang="en-GB" sz="2400" b="1" dirty="0">
                <a:solidFill>
                  <a:srgbClr val="004388"/>
                </a:solidFill>
              </a:rPr>
              <a:t>Light Stubble</a:t>
            </a:r>
          </a:p>
        </p:txBody>
      </p:sp>
      <p:sp>
        <p:nvSpPr>
          <p:cNvPr id="21" name="TextBox 20">
            <a:extLst>
              <a:ext uri="{FF2B5EF4-FFF2-40B4-BE49-F238E27FC236}">
                <a16:creationId xmlns:a16="http://schemas.microsoft.com/office/drawing/2014/main" id="{BF11E84E-5203-4D4D-8563-2559172E04CF}"/>
              </a:ext>
            </a:extLst>
          </p:cNvPr>
          <p:cNvSpPr txBox="1"/>
          <p:nvPr/>
        </p:nvSpPr>
        <p:spPr>
          <a:xfrm>
            <a:off x="6583117" y="5008884"/>
            <a:ext cx="2024400" cy="461665"/>
          </a:xfrm>
          <a:prstGeom prst="rect">
            <a:avLst/>
          </a:prstGeom>
          <a:noFill/>
        </p:spPr>
        <p:txBody>
          <a:bodyPr wrap="none" rtlCol="0">
            <a:spAutoFit/>
          </a:bodyPr>
          <a:lstStyle/>
          <a:p>
            <a:r>
              <a:rPr lang="en-GB" sz="2400" b="1" dirty="0">
                <a:solidFill>
                  <a:srgbClr val="004388"/>
                </a:solidFill>
              </a:rPr>
              <a:t>Heavy Stubble</a:t>
            </a:r>
          </a:p>
        </p:txBody>
      </p:sp>
      <p:sp>
        <p:nvSpPr>
          <p:cNvPr id="22" name="TextBox 21">
            <a:extLst>
              <a:ext uri="{FF2B5EF4-FFF2-40B4-BE49-F238E27FC236}">
                <a16:creationId xmlns:a16="http://schemas.microsoft.com/office/drawing/2014/main" id="{D5FB36A3-E300-431B-8BF8-38E3CF78E8A6}"/>
              </a:ext>
            </a:extLst>
          </p:cNvPr>
          <p:cNvSpPr txBox="1"/>
          <p:nvPr/>
        </p:nvSpPr>
        <p:spPr>
          <a:xfrm>
            <a:off x="9714628" y="5018548"/>
            <a:ext cx="1461682" cy="461665"/>
          </a:xfrm>
          <a:prstGeom prst="rect">
            <a:avLst/>
          </a:prstGeom>
          <a:noFill/>
        </p:spPr>
        <p:txBody>
          <a:bodyPr wrap="none" rtlCol="0">
            <a:spAutoFit/>
          </a:bodyPr>
          <a:lstStyle/>
          <a:p>
            <a:r>
              <a:rPr lang="en-GB" sz="2400" b="1" dirty="0">
                <a:solidFill>
                  <a:srgbClr val="004388"/>
                </a:solidFill>
              </a:rPr>
              <a:t>Full Beard</a:t>
            </a:r>
          </a:p>
        </p:txBody>
      </p:sp>
    </p:spTree>
    <p:extLst>
      <p:ext uri="{BB962C8B-B14F-4D97-AF65-F5344CB8AC3E}">
        <p14:creationId xmlns:p14="http://schemas.microsoft.com/office/powerpoint/2010/main" val="114239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1" grpId="0"/>
      <p:bldP spid="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8315"/>
            <a:ext cx="10515600" cy="477251"/>
          </a:xfrm>
          <a:solidFill>
            <a:srgbClr val="002060"/>
          </a:solidFill>
        </p:spPr>
        <p:txBody>
          <a:bodyPr>
            <a:normAutofit fontScale="90000"/>
          </a:bodyPr>
          <a:lstStyle/>
          <a:p>
            <a:pPr algn="ctr"/>
            <a:r>
              <a:rPr lang="en-GB" sz="3200" b="1" dirty="0">
                <a:solidFill>
                  <a:schemeClr val="bg1"/>
                </a:solidFill>
                <a:latin typeface="+mn-lt"/>
              </a:rPr>
              <a:t>Public Presentation</a:t>
            </a:r>
          </a:p>
        </p:txBody>
      </p:sp>
      <p:grpSp>
        <p:nvGrpSpPr>
          <p:cNvPr id="5" name="Group 4">
            <a:extLst>
              <a:ext uri="{FF2B5EF4-FFF2-40B4-BE49-F238E27FC236}">
                <a16:creationId xmlns:a16="http://schemas.microsoft.com/office/drawing/2014/main" id="{89BF7F33-4D23-4F15-B4D8-978764F4F19B}"/>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CA1F81F-394C-4879-AFA6-B6639B19818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5BDCDD4F-F05E-44B4-9326-C5A2324B9A7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1D2B310D-701F-4D59-AFCB-E164AA70D5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217752F-6761-44B5-B57E-BA72C8463A1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1B9AB227-3751-48CE-AA4B-31FC2FE08B8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0774482-B3D2-4BA9-8315-1694F8981F8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Scroll: Horizontal 11">
            <a:extLst>
              <a:ext uri="{FF2B5EF4-FFF2-40B4-BE49-F238E27FC236}">
                <a16:creationId xmlns:a16="http://schemas.microsoft.com/office/drawing/2014/main" id="{416D7621-0236-7EEF-9BF0-55127125C153}"/>
              </a:ext>
            </a:extLst>
          </p:cNvPr>
          <p:cNvSpPr/>
          <p:nvPr/>
        </p:nvSpPr>
        <p:spPr>
          <a:xfrm>
            <a:off x="608670" y="1094554"/>
            <a:ext cx="4820478" cy="4426978"/>
          </a:xfrm>
          <a:custGeom>
            <a:avLst/>
            <a:gdLst>
              <a:gd name="connsiteX0" fmla="*/ 4820478 w 4820478"/>
              <a:gd name="connsiteY0" fmla="*/ 276686 h 4426978"/>
              <a:gd name="connsiteX1" fmla="*/ 4543792 w 4820478"/>
              <a:gd name="connsiteY1" fmla="*/ 553372 h 4426978"/>
              <a:gd name="connsiteX2" fmla="*/ 4543792 w 4820478"/>
              <a:gd name="connsiteY2" fmla="*/ 276686 h 4426978"/>
              <a:gd name="connsiteX3" fmla="*/ 4405449 w 4820478"/>
              <a:gd name="connsiteY3" fmla="*/ 415029 h 4426978"/>
              <a:gd name="connsiteX4" fmla="*/ 4267106 w 4820478"/>
              <a:gd name="connsiteY4" fmla="*/ 276686 h 4426978"/>
              <a:gd name="connsiteX5" fmla="*/ 4267106 w 4820478"/>
              <a:gd name="connsiteY5" fmla="*/ 553372 h 4426978"/>
              <a:gd name="connsiteX6" fmla="*/ 276686 w 4820478"/>
              <a:gd name="connsiteY6" fmla="*/ 553372 h 4426978"/>
              <a:gd name="connsiteX7" fmla="*/ 0 w 4820478"/>
              <a:gd name="connsiteY7" fmla="*/ 830058 h 4426978"/>
              <a:gd name="connsiteX8" fmla="*/ 0 w 4820478"/>
              <a:gd name="connsiteY8" fmla="*/ 4150292 h 4426978"/>
              <a:gd name="connsiteX9" fmla="*/ 276686 w 4820478"/>
              <a:gd name="connsiteY9" fmla="*/ 4426978 h 4426978"/>
              <a:gd name="connsiteX10" fmla="*/ 553372 w 4820478"/>
              <a:gd name="connsiteY10" fmla="*/ 4150292 h 4426978"/>
              <a:gd name="connsiteX11" fmla="*/ 553372 w 4820478"/>
              <a:gd name="connsiteY11" fmla="*/ 3873606 h 4426978"/>
              <a:gd name="connsiteX12" fmla="*/ 4543792 w 4820478"/>
              <a:gd name="connsiteY12" fmla="*/ 3873606 h 4426978"/>
              <a:gd name="connsiteX13" fmla="*/ 4820478 w 4820478"/>
              <a:gd name="connsiteY13" fmla="*/ 3596920 h 4426978"/>
              <a:gd name="connsiteX14" fmla="*/ 4820478 w 4820478"/>
              <a:gd name="connsiteY14" fmla="*/ 276686 h 4426978"/>
              <a:gd name="connsiteX15" fmla="*/ 276686 w 4820478"/>
              <a:gd name="connsiteY15" fmla="*/ 1106745 h 4426978"/>
              <a:gd name="connsiteX16" fmla="*/ 553372 w 4820478"/>
              <a:gd name="connsiteY16" fmla="*/ 830059 h 4426978"/>
              <a:gd name="connsiteX17" fmla="*/ 415029 w 4820478"/>
              <a:gd name="connsiteY17" fmla="*/ 691716 h 4426978"/>
              <a:gd name="connsiteX18" fmla="*/ 276686 w 4820478"/>
              <a:gd name="connsiteY18" fmla="*/ 830059 h 4426978"/>
              <a:gd name="connsiteX19" fmla="*/ 276686 w 4820478"/>
              <a:gd name="connsiteY19" fmla="*/ 1106745 h 4426978"/>
              <a:gd name="connsiteX0" fmla="*/ 276686 w 4820478"/>
              <a:gd name="connsiteY0" fmla="*/ 1106745 h 4426978"/>
              <a:gd name="connsiteX1" fmla="*/ 553372 w 4820478"/>
              <a:gd name="connsiteY1" fmla="*/ 830059 h 4426978"/>
              <a:gd name="connsiteX2" fmla="*/ 415029 w 4820478"/>
              <a:gd name="connsiteY2" fmla="*/ 691716 h 4426978"/>
              <a:gd name="connsiteX3" fmla="*/ 276686 w 4820478"/>
              <a:gd name="connsiteY3" fmla="*/ 830059 h 4426978"/>
              <a:gd name="connsiteX4" fmla="*/ 276686 w 4820478"/>
              <a:gd name="connsiteY4" fmla="*/ 1106745 h 4426978"/>
              <a:gd name="connsiteX5" fmla="*/ 4543792 w 4820478"/>
              <a:gd name="connsiteY5" fmla="*/ 553372 h 4426978"/>
              <a:gd name="connsiteX6" fmla="*/ 4820478 w 4820478"/>
              <a:gd name="connsiteY6" fmla="*/ 276686 h 4426978"/>
              <a:gd name="connsiteX7" fmla="*/ 4543792 w 4820478"/>
              <a:gd name="connsiteY7" fmla="*/ 0 h 4426978"/>
              <a:gd name="connsiteX8" fmla="*/ 4267106 w 4820478"/>
              <a:gd name="connsiteY8" fmla="*/ 276686 h 4426978"/>
              <a:gd name="connsiteX9" fmla="*/ 4405449 w 4820478"/>
              <a:gd name="connsiteY9" fmla="*/ 415029 h 4426978"/>
              <a:gd name="connsiteX10" fmla="*/ 4543792 w 4820478"/>
              <a:gd name="connsiteY10" fmla="*/ 276686 h 4426978"/>
              <a:gd name="connsiteX11" fmla="*/ 4543792 w 4820478"/>
              <a:gd name="connsiteY11" fmla="*/ 553372 h 4426978"/>
              <a:gd name="connsiteX0" fmla="*/ 0 w 4820478"/>
              <a:gd name="connsiteY0" fmla="*/ 830058 h 4426978"/>
              <a:gd name="connsiteX1" fmla="*/ 276686 w 4820478"/>
              <a:gd name="connsiteY1" fmla="*/ 553372 h 4426978"/>
              <a:gd name="connsiteX2" fmla="*/ 4267106 w 4820478"/>
              <a:gd name="connsiteY2" fmla="*/ 553372 h 4426978"/>
              <a:gd name="connsiteX3" fmla="*/ 4267106 w 4820478"/>
              <a:gd name="connsiteY3" fmla="*/ 276686 h 4426978"/>
              <a:gd name="connsiteX4" fmla="*/ 4543792 w 4820478"/>
              <a:gd name="connsiteY4" fmla="*/ 0 h 4426978"/>
              <a:gd name="connsiteX5" fmla="*/ 4820478 w 4820478"/>
              <a:gd name="connsiteY5" fmla="*/ 276686 h 4426978"/>
              <a:gd name="connsiteX6" fmla="*/ 4820478 w 4820478"/>
              <a:gd name="connsiteY6" fmla="*/ 3596920 h 4426978"/>
              <a:gd name="connsiteX7" fmla="*/ 4543792 w 4820478"/>
              <a:gd name="connsiteY7" fmla="*/ 3873606 h 4426978"/>
              <a:gd name="connsiteX8" fmla="*/ 553372 w 4820478"/>
              <a:gd name="connsiteY8" fmla="*/ 3873606 h 4426978"/>
              <a:gd name="connsiteX9" fmla="*/ 553372 w 4820478"/>
              <a:gd name="connsiteY9" fmla="*/ 4150292 h 4426978"/>
              <a:gd name="connsiteX10" fmla="*/ 276686 w 4820478"/>
              <a:gd name="connsiteY10" fmla="*/ 4426978 h 4426978"/>
              <a:gd name="connsiteX11" fmla="*/ 0 w 4820478"/>
              <a:gd name="connsiteY11" fmla="*/ 4150292 h 4426978"/>
              <a:gd name="connsiteX12" fmla="*/ 0 w 4820478"/>
              <a:gd name="connsiteY12" fmla="*/ 830058 h 4426978"/>
              <a:gd name="connsiteX13" fmla="*/ 4267106 w 4820478"/>
              <a:gd name="connsiteY13" fmla="*/ 553372 h 4426978"/>
              <a:gd name="connsiteX14" fmla="*/ 4543792 w 4820478"/>
              <a:gd name="connsiteY14" fmla="*/ 553372 h 4426978"/>
              <a:gd name="connsiteX15" fmla="*/ 4820478 w 4820478"/>
              <a:gd name="connsiteY15" fmla="*/ 276686 h 4426978"/>
              <a:gd name="connsiteX16" fmla="*/ 4543792 w 4820478"/>
              <a:gd name="connsiteY16" fmla="*/ 553372 h 4426978"/>
              <a:gd name="connsiteX17" fmla="*/ 4543792 w 4820478"/>
              <a:gd name="connsiteY17" fmla="*/ 276686 h 4426978"/>
              <a:gd name="connsiteX18" fmla="*/ 4405449 w 4820478"/>
              <a:gd name="connsiteY18" fmla="*/ 415029 h 4426978"/>
              <a:gd name="connsiteX19" fmla="*/ 4267106 w 4820478"/>
              <a:gd name="connsiteY19" fmla="*/ 276686 h 4426978"/>
              <a:gd name="connsiteX20" fmla="*/ 276686 w 4820478"/>
              <a:gd name="connsiteY20" fmla="*/ 1106745 h 4426978"/>
              <a:gd name="connsiteX21" fmla="*/ 276686 w 4820478"/>
              <a:gd name="connsiteY21" fmla="*/ 830058 h 4426978"/>
              <a:gd name="connsiteX22" fmla="*/ 415029 w 4820478"/>
              <a:gd name="connsiteY22" fmla="*/ 691715 h 4426978"/>
              <a:gd name="connsiteX23" fmla="*/ 553372 w 4820478"/>
              <a:gd name="connsiteY23" fmla="*/ 830058 h 4426978"/>
              <a:gd name="connsiteX24" fmla="*/ 276686 w 4820478"/>
              <a:gd name="connsiteY24" fmla="*/ 1106744 h 4426978"/>
              <a:gd name="connsiteX25" fmla="*/ 0 w 4820478"/>
              <a:gd name="connsiteY25" fmla="*/ 830058 h 4426978"/>
              <a:gd name="connsiteX26" fmla="*/ 553372 w 4820478"/>
              <a:gd name="connsiteY26" fmla="*/ 830058 h 4426978"/>
              <a:gd name="connsiteX27" fmla="*/ 553372 w 4820478"/>
              <a:gd name="connsiteY27" fmla="*/ 3873606 h 4426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20478" h="4426978" stroke="0" extrusionOk="0">
                <a:moveTo>
                  <a:pt x="4820478" y="276686"/>
                </a:moveTo>
                <a:cubicBezTo>
                  <a:pt x="4808306" y="442693"/>
                  <a:pt x="4700870" y="531816"/>
                  <a:pt x="4543792" y="553372"/>
                </a:cubicBezTo>
                <a:cubicBezTo>
                  <a:pt x="4560624" y="466227"/>
                  <a:pt x="4562552" y="340196"/>
                  <a:pt x="4543792" y="276686"/>
                </a:cubicBezTo>
                <a:cubicBezTo>
                  <a:pt x="4548337" y="351163"/>
                  <a:pt x="4478945" y="416160"/>
                  <a:pt x="4405449" y="415029"/>
                </a:cubicBezTo>
                <a:cubicBezTo>
                  <a:pt x="4340506" y="414650"/>
                  <a:pt x="4271680" y="353197"/>
                  <a:pt x="4267106" y="276686"/>
                </a:cubicBezTo>
                <a:cubicBezTo>
                  <a:pt x="4251140" y="316850"/>
                  <a:pt x="4246373" y="489263"/>
                  <a:pt x="4267106" y="553372"/>
                </a:cubicBezTo>
                <a:cubicBezTo>
                  <a:pt x="3426005" y="495923"/>
                  <a:pt x="1945632" y="502081"/>
                  <a:pt x="276686" y="553372"/>
                </a:cubicBezTo>
                <a:cubicBezTo>
                  <a:pt x="126738" y="528363"/>
                  <a:pt x="-3014" y="700309"/>
                  <a:pt x="0" y="830058"/>
                </a:cubicBezTo>
                <a:cubicBezTo>
                  <a:pt x="162176" y="1461865"/>
                  <a:pt x="128812" y="3621298"/>
                  <a:pt x="0" y="4150292"/>
                </a:cubicBezTo>
                <a:cubicBezTo>
                  <a:pt x="17058" y="4313905"/>
                  <a:pt x="135089" y="4409175"/>
                  <a:pt x="276686" y="4426978"/>
                </a:cubicBezTo>
                <a:cubicBezTo>
                  <a:pt x="409177" y="4448336"/>
                  <a:pt x="537633" y="4277927"/>
                  <a:pt x="553372" y="4150292"/>
                </a:cubicBezTo>
                <a:cubicBezTo>
                  <a:pt x="556650" y="4032786"/>
                  <a:pt x="546198" y="3958431"/>
                  <a:pt x="553372" y="3873606"/>
                </a:cubicBezTo>
                <a:cubicBezTo>
                  <a:pt x="1414688" y="3929646"/>
                  <a:pt x="3396106" y="3811750"/>
                  <a:pt x="4543792" y="3873606"/>
                </a:cubicBezTo>
                <a:cubicBezTo>
                  <a:pt x="4705655" y="3865066"/>
                  <a:pt x="4840200" y="3739699"/>
                  <a:pt x="4820478" y="3596920"/>
                </a:cubicBezTo>
                <a:cubicBezTo>
                  <a:pt x="4988132" y="2904435"/>
                  <a:pt x="4825489" y="1472714"/>
                  <a:pt x="4820478" y="276686"/>
                </a:cubicBezTo>
                <a:close/>
                <a:moveTo>
                  <a:pt x="276686" y="1106745"/>
                </a:moveTo>
                <a:cubicBezTo>
                  <a:pt x="430952" y="1108887"/>
                  <a:pt x="556683" y="1009910"/>
                  <a:pt x="553372" y="830059"/>
                </a:cubicBezTo>
                <a:cubicBezTo>
                  <a:pt x="547247" y="755878"/>
                  <a:pt x="484219" y="688679"/>
                  <a:pt x="415029" y="691716"/>
                </a:cubicBezTo>
                <a:cubicBezTo>
                  <a:pt x="347878" y="703545"/>
                  <a:pt x="291268" y="755985"/>
                  <a:pt x="276686" y="830059"/>
                </a:cubicBezTo>
                <a:cubicBezTo>
                  <a:pt x="301509" y="896918"/>
                  <a:pt x="294586" y="977326"/>
                  <a:pt x="276686" y="1106745"/>
                </a:cubicBezTo>
                <a:close/>
              </a:path>
              <a:path w="4820478" h="4426978" fill="darkenLess" stroke="0" extrusionOk="0">
                <a:moveTo>
                  <a:pt x="276686" y="1106745"/>
                </a:moveTo>
                <a:cubicBezTo>
                  <a:pt x="429948" y="1111954"/>
                  <a:pt x="559266" y="976253"/>
                  <a:pt x="553372" y="830059"/>
                </a:cubicBezTo>
                <a:cubicBezTo>
                  <a:pt x="563601" y="759827"/>
                  <a:pt x="491997" y="693765"/>
                  <a:pt x="415029" y="691716"/>
                </a:cubicBezTo>
                <a:cubicBezTo>
                  <a:pt x="333395" y="688030"/>
                  <a:pt x="277485" y="754642"/>
                  <a:pt x="276686" y="830059"/>
                </a:cubicBezTo>
                <a:cubicBezTo>
                  <a:pt x="293159" y="959156"/>
                  <a:pt x="269005" y="1017464"/>
                  <a:pt x="276686" y="1106745"/>
                </a:cubicBezTo>
                <a:close/>
                <a:moveTo>
                  <a:pt x="4543792" y="553372"/>
                </a:moveTo>
                <a:cubicBezTo>
                  <a:pt x="4671731" y="563060"/>
                  <a:pt x="4823400" y="425794"/>
                  <a:pt x="4820478" y="276686"/>
                </a:cubicBezTo>
                <a:cubicBezTo>
                  <a:pt x="4827061" y="123630"/>
                  <a:pt x="4707087" y="-1814"/>
                  <a:pt x="4543792" y="0"/>
                </a:cubicBezTo>
                <a:cubicBezTo>
                  <a:pt x="4391953" y="-7522"/>
                  <a:pt x="4290464" y="139271"/>
                  <a:pt x="4267106" y="276686"/>
                </a:cubicBezTo>
                <a:cubicBezTo>
                  <a:pt x="4254715" y="351225"/>
                  <a:pt x="4330193" y="413944"/>
                  <a:pt x="4405449" y="415029"/>
                </a:cubicBezTo>
                <a:cubicBezTo>
                  <a:pt x="4479727" y="406567"/>
                  <a:pt x="4556562" y="356458"/>
                  <a:pt x="4543792" y="276686"/>
                </a:cubicBezTo>
                <a:cubicBezTo>
                  <a:pt x="4566070" y="383577"/>
                  <a:pt x="4565867" y="418447"/>
                  <a:pt x="4543792" y="553372"/>
                </a:cubicBezTo>
                <a:close/>
              </a:path>
              <a:path w="4820478" h="4426978" fill="none" extrusionOk="0">
                <a:moveTo>
                  <a:pt x="0" y="830058"/>
                </a:moveTo>
                <a:cubicBezTo>
                  <a:pt x="17338" y="666860"/>
                  <a:pt x="146004" y="546381"/>
                  <a:pt x="276686" y="553372"/>
                </a:cubicBezTo>
                <a:cubicBezTo>
                  <a:pt x="1924198" y="556763"/>
                  <a:pt x="2588834" y="662211"/>
                  <a:pt x="4267106" y="553372"/>
                </a:cubicBezTo>
                <a:cubicBezTo>
                  <a:pt x="4282996" y="516422"/>
                  <a:pt x="4254094" y="406918"/>
                  <a:pt x="4267106" y="276686"/>
                </a:cubicBezTo>
                <a:cubicBezTo>
                  <a:pt x="4262355" y="121410"/>
                  <a:pt x="4389729" y="2621"/>
                  <a:pt x="4543792" y="0"/>
                </a:cubicBezTo>
                <a:cubicBezTo>
                  <a:pt x="4701086" y="-19502"/>
                  <a:pt x="4816536" y="123843"/>
                  <a:pt x="4820478" y="276686"/>
                </a:cubicBezTo>
                <a:cubicBezTo>
                  <a:pt x="4784790" y="1817092"/>
                  <a:pt x="4835338" y="2159495"/>
                  <a:pt x="4820478" y="3596920"/>
                </a:cubicBezTo>
                <a:cubicBezTo>
                  <a:pt x="4807044" y="3759203"/>
                  <a:pt x="4669810" y="3874115"/>
                  <a:pt x="4543792" y="3873606"/>
                </a:cubicBezTo>
                <a:cubicBezTo>
                  <a:pt x="3780138" y="3856171"/>
                  <a:pt x="2479188" y="3866059"/>
                  <a:pt x="553372" y="3873606"/>
                </a:cubicBezTo>
                <a:cubicBezTo>
                  <a:pt x="576936" y="3920160"/>
                  <a:pt x="557050" y="4071044"/>
                  <a:pt x="553372" y="4150292"/>
                </a:cubicBezTo>
                <a:cubicBezTo>
                  <a:pt x="560715" y="4308798"/>
                  <a:pt x="454107" y="4434879"/>
                  <a:pt x="276686" y="4426978"/>
                </a:cubicBezTo>
                <a:cubicBezTo>
                  <a:pt x="132969" y="4407652"/>
                  <a:pt x="-10199" y="4317742"/>
                  <a:pt x="0" y="4150292"/>
                </a:cubicBezTo>
                <a:cubicBezTo>
                  <a:pt x="116766" y="3179072"/>
                  <a:pt x="40583" y="2356025"/>
                  <a:pt x="0" y="830058"/>
                </a:cubicBezTo>
                <a:close/>
                <a:moveTo>
                  <a:pt x="4267106" y="553372"/>
                </a:moveTo>
                <a:cubicBezTo>
                  <a:pt x="4388968" y="532228"/>
                  <a:pt x="4446782" y="558348"/>
                  <a:pt x="4543792" y="553372"/>
                </a:cubicBezTo>
                <a:cubicBezTo>
                  <a:pt x="4677320" y="540647"/>
                  <a:pt x="4823188" y="412780"/>
                  <a:pt x="4820478" y="276686"/>
                </a:cubicBezTo>
                <a:moveTo>
                  <a:pt x="4543792" y="553372"/>
                </a:moveTo>
                <a:cubicBezTo>
                  <a:pt x="4563938" y="432687"/>
                  <a:pt x="4547232" y="410627"/>
                  <a:pt x="4543792" y="276686"/>
                </a:cubicBezTo>
                <a:cubicBezTo>
                  <a:pt x="4539158" y="349892"/>
                  <a:pt x="4485393" y="427892"/>
                  <a:pt x="4405449" y="415029"/>
                </a:cubicBezTo>
                <a:cubicBezTo>
                  <a:pt x="4332270" y="417673"/>
                  <a:pt x="4267263" y="354148"/>
                  <a:pt x="4267106" y="276686"/>
                </a:cubicBezTo>
                <a:moveTo>
                  <a:pt x="276686" y="1106745"/>
                </a:moveTo>
                <a:cubicBezTo>
                  <a:pt x="268681" y="1065787"/>
                  <a:pt x="256900" y="879805"/>
                  <a:pt x="276686" y="830058"/>
                </a:cubicBezTo>
                <a:cubicBezTo>
                  <a:pt x="273978" y="752966"/>
                  <a:pt x="333803" y="679405"/>
                  <a:pt x="415029" y="691715"/>
                </a:cubicBezTo>
                <a:cubicBezTo>
                  <a:pt x="504293" y="683496"/>
                  <a:pt x="555405" y="745146"/>
                  <a:pt x="553372" y="830058"/>
                </a:cubicBezTo>
                <a:cubicBezTo>
                  <a:pt x="571777" y="1000306"/>
                  <a:pt x="441548" y="1128528"/>
                  <a:pt x="276686" y="1106744"/>
                </a:cubicBezTo>
                <a:cubicBezTo>
                  <a:pt x="145318" y="1102761"/>
                  <a:pt x="-9590" y="1003912"/>
                  <a:pt x="0" y="830058"/>
                </a:cubicBezTo>
                <a:moveTo>
                  <a:pt x="553372" y="830058"/>
                </a:moveTo>
                <a:cubicBezTo>
                  <a:pt x="440220" y="2147097"/>
                  <a:pt x="505099" y="3401252"/>
                  <a:pt x="553372" y="3873606"/>
                </a:cubicBezTo>
              </a:path>
              <a:path w="4820478" h="4426978" fill="none" stroke="0" extrusionOk="0">
                <a:moveTo>
                  <a:pt x="0" y="830058"/>
                </a:moveTo>
                <a:cubicBezTo>
                  <a:pt x="19139" y="667137"/>
                  <a:pt x="121338" y="558103"/>
                  <a:pt x="276686" y="553372"/>
                </a:cubicBezTo>
                <a:cubicBezTo>
                  <a:pt x="1662796" y="641333"/>
                  <a:pt x="3099366" y="478483"/>
                  <a:pt x="4267106" y="553372"/>
                </a:cubicBezTo>
                <a:cubicBezTo>
                  <a:pt x="4253723" y="488454"/>
                  <a:pt x="4269263" y="353369"/>
                  <a:pt x="4267106" y="276686"/>
                </a:cubicBezTo>
                <a:cubicBezTo>
                  <a:pt x="4293427" y="133641"/>
                  <a:pt x="4394941" y="2178"/>
                  <a:pt x="4543792" y="0"/>
                </a:cubicBezTo>
                <a:cubicBezTo>
                  <a:pt x="4693672" y="7084"/>
                  <a:pt x="4797996" y="116188"/>
                  <a:pt x="4820478" y="276686"/>
                </a:cubicBezTo>
                <a:cubicBezTo>
                  <a:pt x="4933446" y="822288"/>
                  <a:pt x="4663415" y="2066642"/>
                  <a:pt x="4820478" y="3596920"/>
                </a:cubicBezTo>
                <a:cubicBezTo>
                  <a:pt x="4813088" y="3727646"/>
                  <a:pt x="4694954" y="3900703"/>
                  <a:pt x="4543792" y="3873606"/>
                </a:cubicBezTo>
                <a:cubicBezTo>
                  <a:pt x="2890685" y="3979888"/>
                  <a:pt x="2076088" y="3747870"/>
                  <a:pt x="553372" y="3873606"/>
                </a:cubicBezTo>
                <a:cubicBezTo>
                  <a:pt x="539796" y="3943261"/>
                  <a:pt x="542673" y="4078424"/>
                  <a:pt x="553372" y="4150292"/>
                </a:cubicBezTo>
                <a:cubicBezTo>
                  <a:pt x="560375" y="4281507"/>
                  <a:pt x="420472" y="4432921"/>
                  <a:pt x="276686" y="4426978"/>
                </a:cubicBezTo>
                <a:cubicBezTo>
                  <a:pt x="131111" y="4427594"/>
                  <a:pt x="-4772" y="4320816"/>
                  <a:pt x="0" y="4150292"/>
                </a:cubicBezTo>
                <a:cubicBezTo>
                  <a:pt x="-152293" y="2790865"/>
                  <a:pt x="-34154" y="1762610"/>
                  <a:pt x="0" y="830058"/>
                </a:cubicBezTo>
                <a:close/>
                <a:moveTo>
                  <a:pt x="4267106" y="553372"/>
                </a:moveTo>
                <a:cubicBezTo>
                  <a:pt x="4368544" y="567232"/>
                  <a:pt x="4504512" y="539202"/>
                  <a:pt x="4543792" y="553372"/>
                </a:cubicBezTo>
                <a:cubicBezTo>
                  <a:pt x="4706017" y="568085"/>
                  <a:pt x="4831688" y="411688"/>
                  <a:pt x="4820478" y="276686"/>
                </a:cubicBezTo>
                <a:moveTo>
                  <a:pt x="4543792" y="553372"/>
                </a:moveTo>
                <a:cubicBezTo>
                  <a:pt x="4527123" y="423235"/>
                  <a:pt x="4534387" y="377276"/>
                  <a:pt x="4543792" y="276686"/>
                </a:cubicBezTo>
                <a:cubicBezTo>
                  <a:pt x="4539847" y="352835"/>
                  <a:pt x="4481396" y="414101"/>
                  <a:pt x="4405449" y="415029"/>
                </a:cubicBezTo>
                <a:cubicBezTo>
                  <a:pt x="4318593" y="405959"/>
                  <a:pt x="4275920" y="353238"/>
                  <a:pt x="4267106" y="276686"/>
                </a:cubicBezTo>
                <a:moveTo>
                  <a:pt x="276686" y="1106745"/>
                </a:moveTo>
                <a:cubicBezTo>
                  <a:pt x="262443" y="1070760"/>
                  <a:pt x="273882" y="927110"/>
                  <a:pt x="276686" y="830058"/>
                </a:cubicBezTo>
                <a:cubicBezTo>
                  <a:pt x="272955" y="743541"/>
                  <a:pt x="343784" y="695540"/>
                  <a:pt x="415029" y="691715"/>
                </a:cubicBezTo>
                <a:cubicBezTo>
                  <a:pt x="488293" y="688345"/>
                  <a:pt x="559212" y="760351"/>
                  <a:pt x="553372" y="830058"/>
                </a:cubicBezTo>
                <a:cubicBezTo>
                  <a:pt x="555834" y="979669"/>
                  <a:pt x="458025" y="1108672"/>
                  <a:pt x="276686" y="1106744"/>
                </a:cubicBezTo>
                <a:cubicBezTo>
                  <a:pt x="128811" y="1112516"/>
                  <a:pt x="-2320" y="986631"/>
                  <a:pt x="0" y="830058"/>
                </a:cubicBezTo>
                <a:moveTo>
                  <a:pt x="553372" y="830058"/>
                </a:moveTo>
                <a:cubicBezTo>
                  <a:pt x="469548" y="1391712"/>
                  <a:pt x="426573" y="3140154"/>
                  <a:pt x="553372" y="3873606"/>
                </a:cubicBezTo>
              </a:path>
            </a:pathLst>
          </a:custGeom>
          <a:solidFill>
            <a:schemeClr val="accent3">
              <a:lumMod val="20000"/>
              <a:lumOff val="80000"/>
            </a:schemeClr>
          </a:solidFill>
          <a:ln>
            <a:solidFill>
              <a:schemeClr val="accent3">
                <a:lumMod val="60000"/>
                <a:lumOff val="40000"/>
              </a:schemeClr>
            </a:solidFill>
            <a:extLst>
              <a:ext uri="{C807C97D-BFC1-408E-A445-0C87EB9F89A2}">
                <ask:lineSketchStyleProps xmlns:ask="http://schemas.microsoft.com/office/drawing/2018/sketchyshapes" sd="596351565">
                  <a:prstGeom prst="horizontalScroll">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400" dirty="0">
                <a:solidFill>
                  <a:schemeClr val="tx1"/>
                </a:solidFill>
              </a:rPr>
              <a:t>A discreet watch and no more than 2 plain rings are the ONLY forms of jewellery to be worn by SWP Police Officers and Police Staff in contact with the public for safety reasons. Gwent Officers can also wear one pair of plain stud earrings</a:t>
            </a:r>
          </a:p>
        </p:txBody>
      </p:sp>
      <p:sp>
        <p:nvSpPr>
          <p:cNvPr id="13" name="Rectangle: Rounded Corners 12">
            <a:extLst>
              <a:ext uri="{FF2B5EF4-FFF2-40B4-BE49-F238E27FC236}">
                <a16:creationId xmlns:a16="http://schemas.microsoft.com/office/drawing/2014/main" id="{17E28D6F-B033-273D-EEFE-1D0B25029C1F}"/>
              </a:ext>
            </a:extLst>
          </p:cNvPr>
          <p:cNvSpPr/>
          <p:nvPr/>
        </p:nvSpPr>
        <p:spPr>
          <a:xfrm>
            <a:off x="6361042" y="1044638"/>
            <a:ext cx="5337315" cy="1389274"/>
          </a:xfrm>
          <a:custGeom>
            <a:avLst/>
            <a:gdLst>
              <a:gd name="connsiteX0" fmla="*/ 0 w 5337315"/>
              <a:gd name="connsiteY0" fmla="*/ 231550 h 1389274"/>
              <a:gd name="connsiteX1" fmla="*/ 231550 w 5337315"/>
              <a:gd name="connsiteY1" fmla="*/ 0 h 1389274"/>
              <a:gd name="connsiteX2" fmla="*/ 5105765 w 5337315"/>
              <a:gd name="connsiteY2" fmla="*/ 0 h 1389274"/>
              <a:gd name="connsiteX3" fmla="*/ 5337315 w 5337315"/>
              <a:gd name="connsiteY3" fmla="*/ 231550 h 1389274"/>
              <a:gd name="connsiteX4" fmla="*/ 5337315 w 5337315"/>
              <a:gd name="connsiteY4" fmla="*/ 1157724 h 1389274"/>
              <a:gd name="connsiteX5" fmla="*/ 5105765 w 5337315"/>
              <a:gd name="connsiteY5" fmla="*/ 1389274 h 1389274"/>
              <a:gd name="connsiteX6" fmla="*/ 231550 w 5337315"/>
              <a:gd name="connsiteY6" fmla="*/ 1389274 h 1389274"/>
              <a:gd name="connsiteX7" fmla="*/ 0 w 5337315"/>
              <a:gd name="connsiteY7" fmla="*/ 1157724 h 1389274"/>
              <a:gd name="connsiteX8" fmla="*/ 0 w 5337315"/>
              <a:gd name="connsiteY8" fmla="*/ 231550 h 1389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7315" h="1389274" fill="none" extrusionOk="0">
                <a:moveTo>
                  <a:pt x="0" y="231550"/>
                </a:moveTo>
                <a:cubicBezTo>
                  <a:pt x="191" y="108836"/>
                  <a:pt x="110435" y="11357"/>
                  <a:pt x="231550" y="0"/>
                </a:cubicBezTo>
                <a:cubicBezTo>
                  <a:pt x="2559126" y="72427"/>
                  <a:pt x="3371673" y="61419"/>
                  <a:pt x="5105765" y="0"/>
                </a:cubicBezTo>
                <a:cubicBezTo>
                  <a:pt x="5230453" y="-21990"/>
                  <a:pt x="5319965" y="98420"/>
                  <a:pt x="5337315" y="231550"/>
                </a:cubicBezTo>
                <a:cubicBezTo>
                  <a:pt x="5276975" y="519737"/>
                  <a:pt x="5313930" y="779776"/>
                  <a:pt x="5337315" y="1157724"/>
                </a:cubicBezTo>
                <a:cubicBezTo>
                  <a:pt x="5337983" y="1282216"/>
                  <a:pt x="5222718" y="1377022"/>
                  <a:pt x="5105765" y="1389274"/>
                </a:cubicBezTo>
                <a:cubicBezTo>
                  <a:pt x="2981136" y="1419101"/>
                  <a:pt x="1515966" y="1309968"/>
                  <a:pt x="231550" y="1389274"/>
                </a:cubicBezTo>
                <a:cubicBezTo>
                  <a:pt x="126662" y="1386675"/>
                  <a:pt x="-3783" y="1286354"/>
                  <a:pt x="0" y="1157724"/>
                </a:cubicBezTo>
                <a:cubicBezTo>
                  <a:pt x="-34344" y="940194"/>
                  <a:pt x="51486" y="559581"/>
                  <a:pt x="0" y="231550"/>
                </a:cubicBezTo>
                <a:close/>
              </a:path>
              <a:path w="5337315" h="1389274" stroke="0" extrusionOk="0">
                <a:moveTo>
                  <a:pt x="0" y="231550"/>
                </a:moveTo>
                <a:cubicBezTo>
                  <a:pt x="4178" y="104807"/>
                  <a:pt x="109837" y="12854"/>
                  <a:pt x="231550" y="0"/>
                </a:cubicBezTo>
                <a:cubicBezTo>
                  <a:pt x="1356321" y="123000"/>
                  <a:pt x="4292920" y="-96860"/>
                  <a:pt x="5105765" y="0"/>
                </a:cubicBezTo>
                <a:cubicBezTo>
                  <a:pt x="5218642" y="-11436"/>
                  <a:pt x="5342624" y="92965"/>
                  <a:pt x="5337315" y="231550"/>
                </a:cubicBezTo>
                <a:cubicBezTo>
                  <a:pt x="5313421" y="393623"/>
                  <a:pt x="5417840" y="868840"/>
                  <a:pt x="5337315" y="1157724"/>
                </a:cubicBezTo>
                <a:cubicBezTo>
                  <a:pt x="5317261" y="1292871"/>
                  <a:pt x="5229081" y="1388527"/>
                  <a:pt x="5105765" y="1389274"/>
                </a:cubicBezTo>
                <a:cubicBezTo>
                  <a:pt x="4188178" y="1228567"/>
                  <a:pt x="1591184" y="1428941"/>
                  <a:pt x="231550" y="1389274"/>
                </a:cubicBezTo>
                <a:cubicBezTo>
                  <a:pt x="88198" y="1386150"/>
                  <a:pt x="-2267" y="1284579"/>
                  <a:pt x="0" y="1157724"/>
                </a:cubicBezTo>
                <a:cubicBezTo>
                  <a:pt x="1261" y="976986"/>
                  <a:pt x="17198" y="568533"/>
                  <a:pt x="0" y="231550"/>
                </a:cubicBezTo>
                <a:close/>
              </a:path>
            </a:pathLst>
          </a:custGeom>
          <a:solidFill>
            <a:schemeClr val="accent1">
              <a:lumMod val="40000"/>
              <a:lumOff val="60000"/>
            </a:schemeClr>
          </a:solidFill>
          <a:ln>
            <a:solidFill>
              <a:schemeClr val="accent1">
                <a:lumMod val="60000"/>
                <a:lumOff val="4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000" dirty="0">
                <a:solidFill>
                  <a:schemeClr val="tx1"/>
                </a:solidFill>
              </a:rPr>
              <a:t>Tattoos visible on the face, head or neck above the collar line will not be permitted. This applies to all police officers and police staff.</a:t>
            </a:r>
          </a:p>
        </p:txBody>
      </p:sp>
      <p:sp>
        <p:nvSpPr>
          <p:cNvPr id="14" name="Rectangle: Rounded Corners 13">
            <a:extLst>
              <a:ext uri="{FF2B5EF4-FFF2-40B4-BE49-F238E27FC236}">
                <a16:creationId xmlns:a16="http://schemas.microsoft.com/office/drawing/2014/main" id="{3637B879-E622-4938-B362-A913F7B7EA45}"/>
              </a:ext>
            </a:extLst>
          </p:cNvPr>
          <p:cNvSpPr/>
          <p:nvPr/>
        </p:nvSpPr>
        <p:spPr>
          <a:xfrm>
            <a:off x="6361043" y="2734363"/>
            <a:ext cx="5337314" cy="1389274"/>
          </a:xfrm>
          <a:custGeom>
            <a:avLst/>
            <a:gdLst>
              <a:gd name="connsiteX0" fmla="*/ 0 w 5337314"/>
              <a:gd name="connsiteY0" fmla="*/ 231550 h 1389274"/>
              <a:gd name="connsiteX1" fmla="*/ 231550 w 5337314"/>
              <a:gd name="connsiteY1" fmla="*/ 0 h 1389274"/>
              <a:gd name="connsiteX2" fmla="*/ 5105764 w 5337314"/>
              <a:gd name="connsiteY2" fmla="*/ 0 h 1389274"/>
              <a:gd name="connsiteX3" fmla="*/ 5337314 w 5337314"/>
              <a:gd name="connsiteY3" fmla="*/ 231550 h 1389274"/>
              <a:gd name="connsiteX4" fmla="*/ 5337314 w 5337314"/>
              <a:gd name="connsiteY4" fmla="*/ 1157724 h 1389274"/>
              <a:gd name="connsiteX5" fmla="*/ 5105764 w 5337314"/>
              <a:gd name="connsiteY5" fmla="*/ 1389274 h 1389274"/>
              <a:gd name="connsiteX6" fmla="*/ 231550 w 5337314"/>
              <a:gd name="connsiteY6" fmla="*/ 1389274 h 1389274"/>
              <a:gd name="connsiteX7" fmla="*/ 0 w 5337314"/>
              <a:gd name="connsiteY7" fmla="*/ 1157724 h 1389274"/>
              <a:gd name="connsiteX8" fmla="*/ 0 w 5337314"/>
              <a:gd name="connsiteY8" fmla="*/ 231550 h 1389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7314" h="1389274" fill="none" extrusionOk="0">
                <a:moveTo>
                  <a:pt x="0" y="231550"/>
                </a:moveTo>
                <a:cubicBezTo>
                  <a:pt x="191" y="108836"/>
                  <a:pt x="110435" y="11357"/>
                  <a:pt x="231550" y="0"/>
                </a:cubicBezTo>
                <a:cubicBezTo>
                  <a:pt x="2559212" y="72427"/>
                  <a:pt x="3371996" y="61419"/>
                  <a:pt x="5105764" y="0"/>
                </a:cubicBezTo>
                <a:cubicBezTo>
                  <a:pt x="5230452" y="-21990"/>
                  <a:pt x="5319964" y="98420"/>
                  <a:pt x="5337314" y="231550"/>
                </a:cubicBezTo>
                <a:cubicBezTo>
                  <a:pt x="5276974" y="519737"/>
                  <a:pt x="5313929" y="779776"/>
                  <a:pt x="5337314" y="1157724"/>
                </a:cubicBezTo>
                <a:cubicBezTo>
                  <a:pt x="5337982" y="1282216"/>
                  <a:pt x="5222717" y="1377022"/>
                  <a:pt x="5105764" y="1389274"/>
                </a:cubicBezTo>
                <a:cubicBezTo>
                  <a:pt x="2980342" y="1419101"/>
                  <a:pt x="1515793" y="1309968"/>
                  <a:pt x="231550" y="1389274"/>
                </a:cubicBezTo>
                <a:cubicBezTo>
                  <a:pt x="126662" y="1386675"/>
                  <a:pt x="-3783" y="1286354"/>
                  <a:pt x="0" y="1157724"/>
                </a:cubicBezTo>
                <a:cubicBezTo>
                  <a:pt x="-34344" y="940194"/>
                  <a:pt x="51486" y="559581"/>
                  <a:pt x="0" y="231550"/>
                </a:cubicBezTo>
                <a:close/>
              </a:path>
              <a:path w="5337314" h="1389274" stroke="0" extrusionOk="0">
                <a:moveTo>
                  <a:pt x="0" y="231550"/>
                </a:moveTo>
                <a:cubicBezTo>
                  <a:pt x="4178" y="104807"/>
                  <a:pt x="109837" y="12854"/>
                  <a:pt x="231550" y="0"/>
                </a:cubicBezTo>
                <a:cubicBezTo>
                  <a:pt x="1356328" y="123000"/>
                  <a:pt x="4293617" y="-96860"/>
                  <a:pt x="5105764" y="0"/>
                </a:cubicBezTo>
                <a:cubicBezTo>
                  <a:pt x="5218641" y="-11436"/>
                  <a:pt x="5342623" y="92965"/>
                  <a:pt x="5337314" y="231550"/>
                </a:cubicBezTo>
                <a:cubicBezTo>
                  <a:pt x="5313420" y="393623"/>
                  <a:pt x="5417839" y="868840"/>
                  <a:pt x="5337314" y="1157724"/>
                </a:cubicBezTo>
                <a:cubicBezTo>
                  <a:pt x="5317260" y="1292871"/>
                  <a:pt x="5229080" y="1388527"/>
                  <a:pt x="5105764" y="1389274"/>
                </a:cubicBezTo>
                <a:cubicBezTo>
                  <a:pt x="4187843" y="1228567"/>
                  <a:pt x="1591169" y="1428941"/>
                  <a:pt x="231550" y="1389274"/>
                </a:cubicBezTo>
                <a:cubicBezTo>
                  <a:pt x="88198" y="1386150"/>
                  <a:pt x="-2267" y="1284579"/>
                  <a:pt x="0" y="1157724"/>
                </a:cubicBezTo>
                <a:cubicBezTo>
                  <a:pt x="1261" y="976986"/>
                  <a:pt x="17198" y="568533"/>
                  <a:pt x="0" y="231550"/>
                </a:cubicBezTo>
                <a:close/>
              </a:path>
            </a:pathLst>
          </a:custGeom>
          <a:solidFill>
            <a:schemeClr val="accent5">
              <a:lumMod val="75000"/>
            </a:schemeClr>
          </a:solidFill>
          <a:ln>
            <a:solidFill>
              <a:schemeClr val="accent5">
                <a:lumMod val="5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000" dirty="0"/>
              <a:t>Tattoos must not be provocative or discriminatory, offensive, cause ridicule or otherwise detract from a professional image.</a:t>
            </a:r>
          </a:p>
        </p:txBody>
      </p:sp>
      <p:sp>
        <p:nvSpPr>
          <p:cNvPr id="15" name="Rectangle: Rounded Corners 14">
            <a:extLst>
              <a:ext uri="{FF2B5EF4-FFF2-40B4-BE49-F238E27FC236}">
                <a16:creationId xmlns:a16="http://schemas.microsoft.com/office/drawing/2014/main" id="{B1C267B9-93F4-CE3C-3FCC-27E63319E8F8}"/>
              </a:ext>
            </a:extLst>
          </p:cNvPr>
          <p:cNvSpPr/>
          <p:nvPr/>
        </p:nvSpPr>
        <p:spPr>
          <a:xfrm>
            <a:off x="6361042" y="4389914"/>
            <a:ext cx="5337314" cy="1389274"/>
          </a:xfrm>
          <a:custGeom>
            <a:avLst/>
            <a:gdLst>
              <a:gd name="connsiteX0" fmla="*/ 0 w 5337314"/>
              <a:gd name="connsiteY0" fmla="*/ 231550 h 1389274"/>
              <a:gd name="connsiteX1" fmla="*/ 231550 w 5337314"/>
              <a:gd name="connsiteY1" fmla="*/ 0 h 1389274"/>
              <a:gd name="connsiteX2" fmla="*/ 5105764 w 5337314"/>
              <a:gd name="connsiteY2" fmla="*/ 0 h 1389274"/>
              <a:gd name="connsiteX3" fmla="*/ 5337314 w 5337314"/>
              <a:gd name="connsiteY3" fmla="*/ 231550 h 1389274"/>
              <a:gd name="connsiteX4" fmla="*/ 5337314 w 5337314"/>
              <a:gd name="connsiteY4" fmla="*/ 1157724 h 1389274"/>
              <a:gd name="connsiteX5" fmla="*/ 5105764 w 5337314"/>
              <a:gd name="connsiteY5" fmla="*/ 1389274 h 1389274"/>
              <a:gd name="connsiteX6" fmla="*/ 231550 w 5337314"/>
              <a:gd name="connsiteY6" fmla="*/ 1389274 h 1389274"/>
              <a:gd name="connsiteX7" fmla="*/ 0 w 5337314"/>
              <a:gd name="connsiteY7" fmla="*/ 1157724 h 1389274"/>
              <a:gd name="connsiteX8" fmla="*/ 0 w 5337314"/>
              <a:gd name="connsiteY8" fmla="*/ 231550 h 1389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7314" h="1389274" fill="none" extrusionOk="0">
                <a:moveTo>
                  <a:pt x="0" y="231550"/>
                </a:moveTo>
                <a:cubicBezTo>
                  <a:pt x="191" y="108836"/>
                  <a:pt x="110435" y="11357"/>
                  <a:pt x="231550" y="0"/>
                </a:cubicBezTo>
                <a:cubicBezTo>
                  <a:pt x="2559212" y="72427"/>
                  <a:pt x="3371996" y="61419"/>
                  <a:pt x="5105764" y="0"/>
                </a:cubicBezTo>
                <a:cubicBezTo>
                  <a:pt x="5230452" y="-21990"/>
                  <a:pt x="5319964" y="98420"/>
                  <a:pt x="5337314" y="231550"/>
                </a:cubicBezTo>
                <a:cubicBezTo>
                  <a:pt x="5276974" y="519737"/>
                  <a:pt x="5313929" y="779776"/>
                  <a:pt x="5337314" y="1157724"/>
                </a:cubicBezTo>
                <a:cubicBezTo>
                  <a:pt x="5337982" y="1282216"/>
                  <a:pt x="5222717" y="1377022"/>
                  <a:pt x="5105764" y="1389274"/>
                </a:cubicBezTo>
                <a:cubicBezTo>
                  <a:pt x="2980342" y="1419101"/>
                  <a:pt x="1515793" y="1309968"/>
                  <a:pt x="231550" y="1389274"/>
                </a:cubicBezTo>
                <a:cubicBezTo>
                  <a:pt x="126662" y="1386675"/>
                  <a:pt x="-3783" y="1286354"/>
                  <a:pt x="0" y="1157724"/>
                </a:cubicBezTo>
                <a:cubicBezTo>
                  <a:pt x="-34344" y="940194"/>
                  <a:pt x="51486" y="559581"/>
                  <a:pt x="0" y="231550"/>
                </a:cubicBezTo>
                <a:close/>
              </a:path>
              <a:path w="5337314" h="1389274" stroke="0" extrusionOk="0">
                <a:moveTo>
                  <a:pt x="0" y="231550"/>
                </a:moveTo>
                <a:cubicBezTo>
                  <a:pt x="4178" y="104807"/>
                  <a:pt x="109837" y="12854"/>
                  <a:pt x="231550" y="0"/>
                </a:cubicBezTo>
                <a:cubicBezTo>
                  <a:pt x="1356328" y="123000"/>
                  <a:pt x="4293617" y="-96860"/>
                  <a:pt x="5105764" y="0"/>
                </a:cubicBezTo>
                <a:cubicBezTo>
                  <a:pt x="5218641" y="-11436"/>
                  <a:pt x="5342623" y="92965"/>
                  <a:pt x="5337314" y="231550"/>
                </a:cubicBezTo>
                <a:cubicBezTo>
                  <a:pt x="5313420" y="393623"/>
                  <a:pt x="5417839" y="868840"/>
                  <a:pt x="5337314" y="1157724"/>
                </a:cubicBezTo>
                <a:cubicBezTo>
                  <a:pt x="5317260" y="1292871"/>
                  <a:pt x="5229080" y="1388527"/>
                  <a:pt x="5105764" y="1389274"/>
                </a:cubicBezTo>
                <a:cubicBezTo>
                  <a:pt x="4187843" y="1228567"/>
                  <a:pt x="1591169" y="1428941"/>
                  <a:pt x="231550" y="1389274"/>
                </a:cubicBezTo>
                <a:cubicBezTo>
                  <a:pt x="88198" y="1386150"/>
                  <a:pt x="-2267" y="1284579"/>
                  <a:pt x="0" y="1157724"/>
                </a:cubicBezTo>
                <a:cubicBezTo>
                  <a:pt x="1261" y="976986"/>
                  <a:pt x="17198" y="568533"/>
                  <a:pt x="0" y="231550"/>
                </a:cubicBezTo>
                <a:close/>
              </a:path>
            </a:pathLst>
          </a:custGeom>
          <a:solidFill>
            <a:schemeClr val="tx2">
              <a:lumMod val="20000"/>
              <a:lumOff val="80000"/>
            </a:schemeClr>
          </a:solidFill>
          <a:ln>
            <a:solidFill>
              <a:schemeClr val="tx2">
                <a:lumMod val="40000"/>
                <a:lumOff val="60000"/>
              </a:schemeClr>
            </a:solidFill>
            <a:extLst>
              <a:ext uri="{C807C97D-BFC1-408E-A445-0C87EB9F89A2}">
                <ask:lineSketchStyleProps xmlns:ask="http://schemas.microsoft.com/office/drawing/2018/sketchyshapes" sd="852854689">
                  <a:prstGeom prst="round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000" dirty="0">
                <a:solidFill>
                  <a:schemeClr val="tx1"/>
                </a:solidFill>
              </a:rPr>
              <a:t>All tattoos must be in line with the Code of Ethics and Standards of Professional Behaviour. </a:t>
            </a:r>
          </a:p>
        </p:txBody>
      </p:sp>
    </p:spTree>
    <p:extLst>
      <p:ext uri="{BB962C8B-B14F-4D97-AF65-F5344CB8AC3E}">
        <p14:creationId xmlns:p14="http://schemas.microsoft.com/office/powerpoint/2010/main" val="1171093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bg/>
                                          </p:spTgt>
                                        </p:tgtEl>
                                        <p:attrNameLst>
                                          <p:attrName>style.visibility</p:attrName>
                                        </p:attrNameLst>
                                      </p:cBhvr>
                                      <p:to>
                                        <p:strVal val="visible"/>
                                      </p:to>
                                    </p:set>
                                    <p:animEffect transition="in" filter="fade">
                                      <p:cBhvr>
                                        <p:cTn id="7" dur="500"/>
                                        <p:tgtEl>
                                          <p:spTgt spid="1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xEl>
                                              <p:pRg st="0" end="0"/>
                                            </p:txEl>
                                          </p:spTgt>
                                        </p:tgtEl>
                                        <p:attrNameLst>
                                          <p:attrName>style.visibility</p:attrName>
                                        </p:attrNameLst>
                                      </p:cBhvr>
                                      <p:to>
                                        <p:strVal val="visible"/>
                                      </p:to>
                                    </p:set>
                                    <p:animEffect transition="in" filter="fade">
                                      <p:cBhvr>
                                        <p:cTn id="10" dur="500"/>
                                        <p:tgtEl>
                                          <p:spTgt spid="1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horizontal)">
                                      <p:cBhvr>
                                        <p:cTn id="15" dur="500"/>
                                        <p:tgtEl>
                                          <p:spTgt spid="13"/>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randombar(horizontal)">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randombar(horizontal)">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allAtOnce" animBg="1"/>
      <p:bldP spid="13" grpId="0" animBg="1"/>
      <p:bldP spid="14" grpId="0" animBg="1"/>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114" y="229956"/>
            <a:ext cx="10515600" cy="648760"/>
          </a:xfrm>
          <a:solidFill>
            <a:srgbClr val="002060"/>
          </a:solidFill>
        </p:spPr>
        <p:txBody>
          <a:bodyPr>
            <a:normAutofit/>
          </a:bodyPr>
          <a:lstStyle/>
          <a:p>
            <a:pPr algn="ctr"/>
            <a:r>
              <a:rPr lang="en-GB" sz="3200" b="1" dirty="0">
                <a:solidFill>
                  <a:schemeClr val="bg1"/>
                </a:solidFill>
                <a:latin typeface="+mn-lt"/>
              </a:rPr>
              <a:t>Public Presentation </a:t>
            </a:r>
          </a:p>
        </p:txBody>
      </p:sp>
      <p:pic>
        <p:nvPicPr>
          <p:cNvPr id="3" name="Picture 2"/>
          <p:cNvPicPr>
            <a:picLocks noChangeAspect="1"/>
          </p:cNvPicPr>
          <p:nvPr/>
        </p:nvPicPr>
        <p:blipFill>
          <a:blip r:embed="rId3"/>
          <a:stretch>
            <a:fillRect/>
          </a:stretch>
        </p:blipFill>
        <p:spPr>
          <a:xfrm>
            <a:off x="2558608" y="953214"/>
            <a:ext cx="2353260" cy="2353260"/>
          </a:xfrm>
          <a:prstGeom prst="rect">
            <a:avLst/>
          </a:prstGeom>
        </p:spPr>
      </p:pic>
      <p:pic>
        <p:nvPicPr>
          <p:cNvPr id="9" name="Picture 8">
            <a:extLst>
              <a:ext uri="{FF2B5EF4-FFF2-40B4-BE49-F238E27FC236}">
                <a16:creationId xmlns:a16="http://schemas.microsoft.com/office/drawing/2014/main" id="{FF9B5CAD-0377-4F9C-8013-B02238787AE0}"/>
              </a:ext>
            </a:extLst>
          </p:cNvPr>
          <p:cNvPicPr>
            <a:picLocks noChangeAspect="1"/>
          </p:cNvPicPr>
          <p:nvPr/>
        </p:nvPicPr>
        <p:blipFill>
          <a:blip r:embed="rId4"/>
          <a:stretch>
            <a:fillRect/>
          </a:stretch>
        </p:blipFill>
        <p:spPr>
          <a:xfrm>
            <a:off x="2181077" y="3429000"/>
            <a:ext cx="2493553" cy="2227574"/>
          </a:xfrm>
          <a:prstGeom prst="rect">
            <a:avLst/>
          </a:prstGeom>
        </p:spPr>
      </p:pic>
      <p:grpSp>
        <p:nvGrpSpPr>
          <p:cNvPr id="11" name="Group 10">
            <a:extLst>
              <a:ext uri="{FF2B5EF4-FFF2-40B4-BE49-F238E27FC236}">
                <a16:creationId xmlns:a16="http://schemas.microsoft.com/office/drawing/2014/main" id="{96869053-1C05-4893-B816-2FB95E185786}"/>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9B362B52-8EE3-4A2A-A608-C0DA9B7A379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07F79FC3-0446-415C-B84A-99427D67515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4F69C92E-71D7-4E11-9986-11947B93774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FEA469B7-38ED-4138-AD06-70E21D7CAF8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4A23ECF7-4055-4136-8DAB-9A8B6A80B3E5}"/>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C744263F-58E7-42E3-83E1-CBB8EE49E47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5" name="Picture 4" descr="A pair of black socks&#10;&#10;Description automatically generated with medium confidence">
            <a:extLst>
              <a:ext uri="{FF2B5EF4-FFF2-40B4-BE49-F238E27FC236}">
                <a16:creationId xmlns:a16="http://schemas.microsoft.com/office/drawing/2014/main" id="{D1BE3085-F355-45AE-BF90-F7DD49FF31C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032589" y="3590236"/>
            <a:ext cx="1689870" cy="1950123"/>
          </a:xfrm>
          <a:prstGeom prst="rect">
            <a:avLst/>
          </a:prstGeom>
        </p:spPr>
      </p:pic>
      <p:pic>
        <p:nvPicPr>
          <p:cNvPr id="18" name="Picture 17" descr="A picture containing clothing, sock, striped, colorful&#10;&#10;Description automatically generated">
            <a:extLst>
              <a:ext uri="{FF2B5EF4-FFF2-40B4-BE49-F238E27FC236}">
                <a16:creationId xmlns:a16="http://schemas.microsoft.com/office/drawing/2014/main" id="{E01E7279-F5AA-484B-A319-B1DCD645B988}"/>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349350" y="1155491"/>
            <a:ext cx="1435339" cy="1950123"/>
          </a:xfrm>
          <a:prstGeom prst="rect">
            <a:avLst/>
          </a:prstGeom>
        </p:spPr>
      </p:pic>
      <p:pic>
        <p:nvPicPr>
          <p:cNvPr id="20" name="Graphic 19" descr="Badge Tick with solid fill">
            <a:extLst>
              <a:ext uri="{FF2B5EF4-FFF2-40B4-BE49-F238E27FC236}">
                <a16:creationId xmlns:a16="http://schemas.microsoft.com/office/drawing/2014/main" id="{5E7C08B6-F2E0-4A07-9ACF-AA169C02CEB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254138" y="3689094"/>
            <a:ext cx="1620000" cy="1620000"/>
          </a:xfrm>
          <a:prstGeom prst="rect">
            <a:avLst/>
          </a:prstGeom>
        </p:spPr>
      </p:pic>
      <p:pic>
        <p:nvPicPr>
          <p:cNvPr id="22" name="Graphic 21" descr="Badge Cross with solid fill">
            <a:extLst>
              <a:ext uri="{FF2B5EF4-FFF2-40B4-BE49-F238E27FC236}">
                <a16:creationId xmlns:a16="http://schemas.microsoft.com/office/drawing/2014/main" id="{EAAC4435-97B7-449C-B7D2-F60D73C68B91}"/>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9241438" y="1383822"/>
            <a:ext cx="1620000" cy="1620000"/>
          </a:xfrm>
          <a:prstGeom prst="rect">
            <a:avLst/>
          </a:prstGeom>
        </p:spPr>
      </p:pic>
    </p:spTree>
    <p:extLst>
      <p:ext uri="{BB962C8B-B14F-4D97-AF65-F5344CB8AC3E}">
        <p14:creationId xmlns:p14="http://schemas.microsoft.com/office/powerpoint/2010/main" val="3963163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557" y="209704"/>
            <a:ext cx="5973911" cy="657805"/>
          </a:xfrm>
          <a:solidFill>
            <a:srgbClr val="002060"/>
          </a:solidFill>
        </p:spPr>
        <p:txBody>
          <a:bodyPr>
            <a:noAutofit/>
          </a:bodyPr>
          <a:lstStyle/>
          <a:p>
            <a:pPr algn="ctr"/>
            <a:r>
              <a:rPr lang="en-GB" sz="3200" b="1" dirty="0">
                <a:solidFill>
                  <a:schemeClr val="bg1"/>
                </a:solidFill>
                <a:latin typeface="+mn-lt"/>
              </a:rPr>
              <a:t>Public Presentation</a:t>
            </a:r>
          </a:p>
        </p:txBody>
      </p:sp>
      <p:pic>
        <p:nvPicPr>
          <p:cNvPr id="3" name="Picture 2"/>
          <p:cNvPicPr>
            <a:picLocks noChangeAspect="1"/>
          </p:cNvPicPr>
          <p:nvPr/>
        </p:nvPicPr>
        <p:blipFill>
          <a:blip r:embed="rId3"/>
          <a:stretch>
            <a:fillRect/>
          </a:stretch>
        </p:blipFill>
        <p:spPr>
          <a:xfrm>
            <a:off x="375557" y="1111991"/>
            <a:ext cx="3664964" cy="4584589"/>
          </a:xfrm>
          <a:prstGeom prst="rect">
            <a:avLst/>
          </a:prstGeom>
        </p:spPr>
      </p:pic>
      <p:pic>
        <p:nvPicPr>
          <p:cNvPr id="4" name="Picture 3"/>
          <p:cNvPicPr>
            <a:picLocks noChangeAspect="1"/>
          </p:cNvPicPr>
          <p:nvPr/>
        </p:nvPicPr>
        <p:blipFill>
          <a:blip r:embed="rId4"/>
          <a:stretch>
            <a:fillRect/>
          </a:stretch>
        </p:blipFill>
        <p:spPr>
          <a:xfrm>
            <a:off x="6843864" y="380614"/>
            <a:ext cx="2122645" cy="2718486"/>
          </a:xfrm>
          <a:prstGeom prst="rect">
            <a:avLst/>
          </a:prstGeom>
        </p:spPr>
      </p:pic>
      <p:pic>
        <p:nvPicPr>
          <p:cNvPr id="5" name="Picture 4"/>
          <p:cNvPicPr>
            <a:picLocks noChangeAspect="1"/>
          </p:cNvPicPr>
          <p:nvPr/>
        </p:nvPicPr>
        <p:blipFill>
          <a:blip r:embed="rId5"/>
          <a:stretch>
            <a:fillRect/>
          </a:stretch>
        </p:blipFill>
        <p:spPr>
          <a:xfrm>
            <a:off x="4413785" y="2792627"/>
            <a:ext cx="2308948" cy="2903953"/>
          </a:xfrm>
          <a:prstGeom prst="rect">
            <a:avLst/>
          </a:prstGeom>
        </p:spPr>
      </p:pic>
      <p:pic>
        <p:nvPicPr>
          <p:cNvPr id="6" name="Picture 5"/>
          <p:cNvPicPr>
            <a:picLocks noChangeAspect="1"/>
          </p:cNvPicPr>
          <p:nvPr/>
        </p:nvPicPr>
        <p:blipFill>
          <a:blip r:embed="rId6"/>
          <a:stretch>
            <a:fillRect/>
          </a:stretch>
        </p:blipFill>
        <p:spPr>
          <a:xfrm>
            <a:off x="9675840" y="380614"/>
            <a:ext cx="1761897" cy="5486876"/>
          </a:xfrm>
          <a:prstGeom prst="rect">
            <a:avLst/>
          </a:prstGeom>
        </p:spPr>
      </p:pic>
      <p:grpSp>
        <p:nvGrpSpPr>
          <p:cNvPr id="7" name="Group 6">
            <a:extLst>
              <a:ext uri="{FF2B5EF4-FFF2-40B4-BE49-F238E27FC236}">
                <a16:creationId xmlns:a16="http://schemas.microsoft.com/office/drawing/2014/main" id="{E25E415F-1507-4364-89FF-E44D560DAC8A}"/>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0271A912-8133-4112-97E7-F4F22EBB1ADC}"/>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D963A17D-5D5B-475E-A8CA-E29DA105FA9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6D06FE7C-3831-4F61-9830-73D3F533A4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FAB460BA-FDAA-4FD6-B814-5A6AFAAF874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D188A2C8-9A38-4E1D-AC1E-7CE5BB6151F9}"/>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99C18186-30E5-4C84-849B-609D7C26B07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189022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66506"/>
          </a:xfrm>
          <a:solidFill>
            <a:srgbClr val="002060"/>
          </a:solidFill>
        </p:spPr>
        <p:txBody>
          <a:bodyPr>
            <a:normAutofit/>
          </a:bodyPr>
          <a:lstStyle/>
          <a:p>
            <a:pPr algn="ctr"/>
            <a:r>
              <a:rPr lang="en-GB" sz="3600" b="1" dirty="0">
                <a:solidFill>
                  <a:schemeClr val="bg1"/>
                </a:solidFill>
                <a:latin typeface="+mn-lt"/>
              </a:rPr>
              <a:t>Parade</a:t>
            </a:r>
          </a:p>
        </p:txBody>
      </p:sp>
      <p:pic>
        <p:nvPicPr>
          <p:cNvPr id="4" name="Picture 3">
            <a:extLst>
              <a:ext uri="{FF2B5EF4-FFF2-40B4-BE49-F238E27FC236}">
                <a16:creationId xmlns:a16="http://schemas.microsoft.com/office/drawing/2014/main" id="{C557418D-12FA-405A-A482-ACE91AF88C64}"/>
              </a:ext>
            </a:extLst>
          </p:cNvPr>
          <p:cNvPicPr>
            <a:picLocks noChangeAspect="1"/>
          </p:cNvPicPr>
          <p:nvPr/>
        </p:nvPicPr>
        <p:blipFill>
          <a:blip r:embed="rId2"/>
          <a:stretch>
            <a:fillRect/>
          </a:stretch>
        </p:blipFill>
        <p:spPr>
          <a:xfrm>
            <a:off x="1129197" y="2008709"/>
            <a:ext cx="2931469" cy="2894734"/>
          </a:xfrm>
          <a:prstGeom prst="rect">
            <a:avLst/>
          </a:prstGeom>
        </p:spPr>
      </p:pic>
      <p:graphicFrame>
        <p:nvGraphicFramePr>
          <p:cNvPr id="5" name="Diagram 4">
            <a:extLst>
              <a:ext uri="{FF2B5EF4-FFF2-40B4-BE49-F238E27FC236}">
                <a16:creationId xmlns:a16="http://schemas.microsoft.com/office/drawing/2014/main" id="{7A275EFE-85DA-49FC-A47F-EB99369E911B}"/>
              </a:ext>
            </a:extLst>
          </p:cNvPr>
          <p:cNvGraphicFramePr/>
          <p:nvPr>
            <p:extLst>
              <p:ext uri="{D42A27DB-BD31-4B8C-83A1-F6EECF244321}">
                <p14:modId xmlns:p14="http://schemas.microsoft.com/office/powerpoint/2010/main" val="2380546557"/>
              </p:ext>
            </p:extLst>
          </p:nvPr>
        </p:nvGraphicFramePr>
        <p:xfrm>
          <a:off x="5153886" y="1457938"/>
          <a:ext cx="5399479" cy="3942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23401160-0AF6-4B67-A49F-CE8DCCDA557E}"/>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0FA7CAC9-A4BD-4A82-8AEA-7220B321DA13}"/>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DB61A2FC-3017-4A2F-AF60-1504F29E98C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9866D90-28F5-4649-A37D-1B621CBD3D3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63F14FFA-9EF4-48CC-A527-736466BC4BD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845E5C25-4474-412E-A9E0-A63014008ACF}"/>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267999A-0DF8-4BA7-92D4-A72DDB2337BD}"/>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88240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969A706-7845-4147-BC61-89C7947A5B5E}"/>
                                            </p:graphicEl>
                                          </p:spTgt>
                                        </p:tgtEl>
                                        <p:attrNameLst>
                                          <p:attrName>style.visibility</p:attrName>
                                        </p:attrNameLst>
                                      </p:cBhvr>
                                      <p:to>
                                        <p:strVal val="visible"/>
                                      </p:to>
                                    </p:set>
                                    <p:animEffect transition="in" filter="fade">
                                      <p:cBhvr>
                                        <p:cTn id="7" dur="500"/>
                                        <p:tgtEl>
                                          <p:spTgt spid="5">
                                            <p:graphicEl>
                                              <a:dgm id="{E969A706-7845-4147-BC61-89C7947A5B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2AD0BC9-8CD9-47F7-B4B9-C3C8DCA1EDB2}"/>
                                            </p:graphicEl>
                                          </p:spTgt>
                                        </p:tgtEl>
                                        <p:attrNameLst>
                                          <p:attrName>style.visibility</p:attrName>
                                        </p:attrNameLst>
                                      </p:cBhvr>
                                      <p:to>
                                        <p:strVal val="visible"/>
                                      </p:to>
                                    </p:set>
                                    <p:animEffect transition="in" filter="fade">
                                      <p:cBhvr>
                                        <p:cTn id="12" dur="500"/>
                                        <p:tgtEl>
                                          <p:spTgt spid="5">
                                            <p:graphicEl>
                                              <a:dgm id="{62AD0BC9-8CD9-47F7-B4B9-C3C8DCA1EDB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F784E30C-BFCE-461A-866C-0D2F60F9F5C9}"/>
                                            </p:graphicEl>
                                          </p:spTgt>
                                        </p:tgtEl>
                                        <p:attrNameLst>
                                          <p:attrName>style.visibility</p:attrName>
                                        </p:attrNameLst>
                                      </p:cBhvr>
                                      <p:to>
                                        <p:strVal val="visible"/>
                                      </p:to>
                                    </p:set>
                                    <p:animEffect transition="in" filter="fade">
                                      <p:cBhvr>
                                        <p:cTn id="15" dur="500"/>
                                        <p:tgtEl>
                                          <p:spTgt spid="5">
                                            <p:graphicEl>
                                              <a:dgm id="{F784E30C-BFCE-461A-866C-0D2F60F9F5C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66506"/>
          </a:xfrm>
          <a:solidFill>
            <a:srgbClr val="002060"/>
          </a:solidFill>
        </p:spPr>
        <p:txBody>
          <a:bodyPr>
            <a:normAutofit/>
          </a:bodyPr>
          <a:lstStyle/>
          <a:p>
            <a:pPr algn="ctr"/>
            <a:r>
              <a:rPr lang="en-GB" sz="3200" b="1" dirty="0">
                <a:solidFill>
                  <a:schemeClr val="bg1"/>
                </a:solidFill>
                <a:latin typeface="+mn-lt"/>
              </a:rPr>
              <a:t>Physical Fitness</a:t>
            </a:r>
          </a:p>
        </p:txBody>
      </p:sp>
      <p:pic>
        <p:nvPicPr>
          <p:cNvPr id="4" name="Picture 3">
            <a:extLst>
              <a:ext uri="{FF2B5EF4-FFF2-40B4-BE49-F238E27FC236}">
                <a16:creationId xmlns:a16="http://schemas.microsoft.com/office/drawing/2014/main" id="{C557418D-12FA-405A-A482-ACE91AF88C64}"/>
              </a:ext>
            </a:extLst>
          </p:cNvPr>
          <p:cNvPicPr>
            <a:picLocks noChangeAspect="1"/>
          </p:cNvPicPr>
          <p:nvPr/>
        </p:nvPicPr>
        <p:blipFill>
          <a:blip r:embed="rId3"/>
          <a:stretch>
            <a:fillRect/>
          </a:stretch>
        </p:blipFill>
        <p:spPr>
          <a:xfrm>
            <a:off x="838201" y="1174297"/>
            <a:ext cx="2044708" cy="2019085"/>
          </a:xfrm>
          <a:prstGeom prst="rect">
            <a:avLst/>
          </a:prstGeom>
        </p:spPr>
      </p:pic>
      <p:pic>
        <p:nvPicPr>
          <p:cNvPr id="3" name="Picture 2">
            <a:extLst>
              <a:ext uri="{FF2B5EF4-FFF2-40B4-BE49-F238E27FC236}">
                <a16:creationId xmlns:a16="http://schemas.microsoft.com/office/drawing/2014/main" id="{8FBAEEBB-DC15-4056-972C-5070FD3B4E1C}"/>
              </a:ext>
            </a:extLst>
          </p:cNvPr>
          <p:cNvPicPr>
            <a:picLocks noChangeAspect="1"/>
          </p:cNvPicPr>
          <p:nvPr/>
        </p:nvPicPr>
        <p:blipFill>
          <a:blip r:embed="rId4"/>
          <a:stretch>
            <a:fillRect/>
          </a:stretch>
        </p:blipFill>
        <p:spPr>
          <a:xfrm>
            <a:off x="6925838" y="1174297"/>
            <a:ext cx="4427961" cy="2582977"/>
          </a:xfrm>
          <a:prstGeom prst="rect">
            <a:avLst/>
          </a:prstGeom>
        </p:spPr>
      </p:pic>
      <p:pic>
        <p:nvPicPr>
          <p:cNvPr id="1026" name="Picture 2" descr="Special Constable fitness test - YouTube">
            <a:extLst>
              <a:ext uri="{FF2B5EF4-FFF2-40B4-BE49-F238E27FC236}">
                <a16:creationId xmlns:a16="http://schemas.microsoft.com/office/drawing/2014/main" id="{232CE4BA-4CD3-4F93-8739-95FDBDF23CB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82909" y="3100726"/>
            <a:ext cx="4591958" cy="2582977"/>
          </a:xfrm>
          <a:prstGeom prst="rect">
            <a:avLst/>
          </a:prstGeom>
          <a:noFill/>
          <a:extLst>
            <a:ext uri="{909E8E84-426E-40DD-AFC4-6F175D3DCCD1}">
              <a14:hiddenFill xmlns:a14="http://schemas.microsoft.com/office/drawing/2010/main">
                <a:solidFill>
                  <a:srgbClr val="FFFFFF"/>
                </a:solidFill>
              </a14:hiddenFill>
            </a:ext>
          </a:extLst>
        </p:spPr>
      </p:pic>
      <p:grpSp>
        <p:nvGrpSpPr>
          <p:cNvPr id="6" name="Group 5">
            <a:extLst>
              <a:ext uri="{FF2B5EF4-FFF2-40B4-BE49-F238E27FC236}">
                <a16:creationId xmlns:a16="http://schemas.microsoft.com/office/drawing/2014/main" id="{152621C5-5437-476F-B635-1DF3592D1CA3}"/>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AED9272-4AAE-4F1A-897D-E4FC2FB8810F}"/>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393914E-E2B8-49FB-9469-CF52E9D98EE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FAE243D1-7F8D-446C-B10B-101A8B196E0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B054A4A2-9255-47D0-A10D-EAD5694CDB9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0EB7BC06-24E3-4351-A923-43EBEE1E3F58}"/>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CED6EE90-DB06-4DFF-9CFC-397A15EE03F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30183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218168"/>
            <a:ext cx="10515600" cy="679904"/>
          </a:xfrm>
          <a:solidFill>
            <a:srgbClr val="002060"/>
          </a:solidFill>
          <a:ln>
            <a:solidFill>
              <a:schemeClr val="tx1"/>
            </a:solidFill>
          </a:ln>
        </p:spPr>
        <p:txBody>
          <a:bodyPr>
            <a:normAutofit/>
          </a:bodyPr>
          <a:lstStyle/>
          <a:p>
            <a:pPr algn="ctr"/>
            <a:r>
              <a:rPr lang="en-GB" sz="2800" b="1" dirty="0">
                <a:solidFill>
                  <a:schemeClr val="bg1"/>
                </a:solidFill>
                <a:latin typeface="+mn-lt"/>
              </a:rPr>
              <a:t>Timetable</a:t>
            </a:r>
          </a:p>
        </p:txBody>
      </p:sp>
      <p:pic>
        <p:nvPicPr>
          <p:cNvPr id="11" name="Content Placeholder 10">
            <a:extLst>
              <a:ext uri="{FF2B5EF4-FFF2-40B4-BE49-F238E27FC236}">
                <a16:creationId xmlns:a16="http://schemas.microsoft.com/office/drawing/2014/main" id="{9346D79B-0FF8-490B-8834-EF30F9EBA45E}"/>
              </a:ext>
            </a:extLst>
          </p:cNvPr>
          <p:cNvPicPr>
            <a:picLocks noGrp="1" noChangeAspect="1"/>
          </p:cNvPicPr>
          <p:nvPr>
            <p:ph idx="1"/>
          </p:nvPr>
        </p:nvPicPr>
        <p:blipFill>
          <a:blip r:embed="rId2"/>
          <a:stretch>
            <a:fillRect/>
          </a:stretch>
        </p:blipFill>
        <p:spPr>
          <a:xfrm>
            <a:off x="1297865" y="2587006"/>
            <a:ext cx="9944611" cy="2589152"/>
          </a:xfrm>
        </p:spPr>
      </p:pic>
      <p:sp>
        <p:nvSpPr>
          <p:cNvPr id="12" name="Rectangle 11">
            <a:extLst>
              <a:ext uri="{FF2B5EF4-FFF2-40B4-BE49-F238E27FC236}">
                <a16:creationId xmlns:a16="http://schemas.microsoft.com/office/drawing/2014/main" id="{4B2F842D-11FD-4F3F-9B3B-8070B3D6B074}"/>
              </a:ext>
            </a:extLst>
          </p:cNvPr>
          <p:cNvSpPr/>
          <p:nvPr/>
        </p:nvSpPr>
        <p:spPr>
          <a:xfrm>
            <a:off x="2699657" y="1254280"/>
            <a:ext cx="7396843" cy="898072"/>
          </a:xfrm>
          <a:custGeom>
            <a:avLst/>
            <a:gdLst>
              <a:gd name="connsiteX0" fmla="*/ 0 w 7396843"/>
              <a:gd name="connsiteY0" fmla="*/ 0 h 898072"/>
              <a:gd name="connsiteX1" fmla="*/ 7396843 w 7396843"/>
              <a:gd name="connsiteY1" fmla="*/ 0 h 898072"/>
              <a:gd name="connsiteX2" fmla="*/ 7396843 w 7396843"/>
              <a:gd name="connsiteY2" fmla="*/ 898072 h 898072"/>
              <a:gd name="connsiteX3" fmla="*/ 0 w 7396843"/>
              <a:gd name="connsiteY3" fmla="*/ 898072 h 898072"/>
              <a:gd name="connsiteX4" fmla="*/ 0 w 7396843"/>
              <a:gd name="connsiteY4" fmla="*/ 0 h 89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96843" h="898072" fill="none" extrusionOk="0">
                <a:moveTo>
                  <a:pt x="0" y="0"/>
                </a:moveTo>
                <a:cubicBezTo>
                  <a:pt x="2885988" y="-49533"/>
                  <a:pt x="3710464" y="-14809"/>
                  <a:pt x="7396843" y="0"/>
                </a:cubicBezTo>
                <a:cubicBezTo>
                  <a:pt x="7445558" y="249124"/>
                  <a:pt x="7377876" y="561995"/>
                  <a:pt x="7396843" y="898072"/>
                </a:cubicBezTo>
                <a:cubicBezTo>
                  <a:pt x="3794047" y="849841"/>
                  <a:pt x="1196653" y="982527"/>
                  <a:pt x="0" y="898072"/>
                </a:cubicBezTo>
                <a:cubicBezTo>
                  <a:pt x="-56328" y="485524"/>
                  <a:pt x="50437" y="127051"/>
                  <a:pt x="0" y="0"/>
                </a:cubicBezTo>
                <a:close/>
              </a:path>
              <a:path w="7396843" h="898072" stroke="0" extrusionOk="0">
                <a:moveTo>
                  <a:pt x="0" y="0"/>
                </a:moveTo>
                <a:cubicBezTo>
                  <a:pt x="2269084" y="118645"/>
                  <a:pt x="6157247" y="116012"/>
                  <a:pt x="7396843" y="0"/>
                </a:cubicBezTo>
                <a:cubicBezTo>
                  <a:pt x="7459171" y="400509"/>
                  <a:pt x="7447882" y="575061"/>
                  <a:pt x="7396843" y="898072"/>
                </a:cubicBezTo>
                <a:cubicBezTo>
                  <a:pt x="5522223" y="1032672"/>
                  <a:pt x="2410716" y="740876"/>
                  <a:pt x="0" y="898072"/>
                </a:cubicBezTo>
                <a:cubicBezTo>
                  <a:pt x="-60109" y="607545"/>
                  <a:pt x="-26708" y="267590"/>
                  <a:pt x="0" y="0"/>
                </a:cubicBezTo>
                <a:close/>
              </a:path>
            </a:pathLst>
          </a:custGeom>
          <a:solidFill>
            <a:schemeClr val="accent2">
              <a:lumMod val="20000"/>
              <a:lumOff val="80000"/>
            </a:schemeClr>
          </a:solidFill>
          <a:ln>
            <a:solidFill>
              <a:schemeClr val="accent2">
                <a:lumMod val="50000"/>
              </a:schemeClr>
            </a:solidFill>
            <a:extLst>
              <a:ext uri="{C807C97D-BFC1-408E-A445-0C87EB9F89A2}">
                <ask:lineSketchStyleProps xmlns:ask="http://schemas.microsoft.com/office/drawing/2018/sketchyshapes" sd="1219033472">
                  <a:prstGeom prst="rect">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mn-lt"/>
              </a:rPr>
              <a:t>The timetable will be posted in the classroom a few weeks in advance. </a:t>
            </a:r>
            <a:endParaRPr lang="en-GB" sz="2000" b="1" dirty="0">
              <a:solidFill>
                <a:schemeClr val="tx1"/>
              </a:solidFill>
            </a:endParaRPr>
          </a:p>
        </p:txBody>
      </p:sp>
      <p:grpSp>
        <p:nvGrpSpPr>
          <p:cNvPr id="5" name="Group 4">
            <a:extLst>
              <a:ext uri="{FF2B5EF4-FFF2-40B4-BE49-F238E27FC236}">
                <a16:creationId xmlns:a16="http://schemas.microsoft.com/office/drawing/2014/main" id="{E73200CF-B416-4CD9-9FB8-C9EE4126698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E852C742-5412-43A6-B7A2-FBCEB271AB9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0CAC22A-F103-4CC4-A8F1-7EB0624CBD9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6104450-8A68-4679-BCC9-D3603AD2DB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5BBDAD9-AE30-4802-89D7-10BB5EF604D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FAFA608E-36A7-4ED9-AFF0-46D89884F76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7A0A4FFE-B4F0-4D40-AEEF-E670C8BDA1F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34416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51788"/>
            <a:ext cx="10515600" cy="643060"/>
          </a:xfrm>
          <a:solidFill>
            <a:srgbClr val="002060"/>
          </a:solidFill>
        </p:spPr>
        <p:txBody>
          <a:bodyPr>
            <a:normAutofit/>
          </a:bodyPr>
          <a:lstStyle/>
          <a:p>
            <a:pPr algn="ctr"/>
            <a:r>
              <a:rPr lang="en-GB" sz="3200" b="1" dirty="0">
                <a:solidFill>
                  <a:schemeClr val="bg1"/>
                </a:solidFill>
                <a:latin typeface="+mn-lt"/>
              </a:rPr>
              <a:t>Two Way Process</a:t>
            </a:r>
          </a:p>
        </p:txBody>
      </p:sp>
      <p:graphicFrame>
        <p:nvGraphicFramePr>
          <p:cNvPr id="4" name="Diagram 3">
            <a:extLst>
              <a:ext uri="{FF2B5EF4-FFF2-40B4-BE49-F238E27FC236}">
                <a16:creationId xmlns:a16="http://schemas.microsoft.com/office/drawing/2014/main" id="{B93020B3-DC80-4D95-9907-272E533D5B46}"/>
              </a:ext>
            </a:extLst>
          </p:cNvPr>
          <p:cNvGraphicFramePr/>
          <p:nvPr>
            <p:extLst>
              <p:ext uri="{D42A27DB-BD31-4B8C-83A1-F6EECF244321}">
                <p14:modId xmlns:p14="http://schemas.microsoft.com/office/powerpoint/2010/main" val="2800160110"/>
              </p:ext>
            </p:extLst>
          </p:nvPr>
        </p:nvGraphicFramePr>
        <p:xfrm>
          <a:off x="1552120" y="986499"/>
          <a:ext cx="9087757" cy="48850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E32284A8-91AA-40AF-B24A-F24F022150A7}"/>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C0E6CB7-F765-4E21-A65B-4582D9E3AF69}"/>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2D562D20-3AA4-4ED7-9D5A-CAB5A4C9802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F93A23B-9AD2-48CA-94FF-76976DC0C0D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3DE891F5-7A37-4E60-B6C2-4204CCB38BA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05292FDF-B9C0-409A-98CB-BBF695C11ED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0CAB2D9-82B8-4F1B-9F3A-FAE91857F0B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72447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580F3D97-2DCB-4FBD-95CF-081F95A1A233}"/>
                                            </p:graphicEl>
                                          </p:spTgt>
                                        </p:tgtEl>
                                        <p:attrNameLst>
                                          <p:attrName>style.visibility</p:attrName>
                                        </p:attrNameLst>
                                      </p:cBhvr>
                                      <p:to>
                                        <p:strVal val="visible"/>
                                      </p:to>
                                    </p:set>
                                    <p:animEffect transition="in" filter="fade">
                                      <p:cBhvr>
                                        <p:cTn id="7" dur="500"/>
                                        <p:tgtEl>
                                          <p:spTgt spid="4">
                                            <p:graphicEl>
                                              <a:dgm id="{580F3D97-2DCB-4FBD-95CF-081F95A1A23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588F72C5-F7C4-46D8-9797-DB58560AF500}"/>
                                            </p:graphicEl>
                                          </p:spTgt>
                                        </p:tgtEl>
                                        <p:attrNameLst>
                                          <p:attrName>style.visibility</p:attrName>
                                        </p:attrNameLst>
                                      </p:cBhvr>
                                      <p:to>
                                        <p:strVal val="visible"/>
                                      </p:to>
                                    </p:set>
                                    <p:animEffect transition="in" filter="fade">
                                      <p:cBhvr>
                                        <p:cTn id="12" dur="500"/>
                                        <p:tgtEl>
                                          <p:spTgt spid="4">
                                            <p:graphicEl>
                                              <a:dgm id="{588F72C5-F7C4-46D8-9797-DB58560AF50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59F72E20-D94A-408B-8A93-EC255D5654C7}"/>
                                            </p:graphicEl>
                                          </p:spTgt>
                                        </p:tgtEl>
                                        <p:attrNameLst>
                                          <p:attrName>style.visibility</p:attrName>
                                        </p:attrNameLst>
                                      </p:cBhvr>
                                      <p:to>
                                        <p:strVal val="visible"/>
                                      </p:to>
                                    </p:set>
                                    <p:animEffect transition="in" filter="fade">
                                      <p:cBhvr>
                                        <p:cTn id="15" dur="500"/>
                                        <p:tgtEl>
                                          <p:spTgt spid="4">
                                            <p:graphicEl>
                                              <a:dgm id="{59F72E20-D94A-408B-8A93-EC255D5654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4478" y="193584"/>
            <a:ext cx="11283043" cy="532945"/>
          </a:xfrm>
          <a:solidFill>
            <a:srgbClr val="002060"/>
          </a:solidFill>
        </p:spPr>
        <p:txBody>
          <a:bodyPr>
            <a:normAutofit fontScale="90000"/>
          </a:bodyPr>
          <a:lstStyle/>
          <a:p>
            <a:pPr algn="ctr"/>
            <a:r>
              <a:rPr lang="en-GB" sz="3600" b="1" dirty="0">
                <a:solidFill>
                  <a:schemeClr val="bg1"/>
                </a:solidFill>
                <a:latin typeface="+mn-lt"/>
              </a:rPr>
              <a:t>Other Training Venues</a:t>
            </a:r>
          </a:p>
        </p:txBody>
      </p:sp>
      <p:pic>
        <p:nvPicPr>
          <p:cNvPr id="6" name="Content Placeholder 5"/>
          <p:cNvPicPr>
            <a:picLocks noGrp="1" noChangeAspect="1"/>
          </p:cNvPicPr>
          <p:nvPr>
            <p:ph sz="half" idx="1"/>
          </p:nvPr>
        </p:nvPicPr>
        <p:blipFill>
          <a:blip r:embed="rId3"/>
          <a:stretch>
            <a:fillRect/>
          </a:stretch>
        </p:blipFill>
        <p:spPr>
          <a:xfrm>
            <a:off x="454478" y="884170"/>
            <a:ext cx="3176497" cy="2640373"/>
          </a:xfrm>
          <a:prstGeom prst="rect">
            <a:avLst/>
          </a:prstGeom>
        </p:spPr>
      </p:pic>
      <p:pic>
        <p:nvPicPr>
          <p:cNvPr id="11" name="Content Placeholder 10"/>
          <p:cNvPicPr>
            <a:picLocks noGrp="1" noChangeAspect="1"/>
          </p:cNvPicPr>
          <p:nvPr>
            <p:ph sz="half" idx="2"/>
          </p:nvPr>
        </p:nvPicPr>
        <p:blipFill>
          <a:blip r:embed="rId4"/>
          <a:stretch>
            <a:fillRect/>
          </a:stretch>
        </p:blipFill>
        <p:spPr>
          <a:xfrm>
            <a:off x="8276767" y="1045029"/>
            <a:ext cx="3460754" cy="2640373"/>
          </a:xfrm>
          <a:prstGeom prst="rect">
            <a:avLst/>
          </a:prstGeom>
        </p:spPr>
      </p:pic>
      <p:pic>
        <p:nvPicPr>
          <p:cNvPr id="4" name="Picture 3">
            <a:extLst>
              <a:ext uri="{FF2B5EF4-FFF2-40B4-BE49-F238E27FC236}">
                <a16:creationId xmlns:a16="http://schemas.microsoft.com/office/drawing/2014/main" id="{B60C9902-BCCC-42D6-8A51-C11780E75E09}"/>
              </a:ext>
            </a:extLst>
          </p:cNvPr>
          <p:cNvPicPr>
            <a:picLocks noChangeAspect="1"/>
          </p:cNvPicPr>
          <p:nvPr/>
        </p:nvPicPr>
        <p:blipFill>
          <a:blip r:embed="rId5"/>
          <a:stretch>
            <a:fillRect/>
          </a:stretch>
        </p:blipFill>
        <p:spPr>
          <a:xfrm>
            <a:off x="3915234" y="2932358"/>
            <a:ext cx="4069437" cy="2790899"/>
          </a:xfrm>
          <a:prstGeom prst="rect">
            <a:avLst/>
          </a:prstGeom>
        </p:spPr>
      </p:pic>
      <p:grpSp>
        <p:nvGrpSpPr>
          <p:cNvPr id="7" name="Group 6">
            <a:extLst>
              <a:ext uri="{FF2B5EF4-FFF2-40B4-BE49-F238E27FC236}">
                <a16:creationId xmlns:a16="http://schemas.microsoft.com/office/drawing/2014/main" id="{D6AF0957-AE8C-41B4-9AD6-50D40150D85B}"/>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04B3F6FA-2F60-480D-AF9C-3D91BE7806CF}"/>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61B40565-EC78-4B0C-9C0D-935DCEFE968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6C398166-7130-4CD5-95EA-16EED0674B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B64DD8CC-6E56-4CF0-A4E7-1E9CACC3FF1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37772ED2-EB15-406B-B6CF-5937EE3302D5}"/>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8127B99B-5932-4826-A6EF-6191328DBB1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60300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713398"/>
          </a:xfrm>
          <a:solidFill>
            <a:srgbClr val="002060"/>
          </a:solidFill>
        </p:spPr>
        <p:txBody>
          <a:bodyPr>
            <a:normAutofit/>
          </a:bodyPr>
          <a:lstStyle/>
          <a:p>
            <a:pPr algn="ctr"/>
            <a:r>
              <a:rPr lang="en-GB" sz="3200" b="1" dirty="0">
                <a:solidFill>
                  <a:schemeClr val="bg1"/>
                </a:solidFill>
                <a:latin typeface="+mn-lt"/>
              </a:rPr>
              <a:t>Asbestos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0629" y="3673237"/>
            <a:ext cx="2474027" cy="214312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21486" y="1322761"/>
            <a:ext cx="2732314" cy="2106239"/>
          </a:xfrm>
          <a:prstGeom prst="rect">
            <a:avLst/>
          </a:prstGeom>
        </p:spPr>
      </p:pic>
      <p:graphicFrame>
        <p:nvGraphicFramePr>
          <p:cNvPr id="2" name="Diagram 1">
            <a:extLst>
              <a:ext uri="{FF2B5EF4-FFF2-40B4-BE49-F238E27FC236}">
                <a16:creationId xmlns:a16="http://schemas.microsoft.com/office/drawing/2014/main" id="{3B025416-CF7C-4C89-89BD-9BFEB4F71FF4}"/>
              </a:ext>
            </a:extLst>
          </p:cNvPr>
          <p:cNvGraphicFramePr/>
          <p:nvPr>
            <p:extLst>
              <p:ext uri="{D42A27DB-BD31-4B8C-83A1-F6EECF244321}">
                <p14:modId xmlns:p14="http://schemas.microsoft.com/office/powerpoint/2010/main" val="2613559699"/>
              </p:ext>
            </p:extLst>
          </p:nvPr>
        </p:nvGraphicFramePr>
        <p:xfrm>
          <a:off x="838200" y="1322761"/>
          <a:ext cx="6371433" cy="40890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7" name="Group 6">
            <a:extLst>
              <a:ext uri="{FF2B5EF4-FFF2-40B4-BE49-F238E27FC236}">
                <a16:creationId xmlns:a16="http://schemas.microsoft.com/office/drawing/2014/main" id="{4E64D6EC-741B-448C-9DD2-299C89E3D9C1}"/>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5EA7C800-BC9B-4521-895D-C3220F052CA9}"/>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129DDFC9-F634-4EF4-A3C4-2D5D26321A6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0A9AA1F2-D8E3-423E-851A-7A1E90944D6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D992CA5C-C23F-4356-B9CD-02704D6175D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EB0DDD2F-633F-45BC-BDB0-8FA9709F0837}"/>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47BDF95A-00C2-4A35-8572-90C14A55B8E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18082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7D7A560-8956-4A0A-B3C0-67B96816DDD0}"/>
                                            </p:graphicEl>
                                          </p:spTgt>
                                        </p:tgtEl>
                                        <p:attrNameLst>
                                          <p:attrName>style.visibility</p:attrName>
                                        </p:attrNameLst>
                                      </p:cBhvr>
                                      <p:to>
                                        <p:strVal val="visible"/>
                                      </p:to>
                                    </p:set>
                                    <p:animEffect transition="in" filter="fade">
                                      <p:cBhvr>
                                        <p:cTn id="7" dur="500"/>
                                        <p:tgtEl>
                                          <p:spTgt spid="2">
                                            <p:graphicEl>
                                              <a:dgm id="{57D7A560-8956-4A0A-B3C0-67B96816DDD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ED06A66-FE78-476D-A2BC-A90D7A80C971}"/>
                                            </p:graphicEl>
                                          </p:spTgt>
                                        </p:tgtEl>
                                        <p:attrNameLst>
                                          <p:attrName>style.visibility</p:attrName>
                                        </p:attrNameLst>
                                      </p:cBhvr>
                                      <p:to>
                                        <p:strVal val="visible"/>
                                      </p:to>
                                    </p:set>
                                    <p:animEffect transition="in" filter="fade">
                                      <p:cBhvr>
                                        <p:cTn id="12" dur="500"/>
                                        <p:tgtEl>
                                          <p:spTgt spid="2">
                                            <p:graphicEl>
                                              <a:dgm id="{EED06A66-FE78-476D-A2BC-A90D7A80C9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2C2731A-3CCB-470E-A2A9-8D0632184A62}"/>
                                            </p:graphicEl>
                                          </p:spTgt>
                                        </p:tgtEl>
                                        <p:attrNameLst>
                                          <p:attrName>style.visibility</p:attrName>
                                        </p:attrNameLst>
                                      </p:cBhvr>
                                      <p:to>
                                        <p:strVal val="visible"/>
                                      </p:to>
                                    </p:set>
                                    <p:animEffect transition="in" filter="fade">
                                      <p:cBhvr>
                                        <p:cTn id="15" dur="500"/>
                                        <p:tgtEl>
                                          <p:spTgt spid="2">
                                            <p:graphicEl>
                                              <a:dgm id="{E2C2731A-3CCB-470E-A2A9-8D0632184A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6399"/>
            <a:ext cx="10515600" cy="530116"/>
          </a:xfrm>
          <a:solidFill>
            <a:srgbClr val="002060"/>
          </a:solidFill>
        </p:spPr>
        <p:txBody>
          <a:bodyPr>
            <a:normAutofit fontScale="90000"/>
          </a:bodyPr>
          <a:lstStyle/>
          <a:p>
            <a:pPr algn="ctr"/>
            <a:r>
              <a:rPr lang="en-GB" sz="3200" b="1" dirty="0">
                <a:solidFill>
                  <a:schemeClr val="bg1"/>
                </a:solidFill>
                <a:latin typeface="+mn-lt"/>
              </a:rPr>
              <a:t>Divisional Posting</a:t>
            </a:r>
            <a:r>
              <a:rPr lang="en-GB" sz="3600" b="1" dirty="0">
                <a:solidFill>
                  <a:schemeClr val="bg1"/>
                </a:solidFill>
                <a:latin typeface="+mn-lt"/>
              </a:rPr>
              <a:t>s</a:t>
            </a:r>
          </a:p>
        </p:txBody>
      </p:sp>
      <p:graphicFrame>
        <p:nvGraphicFramePr>
          <p:cNvPr id="4" name="Diagram 3">
            <a:extLst>
              <a:ext uri="{FF2B5EF4-FFF2-40B4-BE49-F238E27FC236}">
                <a16:creationId xmlns:a16="http://schemas.microsoft.com/office/drawing/2014/main" id="{462BE923-E7A9-4B91-B1FB-EF2944CA975C}"/>
              </a:ext>
            </a:extLst>
          </p:cNvPr>
          <p:cNvGraphicFramePr/>
          <p:nvPr>
            <p:extLst>
              <p:ext uri="{D42A27DB-BD31-4B8C-83A1-F6EECF244321}">
                <p14:modId xmlns:p14="http://schemas.microsoft.com/office/powerpoint/2010/main" val="2853890578"/>
              </p:ext>
            </p:extLst>
          </p:nvPr>
        </p:nvGraphicFramePr>
        <p:xfrm>
          <a:off x="838200" y="740294"/>
          <a:ext cx="10164382" cy="4993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oup 4">
            <a:extLst>
              <a:ext uri="{FF2B5EF4-FFF2-40B4-BE49-F238E27FC236}">
                <a16:creationId xmlns:a16="http://schemas.microsoft.com/office/drawing/2014/main" id="{0DC3B284-9DCC-4C04-BF8E-85BEF2BAE57C}"/>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CE045DF2-D4B4-49DF-8BA9-E47D162AE88B}"/>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2E04DD45-9802-4B75-A7F6-9E1AD0F95B3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C3ED9298-B97D-473B-A49F-E43A341FB43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A9AA2FD-A4AE-4527-A7EE-48B4B24AF03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856E70F3-D862-41FC-9778-80EE1CF380BE}"/>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1D443DA5-1052-4BD6-B584-B765A574889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770977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1418A73-2D64-409B-9EF7-CE16744D5AE1}"/>
                                            </p:graphicEl>
                                          </p:spTgt>
                                        </p:tgtEl>
                                        <p:attrNameLst>
                                          <p:attrName>style.visibility</p:attrName>
                                        </p:attrNameLst>
                                      </p:cBhvr>
                                      <p:to>
                                        <p:strVal val="visible"/>
                                      </p:to>
                                    </p:set>
                                    <p:animEffect transition="in" filter="fade">
                                      <p:cBhvr>
                                        <p:cTn id="7" dur="500"/>
                                        <p:tgtEl>
                                          <p:spTgt spid="4">
                                            <p:graphicEl>
                                              <a:dgm id="{11418A73-2D64-409B-9EF7-CE16744D5A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B6F7896-0C65-4A08-AA10-4506AD3D6F41}"/>
                                            </p:graphicEl>
                                          </p:spTgt>
                                        </p:tgtEl>
                                        <p:attrNameLst>
                                          <p:attrName>style.visibility</p:attrName>
                                        </p:attrNameLst>
                                      </p:cBhvr>
                                      <p:to>
                                        <p:strVal val="visible"/>
                                      </p:to>
                                    </p:set>
                                    <p:animEffect transition="in" filter="fade">
                                      <p:cBhvr>
                                        <p:cTn id="12" dur="500"/>
                                        <p:tgtEl>
                                          <p:spTgt spid="4">
                                            <p:graphicEl>
                                              <a:dgm id="{AB6F7896-0C65-4A08-AA10-4506AD3D6F4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53E14DF-194B-4B80-9417-0747DAFE8B11}"/>
                                            </p:graphicEl>
                                          </p:spTgt>
                                        </p:tgtEl>
                                        <p:attrNameLst>
                                          <p:attrName>style.visibility</p:attrName>
                                        </p:attrNameLst>
                                      </p:cBhvr>
                                      <p:to>
                                        <p:strVal val="visible"/>
                                      </p:to>
                                    </p:set>
                                    <p:animEffect transition="in" filter="fade">
                                      <p:cBhvr>
                                        <p:cTn id="17" dur="500"/>
                                        <p:tgtEl>
                                          <p:spTgt spid="4">
                                            <p:graphicEl>
                                              <a:dgm id="{B53E14DF-194B-4B80-9417-0747DAFE8B1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214" y="114301"/>
            <a:ext cx="11364686" cy="510540"/>
          </a:xfrm>
          <a:solidFill>
            <a:srgbClr val="002060"/>
          </a:solidFill>
        </p:spPr>
        <p:txBody>
          <a:bodyPr>
            <a:noAutofit/>
          </a:bodyPr>
          <a:lstStyle/>
          <a:p>
            <a:pPr algn="ctr"/>
            <a:r>
              <a:rPr lang="en-GB" sz="3200" b="1" dirty="0">
                <a:solidFill>
                  <a:schemeClr val="bg1"/>
                </a:solidFill>
                <a:latin typeface="+mn-lt"/>
              </a:rPr>
              <a:t>Shift </a:t>
            </a:r>
            <a:r>
              <a:rPr lang="en-GB" sz="3200" b="1" dirty="0" err="1">
                <a:solidFill>
                  <a:schemeClr val="bg1"/>
                </a:solidFill>
                <a:latin typeface="+mn-lt"/>
              </a:rPr>
              <a:t>Rota</a:t>
            </a:r>
            <a:endParaRPr lang="en-GB" sz="3200" b="1" dirty="0">
              <a:solidFill>
                <a:schemeClr val="bg1"/>
              </a:solidFill>
              <a:latin typeface="+mn-lt"/>
            </a:endParaRPr>
          </a:p>
        </p:txBody>
      </p:sp>
      <p:graphicFrame>
        <p:nvGraphicFramePr>
          <p:cNvPr id="4" name="Diagram 3">
            <a:extLst>
              <a:ext uri="{FF2B5EF4-FFF2-40B4-BE49-F238E27FC236}">
                <a16:creationId xmlns:a16="http://schemas.microsoft.com/office/drawing/2014/main" id="{8FAECA04-52CB-4BC9-BCEE-24522253E44F}"/>
              </a:ext>
            </a:extLst>
          </p:cNvPr>
          <p:cNvGraphicFramePr/>
          <p:nvPr>
            <p:extLst>
              <p:ext uri="{D42A27DB-BD31-4B8C-83A1-F6EECF244321}">
                <p14:modId xmlns:p14="http://schemas.microsoft.com/office/powerpoint/2010/main" val="3664315166"/>
              </p:ext>
            </p:extLst>
          </p:nvPr>
        </p:nvGraphicFramePr>
        <p:xfrm>
          <a:off x="794472" y="769679"/>
          <a:ext cx="10923072" cy="5403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47AED06D-89EC-4FE8-8CF4-19182E7A805F}"/>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72C8E819-CA76-44F2-8910-6DF4022642BD}"/>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2411901-DAEF-407E-BC3D-7AD1950DAB9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E01A4BD0-DB66-4AE1-A048-060AFB92453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0BFD6894-870C-42CE-A45E-7A5EF09BF1E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B811E479-BF9F-44B1-BB91-4E0B4F1B8285}"/>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519DF7A-5321-45D8-B851-2C7003A02F9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3945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F4BFBE4-5673-472A-B219-FE85A303DFAA}"/>
                                            </p:graphicEl>
                                          </p:spTgt>
                                        </p:tgtEl>
                                        <p:attrNameLst>
                                          <p:attrName>style.visibility</p:attrName>
                                        </p:attrNameLst>
                                      </p:cBhvr>
                                      <p:to>
                                        <p:strVal val="visible"/>
                                      </p:to>
                                    </p:set>
                                    <p:animEffect transition="in" filter="fade">
                                      <p:cBhvr>
                                        <p:cTn id="7" dur="500"/>
                                        <p:tgtEl>
                                          <p:spTgt spid="4">
                                            <p:graphicEl>
                                              <a:dgm id="{1F4BFBE4-5673-472A-B219-FE85A303DFA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835939D-3DE3-4F86-91CC-2D911129A5F1}"/>
                                            </p:graphicEl>
                                          </p:spTgt>
                                        </p:tgtEl>
                                        <p:attrNameLst>
                                          <p:attrName>style.visibility</p:attrName>
                                        </p:attrNameLst>
                                      </p:cBhvr>
                                      <p:to>
                                        <p:strVal val="visible"/>
                                      </p:to>
                                    </p:set>
                                    <p:animEffect transition="in" filter="fade">
                                      <p:cBhvr>
                                        <p:cTn id="12" dur="500"/>
                                        <p:tgtEl>
                                          <p:spTgt spid="4">
                                            <p:graphicEl>
                                              <a:dgm id="{4835939D-3DE3-4F86-91CC-2D911129A5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EFC7360-3E6A-4466-95F0-9DEC2C21C0FF}"/>
                                            </p:graphicEl>
                                          </p:spTgt>
                                        </p:tgtEl>
                                        <p:attrNameLst>
                                          <p:attrName>style.visibility</p:attrName>
                                        </p:attrNameLst>
                                      </p:cBhvr>
                                      <p:to>
                                        <p:strVal val="visible"/>
                                      </p:to>
                                    </p:set>
                                    <p:animEffect transition="in" filter="fade">
                                      <p:cBhvr>
                                        <p:cTn id="17" dur="500"/>
                                        <p:tgtEl>
                                          <p:spTgt spid="4">
                                            <p:graphicEl>
                                              <a:dgm id="{7EFC7360-3E6A-4466-95F0-9DEC2C21C0F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2DD59C1-E4B9-4965-81B9-BD51391EB21E}"/>
                                            </p:graphicEl>
                                          </p:spTgt>
                                        </p:tgtEl>
                                        <p:attrNameLst>
                                          <p:attrName>style.visibility</p:attrName>
                                        </p:attrNameLst>
                                      </p:cBhvr>
                                      <p:to>
                                        <p:strVal val="visible"/>
                                      </p:to>
                                    </p:set>
                                    <p:animEffect transition="in" filter="fade">
                                      <p:cBhvr>
                                        <p:cTn id="22" dur="500"/>
                                        <p:tgtEl>
                                          <p:spTgt spid="4">
                                            <p:graphicEl>
                                              <a:dgm id="{52DD59C1-E4B9-4965-81B9-BD51391EB21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94A844B8-237D-4328-8CBB-A9DD6C6F4433}"/>
                                            </p:graphicEl>
                                          </p:spTgt>
                                        </p:tgtEl>
                                        <p:attrNameLst>
                                          <p:attrName>style.visibility</p:attrName>
                                        </p:attrNameLst>
                                      </p:cBhvr>
                                      <p:to>
                                        <p:strVal val="visible"/>
                                      </p:to>
                                    </p:set>
                                    <p:animEffect transition="in" filter="fade">
                                      <p:cBhvr>
                                        <p:cTn id="27" dur="500"/>
                                        <p:tgtEl>
                                          <p:spTgt spid="4">
                                            <p:graphicEl>
                                              <a:dgm id="{94A844B8-237D-4328-8CBB-A9DD6C6F443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FF4E91F7-E99E-48AB-9C5D-B7F2426DE4D9}"/>
                                            </p:graphicEl>
                                          </p:spTgt>
                                        </p:tgtEl>
                                        <p:attrNameLst>
                                          <p:attrName>style.visibility</p:attrName>
                                        </p:attrNameLst>
                                      </p:cBhvr>
                                      <p:to>
                                        <p:strVal val="visible"/>
                                      </p:to>
                                    </p:set>
                                    <p:animEffect transition="in" filter="fade">
                                      <p:cBhvr>
                                        <p:cTn id="32" dur="500"/>
                                        <p:tgtEl>
                                          <p:spTgt spid="4">
                                            <p:graphicEl>
                                              <a:dgm id="{FF4E91F7-E99E-48AB-9C5D-B7F2426DE4D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FDBF2E64-94B1-45E0-B894-E3641DC250FB}"/>
                                            </p:graphicEl>
                                          </p:spTgt>
                                        </p:tgtEl>
                                        <p:attrNameLst>
                                          <p:attrName>style.visibility</p:attrName>
                                        </p:attrNameLst>
                                      </p:cBhvr>
                                      <p:to>
                                        <p:strVal val="visible"/>
                                      </p:to>
                                    </p:set>
                                    <p:animEffect transition="in" filter="fade">
                                      <p:cBhvr>
                                        <p:cTn id="37" dur="500"/>
                                        <p:tgtEl>
                                          <p:spTgt spid="4">
                                            <p:graphicEl>
                                              <a:dgm id="{FDBF2E64-94B1-45E0-B894-E3641DC250F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41DD8B05-67BF-4A7C-A40B-D48EDB296582}"/>
                                            </p:graphicEl>
                                          </p:spTgt>
                                        </p:tgtEl>
                                        <p:attrNameLst>
                                          <p:attrName>style.visibility</p:attrName>
                                        </p:attrNameLst>
                                      </p:cBhvr>
                                      <p:to>
                                        <p:strVal val="visible"/>
                                      </p:to>
                                    </p:set>
                                    <p:animEffect transition="in" filter="fade">
                                      <p:cBhvr>
                                        <p:cTn id="42" dur="500"/>
                                        <p:tgtEl>
                                          <p:spTgt spid="4">
                                            <p:graphicEl>
                                              <a:dgm id="{41DD8B05-67BF-4A7C-A40B-D48EDB2965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D939723B-2D36-496B-81C4-CE51F874AE44}"/>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7436BB60-DAF7-4323-9D78-1A56235FD3DF}"/>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30D95AD-5593-4DE9-8012-D6C205AA86A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2509F46B-73BC-4280-BE72-CBF2AE3AD3F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E5C080C1-D8CE-4951-AFA2-EAAF01E3ABC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E003CB83-9293-45A2-85E9-A245993659F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75F1F654-7036-4AB6-912A-A90CA1632F6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1" name="Video 2" title="Question mark speech bubbles">
            <a:hlinkClick r:id="" action="ppaction://media"/>
            <a:extLst>
              <a:ext uri="{FF2B5EF4-FFF2-40B4-BE49-F238E27FC236}">
                <a16:creationId xmlns:a16="http://schemas.microsoft.com/office/drawing/2014/main" id="{97E56FDE-FD62-2B1E-9BBF-3395914F5435}"/>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907572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D939723B-2D36-496B-81C4-CE51F874AE44}"/>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7436BB60-DAF7-4323-9D78-1A56235FD3D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30D95AD-5593-4DE9-8012-D6C205AA86A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2509F46B-73BC-4280-BE72-CBF2AE3AD3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E5C080C1-D8CE-4951-AFA2-EAAF01E3ABC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E003CB83-9293-45A2-85E9-A245993659F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75F1F654-7036-4AB6-912A-A90CA1632F6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926983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1333</TotalTime>
  <Words>4112</Words>
  <Application>Microsoft Office PowerPoint</Application>
  <PresentationFormat>Widescreen</PresentationFormat>
  <Paragraphs>266</Paragraphs>
  <Slides>27</Slides>
  <Notes>22</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27</vt:i4>
      </vt:variant>
    </vt:vector>
  </HeadingPairs>
  <TitlesOfParts>
    <vt:vector size="36" baseType="lpstr">
      <vt:lpstr>Arial</vt:lpstr>
      <vt:lpstr>Arial Nova</vt:lpstr>
      <vt:lpstr>Arial Nova Cond</vt:lpstr>
      <vt:lpstr>Calibri</vt:lpstr>
      <vt:lpstr>Calibri Light</vt:lpstr>
      <vt:lpstr>Microsoft Sans Serif</vt:lpstr>
      <vt:lpstr>Tahoma</vt:lpstr>
      <vt:lpstr>Office Theme</vt:lpstr>
      <vt:lpstr>Office Theme</vt:lpstr>
      <vt:lpstr>PowerPoint Presentation</vt:lpstr>
      <vt:lpstr>Facilities</vt:lpstr>
      <vt:lpstr>Health and Safety Responsibilities</vt:lpstr>
      <vt:lpstr>Fire</vt:lpstr>
      <vt:lpstr>Staff </vt:lpstr>
      <vt:lpstr>PowerPoint Presentation</vt:lpstr>
      <vt:lpstr>Classroom Etiquette</vt:lpstr>
      <vt:lpstr>Classroom Rules</vt:lpstr>
      <vt:lpstr>Our Classroom Rules</vt:lpstr>
      <vt:lpstr>Our Classroom Rules</vt:lpstr>
      <vt:lpstr>Time Keeping/ Personal Appointments</vt:lpstr>
      <vt:lpstr>Public Presentation</vt:lpstr>
      <vt:lpstr>Public Presentation</vt:lpstr>
      <vt:lpstr>Public Presentation</vt:lpstr>
      <vt:lpstr>Public Presentation</vt:lpstr>
      <vt:lpstr>Public Presentation </vt:lpstr>
      <vt:lpstr>Public Presentation</vt:lpstr>
      <vt:lpstr>Parade</vt:lpstr>
      <vt:lpstr>Physical Fitness</vt:lpstr>
      <vt:lpstr>Timetable</vt:lpstr>
      <vt:lpstr>Two Way Process</vt:lpstr>
      <vt:lpstr>Other Training Venues</vt:lpstr>
      <vt:lpstr>Asbestos</vt:lpstr>
      <vt:lpstr>Divisional Postings</vt:lpstr>
      <vt:lpstr>Shift Rota</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139</cp:revision>
  <dcterms:created xsi:type="dcterms:W3CDTF">2018-01-30T11:09:50Z</dcterms:created>
  <dcterms:modified xsi:type="dcterms:W3CDTF">2023-10-06T13:41:09Z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2806717b-d73c-4b2a-b8c9-9aeb8479a591</vt:lpwstr>
  </property>
  <property fmtid="{D5CDD505-2E9C-101B-9397-08002B2CF9AE}" pid="3" name="MSIP_Label_66cf8fe5-b7b7-4df7-b38d-1c61ac2f6639_Enabled">
    <vt:lpwstr>true</vt:lpwstr>
  </property>
  <property fmtid="{D5CDD505-2E9C-101B-9397-08002B2CF9AE}" pid="4" name="MSIP_Label_66cf8fe5-b7b7-4df7-b38d-1c61ac2f6639_SetDate">
    <vt:lpwstr>2022-01-17T10:57:16Z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5bc45880-226c-493b-a989-2653f0471f38</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