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068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B5DBE7-4112-4FE3-BF90-D294104B0F99}" type="datetimeFigureOut">
              <a:rPr lang="en-GB"/>
              <a:pPr>
                <a:defRPr/>
              </a:pPr>
              <a:t>29/03/2012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CFE1BC-FFF3-4884-84A0-35B8180CAA7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822906-71E8-4871-BE61-B75EE1C4FB1B}" type="datetimeFigureOut">
              <a:rPr lang="en-GB"/>
              <a:pPr>
                <a:defRPr/>
              </a:pPr>
              <a:t>29/03/2012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75E89F-0712-45C5-A769-0B05318752F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FF023E-7803-401C-BD1A-F60F54CAC33E}" type="datetimeFigureOut">
              <a:rPr lang="en-GB"/>
              <a:pPr>
                <a:defRPr/>
              </a:pPr>
              <a:t>29/03/2012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56408F-2A4C-4F97-8A9A-A1BDE36F678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873BF6-DA0C-45ED-A061-03BB9652BE2B}" type="datetimeFigureOut">
              <a:rPr lang="en-GB"/>
              <a:pPr>
                <a:defRPr/>
              </a:pPr>
              <a:t>29/03/2012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89A845-BC99-4073-9B10-AA97C757995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C46F95-F09D-4BA5-A7EA-3F01979A9381}" type="datetimeFigureOut">
              <a:rPr lang="en-GB"/>
              <a:pPr>
                <a:defRPr/>
              </a:pPr>
              <a:t>29/03/2012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BEEAD2-D23A-41D8-99EF-E2C1F5AD0EE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74971E-2D2F-4661-8F81-A80BCB7B10F6}" type="datetimeFigureOut">
              <a:rPr lang="en-GB"/>
              <a:pPr>
                <a:defRPr/>
              </a:pPr>
              <a:t>29/03/2012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5FD263-0172-48D0-B6DC-22185C78F5C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C1FFF7-10FE-4F68-9877-6C94C58F2AFB}" type="datetimeFigureOut">
              <a:rPr lang="en-GB"/>
              <a:pPr>
                <a:defRPr/>
              </a:pPr>
              <a:t>29/03/2012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DCD0EC-51DE-4253-A453-737C3656836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C14443-3E9E-4CB5-9886-D32E3028CF11}" type="datetimeFigureOut">
              <a:rPr lang="en-GB"/>
              <a:pPr>
                <a:defRPr/>
              </a:pPr>
              <a:t>29/03/2012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3CFCD9-D8C2-4874-ABD9-14B339774A8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D3440-EF4D-4811-8E32-62C72628A1A8}" type="datetimeFigureOut">
              <a:rPr lang="en-GB"/>
              <a:pPr>
                <a:defRPr/>
              </a:pPr>
              <a:t>29/03/2012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CD5E5C-8B7F-4CF5-BF81-C4A926E6D9F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79F27A-C919-4170-A578-572571B046CD}" type="datetimeFigureOut">
              <a:rPr lang="en-GB"/>
              <a:pPr>
                <a:defRPr/>
              </a:pPr>
              <a:t>29/03/2012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5E3021-9FB5-49D6-B780-B17F639D740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954B5B-6F86-4C17-BE72-1F43F75E0CF6}" type="datetimeFigureOut">
              <a:rPr lang="en-GB"/>
              <a:pPr>
                <a:defRPr/>
              </a:pPr>
              <a:t>29/03/2012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836236-A41B-429B-9A77-B3210DD6BD8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tint val="80000"/>
                <a:satMod val="300000"/>
                <a:lumMod val="67000"/>
                <a:lumOff val="33000"/>
              </a:schemeClr>
            </a:gs>
            <a:gs pos="100000">
              <a:schemeClr val="bg1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A7CF6BB-7C9F-4A68-9D19-31B1820A06A2}" type="datetimeFigureOut">
              <a:rPr lang="en-GB"/>
              <a:pPr>
                <a:defRPr/>
              </a:pPr>
              <a:t>29/03/2012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51CBB74-5A17-40AA-AFBE-64BCB9EF8EB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//upload.wikimedia.org/wikipedia/commons/1/1b/Cadw_logo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amp.ac.uk/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 smtClean="0"/>
              <a:t>The changing pattern of heritage in Britain today: the case of Strata Florida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smtClean="0"/>
              <a:t>Martin </a:t>
            </a:r>
            <a:r>
              <a:rPr lang="en-GB" dirty="0" err="1" smtClean="0"/>
              <a:t>Locock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Location</a:t>
            </a:r>
          </a:p>
        </p:txBody>
      </p:sp>
      <p:sp>
        <p:nvSpPr>
          <p:cNvPr id="1433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smtClean="0"/>
          </a:p>
        </p:txBody>
      </p:sp>
      <p:pic>
        <p:nvPicPr>
          <p:cNvPr id="14339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5125" y="-1014413"/>
            <a:ext cx="7761288" cy="88773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6"/>
          <p:cNvPicPr>
            <a:picLocks noChangeAspect="1" noChangeArrowheads="1"/>
          </p:cNvPicPr>
          <p:nvPr/>
        </p:nvPicPr>
        <p:blipFill>
          <a:blip r:embed="rId3" cstate="print"/>
          <a:srcRect l="34454" t="24149" r="8504" b="8978"/>
          <a:stretch>
            <a:fillRect/>
          </a:stretch>
        </p:blipFill>
        <p:spPr bwMode="auto">
          <a:xfrm>
            <a:off x="3697288" y="3213100"/>
            <a:ext cx="5529262" cy="364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4" cstate="print"/>
          <a:srcRect l="15714" t="20171" r="6342" b="11458"/>
          <a:stretch>
            <a:fillRect/>
          </a:stretch>
        </p:blipFill>
        <p:spPr bwMode="auto">
          <a:xfrm>
            <a:off x="0" y="1196975"/>
            <a:ext cx="5070475" cy="250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Chronology</a:t>
            </a:r>
          </a:p>
        </p:txBody>
      </p:sp>
      <p:sp>
        <p:nvSpPr>
          <p:cNvPr id="1536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Foundation    1164 (at Hen Fynachlog) </a:t>
            </a:r>
          </a:p>
          <a:p>
            <a:pPr eaLnBrk="1" hangingPunct="1"/>
            <a:r>
              <a:rPr lang="en-GB" smtClean="0"/>
              <a:t>Dissolution     1539</a:t>
            </a:r>
          </a:p>
          <a:p>
            <a:pPr eaLnBrk="1" hangingPunct="1"/>
            <a:r>
              <a:rPr lang="en-GB" smtClean="0"/>
              <a:t>Excavation      1887</a:t>
            </a:r>
          </a:p>
          <a:p>
            <a:pPr eaLnBrk="1" hangingPunct="1"/>
            <a:r>
              <a:rPr lang="en-GB" smtClean="0"/>
              <a:t>SAM                 1919</a:t>
            </a:r>
          </a:p>
          <a:p>
            <a:pPr eaLnBrk="1" hangingPunct="1"/>
            <a:r>
              <a:rPr lang="en-GB" smtClean="0"/>
              <a:t>Guardianship  1931 </a:t>
            </a:r>
          </a:p>
          <a:p>
            <a:pPr eaLnBrk="1" hangingPunct="1"/>
            <a:r>
              <a:rPr lang="en-GB" smtClean="0"/>
              <a:t>Office of Works 1930s</a:t>
            </a:r>
          </a:p>
          <a:p>
            <a:pPr eaLnBrk="1" hangingPunct="1"/>
            <a:r>
              <a:rPr lang="en-GB" smtClean="0"/>
              <a:t>UWTSD    1999-2012</a:t>
            </a:r>
          </a:p>
          <a:p>
            <a:pPr eaLnBrk="1" hangingPunct="1"/>
            <a:endParaRPr lang="en-GB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1539 to 1886</a:t>
            </a:r>
          </a:p>
        </p:txBody>
      </p:sp>
      <p:sp>
        <p:nvSpPr>
          <p:cNvPr id="1638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Mynachlog Fawr house, garden and estate</a:t>
            </a:r>
          </a:p>
          <a:p>
            <a:pPr eaLnBrk="1" hangingPunct="1"/>
            <a:r>
              <a:rPr lang="en-GB" smtClean="0"/>
              <a:t>Abbey ruins neglected</a:t>
            </a:r>
          </a:p>
          <a:p>
            <a:pPr eaLnBrk="1" hangingPunct="1"/>
            <a:r>
              <a:rPr lang="en-GB" smtClean="0"/>
              <a:t>1847 Dean of Hereford excavation</a:t>
            </a:r>
          </a:p>
          <a:p>
            <a:pPr eaLnBrk="1" hangingPunct="1"/>
            <a:endParaRPr lang="en-GB" smtClean="0"/>
          </a:p>
        </p:txBody>
      </p:sp>
      <p:pic>
        <p:nvPicPr>
          <p:cNvPr id="16387" name="Picture 2" descr="larger imag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3429000"/>
            <a:ext cx="5835650" cy="3257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1886-1888</a:t>
            </a:r>
          </a:p>
        </p:txBody>
      </p:sp>
      <p:sp>
        <p:nvSpPr>
          <p:cNvPr id="17410" name="Content Placeholder 2"/>
          <p:cNvSpPr>
            <a:spLocks noGrp="1"/>
          </p:cNvSpPr>
          <p:nvPr>
            <p:ph idx="1"/>
          </p:nvPr>
        </p:nvSpPr>
        <p:spPr>
          <a:xfrm>
            <a:off x="4140200" y="1600200"/>
            <a:ext cx="4546600" cy="4525963"/>
          </a:xfrm>
        </p:spPr>
        <p:txBody>
          <a:bodyPr/>
          <a:lstStyle/>
          <a:p>
            <a:pPr eaLnBrk="1" hangingPunct="1"/>
            <a:r>
              <a:rPr lang="en-GB" smtClean="0"/>
              <a:t>Stephen W Williams</a:t>
            </a:r>
          </a:p>
          <a:p>
            <a:pPr eaLnBrk="1" hangingPunct="1"/>
            <a:r>
              <a:rPr lang="en-GB" smtClean="0"/>
              <a:t>Cambrian Archaeological Association funded</a:t>
            </a:r>
          </a:p>
          <a:p>
            <a:pPr eaLnBrk="1" hangingPunct="1"/>
            <a:r>
              <a:rPr lang="en-GB" smtClean="0"/>
              <a:t>Privately published</a:t>
            </a:r>
          </a:p>
          <a:p>
            <a:pPr eaLnBrk="1" hangingPunct="1"/>
            <a:r>
              <a:rPr lang="en-GB" smtClean="0"/>
              <a:t>Excavation and clearance</a:t>
            </a:r>
          </a:p>
        </p:txBody>
      </p:sp>
      <p:pic>
        <p:nvPicPr>
          <p:cNvPr id="17411" name="Picture 2" descr="http://covers.openlibrary.org/w/id/6865405-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1484313"/>
            <a:ext cx="2933700" cy="476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1" descr="Cambrian Archaeological Association 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40650" y="2276475"/>
            <a:ext cx="123825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1900-1998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850" y="2133600"/>
            <a:ext cx="8229600" cy="4525963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sz="3000" smtClean="0"/>
              <a:t>1908 County gathering</a:t>
            </a:r>
          </a:p>
          <a:p>
            <a:pPr eaLnBrk="1" hangingPunct="1">
              <a:lnSpc>
                <a:spcPct val="80000"/>
              </a:lnSpc>
            </a:pPr>
            <a:r>
              <a:rPr lang="en-GB" sz="3000" smtClean="0"/>
              <a:t>1909 Cardiganshire Antiquarian Society</a:t>
            </a:r>
          </a:p>
          <a:p>
            <a:pPr eaLnBrk="1" hangingPunct="1">
              <a:lnSpc>
                <a:spcPct val="80000"/>
              </a:lnSpc>
            </a:pPr>
            <a:r>
              <a:rPr lang="en-GB" sz="3000" smtClean="0"/>
              <a:t>1919  SAM</a:t>
            </a:r>
          </a:p>
          <a:p>
            <a:pPr eaLnBrk="1" hangingPunct="1">
              <a:lnSpc>
                <a:spcPct val="80000"/>
              </a:lnSpc>
            </a:pPr>
            <a:r>
              <a:rPr lang="en-GB" sz="3000" smtClean="0"/>
              <a:t>1931 Guardianship</a:t>
            </a:r>
          </a:p>
          <a:p>
            <a:pPr eaLnBrk="1" hangingPunct="1">
              <a:lnSpc>
                <a:spcPct val="80000"/>
              </a:lnSpc>
            </a:pPr>
            <a:r>
              <a:rPr lang="en-GB" sz="3000" smtClean="0"/>
              <a:t> Office of Works</a:t>
            </a:r>
          </a:p>
          <a:p>
            <a:pPr eaLnBrk="1" hangingPunct="1">
              <a:lnSpc>
                <a:spcPct val="80000"/>
              </a:lnSpc>
            </a:pPr>
            <a:r>
              <a:rPr lang="en-GB" sz="3000" smtClean="0"/>
              <a:t>1943 Ministry of Works</a:t>
            </a:r>
          </a:p>
          <a:p>
            <a:pPr eaLnBrk="1" hangingPunct="1">
              <a:lnSpc>
                <a:spcPct val="80000"/>
              </a:lnSpc>
            </a:pPr>
            <a:r>
              <a:rPr lang="en-GB" sz="3000" smtClean="0"/>
              <a:t>1951 Dafydd ap Gwilym memorial</a:t>
            </a:r>
          </a:p>
          <a:p>
            <a:pPr eaLnBrk="1" hangingPunct="1">
              <a:lnSpc>
                <a:spcPct val="80000"/>
              </a:lnSpc>
            </a:pPr>
            <a:r>
              <a:rPr lang="en-GB" sz="3000" smtClean="0"/>
              <a:t>1962 Ministry of Public Works</a:t>
            </a:r>
          </a:p>
          <a:p>
            <a:pPr eaLnBrk="1" hangingPunct="1">
              <a:lnSpc>
                <a:spcPct val="80000"/>
              </a:lnSpc>
            </a:pPr>
            <a:r>
              <a:rPr lang="en-GB" sz="3000" smtClean="0"/>
              <a:t>1970 Department of the Environment</a:t>
            </a:r>
          </a:p>
          <a:p>
            <a:pPr eaLnBrk="1" hangingPunct="1">
              <a:lnSpc>
                <a:spcPct val="80000"/>
              </a:lnSpc>
            </a:pPr>
            <a:r>
              <a:rPr lang="en-GB" sz="3000" smtClean="0"/>
              <a:t>1984 Cadw: Welsh Historic Monuments</a:t>
            </a:r>
          </a:p>
        </p:txBody>
      </p:sp>
      <p:pic>
        <p:nvPicPr>
          <p:cNvPr id="18436" name="Picture 4" descr="File:Cadw logo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488" y="5300663"/>
            <a:ext cx="1920875" cy="1150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2" descr="http://welshjournals.llgc.org.uk/browse/viewobject/llgc-id:1093207/get650"/>
          <p:cNvPicPr>
            <a:picLocks noChangeAspect="1" noChangeArrowheads="1"/>
          </p:cNvPicPr>
          <p:nvPr/>
        </p:nvPicPr>
        <p:blipFill>
          <a:blip r:embed="rId4" cstate="print"/>
          <a:srcRect l="32565" t="47086" r="40685" b="34602"/>
          <a:stretch>
            <a:fillRect/>
          </a:stretch>
        </p:blipFill>
        <p:spPr bwMode="auto">
          <a:xfrm>
            <a:off x="107950" y="115888"/>
            <a:ext cx="1655763" cy="1512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8" descr="P7290029"/>
          <p:cNvPicPr>
            <a:picLocks noChangeAspect="1" noChangeArrowheads="1"/>
          </p:cNvPicPr>
          <p:nvPr/>
        </p:nvPicPr>
        <p:blipFill>
          <a:blip r:embed="rId5" cstate="print"/>
          <a:srcRect l="12329" t="42278" r="15225" b="24248"/>
          <a:stretch>
            <a:fillRect/>
          </a:stretch>
        </p:blipFill>
        <p:spPr bwMode="auto">
          <a:xfrm>
            <a:off x="5003800" y="1125538"/>
            <a:ext cx="4140200" cy="1435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0" name="Picture 8" descr="P7290031"/>
          <p:cNvPicPr>
            <a:picLocks noChangeAspect="1" noChangeArrowheads="1"/>
          </p:cNvPicPr>
          <p:nvPr/>
        </p:nvPicPr>
        <p:blipFill>
          <a:blip r:embed="rId6" cstate="print"/>
          <a:srcRect t="12663" r="22955" b="4912"/>
          <a:stretch>
            <a:fillRect/>
          </a:stretch>
        </p:blipFill>
        <p:spPr bwMode="auto">
          <a:xfrm>
            <a:off x="6588125" y="3213100"/>
            <a:ext cx="2070100" cy="166211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1999-2012</a:t>
            </a:r>
          </a:p>
        </p:txBody>
      </p:sp>
      <p:sp>
        <p:nvSpPr>
          <p:cNvPr id="1945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Strata Florida Project</a:t>
            </a:r>
          </a:p>
          <a:p>
            <a:pPr eaLnBrk="1" hangingPunct="1"/>
            <a:r>
              <a:rPr lang="en-GB" smtClean="0"/>
              <a:t>Landscape research</a:t>
            </a:r>
          </a:p>
          <a:p>
            <a:pPr eaLnBrk="1" hangingPunct="1"/>
            <a:r>
              <a:rPr lang="en-GB" smtClean="0"/>
              <a:t>Excavation and survey</a:t>
            </a:r>
          </a:p>
          <a:p>
            <a:pPr eaLnBrk="1" hangingPunct="1"/>
            <a:r>
              <a:rPr lang="en-GB" smtClean="0"/>
              <a:t>Arts </a:t>
            </a:r>
          </a:p>
          <a:p>
            <a:pPr eaLnBrk="1" hangingPunct="1"/>
            <a:r>
              <a:rPr lang="en-GB" smtClean="0"/>
              <a:t>Education</a:t>
            </a:r>
          </a:p>
          <a:p>
            <a:pPr eaLnBrk="1" hangingPunct="1"/>
            <a:r>
              <a:rPr lang="en-GB" smtClean="0"/>
              <a:t>Community and economy</a:t>
            </a:r>
          </a:p>
        </p:txBody>
      </p:sp>
      <p:pic>
        <p:nvPicPr>
          <p:cNvPr id="19459" name="Picture 2" descr="University of Wales Trinity Saint Davi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575" y="260350"/>
            <a:ext cx="2752725" cy="110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1" descr="University of Wales, Lampeter - link to home page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 l="57083"/>
          <a:stretch>
            <a:fillRect/>
          </a:stretch>
        </p:blipFill>
        <p:spPr bwMode="auto">
          <a:xfrm>
            <a:off x="3014663" y="5445125"/>
            <a:ext cx="6116637" cy="141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itle 1"/>
          <p:cNvSpPr>
            <a:spLocks noGrp="1"/>
          </p:cNvSpPr>
          <p:nvPr>
            <p:ph type="title"/>
          </p:nvPr>
        </p:nvSpPr>
        <p:spPr>
          <a:xfrm>
            <a:off x="468313" y="404813"/>
            <a:ext cx="8229600" cy="1143000"/>
          </a:xfrm>
        </p:spPr>
        <p:txBody>
          <a:bodyPr/>
          <a:lstStyle/>
          <a:p>
            <a:pPr eaLnBrk="1" hangingPunct="1"/>
            <a:r>
              <a:rPr lang="en-GB" smtClean="0"/>
              <a:t>Major funding sources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1951038" y="4314825"/>
          <a:ext cx="5231130" cy="2560320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2745740"/>
                <a:gridCol w="732790"/>
                <a:gridCol w="1752600"/>
              </a:tblGrid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Board of Celtic Studies (UW) Fieldwork Grant:: </a:t>
                      </a:r>
                      <a:endParaRPr lang="en-GB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£12,000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(3 seasons 2006-2008)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Centre for Advanced Welsh and Celtic Studies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£25,774 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(2007-8, Research Assistantship):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Centre for Advanced Welsh and Celtic Studies (Fieldwork Grant)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£2,000 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(2012 </a:t>
                      </a:r>
                      <a:r>
                        <a:rPr lang="en-GB" sz="1200" dirty="0" err="1">
                          <a:effectLst/>
                        </a:rPr>
                        <a:t>Catriona</a:t>
                      </a:r>
                      <a:r>
                        <a:rPr lang="en-GB" sz="1200" dirty="0">
                          <a:effectLst/>
                        </a:rPr>
                        <a:t> Gibson)</a:t>
                      </a:r>
                      <a:endParaRPr lang="en-GB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Spirit of the Miners (InterReg):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£18,287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(2006)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Sculpture (</a:t>
                      </a:r>
                      <a:r>
                        <a:rPr lang="en-GB" sz="1200" dirty="0" err="1">
                          <a:effectLst/>
                        </a:rPr>
                        <a:t>InterReg</a:t>
                      </a:r>
                      <a:r>
                        <a:rPr lang="en-GB" sz="1200" dirty="0">
                          <a:effectLst/>
                        </a:rPr>
                        <a:t>):</a:t>
                      </a:r>
                      <a:endParaRPr lang="en-GB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£178,017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(2005-6)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Knowledge Exploitation Fund (WAG):</a:t>
                      </a:r>
                      <a:endParaRPr lang="en-GB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£49,275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(2007-8)</a:t>
                      </a:r>
                      <a:endParaRPr lang="en-GB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Rural Development Plan (WAG): 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£177,136 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(2010-13)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Cadw (Geophysics): 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£5,000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(2009)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Leverhulme (50% of full assistantship shared with Monastic Wales): 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c.£14,000 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(2011)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SUB-TOTAL: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£481,489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20528" name="Rectangle 1"/>
          <p:cNvSpPr>
            <a:spLocks noChangeArrowheads="1"/>
          </p:cNvSpPr>
          <p:nvPr/>
        </p:nvSpPr>
        <p:spPr bwMode="auto">
          <a:xfrm>
            <a:off x="1951038" y="2582863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>
              <a:cs typeface="Arial" charset="0"/>
            </a:endParaRPr>
          </a:p>
        </p:txBody>
      </p:sp>
      <p:sp>
        <p:nvSpPr>
          <p:cNvPr id="20529" name="Content Placeholder 6"/>
          <p:cNvSpPr>
            <a:spLocks noGrp="1"/>
          </p:cNvSpPr>
          <p:nvPr>
            <p:ph idx="1"/>
          </p:nvPr>
        </p:nvSpPr>
        <p:spPr>
          <a:xfrm>
            <a:off x="468313" y="1628775"/>
            <a:ext cx="8229600" cy="4525963"/>
          </a:xfrm>
        </p:spPr>
        <p:txBody>
          <a:bodyPr/>
          <a:lstStyle/>
          <a:p>
            <a:pPr eaLnBrk="1" hangingPunct="1"/>
            <a:r>
              <a:rPr lang="en-GB" smtClean="0"/>
              <a:t>University activities</a:t>
            </a:r>
          </a:p>
          <a:p>
            <a:pPr eaLnBrk="1" hangingPunct="1"/>
            <a:r>
              <a:rPr lang="en-GB" smtClean="0"/>
              <a:t>Research funding  </a:t>
            </a:r>
          </a:p>
          <a:p>
            <a:pPr eaLnBrk="1" hangingPunct="1"/>
            <a:r>
              <a:rPr lang="en-GB" smtClean="0"/>
              <a:t>Government / EU programmes  InterReg/RDP</a:t>
            </a:r>
          </a:p>
          <a:p>
            <a:pPr eaLnBrk="1" hangingPunct="1"/>
            <a:r>
              <a:rPr lang="en-GB" smtClean="0"/>
              <a:t>Management   (Visitor centre)</a:t>
            </a:r>
          </a:p>
        </p:txBody>
      </p:sp>
      <p:pic>
        <p:nvPicPr>
          <p:cNvPr id="20530" name="Picture 2" descr="http://www.cambria.org.uk/dyfedarchlog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888" y="3429000"/>
            <a:ext cx="1462087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Strata Florida Heritage Landscape Tourism Project</a:t>
            </a:r>
            <a:endParaRPr lang="en-GB" dirty="0"/>
          </a:p>
        </p:txBody>
      </p:sp>
      <p:sp>
        <p:nvSpPr>
          <p:cNvPr id="2150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Wales National Dig</a:t>
            </a:r>
          </a:p>
          <a:p>
            <a:pPr eaLnBrk="1" hangingPunct="1"/>
            <a:r>
              <a:rPr lang="en-GB" smtClean="0"/>
              <a:t>Footpath trails and info boards</a:t>
            </a:r>
          </a:p>
          <a:p>
            <a:pPr eaLnBrk="1" hangingPunct="1"/>
            <a:r>
              <a:rPr lang="en-GB" smtClean="0"/>
              <a:t>Heritage management plans</a:t>
            </a:r>
          </a:p>
          <a:p>
            <a:pPr eaLnBrk="1" hangingPunct="1"/>
            <a:r>
              <a:rPr lang="en-GB" smtClean="0"/>
              <a:t>Marketing and Heritage packs</a:t>
            </a:r>
          </a:p>
          <a:p>
            <a:pPr eaLnBrk="1" hangingPunct="1"/>
            <a:r>
              <a:rPr lang="en-GB" smtClean="0"/>
              <a:t>Web content</a:t>
            </a:r>
          </a:p>
          <a:p>
            <a:pPr eaLnBrk="1" hangingPunct="1"/>
            <a:r>
              <a:rPr lang="en-GB" smtClean="0"/>
              <a:t>Public involvement</a:t>
            </a:r>
          </a:p>
        </p:txBody>
      </p:sp>
      <p:pic>
        <p:nvPicPr>
          <p:cNvPr id="21507" name="Picture 6" descr="alt1 EUWAG text bottom (new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00338" y="5419725"/>
            <a:ext cx="3922712" cy="143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Modern project funding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Assist in management and interpretation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Economic impact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Social and community impact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Capacity building and knowledge transfer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Aligned on corporate objectives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Monitoring and evaluation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Widening access and participation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Non-traditional audiences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295</TotalTime>
  <Words>323</Words>
  <Application>Microsoft Office PowerPoint</Application>
  <PresentationFormat>On-screen Show (4:3)</PresentationFormat>
  <Paragraphs>89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The changing pattern of heritage in Britain today: the case of Strata Florida </vt:lpstr>
      <vt:lpstr>Location</vt:lpstr>
      <vt:lpstr>Chronology</vt:lpstr>
      <vt:lpstr>1539 to 1886</vt:lpstr>
      <vt:lpstr>1886-1888</vt:lpstr>
      <vt:lpstr>1900-1998</vt:lpstr>
      <vt:lpstr>1999-2012</vt:lpstr>
      <vt:lpstr>Major funding sources</vt:lpstr>
      <vt:lpstr>Strata Florida Heritage Landscape Tourism Project</vt:lpstr>
      <vt:lpstr>Modern project funding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changing pattern of heritage in Britain today: the case of Strata Florida</dc:title>
  <dc:creator>m.locock</dc:creator>
  <cp:lastModifiedBy>sj024</cp:lastModifiedBy>
  <cp:revision>24</cp:revision>
  <dcterms:created xsi:type="dcterms:W3CDTF">2012-03-07T10:09:02Z</dcterms:created>
  <dcterms:modified xsi:type="dcterms:W3CDTF">2012-03-29T14:58:25Z</dcterms:modified>
</cp:coreProperties>
</file>