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46"/>
  </p:notesMasterIdLst>
  <p:sldIdLst>
    <p:sldId id="257" r:id="rId5"/>
    <p:sldId id="775" r:id="rId6"/>
    <p:sldId id="531" r:id="rId7"/>
    <p:sldId id="643" r:id="rId8"/>
    <p:sldId id="741" r:id="rId9"/>
    <p:sldId id="258" r:id="rId10"/>
    <p:sldId id="743" r:id="rId11"/>
    <p:sldId id="744" r:id="rId12"/>
    <p:sldId id="772" r:id="rId13"/>
    <p:sldId id="534" r:id="rId14"/>
    <p:sldId id="779" r:id="rId15"/>
    <p:sldId id="629" r:id="rId16"/>
    <p:sldId id="630" r:id="rId17"/>
    <p:sldId id="778" r:id="rId18"/>
    <p:sldId id="507" r:id="rId19"/>
    <p:sldId id="508" r:id="rId20"/>
    <p:sldId id="784" r:id="rId21"/>
    <p:sldId id="773" r:id="rId22"/>
    <p:sldId id="774" r:id="rId23"/>
    <p:sldId id="783" r:id="rId24"/>
    <p:sldId id="777" r:id="rId25"/>
    <p:sldId id="776" r:id="rId26"/>
    <p:sldId id="767" r:id="rId27"/>
    <p:sldId id="769" r:id="rId28"/>
    <p:sldId id="746" r:id="rId29"/>
    <p:sldId id="756" r:id="rId30"/>
    <p:sldId id="747" r:id="rId31"/>
    <p:sldId id="781" r:id="rId32"/>
    <p:sldId id="748" r:id="rId33"/>
    <p:sldId id="766" r:id="rId34"/>
    <p:sldId id="780" r:id="rId35"/>
    <p:sldId id="770" r:id="rId36"/>
    <p:sldId id="753" r:id="rId37"/>
    <p:sldId id="750" r:id="rId38"/>
    <p:sldId id="751" r:id="rId39"/>
    <p:sldId id="754" r:id="rId40"/>
    <p:sldId id="755" r:id="rId41"/>
    <p:sldId id="762" r:id="rId42"/>
    <p:sldId id="761" r:id="rId43"/>
    <p:sldId id="759" r:id="rId44"/>
    <p:sldId id="757"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86883" autoAdjust="0"/>
  </p:normalViewPr>
  <p:slideViewPr>
    <p:cSldViewPr snapToGrid="0">
      <p:cViewPr varScale="1">
        <p:scale>
          <a:sx n="82" d="100"/>
          <a:sy n="82" d="100"/>
        </p:scale>
        <p:origin x="102"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025625-3687-487D-A42E-FF21A03CEAAC}" type="doc">
      <dgm:prSet loTypeId="urn:microsoft.com/office/officeart/2005/8/layout/hierarchy1" loCatId="hierarchy" qsTypeId="urn:microsoft.com/office/officeart/2005/8/quickstyle/simple1#1" qsCatId="simple" csTypeId="urn:microsoft.com/office/officeart/2005/8/colors/accent1_2#1" csCatId="accent1" phldr="1"/>
      <dgm:spPr/>
      <dgm:t>
        <a:bodyPr/>
        <a:lstStyle/>
        <a:p>
          <a:endParaRPr lang="en-US"/>
        </a:p>
      </dgm:t>
    </dgm:pt>
    <dgm:pt modelId="{6A6EE6A9-DDE6-4F59-81D2-3D099C2052C4}">
      <dgm:prSet/>
      <dgm:spPr/>
      <dgm:t>
        <a:bodyPr/>
        <a:lstStyle/>
        <a:p>
          <a:r>
            <a:rPr lang="en-GB" dirty="0"/>
            <a:t>What is your background?</a:t>
          </a:r>
        </a:p>
        <a:p>
          <a:r>
            <a:rPr lang="en-GB" dirty="0"/>
            <a:t>Any marketing experience?</a:t>
          </a:r>
          <a:endParaRPr lang="en-US" dirty="0"/>
        </a:p>
      </dgm:t>
    </dgm:pt>
    <dgm:pt modelId="{0492F5F1-2DFC-45D0-91DD-2227FB349C40}" type="parTrans" cxnId="{C5E20FDF-D271-436E-9D03-1EF8E0E3C90C}">
      <dgm:prSet/>
      <dgm:spPr/>
      <dgm:t>
        <a:bodyPr/>
        <a:lstStyle/>
        <a:p>
          <a:endParaRPr lang="en-US"/>
        </a:p>
      </dgm:t>
    </dgm:pt>
    <dgm:pt modelId="{07E0456D-F1A6-4A26-8C56-D12F2C8B7CAC}" type="sibTrans" cxnId="{C5E20FDF-D271-436E-9D03-1EF8E0E3C90C}">
      <dgm:prSet/>
      <dgm:spPr/>
      <dgm:t>
        <a:bodyPr/>
        <a:lstStyle/>
        <a:p>
          <a:endParaRPr lang="en-US"/>
        </a:p>
      </dgm:t>
    </dgm:pt>
    <dgm:pt modelId="{9A3650FE-0D3A-4FB8-9017-536D9E932D85}">
      <dgm:prSet/>
      <dgm:spPr/>
      <dgm:t>
        <a:bodyPr/>
        <a:lstStyle/>
        <a:p>
          <a:r>
            <a:rPr lang="en-GB" dirty="0"/>
            <a:t>Do you have any work experience?</a:t>
          </a:r>
          <a:endParaRPr lang="en-US" dirty="0"/>
        </a:p>
      </dgm:t>
    </dgm:pt>
    <dgm:pt modelId="{99ADD65D-5BEB-402E-8FBB-F368863A5F23}" type="parTrans" cxnId="{7BAEFC1B-1E89-4538-A59C-2996B804C75F}">
      <dgm:prSet/>
      <dgm:spPr/>
      <dgm:t>
        <a:bodyPr/>
        <a:lstStyle/>
        <a:p>
          <a:endParaRPr lang="en-US"/>
        </a:p>
      </dgm:t>
    </dgm:pt>
    <dgm:pt modelId="{B566B790-0BA1-4A52-850B-7DB157308643}" type="sibTrans" cxnId="{7BAEFC1B-1E89-4538-A59C-2996B804C75F}">
      <dgm:prSet/>
      <dgm:spPr/>
      <dgm:t>
        <a:bodyPr/>
        <a:lstStyle/>
        <a:p>
          <a:endParaRPr lang="en-US"/>
        </a:p>
      </dgm:t>
    </dgm:pt>
    <dgm:pt modelId="{AFEE599C-1E72-4792-8C00-88983AB65473}">
      <dgm:prSet/>
      <dgm:spPr/>
      <dgm:t>
        <a:bodyPr/>
        <a:lstStyle/>
        <a:p>
          <a:r>
            <a:rPr lang="en-GB" dirty="0"/>
            <a:t>What are your career aspirations?</a:t>
          </a:r>
          <a:endParaRPr lang="en-US" dirty="0"/>
        </a:p>
      </dgm:t>
    </dgm:pt>
    <dgm:pt modelId="{2AEB83A7-058A-4FB4-A943-45FEB465F2D2}" type="parTrans" cxnId="{EDBD17DC-8C21-42DD-BDF6-2193576A7F92}">
      <dgm:prSet/>
      <dgm:spPr/>
      <dgm:t>
        <a:bodyPr/>
        <a:lstStyle/>
        <a:p>
          <a:endParaRPr lang="en-US"/>
        </a:p>
      </dgm:t>
    </dgm:pt>
    <dgm:pt modelId="{850681F5-1D07-4FCE-AF40-C2A520125424}" type="sibTrans" cxnId="{EDBD17DC-8C21-42DD-BDF6-2193576A7F92}">
      <dgm:prSet/>
      <dgm:spPr/>
      <dgm:t>
        <a:bodyPr/>
        <a:lstStyle/>
        <a:p>
          <a:endParaRPr lang="en-US"/>
        </a:p>
      </dgm:t>
    </dgm:pt>
    <dgm:pt modelId="{4EC3274F-19D4-45DD-BFB8-B9EE3F07A6EA}" type="pres">
      <dgm:prSet presAssocID="{FF025625-3687-487D-A42E-FF21A03CEAAC}" presName="hierChild1" presStyleCnt="0">
        <dgm:presLayoutVars>
          <dgm:chPref val="1"/>
          <dgm:dir/>
          <dgm:animOne val="branch"/>
          <dgm:animLvl val="lvl"/>
          <dgm:resizeHandles/>
        </dgm:presLayoutVars>
      </dgm:prSet>
      <dgm:spPr/>
    </dgm:pt>
    <dgm:pt modelId="{C63C71A6-5971-4AC2-9ED8-52406BA168FA}" type="pres">
      <dgm:prSet presAssocID="{6A6EE6A9-DDE6-4F59-81D2-3D099C2052C4}" presName="hierRoot1" presStyleCnt="0"/>
      <dgm:spPr/>
    </dgm:pt>
    <dgm:pt modelId="{849E429C-389D-4337-B3C2-3CC564D905E9}" type="pres">
      <dgm:prSet presAssocID="{6A6EE6A9-DDE6-4F59-81D2-3D099C2052C4}" presName="composite" presStyleCnt="0"/>
      <dgm:spPr/>
    </dgm:pt>
    <dgm:pt modelId="{3D745676-4BE4-4FED-B8DF-CFBA81B60510}" type="pres">
      <dgm:prSet presAssocID="{6A6EE6A9-DDE6-4F59-81D2-3D099C2052C4}" presName="background" presStyleLbl="node0" presStyleIdx="0" presStyleCnt="3"/>
      <dgm:spPr/>
    </dgm:pt>
    <dgm:pt modelId="{9EC24462-BC56-44DC-B79D-260FA0EEA957}" type="pres">
      <dgm:prSet presAssocID="{6A6EE6A9-DDE6-4F59-81D2-3D099C2052C4}" presName="text" presStyleLbl="fgAcc0" presStyleIdx="0" presStyleCnt="3">
        <dgm:presLayoutVars>
          <dgm:chPref val="3"/>
        </dgm:presLayoutVars>
      </dgm:prSet>
      <dgm:spPr/>
    </dgm:pt>
    <dgm:pt modelId="{D59B706D-0482-4DCF-AEF5-FD2B212CEB64}" type="pres">
      <dgm:prSet presAssocID="{6A6EE6A9-DDE6-4F59-81D2-3D099C2052C4}" presName="hierChild2" presStyleCnt="0"/>
      <dgm:spPr/>
    </dgm:pt>
    <dgm:pt modelId="{4EBCB0B5-2AE4-4F14-8A01-90A1F933D2D8}" type="pres">
      <dgm:prSet presAssocID="{9A3650FE-0D3A-4FB8-9017-536D9E932D85}" presName="hierRoot1" presStyleCnt="0"/>
      <dgm:spPr/>
    </dgm:pt>
    <dgm:pt modelId="{994D0778-7C5B-4AB4-B4B5-66BE4D8C685B}" type="pres">
      <dgm:prSet presAssocID="{9A3650FE-0D3A-4FB8-9017-536D9E932D85}" presName="composite" presStyleCnt="0"/>
      <dgm:spPr/>
    </dgm:pt>
    <dgm:pt modelId="{359C8451-221E-48F6-BBF5-44650B8364D5}" type="pres">
      <dgm:prSet presAssocID="{9A3650FE-0D3A-4FB8-9017-536D9E932D85}" presName="background" presStyleLbl="node0" presStyleIdx="1" presStyleCnt="3"/>
      <dgm:spPr/>
    </dgm:pt>
    <dgm:pt modelId="{759A39E3-A188-4714-A7A9-B69B3963ADDC}" type="pres">
      <dgm:prSet presAssocID="{9A3650FE-0D3A-4FB8-9017-536D9E932D85}" presName="text" presStyleLbl="fgAcc0" presStyleIdx="1" presStyleCnt="3">
        <dgm:presLayoutVars>
          <dgm:chPref val="3"/>
        </dgm:presLayoutVars>
      </dgm:prSet>
      <dgm:spPr/>
    </dgm:pt>
    <dgm:pt modelId="{D3027570-5E8D-44C1-B889-51789BF972DE}" type="pres">
      <dgm:prSet presAssocID="{9A3650FE-0D3A-4FB8-9017-536D9E932D85}" presName="hierChild2" presStyleCnt="0"/>
      <dgm:spPr/>
    </dgm:pt>
    <dgm:pt modelId="{AEFCAB0B-082B-4BE2-9CC1-6B3694E689FD}" type="pres">
      <dgm:prSet presAssocID="{AFEE599C-1E72-4792-8C00-88983AB65473}" presName="hierRoot1" presStyleCnt="0"/>
      <dgm:spPr/>
    </dgm:pt>
    <dgm:pt modelId="{D402E1C7-B081-4787-94B9-4C030E439462}" type="pres">
      <dgm:prSet presAssocID="{AFEE599C-1E72-4792-8C00-88983AB65473}" presName="composite" presStyleCnt="0"/>
      <dgm:spPr/>
    </dgm:pt>
    <dgm:pt modelId="{49C99BF1-E47C-4791-8943-925BE12CB865}" type="pres">
      <dgm:prSet presAssocID="{AFEE599C-1E72-4792-8C00-88983AB65473}" presName="background" presStyleLbl="node0" presStyleIdx="2" presStyleCnt="3"/>
      <dgm:spPr/>
    </dgm:pt>
    <dgm:pt modelId="{06673533-3C16-44AA-B988-985ADA05528E}" type="pres">
      <dgm:prSet presAssocID="{AFEE599C-1E72-4792-8C00-88983AB65473}" presName="text" presStyleLbl="fgAcc0" presStyleIdx="2" presStyleCnt="3">
        <dgm:presLayoutVars>
          <dgm:chPref val="3"/>
        </dgm:presLayoutVars>
      </dgm:prSet>
      <dgm:spPr/>
    </dgm:pt>
    <dgm:pt modelId="{9A70A500-19CF-40A9-B84B-581B6218B8E2}" type="pres">
      <dgm:prSet presAssocID="{AFEE599C-1E72-4792-8C00-88983AB65473}" presName="hierChild2" presStyleCnt="0"/>
      <dgm:spPr/>
    </dgm:pt>
  </dgm:ptLst>
  <dgm:cxnLst>
    <dgm:cxn modelId="{7BAEFC1B-1E89-4538-A59C-2996B804C75F}" srcId="{FF025625-3687-487D-A42E-FF21A03CEAAC}" destId="{9A3650FE-0D3A-4FB8-9017-536D9E932D85}" srcOrd="1" destOrd="0" parTransId="{99ADD65D-5BEB-402E-8FBB-F368863A5F23}" sibTransId="{B566B790-0BA1-4A52-850B-7DB157308643}"/>
    <dgm:cxn modelId="{EE92A838-A85B-4B03-8EAC-9FC6E3457945}" type="presOf" srcId="{6A6EE6A9-DDE6-4F59-81D2-3D099C2052C4}" destId="{9EC24462-BC56-44DC-B79D-260FA0EEA957}" srcOrd="0" destOrd="0" presId="urn:microsoft.com/office/officeart/2005/8/layout/hierarchy1"/>
    <dgm:cxn modelId="{029F8466-2503-4D27-86C5-71C054667699}" type="presOf" srcId="{AFEE599C-1E72-4792-8C00-88983AB65473}" destId="{06673533-3C16-44AA-B988-985ADA05528E}" srcOrd="0" destOrd="0" presId="urn:microsoft.com/office/officeart/2005/8/layout/hierarchy1"/>
    <dgm:cxn modelId="{73FAB698-5BA3-4DDC-9AF6-12B480C301CD}" type="presOf" srcId="{9A3650FE-0D3A-4FB8-9017-536D9E932D85}" destId="{759A39E3-A188-4714-A7A9-B69B3963ADDC}" srcOrd="0" destOrd="0" presId="urn:microsoft.com/office/officeart/2005/8/layout/hierarchy1"/>
    <dgm:cxn modelId="{EDBD17DC-8C21-42DD-BDF6-2193576A7F92}" srcId="{FF025625-3687-487D-A42E-FF21A03CEAAC}" destId="{AFEE599C-1E72-4792-8C00-88983AB65473}" srcOrd="2" destOrd="0" parTransId="{2AEB83A7-058A-4FB4-A943-45FEB465F2D2}" sibTransId="{850681F5-1D07-4FCE-AF40-C2A520125424}"/>
    <dgm:cxn modelId="{C5E20FDF-D271-436E-9D03-1EF8E0E3C90C}" srcId="{FF025625-3687-487D-A42E-FF21A03CEAAC}" destId="{6A6EE6A9-DDE6-4F59-81D2-3D099C2052C4}" srcOrd="0" destOrd="0" parTransId="{0492F5F1-2DFC-45D0-91DD-2227FB349C40}" sibTransId="{07E0456D-F1A6-4A26-8C56-D12F2C8B7CAC}"/>
    <dgm:cxn modelId="{791199E9-DF82-41DE-A10D-AA758536E252}" type="presOf" srcId="{FF025625-3687-487D-A42E-FF21A03CEAAC}" destId="{4EC3274F-19D4-45DD-BFB8-B9EE3F07A6EA}" srcOrd="0" destOrd="0" presId="urn:microsoft.com/office/officeart/2005/8/layout/hierarchy1"/>
    <dgm:cxn modelId="{1CF23E67-E36B-4888-98C8-81FE8FB5F776}" type="presParOf" srcId="{4EC3274F-19D4-45DD-BFB8-B9EE3F07A6EA}" destId="{C63C71A6-5971-4AC2-9ED8-52406BA168FA}" srcOrd="0" destOrd="0" presId="urn:microsoft.com/office/officeart/2005/8/layout/hierarchy1"/>
    <dgm:cxn modelId="{FDD88634-DB15-48CE-A1CB-397391AA75BD}" type="presParOf" srcId="{C63C71A6-5971-4AC2-9ED8-52406BA168FA}" destId="{849E429C-389D-4337-B3C2-3CC564D905E9}" srcOrd="0" destOrd="0" presId="urn:microsoft.com/office/officeart/2005/8/layout/hierarchy1"/>
    <dgm:cxn modelId="{055E79CC-8F6D-486A-800B-88EA1C88C4C1}" type="presParOf" srcId="{849E429C-389D-4337-B3C2-3CC564D905E9}" destId="{3D745676-4BE4-4FED-B8DF-CFBA81B60510}" srcOrd="0" destOrd="0" presId="urn:microsoft.com/office/officeart/2005/8/layout/hierarchy1"/>
    <dgm:cxn modelId="{CB603B3C-2CEA-48BD-B7AF-8BE5709DF46A}" type="presParOf" srcId="{849E429C-389D-4337-B3C2-3CC564D905E9}" destId="{9EC24462-BC56-44DC-B79D-260FA0EEA957}" srcOrd="1" destOrd="0" presId="urn:microsoft.com/office/officeart/2005/8/layout/hierarchy1"/>
    <dgm:cxn modelId="{712FC3D8-727F-4023-80CA-67C7CB236881}" type="presParOf" srcId="{C63C71A6-5971-4AC2-9ED8-52406BA168FA}" destId="{D59B706D-0482-4DCF-AEF5-FD2B212CEB64}" srcOrd="1" destOrd="0" presId="urn:microsoft.com/office/officeart/2005/8/layout/hierarchy1"/>
    <dgm:cxn modelId="{11D6DFEE-A2DA-4264-9D6A-B28561174275}" type="presParOf" srcId="{4EC3274F-19D4-45DD-BFB8-B9EE3F07A6EA}" destId="{4EBCB0B5-2AE4-4F14-8A01-90A1F933D2D8}" srcOrd="1" destOrd="0" presId="urn:microsoft.com/office/officeart/2005/8/layout/hierarchy1"/>
    <dgm:cxn modelId="{D1CD9303-F60A-400D-81F8-71E01395668C}" type="presParOf" srcId="{4EBCB0B5-2AE4-4F14-8A01-90A1F933D2D8}" destId="{994D0778-7C5B-4AB4-B4B5-66BE4D8C685B}" srcOrd="0" destOrd="0" presId="urn:microsoft.com/office/officeart/2005/8/layout/hierarchy1"/>
    <dgm:cxn modelId="{43F6A946-234F-44D4-92D8-32B5BA2EED86}" type="presParOf" srcId="{994D0778-7C5B-4AB4-B4B5-66BE4D8C685B}" destId="{359C8451-221E-48F6-BBF5-44650B8364D5}" srcOrd="0" destOrd="0" presId="urn:microsoft.com/office/officeart/2005/8/layout/hierarchy1"/>
    <dgm:cxn modelId="{82013314-290A-45C4-8789-B839C1ED5543}" type="presParOf" srcId="{994D0778-7C5B-4AB4-B4B5-66BE4D8C685B}" destId="{759A39E3-A188-4714-A7A9-B69B3963ADDC}" srcOrd="1" destOrd="0" presId="urn:microsoft.com/office/officeart/2005/8/layout/hierarchy1"/>
    <dgm:cxn modelId="{A7E8AEF4-20B4-4E34-A537-E64EECA898A2}" type="presParOf" srcId="{4EBCB0B5-2AE4-4F14-8A01-90A1F933D2D8}" destId="{D3027570-5E8D-44C1-B889-51789BF972DE}" srcOrd="1" destOrd="0" presId="urn:microsoft.com/office/officeart/2005/8/layout/hierarchy1"/>
    <dgm:cxn modelId="{06A97615-A290-4D4D-A9CA-318D5BBEC051}" type="presParOf" srcId="{4EC3274F-19D4-45DD-BFB8-B9EE3F07A6EA}" destId="{AEFCAB0B-082B-4BE2-9CC1-6B3694E689FD}" srcOrd="2" destOrd="0" presId="urn:microsoft.com/office/officeart/2005/8/layout/hierarchy1"/>
    <dgm:cxn modelId="{2B305541-CF92-4914-8B2F-1F8F325C80FF}" type="presParOf" srcId="{AEFCAB0B-082B-4BE2-9CC1-6B3694E689FD}" destId="{D402E1C7-B081-4787-94B9-4C030E439462}" srcOrd="0" destOrd="0" presId="urn:microsoft.com/office/officeart/2005/8/layout/hierarchy1"/>
    <dgm:cxn modelId="{38C6EA9A-EE30-47E7-A0C0-628CFE6049F1}" type="presParOf" srcId="{D402E1C7-B081-4787-94B9-4C030E439462}" destId="{49C99BF1-E47C-4791-8943-925BE12CB865}" srcOrd="0" destOrd="0" presId="urn:microsoft.com/office/officeart/2005/8/layout/hierarchy1"/>
    <dgm:cxn modelId="{56BF1D46-49D4-4815-B065-6355BD3FC717}" type="presParOf" srcId="{D402E1C7-B081-4787-94B9-4C030E439462}" destId="{06673533-3C16-44AA-B988-985ADA05528E}" srcOrd="1" destOrd="0" presId="urn:microsoft.com/office/officeart/2005/8/layout/hierarchy1"/>
    <dgm:cxn modelId="{AF117053-7A56-45C2-A69A-C4785E281331}" type="presParOf" srcId="{AEFCAB0B-082B-4BE2-9CC1-6B3694E689FD}" destId="{9A70A500-19CF-40A9-B84B-581B6218B8E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184D89-0EFD-4E6E-A298-6D45344A6EEB}" type="doc">
      <dgm:prSet loTypeId="urn:microsoft.com/office/officeart/2008/layout/LinedList" loCatId="list" qsTypeId="urn:microsoft.com/office/officeart/2005/8/quickstyle/simple4#1" qsCatId="simple" csTypeId="urn:microsoft.com/office/officeart/2005/8/colors/colorful1#1" csCatId="colorful"/>
      <dgm:spPr/>
      <dgm:t>
        <a:bodyPr/>
        <a:lstStyle/>
        <a:p>
          <a:endParaRPr lang="en-US"/>
        </a:p>
      </dgm:t>
    </dgm:pt>
    <dgm:pt modelId="{63F96EEE-6804-4A3B-BA61-D367B6BCF17E}">
      <dgm:prSet/>
      <dgm:spPr/>
      <dgm:t>
        <a:bodyPr/>
        <a:lstStyle/>
        <a:p>
          <a:r>
            <a:rPr lang="en-GB"/>
            <a:t>Moodle page. Choose tabs for your content.</a:t>
          </a:r>
          <a:endParaRPr lang="en-US"/>
        </a:p>
      </dgm:t>
    </dgm:pt>
    <dgm:pt modelId="{278E727E-21F6-4D3A-970B-F319A6B6DC2E}" type="parTrans" cxnId="{0C10619A-2E54-4312-B5E6-DE3397BBFA38}">
      <dgm:prSet/>
      <dgm:spPr/>
      <dgm:t>
        <a:bodyPr/>
        <a:lstStyle/>
        <a:p>
          <a:endParaRPr lang="en-US"/>
        </a:p>
      </dgm:t>
    </dgm:pt>
    <dgm:pt modelId="{8371ABBE-E686-4312-B8C8-4D3B922503BD}" type="sibTrans" cxnId="{0C10619A-2E54-4312-B5E6-DE3397BBFA38}">
      <dgm:prSet/>
      <dgm:spPr/>
      <dgm:t>
        <a:bodyPr/>
        <a:lstStyle/>
        <a:p>
          <a:endParaRPr lang="en-US"/>
        </a:p>
      </dgm:t>
    </dgm:pt>
    <dgm:pt modelId="{18913166-2E5A-4CA0-987F-37D3B3BDFE1F}">
      <dgm:prSet/>
      <dgm:spPr/>
      <dgm:t>
        <a:bodyPr/>
        <a:lstStyle/>
        <a:p>
          <a:r>
            <a:rPr lang="en-GB"/>
            <a:t>Module Handbook</a:t>
          </a:r>
          <a:endParaRPr lang="en-US"/>
        </a:p>
      </dgm:t>
    </dgm:pt>
    <dgm:pt modelId="{85E890F9-574F-422E-B70F-52FE0052C932}" type="parTrans" cxnId="{1746C058-6934-4FC9-A02C-3EBDC189407B}">
      <dgm:prSet/>
      <dgm:spPr/>
      <dgm:t>
        <a:bodyPr/>
        <a:lstStyle/>
        <a:p>
          <a:endParaRPr lang="en-US"/>
        </a:p>
      </dgm:t>
    </dgm:pt>
    <dgm:pt modelId="{4E7B759C-F009-4464-9606-4C8478B6675D}" type="sibTrans" cxnId="{1746C058-6934-4FC9-A02C-3EBDC189407B}">
      <dgm:prSet/>
      <dgm:spPr/>
      <dgm:t>
        <a:bodyPr/>
        <a:lstStyle/>
        <a:p>
          <a:endParaRPr lang="en-US"/>
        </a:p>
      </dgm:t>
    </dgm:pt>
    <dgm:pt modelId="{5540DC57-8F30-4DA9-A59F-DF1C2C14B388}">
      <dgm:prSet/>
      <dgm:spPr/>
      <dgm:t>
        <a:bodyPr/>
        <a:lstStyle/>
        <a:p>
          <a:r>
            <a:rPr lang="en-US"/>
            <a:t>Lecture materials</a:t>
          </a:r>
        </a:p>
      </dgm:t>
    </dgm:pt>
    <dgm:pt modelId="{B148F005-49A0-4B80-8F55-684C8FFFCB0C}" type="parTrans" cxnId="{C572973C-EA3F-45B1-9CEB-E6818E69A358}">
      <dgm:prSet/>
      <dgm:spPr/>
      <dgm:t>
        <a:bodyPr/>
        <a:lstStyle/>
        <a:p>
          <a:endParaRPr lang="en-US"/>
        </a:p>
      </dgm:t>
    </dgm:pt>
    <dgm:pt modelId="{79D76ADE-432B-431F-808B-A7B8FE91C67E}" type="sibTrans" cxnId="{C572973C-EA3F-45B1-9CEB-E6818E69A358}">
      <dgm:prSet/>
      <dgm:spPr/>
      <dgm:t>
        <a:bodyPr/>
        <a:lstStyle/>
        <a:p>
          <a:endParaRPr lang="en-US"/>
        </a:p>
      </dgm:t>
    </dgm:pt>
    <dgm:pt modelId="{8AEC47D6-1CDB-4D17-87B4-996BC84A11CD}">
      <dgm:prSet/>
      <dgm:spPr/>
      <dgm:t>
        <a:bodyPr/>
        <a:lstStyle/>
        <a:p>
          <a:r>
            <a:rPr lang="en-GB"/>
            <a:t>Further background material</a:t>
          </a:r>
          <a:endParaRPr lang="en-US"/>
        </a:p>
      </dgm:t>
    </dgm:pt>
    <dgm:pt modelId="{FBA4E4E1-732D-4E85-A009-C0CD006728CA}" type="parTrans" cxnId="{52521266-CBB1-4BAE-8121-C480CBDC7123}">
      <dgm:prSet/>
      <dgm:spPr/>
      <dgm:t>
        <a:bodyPr/>
        <a:lstStyle/>
        <a:p>
          <a:endParaRPr lang="en-US"/>
        </a:p>
      </dgm:t>
    </dgm:pt>
    <dgm:pt modelId="{84C88FA5-1431-4653-B39A-A547B536F7DB}" type="sibTrans" cxnId="{52521266-CBB1-4BAE-8121-C480CBDC7123}">
      <dgm:prSet/>
      <dgm:spPr/>
      <dgm:t>
        <a:bodyPr/>
        <a:lstStyle/>
        <a:p>
          <a:endParaRPr lang="en-US"/>
        </a:p>
      </dgm:t>
    </dgm:pt>
    <dgm:pt modelId="{023DD685-3837-4CA5-A028-CBDD4FFBA304}">
      <dgm:prSet/>
      <dgm:spPr/>
      <dgm:t>
        <a:bodyPr/>
        <a:lstStyle/>
        <a:p>
          <a:r>
            <a:rPr lang="en-US"/>
            <a:t>Assignment briefs and deadlines</a:t>
          </a:r>
        </a:p>
      </dgm:t>
    </dgm:pt>
    <dgm:pt modelId="{E56EFC4F-A0EA-447D-8A39-11C1E4E52570}" type="parTrans" cxnId="{09E32FAC-921A-487C-AAC1-0DE4A5642F24}">
      <dgm:prSet/>
      <dgm:spPr/>
      <dgm:t>
        <a:bodyPr/>
        <a:lstStyle/>
        <a:p>
          <a:endParaRPr lang="en-US"/>
        </a:p>
      </dgm:t>
    </dgm:pt>
    <dgm:pt modelId="{104B2EAB-7ACF-4CD5-8536-652955898BEF}" type="sibTrans" cxnId="{09E32FAC-921A-487C-AAC1-0DE4A5642F24}">
      <dgm:prSet/>
      <dgm:spPr/>
      <dgm:t>
        <a:bodyPr/>
        <a:lstStyle/>
        <a:p>
          <a:endParaRPr lang="en-US"/>
        </a:p>
      </dgm:t>
    </dgm:pt>
    <dgm:pt modelId="{B0D12717-C74C-431C-A41F-4ED2FC699E56}">
      <dgm:prSet/>
      <dgm:spPr/>
      <dgm:t>
        <a:bodyPr/>
        <a:lstStyle/>
        <a:p>
          <a:r>
            <a:rPr lang="en-GB" dirty="0"/>
            <a:t>Assignment submission links</a:t>
          </a:r>
          <a:endParaRPr lang="en-US" dirty="0"/>
        </a:p>
      </dgm:t>
    </dgm:pt>
    <dgm:pt modelId="{D0634F83-037C-4868-82A3-850149530C82}" type="parTrans" cxnId="{D069C2F1-0FFF-4DEC-882F-DDAEAD2E4487}">
      <dgm:prSet/>
      <dgm:spPr/>
      <dgm:t>
        <a:bodyPr/>
        <a:lstStyle/>
        <a:p>
          <a:endParaRPr lang="en-US"/>
        </a:p>
      </dgm:t>
    </dgm:pt>
    <dgm:pt modelId="{B423C877-63A5-4C08-9DB5-28BB6AD8287E}" type="sibTrans" cxnId="{D069C2F1-0FFF-4DEC-882F-DDAEAD2E4487}">
      <dgm:prSet/>
      <dgm:spPr/>
      <dgm:t>
        <a:bodyPr/>
        <a:lstStyle/>
        <a:p>
          <a:endParaRPr lang="en-US"/>
        </a:p>
      </dgm:t>
    </dgm:pt>
    <dgm:pt modelId="{BB9809A2-A7F9-4705-9B53-1A74D8F25496}">
      <dgm:prSet/>
      <dgm:spPr/>
      <dgm:t>
        <a:bodyPr/>
        <a:lstStyle/>
        <a:p>
          <a:r>
            <a:rPr lang="en-GB"/>
            <a:t>Communication through Teams or email</a:t>
          </a:r>
          <a:endParaRPr lang="en-US"/>
        </a:p>
      </dgm:t>
    </dgm:pt>
    <dgm:pt modelId="{A5A1E179-73C8-4D22-8A52-39369D72D827}" type="parTrans" cxnId="{E9185886-460C-4E45-B8EA-CFAB2E35E6DE}">
      <dgm:prSet/>
      <dgm:spPr/>
      <dgm:t>
        <a:bodyPr/>
        <a:lstStyle/>
        <a:p>
          <a:endParaRPr lang="en-US"/>
        </a:p>
      </dgm:t>
    </dgm:pt>
    <dgm:pt modelId="{0BCDCCFC-B295-4F8B-90EF-A20F84AA1698}" type="sibTrans" cxnId="{E9185886-460C-4E45-B8EA-CFAB2E35E6DE}">
      <dgm:prSet/>
      <dgm:spPr/>
      <dgm:t>
        <a:bodyPr/>
        <a:lstStyle/>
        <a:p>
          <a:endParaRPr lang="en-US"/>
        </a:p>
      </dgm:t>
    </dgm:pt>
    <dgm:pt modelId="{569F361D-D1A3-4113-A4A8-0A3770FE9B7D}">
      <dgm:prSet/>
      <dgm:spPr/>
      <dgm:t>
        <a:bodyPr/>
        <a:lstStyle/>
        <a:p>
          <a:r>
            <a:rPr lang="en-GB"/>
            <a:t>If in doubt – ask me! </a:t>
          </a:r>
          <a:r>
            <a:rPr lang="en-GB">
              <a:sym typeface="Wingdings" panose="05000000000000000000" pitchFamily="2" charset="2"/>
            </a:rPr>
            <a:t></a:t>
          </a:r>
          <a:endParaRPr lang="en-US"/>
        </a:p>
      </dgm:t>
    </dgm:pt>
    <dgm:pt modelId="{24CDFFC8-2599-44EC-8E04-B74ABDC9BBB1}" type="parTrans" cxnId="{07702170-0C37-4955-940B-ED186997C171}">
      <dgm:prSet/>
      <dgm:spPr/>
      <dgm:t>
        <a:bodyPr/>
        <a:lstStyle/>
        <a:p>
          <a:endParaRPr lang="en-US"/>
        </a:p>
      </dgm:t>
    </dgm:pt>
    <dgm:pt modelId="{31D3F23A-B98F-46E2-A82D-EDF8EAE2DFBA}" type="sibTrans" cxnId="{07702170-0C37-4955-940B-ED186997C171}">
      <dgm:prSet/>
      <dgm:spPr/>
      <dgm:t>
        <a:bodyPr/>
        <a:lstStyle/>
        <a:p>
          <a:endParaRPr lang="en-US"/>
        </a:p>
      </dgm:t>
    </dgm:pt>
    <dgm:pt modelId="{EE33473E-A200-45A9-8E3A-B61F9E21AD9F}" type="pres">
      <dgm:prSet presAssocID="{05184D89-0EFD-4E6E-A298-6D45344A6EEB}" presName="vert0" presStyleCnt="0">
        <dgm:presLayoutVars>
          <dgm:dir/>
          <dgm:animOne val="branch"/>
          <dgm:animLvl val="lvl"/>
        </dgm:presLayoutVars>
      </dgm:prSet>
      <dgm:spPr/>
    </dgm:pt>
    <dgm:pt modelId="{14036FC5-8990-416D-B4FF-1C8CE63CAA78}" type="pres">
      <dgm:prSet presAssocID="{63F96EEE-6804-4A3B-BA61-D367B6BCF17E}" presName="thickLine" presStyleLbl="alignNode1" presStyleIdx="0" presStyleCnt="8"/>
      <dgm:spPr/>
    </dgm:pt>
    <dgm:pt modelId="{CF73218E-2A50-4CD7-B99E-6F9E457567DF}" type="pres">
      <dgm:prSet presAssocID="{63F96EEE-6804-4A3B-BA61-D367B6BCF17E}" presName="horz1" presStyleCnt="0"/>
      <dgm:spPr/>
    </dgm:pt>
    <dgm:pt modelId="{43B9C312-DB38-4D9B-8699-2E175A47B2E7}" type="pres">
      <dgm:prSet presAssocID="{63F96EEE-6804-4A3B-BA61-D367B6BCF17E}" presName="tx1" presStyleLbl="revTx" presStyleIdx="0" presStyleCnt="8"/>
      <dgm:spPr/>
    </dgm:pt>
    <dgm:pt modelId="{CEBEBD6E-84A6-4FA8-8A27-D2E68D0381CA}" type="pres">
      <dgm:prSet presAssocID="{63F96EEE-6804-4A3B-BA61-D367B6BCF17E}" presName="vert1" presStyleCnt="0"/>
      <dgm:spPr/>
    </dgm:pt>
    <dgm:pt modelId="{3631189F-B842-4958-A947-5A84A1B0F180}" type="pres">
      <dgm:prSet presAssocID="{18913166-2E5A-4CA0-987F-37D3B3BDFE1F}" presName="thickLine" presStyleLbl="alignNode1" presStyleIdx="1" presStyleCnt="8"/>
      <dgm:spPr/>
    </dgm:pt>
    <dgm:pt modelId="{EF7E9467-75BC-492A-8F0B-72E4634ABB06}" type="pres">
      <dgm:prSet presAssocID="{18913166-2E5A-4CA0-987F-37D3B3BDFE1F}" presName="horz1" presStyleCnt="0"/>
      <dgm:spPr/>
    </dgm:pt>
    <dgm:pt modelId="{603244EA-816E-4710-B3C5-77E13BCEE6BE}" type="pres">
      <dgm:prSet presAssocID="{18913166-2E5A-4CA0-987F-37D3B3BDFE1F}" presName="tx1" presStyleLbl="revTx" presStyleIdx="1" presStyleCnt="8"/>
      <dgm:spPr/>
    </dgm:pt>
    <dgm:pt modelId="{26CFCB2A-2746-41DB-AF15-576C804045F2}" type="pres">
      <dgm:prSet presAssocID="{18913166-2E5A-4CA0-987F-37D3B3BDFE1F}" presName="vert1" presStyleCnt="0"/>
      <dgm:spPr/>
    </dgm:pt>
    <dgm:pt modelId="{CB564A8D-61D9-48DC-9E50-1CF8CAA57522}" type="pres">
      <dgm:prSet presAssocID="{5540DC57-8F30-4DA9-A59F-DF1C2C14B388}" presName="thickLine" presStyleLbl="alignNode1" presStyleIdx="2" presStyleCnt="8"/>
      <dgm:spPr/>
    </dgm:pt>
    <dgm:pt modelId="{7138BE57-23B4-47AB-8DEA-0F929085B7A2}" type="pres">
      <dgm:prSet presAssocID="{5540DC57-8F30-4DA9-A59F-DF1C2C14B388}" presName="horz1" presStyleCnt="0"/>
      <dgm:spPr/>
    </dgm:pt>
    <dgm:pt modelId="{D1055F34-D4D1-4428-8884-E9156794FE5A}" type="pres">
      <dgm:prSet presAssocID="{5540DC57-8F30-4DA9-A59F-DF1C2C14B388}" presName="tx1" presStyleLbl="revTx" presStyleIdx="2" presStyleCnt="8"/>
      <dgm:spPr/>
    </dgm:pt>
    <dgm:pt modelId="{168C28A2-3532-4428-9F9D-AB5DF2315A25}" type="pres">
      <dgm:prSet presAssocID="{5540DC57-8F30-4DA9-A59F-DF1C2C14B388}" presName="vert1" presStyleCnt="0"/>
      <dgm:spPr/>
    </dgm:pt>
    <dgm:pt modelId="{85B6A933-507F-4A3B-AD80-25EAFA215655}" type="pres">
      <dgm:prSet presAssocID="{8AEC47D6-1CDB-4D17-87B4-996BC84A11CD}" presName="thickLine" presStyleLbl="alignNode1" presStyleIdx="3" presStyleCnt="8"/>
      <dgm:spPr/>
    </dgm:pt>
    <dgm:pt modelId="{D4B6D33E-883B-41F0-984E-1ADAAA993E7F}" type="pres">
      <dgm:prSet presAssocID="{8AEC47D6-1CDB-4D17-87B4-996BC84A11CD}" presName="horz1" presStyleCnt="0"/>
      <dgm:spPr/>
    </dgm:pt>
    <dgm:pt modelId="{EAFD6F83-E1A2-44F6-B73C-15C59515C29D}" type="pres">
      <dgm:prSet presAssocID="{8AEC47D6-1CDB-4D17-87B4-996BC84A11CD}" presName="tx1" presStyleLbl="revTx" presStyleIdx="3" presStyleCnt="8"/>
      <dgm:spPr/>
    </dgm:pt>
    <dgm:pt modelId="{303E3A54-B911-4C58-99AE-060043F27EE8}" type="pres">
      <dgm:prSet presAssocID="{8AEC47D6-1CDB-4D17-87B4-996BC84A11CD}" presName="vert1" presStyleCnt="0"/>
      <dgm:spPr/>
    </dgm:pt>
    <dgm:pt modelId="{3EA7C7CF-8480-4D98-9C6F-A6950E3955D2}" type="pres">
      <dgm:prSet presAssocID="{023DD685-3837-4CA5-A028-CBDD4FFBA304}" presName="thickLine" presStyleLbl="alignNode1" presStyleIdx="4" presStyleCnt="8"/>
      <dgm:spPr/>
    </dgm:pt>
    <dgm:pt modelId="{EBE86BEA-3C4A-4E02-9A2F-CE13770CC177}" type="pres">
      <dgm:prSet presAssocID="{023DD685-3837-4CA5-A028-CBDD4FFBA304}" presName="horz1" presStyleCnt="0"/>
      <dgm:spPr/>
    </dgm:pt>
    <dgm:pt modelId="{A976D6BF-085A-4D97-A3AF-DA60B62FD539}" type="pres">
      <dgm:prSet presAssocID="{023DD685-3837-4CA5-A028-CBDD4FFBA304}" presName="tx1" presStyleLbl="revTx" presStyleIdx="4" presStyleCnt="8"/>
      <dgm:spPr/>
    </dgm:pt>
    <dgm:pt modelId="{9B79995C-704B-4EDF-82DC-0E53B772619D}" type="pres">
      <dgm:prSet presAssocID="{023DD685-3837-4CA5-A028-CBDD4FFBA304}" presName="vert1" presStyleCnt="0"/>
      <dgm:spPr/>
    </dgm:pt>
    <dgm:pt modelId="{C1099F50-0F40-4CAB-B6CF-D278F723C916}" type="pres">
      <dgm:prSet presAssocID="{B0D12717-C74C-431C-A41F-4ED2FC699E56}" presName="thickLine" presStyleLbl="alignNode1" presStyleIdx="5" presStyleCnt="8"/>
      <dgm:spPr/>
    </dgm:pt>
    <dgm:pt modelId="{6D5C4B5D-A0EA-415B-9A13-B6FD3896E24C}" type="pres">
      <dgm:prSet presAssocID="{B0D12717-C74C-431C-A41F-4ED2FC699E56}" presName="horz1" presStyleCnt="0"/>
      <dgm:spPr/>
    </dgm:pt>
    <dgm:pt modelId="{ECFC392F-CF7D-4561-91B0-A5A19AD7B865}" type="pres">
      <dgm:prSet presAssocID="{B0D12717-C74C-431C-A41F-4ED2FC699E56}" presName="tx1" presStyleLbl="revTx" presStyleIdx="5" presStyleCnt="8"/>
      <dgm:spPr/>
    </dgm:pt>
    <dgm:pt modelId="{0D8969D6-69A6-4ABE-B92E-F447A68AC0F5}" type="pres">
      <dgm:prSet presAssocID="{B0D12717-C74C-431C-A41F-4ED2FC699E56}" presName="vert1" presStyleCnt="0"/>
      <dgm:spPr/>
    </dgm:pt>
    <dgm:pt modelId="{BF28DB69-CCB2-481C-9F1A-453293F2CB24}" type="pres">
      <dgm:prSet presAssocID="{BB9809A2-A7F9-4705-9B53-1A74D8F25496}" presName="thickLine" presStyleLbl="alignNode1" presStyleIdx="6" presStyleCnt="8"/>
      <dgm:spPr/>
    </dgm:pt>
    <dgm:pt modelId="{E596CCAF-3326-433D-B768-2DF3C0B1A4DE}" type="pres">
      <dgm:prSet presAssocID="{BB9809A2-A7F9-4705-9B53-1A74D8F25496}" presName="horz1" presStyleCnt="0"/>
      <dgm:spPr/>
    </dgm:pt>
    <dgm:pt modelId="{793C1156-2B30-42E8-A1F1-7A6DD88E9EBC}" type="pres">
      <dgm:prSet presAssocID="{BB9809A2-A7F9-4705-9B53-1A74D8F25496}" presName="tx1" presStyleLbl="revTx" presStyleIdx="6" presStyleCnt="8"/>
      <dgm:spPr/>
    </dgm:pt>
    <dgm:pt modelId="{D2D5D4F6-28A8-478F-95C6-D6059339ABD8}" type="pres">
      <dgm:prSet presAssocID="{BB9809A2-A7F9-4705-9B53-1A74D8F25496}" presName="vert1" presStyleCnt="0"/>
      <dgm:spPr/>
    </dgm:pt>
    <dgm:pt modelId="{F1DAB897-FF7F-4A60-96E9-541A06954677}" type="pres">
      <dgm:prSet presAssocID="{569F361D-D1A3-4113-A4A8-0A3770FE9B7D}" presName="thickLine" presStyleLbl="alignNode1" presStyleIdx="7" presStyleCnt="8"/>
      <dgm:spPr/>
    </dgm:pt>
    <dgm:pt modelId="{E25668E2-74CF-4C74-B82A-E4FE36C1EFE3}" type="pres">
      <dgm:prSet presAssocID="{569F361D-D1A3-4113-A4A8-0A3770FE9B7D}" presName="horz1" presStyleCnt="0"/>
      <dgm:spPr/>
    </dgm:pt>
    <dgm:pt modelId="{D0949D33-007D-44D8-8CAB-E07E96F9F43C}" type="pres">
      <dgm:prSet presAssocID="{569F361D-D1A3-4113-A4A8-0A3770FE9B7D}" presName="tx1" presStyleLbl="revTx" presStyleIdx="7" presStyleCnt="8"/>
      <dgm:spPr/>
    </dgm:pt>
    <dgm:pt modelId="{6FAEB6D6-2F97-4DF8-8FFE-44FDFF394BAD}" type="pres">
      <dgm:prSet presAssocID="{569F361D-D1A3-4113-A4A8-0A3770FE9B7D}" presName="vert1" presStyleCnt="0"/>
      <dgm:spPr/>
    </dgm:pt>
  </dgm:ptLst>
  <dgm:cxnLst>
    <dgm:cxn modelId="{C572973C-EA3F-45B1-9CEB-E6818E69A358}" srcId="{05184D89-0EFD-4E6E-A298-6D45344A6EEB}" destId="{5540DC57-8F30-4DA9-A59F-DF1C2C14B388}" srcOrd="2" destOrd="0" parTransId="{B148F005-49A0-4B80-8F55-684C8FFFCB0C}" sibTransId="{79D76ADE-432B-431F-808B-A7B8FE91C67E}"/>
    <dgm:cxn modelId="{52521266-CBB1-4BAE-8121-C480CBDC7123}" srcId="{05184D89-0EFD-4E6E-A298-6D45344A6EEB}" destId="{8AEC47D6-1CDB-4D17-87B4-996BC84A11CD}" srcOrd="3" destOrd="0" parTransId="{FBA4E4E1-732D-4E85-A009-C0CD006728CA}" sibTransId="{84C88FA5-1431-4653-B39A-A547B536F7DB}"/>
    <dgm:cxn modelId="{DE603246-1EB8-4308-8D9B-8FD07457B186}" type="presOf" srcId="{023DD685-3837-4CA5-A028-CBDD4FFBA304}" destId="{A976D6BF-085A-4D97-A3AF-DA60B62FD539}" srcOrd="0" destOrd="0" presId="urn:microsoft.com/office/officeart/2008/layout/LinedList"/>
    <dgm:cxn modelId="{477E9C47-4606-48B5-8B15-4AAEEE0A72E3}" type="presOf" srcId="{569F361D-D1A3-4113-A4A8-0A3770FE9B7D}" destId="{D0949D33-007D-44D8-8CAB-E07E96F9F43C}" srcOrd="0" destOrd="0" presId="urn:microsoft.com/office/officeart/2008/layout/LinedList"/>
    <dgm:cxn modelId="{07702170-0C37-4955-940B-ED186997C171}" srcId="{05184D89-0EFD-4E6E-A298-6D45344A6EEB}" destId="{569F361D-D1A3-4113-A4A8-0A3770FE9B7D}" srcOrd="7" destOrd="0" parTransId="{24CDFFC8-2599-44EC-8E04-B74ABDC9BBB1}" sibTransId="{31D3F23A-B98F-46E2-A82D-EDF8EAE2DFBA}"/>
    <dgm:cxn modelId="{1746C058-6934-4FC9-A02C-3EBDC189407B}" srcId="{05184D89-0EFD-4E6E-A298-6D45344A6EEB}" destId="{18913166-2E5A-4CA0-987F-37D3B3BDFE1F}" srcOrd="1" destOrd="0" parTransId="{85E890F9-574F-422E-B70F-52FE0052C932}" sibTransId="{4E7B759C-F009-4464-9606-4C8478B6675D}"/>
    <dgm:cxn modelId="{488BD75A-5E3C-4CD2-AB63-43C7747E4C07}" type="presOf" srcId="{BB9809A2-A7F9-4705-9B53-1A74D8F25496}" destId="{793C1156-2B30-42E8-A1F1-7A6DD88E9EBC}" srcOrd="0" destOrd="0" presId="urn:microsoft.com/office/officeart/2008/layout/LinedList"/>
    <dgm:cxn modelId="{62CAB585-692F-4127-91C6-BA1CC5847C62}" type="presOf" srcId="{18913166-2E5A-4CA0-987F-37D3B3BDFE1F}" destId="{603244EA-816E-4710-B3C5-77E13BCEE6BE}" srcOrd="0" destOrd="0" presId="urn:microsoft.com/office/officeart/2008/layout/LinedList"/>
    <dgm:cxn modelId="{E9185886-460C-4E45-B8EA-CFAB2E35E6DE}" srcId="{05184D89-0EFD-4E6E-A298-6D45344A6EEB}" destId="{BB9809A2-A7F9-4705-9B53-1A74D8F25496}" srcOrd="6" destOrd="0" parTransId="{A5A1E179-73C8-4D22-8A52-39369D72D827}" sibTransId="{0BCDCCFC-B295-4F8B-90EF-A20F84AA1698}"/>
    <dgm:cxn modelId="{0C10619A-2E54-4312-B5E6-DE3397BBFA38}" srcId="{05184D89-0EFD-4E6E-A298-6D45344A6EEB}" destId="{63F96EEE-6804-4A3B-BA61-D367B6BCF17E}" srcOrd="0" destOrd="0" parTransId="{278E727E-21F6-4D3A-970B-F319A6B6DC2E}" sibTransId="{8371ABBE-E686-4312-B8C8-4D3B922503BD}"/>
    <dgm:cxn modelId="{09E32FAC-921A-487C-AAC1-0DE4A5642F24}" srcId="{05184D89-0EFD-4E6E-A298-6D45344A6EEB}" destId="{023DD685-3837-4CA5-A028-CBDD4FFBA304}" srcOrd="4" destOrd="0" parTransId="{E56EFC4F-A0EA-447D-8A39-11C1E4E52570}" sibTransId="{104B2EAB-7ACF-4CD5-8536-652955898BEF}"/>
    <dgm:cxn modelId="{354F8CB3-DFAD-4E2F-80F7-7F913739E23F}" type="presOf" srcId="{8AEC47D6-1CDB-4D17-87B4-996BC84A11CD}" destId="{EAFD6F83-E1A2-44F6-B73C-15C59515C29D}" srcOrd="0" destOrd="0" presId="urn:microsoft.com/office/officeart/2008/layout/LinedList"/>
    <dgm:cxn modelId="{5BAEB9C1-5EAB-40BB-8E19-899EEC833F29}" type="presOf" srcId="{5540DC57-8F30-4DA9-A59F-DF1C2C14B388}" destId="{D1055F34-D4D1-4428-8884-E9156794FE5A}" srcOrd="0" destOrd="0" presId="urn:microsoft.com/office/officeart/2008/layout/LinedList"/>
    <dgm:cxn modelId="{561212DD-C455-49CF-A804-9E1B96F5A8EE}" type="presOf" srcId="{05184D89-0EFD-4E6E-A298-6D45344A6EEB}" destId="{EE33473E-A200-45A9-8E3A-B61F9E21AD9F}" srcOrd="0" destOrd="0" presId="urn:microsoft.com/office/officeart/2008/layout/LinedList"/>
    <dgm:cxn modelId="{D79D8AE0-CC8C-47C2-B95D-C1059FCAB8DE}" type="presOf" srcId="{63F96EEE-6804-4A3B-BA61-D367B6BCF17E}" destId="{43B9C312-DB38-4D9B-8699-2E175A47B2E7}" srcOrd="0" destOrd="0" presId="urn:microsoft.com/office/officeart/2008/layout/LinedList"/>
    <dgm:cxn modelId="{D069C2F1-0FFF-4DEC-882F-DDAEAD2E4487}" srcId="{05184D89-0EFD-4E6E-A298-6D45344A6EEB}" destId="{B0D12717-C74C-431C-A41F-4ED2FC699E56}" srcOrd="5" destOrd="0" parTransId="{D0634F83-037C-4868-82A3-850149530C82}" sibTransId="{B423C877-63A5-4C08-9DB5-28BB6AD8287E}"/>
    <dgm:cxn modelId="{573B4AF2-BD54-4FA6-B7C6-945A9456C334}" type="presOf" srcId="{B0D12717-C74C-431C-A41F-4ED2FC699E56}" destId="{ECFC392F-CF7D-4561-91B0-A5A19AD7B865}" srcOrd="0" destOrd="0" presId="urn:microsoft.com/office/officeart/2008/layout/LinedList"/>
    <dgm:cxn modelId="{DCF22F55-E54C-4A68-8F0B-54BE2DC5750F}" type="presParOf" srcId="{EE33473E-A200-45A9-8E3A-B61F9E21AD9F}" destId="{14036FC5-8990-416D-B4FF-1C8CE63CAA78}" srcOrd="0" destOrd="0" presId="urn:microsoft.com/office/officeart/2008/layout/LinedList"/>
    <dgm:cxn modelId="{88064FB4-FE72-4257-9AB8-59BCC72BF9C3}" type="presParOf" srcId="{EE33473E-A200-45A9-8E3A-B61F9E21AD9F}" destId="{CF73218E-2A50-4CD7-B99E-6F9E457567DF}" srcOrd="1" destOrd="0" presId="urn:microsoft.com/office/officeart/2008/layout/LinedList"/>
    <dgm:cxn modelId="{F16B5B3C-451B-420F-95E2-8472C5DFB5E6}" type="presParOf" srcId="{CF73218E-2A50-4CD7-B99E-6F9E457567DF}" destId="{43B9C312-DB38-4D9B-8699-2E175A47B2E7}" srcOrd="0" destOrd="0" presId="urn:microsoft.com/office/officeart/2008/layout/LinedList"/>
    <dgm:cxn modelId="{C1F6528B-486D-4516-AE80-072C29AB03D3}" type="presParOf" srcId="{CF73218E-2A50-4CD7-B99E-6F9E457567DF}" destId="{CEBEBD6E-84A6-4FA8-8A27-D2E68D0381CA}" srcOrd="1" destOrd="0" presId="urn:microsoft.com/office/officeart/2008/layout/LinedList"/>
    <dgm:cxn modelId="{426342C6-ABFA-48E9-9EB0-8FEFC59FF823}" type="presParOf" srcId="{EE33473E-A200-45A9-8E3A-B61F9E21AD9F}" destId="{3631189F-B842-4958-A947-5A84A1B0F180}" srcOrd="2" destOrd="0" presId="urn:microsoft.com/office/officeart/2008/layout/LinedList"/>
    <dgm:cxn modelId="{90C6BA03-CC06-4820-8FCF-243BC4D7E226}" type="presParOf" srcId="{EE33473E-A200-45A9-8E3A-B61F9E21AD9F}" destId="{EF7E9467-75BC-492A-8F0B-72E4634ABB06}" srcOrd="3" destOrd="0" presId="urn:microsoft.com/office/officeart/2008/layout/LinedList"/>
    <dgm:cxn modelId="{B50760CA-83ED-4B6F-9275-827B8C03AB9A}" type="presParOf" srcId="{EF7E9467-75BC-492A-8F0B-72E4634ABB06}" destId="{603244EA-816E-4710-B3C5-77E13BCEE6BE}" srcOrd="0" destOrd="0" presId="urn:microsoft.com/office/officeart/2008/layout/LinedList"/>
    <dgm:cxn modelId="{7AD807C8-1EC1-4E00-B092-FC913F89A524}" type="presParOf" srcId="{EF7E9467-75BC-492A-8F0B-72E4634ABB06}" destId="{26CFCB2A-2746-41DB-AF15-576C804045F2}" srcOrd="1" destOrd="0" presId="urn:microsoft.com/office/officeart/2008/layout/LinedList"/>
    <dgm:cxn modelId="{72DB6168-B7AE-4176-9A21-306D59275F3B}" type="presParOf" srcId="{EE33473E-A200-45A9-8E3A-B61F9E21AD9F}" destId="{CB564A8D-61D9-48DC-9E50-1CF8CAA57522}" srcOrd="4" destOrd="0" presId="urn:microsoft.com/office/officeart/2008/layout/LinedList"/>
    <dgm:cxn modelId="{9875EB25-1B45-4A07-961F-52031C4D660C}" type="presParOf" srcId="{EE33473E-A200-45A9-8E3A-B61F9E21AD9F}" destId="{7138BE57-23B4-47AB-8DEA-0F929085B7A2}" srcOrd="5" destOrd="0" presId="urn:microsoft.com/office/officeart/2008/layout/LinedList"/>
    <dgm:cxn modelId="{2E9E8942-0DA8-45FC-8948-563E8EEE6D43}" type="presParOf" srcId="{7138BE57-23B4-47AB-8DEA-0F929085B7A2}" destId="{D1055F34-D4D1-4428-8884-E9156794FE5A}" srcOrd="0" destOrd="0" presId="urn:microsoft.com/office/officeart/2008/layout/LinedList"/>
    <dgm:cxn modelId="{45206C08-FBB1-4D59-8E35-93F383BE09DF}" type="presParOf" srcId="{7138BE57-23B4-47AB-8DEA-0F929085B7A2}" destId="{168C28A2-3532-4428-9F9D-AB5DF2315A25}" srcOrd="1" destOrd="0" presId="urn:microsoft.com/office/officeart/2008/layout/LinedList"/>
    <dgm:cxn modelId="{CCEA1582-3D16-4735-A44C-7C78A5605FED}" type="presParOf" srcId="{EE33473E-A200-45A9-8E3A-B61F9E21AD9F}" destId="{85B6A933-507F-4A3B-AD80-25EAFA215655}" srcOrd="6" destOrd="0" presId="urn:microsoft.com/office/officeart/2008/layout/LinedList"/>
    <dgm:cxn modelId="{A32A0E8D-2613-4369-9486-B5F7C189137E}" type="presParOf" srcId="{EE33473E-A200-45A9-8E3A-B61F9E21AD9F}" destId="{D4B6D33E-883B-41F0-984E-1ADAAA993E7F}" srcOrd="7" destOrd="0" presId="urn:microsoft.com/office/officeart/2008/layout/LinedList"/>
    <dgm:cxn modelId="{76D1AC09-C52E-41BF-97DE-E6AEC7AF67DB}" type="presParOf" srcId="{D4B6D33E-883B-41F0-984E-1ADAAA993E7F}" destId="{EAFD6F83-E1A2-44F6-B73C-15C59515C29D}" srcOrd="0" destOrd="0" presId="urn:microsoft.com/office/officeart/2008/layout/LinedList"/>
    <dgm:cxn modelId="{1E014C44-592E-4202-BC35-7BF8DD737C7C}" type="presParOf" srcId="{D4B6D33E-883B-41F0-984E-1ADAAA993E7F}" destId="{303E3A54-B911-4C58-99AE-060043F27EE8}" srcOrd="1" destOrd="0" presId="urn:microsoft.com/office/officeart/2008/layout/LinedList"/>
    <dgm:cxn modelId="{9DAB08F9-030C-43FD-B97F-985D30D2E131}" type="presParOf" srcId="{EE33473E-A200-45A9-8E3A-B61F9E21AD9F}" destId="{3EA7C7CF-8480-4D98-9C6F-A6950E3955D2}" srcOrd="8" destOrd="0" presId="urn:microsoft.com/office/officeart/2008/layout/LinedList"/>
    <dgm:cxn modelId="{1B7E2446-6CFD-4CC1-A397-6CB0C98A1B7D}" type="presParOf" srcId="{EE33473E-A200-45A9-8E3A-B61F9E21AD9F}" destId="{EBE86BEA-3C4A-4E02-9A2F-CE13770CC177}" srcOrd="9" destOrd="0" presId="urn:microsoft.com/office/officeart/2008/layout/LinedList"/>
    <dgm:cxn modelId="{E1F30193-2789-4579-AEB5-17E68F8673D7}" type="presParOf" srcId="{EBE86BEA-3C4A-4E02-9A2F-CE13770CC177}" destId="{A976D6BF-085A-4D97-A3AF-DA60B62FD539}" srcOrd="0" destOrd="0" presId="urn:microsoft.com/office/officeart/2008/layout/LinedList"/>
    <dgm:cxn modelId="{B46CA917-A05E-40F8-A25E-C44379707192}" type="presParOf" srcId="{EBE86BEA-3C4A-4E02-9A2F-CE13770CC177}" destId="{9B79995C-704B-4EDF-82DC-0E53B772619D}" srcOrd="1" destOrd="0" presId="urn:microsoft.com/office/officeart/2008/layout/LinedList"/>
    <dgm:cxn modelId="{864D7730-3A44-4932-9C4B-CB312CCE7024}" type="presParOf" srcId="{EE33473E-A200-45A9-8E3A-B61F9E21AD9F}" destId="{C1099F50-0F40-4CAB-B6CF-D278F723C916}" srcOrd="10" destOrd="0" presId="urn:microsoft.com/office/officeart/2008/layout/LinedList"/>
    <dgm:cxn modelId="{87460FBA-84AA-4CC2-9027-CD64CCB90161}" type="presParOf" srcId="{EE33473E-A200-45A9-8E3A-B61F9E21AD9F}" destId="{6D5C4B5D-A0EA-415B-9A13-B6FD3896E24C}" srcOrd="11" destOrd="0" presId="urn:microsoft.com/office/officeart/2008/layout/LinedList"/>
    <dgm:cxn modelId="{5BB2526E-DD7B-42E9-8219-3BC79F39A74B}" type="presParOf" srcId="{6D5C4B5D-A0EA-415B-9A13-B6FD3896E24C}" destId="{ECFC392F-CF7D-4561-91B0-A5A19AD7B865}" srcOrd="0" destOrd="0" presId="urn:microsoft.com/office/officeart/2008/layout/LinedList"/>
    <dgm:cxn modelId="{62A7F15F-DD26-43D1-960E-F310C73B512D}" type="presParOf" srcId="{6D5C4B5D-A0EA-415B-9A13-B6FD3896E24C}" destId="{0D8969D6-69A6-4ABE-B92E-F447A68AC0F5}" srcOrd="1" destOrd="0" presId="urn:microsoft.com/office/officeart/2008/layout/LinedList"/>
    <dgm:cxn modelId="{D21407F0-8EC5-40EB-B5A4-B74493DBB130}" type="presParOf" srcId="{EE33473E-A200-45A9-8E3A-B61F9E21AD9F}" destId="{BF28DB69-CCB2-481C-9F1A-453293F2CB24}" srcOrd="12" destOrd="0" presId="urn:microsoft.com/office/officeart/2008/layout/LinedList"/>
    <dgm:cxn modelId="{B257C316-A360-461E-BB3E-5217BA777D24}" type="presParOf" srcId="{EE33473E-A200-45A9-8E3A-B61F9E21AD9F}" destId="{E596CCAF-3326-433D-B768-2DF3C0B1A4DE}" srcOrd="13" destOrd="0" presId="urn:microsoft.com/office/officeart/2008/layout/LinedList"/>
    <dgm:cxn modelId="{632D0DDE-B050-4EFD-BE69-BBEA544E7345}" type="presParOf" srcId="{E596CCAF-3326-433D-B768-2DF3C0B1A4DE}" destId="{793C1156-2B30-42E8-A1F1-7A6DD88E9EBC}" srcOrd="0" destOrd="0" presId="urn:microsoft.com/office/officeart/2008/layout/LinedList"/>
    <dgm:cxn modelId="{F8EBCA70-2512-48D7-8BC3-0745572247A3}" type="presParOf" srcId="{E596CCAF-3326-433D-B768-2DF3C0B1A4DE}" destId="{D2D5D4F6-28A8-478F-95C6-D6059339ABD8}" srcOrd="1" destOrd="0" presId="urn:microsoft.com/office/officeart/2008/layout/LinedList"/>
    <dgm:cxn modelId="{112B0DF4-E738-4B6F-85D9-CB405B7AC1CD}" type="presParOf" srcId="{EE33473E-A200-45A9-8E3A-B61F9E21AD9F}" destId="{F1DAB897-FF7F-4A60-96E9-541A06954677}" srcOrd="14" destOrd="0" presId="urn:microsoft.com/office/officeart/2008/layout/LinedList"/>
    <dgm:cxn modelId="{35097BF3-4109-43B4-A14E-8AB61BDE157E}" type="presParOf" srcId="{EE33473E-A200-45A9-8E3A-B61F9E21AD9F}" destId="{E25668E2-74CF-4C74-B82A-E4FE36C1EFE3}" srcOrd="15" destOrd="0" presId="urn:microsoft.com/office/officeart/2008/layout/LinedList"/>
    <dgm:cxn modelId="{0006BDA5-8765-494E-84C9-8D033513875A}" type="presParOf" srcId="{E25668E2-74CF-4C74-B82A-E4FE36C1EFE3}" destId="{D0949D33-007D-44D8-8CAB-E07E96F9F43C}" srcOrd="0" destOrd="0" presId="urn:microsoft.com/office/officeart/2008/layout/LinedList"/>
    <dgm:cxn modelId="{823ACEF2-B08A-4377-8220-92E62B3362CA}" type="presParOf" srcId="{E25668E2-74CF-4C74-B82A-E4FE36C1EFE3}" destId="{6FAEB6D6-2F97-4DF8-8FFE-44FDFF394BA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745676-4BE4-4FED-B8DF-CFBA81B60510}">
      <dsp:nvSpPr>
        <dsp:cNvPr id="0" name=""/>
        <dsp:cNvSpPr/>
      </dsp:nvSpPr>
      <dsp:spPr>
        <a:xfrm>
          <a:off x="0" y="668612"/>
          <a:ext cx="3102079" cy="196982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C24462-BC56-44DC-B79D-260FA0EEA957}">
      <dsp:nvSpPr>
        <dsp:cNvPr id="0" name=""/>
        <dsp:cNvSpPr/>
      </dsp:nvSpPr>
      <dsp:spPr>
        <a:xfrm>
          <a:off x="344675" y="996053"/>
          <a:ext cx="3102079" cy="1969820"/>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What is your background?</a:t>
          </a:r>
        </a:p>
        <a:p>
          <a:pPr marL="0" lvl="0" indent="0" algn="ctr" defTabSz="1244600">
            <a:lnSpc>
              <a:spcPct val="90000"/>
            </a:lnSpc>
            <a:spcBef>
              <a:spcPct val="0"/>
            </a:spcBef>
            <a:spcAft>
              <a:spcPct val="35000"/>
            </a:spcAft>
            <a:buNone/>
          </a:pPr>
          <a:r>
            <a:rPr lang="en-GB" sz="2800" kern="1200" dirty="0"/>
            <a:t>Any marketing experience?</a:t>
          </a:r>
          <a:endParaRPr lang="en-US" sz="2800" kern="1200" dirty="0"/>
        </a:p>
      </dsp:txBody>
      <dsp:txXfrm>
        <a:off x="402369" y="1053747"/>
        <a:ext cx="2986691" cy="1854432"/>
      </dsp:txXfrm>
    </dsp:sp>
    <dsp:sp modelId="{359C8451-221E-48F6-BBF5-44650B8364D5}">
      <dsp:nvSpPr>
        <dsp:cNvPr id="0" name=""/>
        <dsp:cNvSpPr/>
      </dsp:nvSpPr>
      <dsp:spPr>
        <a:xfrm>
          <a:off x="3791430" y="668612"/>
          <a:ext cx="3102079" cy="196982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9A39E3-A188-4714-A7A9-B69B3963ADDC}">
      <dsp:nvSpPr>
        <dsp:cNvPr id="0" name=""/>
        <dsp:cNvSpPr/>
      </dsp:nvSpPr>
      <dsp:spPr>
        <a:xfrm>
          <a:off x="4136105" y="996053"/>
          <a:ext cx="3102079" cy="1969820"/>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Do you have any work experience?</a:t>
          </a:r>
          <a:endParaRPr lang="en-US" sz="2800" kern="1200" dirty="0"/>
        </a:p>
      </dsp:txBody>
      <dsp:txXfrm>
        <a:off x="4193799" y="1053747"/>
        <a:ext cx="2986691" cy="1854432"/>
      </dsp:txXfrm>
    </dsp:sp>
    <dsp:sp modelId="{49C99BF1-E47C-4791-8943-925BE12CB865}">
      <dsp:nvSpPr>
        <dsp:cNvPr id="0" name=""/>
        <dsp:cNvSpPr/>
      </dsp:nvSpPr>
      <dsp:spPr>
        <a:xfrm>
          <a:off x="7582860" y="668612"/>
          <a:ext cx="3102079" cy="196982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673533-3C16-44AA-B988-985ADA05528E}">
      <dsp:nvSpPr>
        <dsp:cNvPr id="0" name=""/>
        <dsp:cNvSpPr/>
      </dsp:nvSpPr>
      <dsp:spPr>
        <a:xfrm>
          <a:off x="7927535" y="996053"/>
          <a:ext cx="3102079" cy="1969820"/>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What are your career aspirations?</a:t>
          </a:r>
          <a:endParaRPr lang="en-US" sz="2800" kern="1200" dirty="0"/>
        </a:p>
      </dsp:txBody>
      <dsp:txXfrm>
        <a:off x="7985229" y="1053747"/>
        <a:ext cx="2986691" cy="18544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036FC5-8990-416D-B4FF-1C8CE63CAA78}">
      <dsp:nvSpPr>
        <dsp:cNvPr id="0" name=""/>
        <dsp:cNvSpPr/>
      </dsp:nvSpPr>
      <dsp:spPr>
        <a:xfrm>
          <a:off x="0" y="0"/>
          <a:ext cx="7012370" cy="0"/>
        </a:xfrm>
        <a:prstGeom prst="line">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43B9C312-DB38-4D9B-8699-2E175A47B2E7}">
      <dsp:nvSpPr>
        <dsp:cNvPr id="0" name=""/>
        <dsp:cNvSpPr/>
      </dsp:nvSpPr>
      <dsp:spPr>
        <a:xfrm>
          <a:off x="0" y="0"/>
          <a:ext cx="7012370" cy="588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Moodle page. Choose tabs for your content.</a:t>
          </a:r>
          <a:endParaRPr lang="en-US" sz="2800" kern="1200"/>
        </a:p>
      </dsp:txBody>
      <dsp:txXfrm>
        <a:off x="0" y="0"/>
        <a:ext cx="7012370" cy="588641"/>
      </dsp:txXfrm>
    </dsp:sp>
    <dsp:sp modelId="{3631189F-B842-4958-A947-5A84A1B0F180}">
      <dsp:nvSpPr>
        <dsp:cNvPr id="0" name=""/>
        <dsp:cNvSpPr/>
      </dsp:nvSpPr>
      <dsp:spPr>
        <a:xfrm>
          <a:off x="0" y="588641"/>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603244EA-816E-4710-B3C5-77E13BCEE6BE}">
      <dsp:nvSpPr>
        <dsp:cNvPr id="0" name=""/>
        <dsp:cNvSpPr/>
      </dsp:nvSpPr>
      <dsp:spPr>
        <a:xfrm>
          <a:off x="0" y="588641"/>
          <a:ext cx="7012370" cy="588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Module Handbook</a:t>
          </a:r>
          <a:endParaRPr lang="en-US" sz="2800" kern="1200"/>
        </a:p>
      </dsp:txBody>
      <dsp:txXfrm>
        <a:off x="0" y="588641"/>
        <a:ext cx="7012370" cy="588641"/>
      </dsp:txXfrm>
    </dsp:sp>
    <dsp:sp modelId="{CB564A8D-61D9-48DC-9E50-1CF8CAA57522}">
      <dsp:nvSpPr>
        <dsp:cNvPr id="0" name=""/>
        <dsp:cNvSpPr/>
      </dsp:nvSpPr>
      <dsp:spPr>
        <a:xfrm>
          <a:off x="0" y="1177282"/>
          <a:ext cx="7012370" cy="0"/>
        </a:xfrm>
        <a:prstGeom prst="line">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D1055F34-D4D1-4428-8884-E9156794FE5A}">
      <dsp:nvSpPr>
        <dsp:cNvPr id="0" name=""/>
        <dsp:cNvSpPr/>
      </dsp:nvSpPr>
      <dsp:spPr>
        <a:xfrm>
          <a:off x="0" y="1177282"/>
          <a:ext cx="7012370" cy="588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Lecture materials</a:t>
          </a:r>
        </a:p>
      </dsp:txBody>
      <dsp:txXfrm>
        <a:off x="0" y="1177282"/>
        <a:ext cx="7012370" cy="588641"/>
      </dsp:txXfrm>
    </dsp:sp>
    <dsp:sp modelId="{85B6A933-507F-4A3B-AD80-25EAFA215655}">
      <dsp:nvSpPr>
        <dsp:cNvPr id="0" name=""/>
        <dsp:cNvSpPr/>
      </dsp:nvSpPr>
      <dsp:spPr>
        <a:xfrm>
          <a:off x="0" y="1765924"/>
          <a:ext cx="7012370" cy="0"/>
        </a:xfrm>
        <a:prstGeom prst="line">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w="12700" cap="rnd" cmpd="sng" algn="ctr">
          <a:solidFill>
            <a:schemeClr val="accent5">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EAFD6F83-E1A2-44F6-B73C-15C59515C29D}">
      <dsp:nvSpPr>
        <dsp:cNvPr id="0" name=""/>
        <dsp:cNvSpPr/>
      </dsp:nvSpPr>
      <dsp:spPr>
        <a:xfrm>
          <a:off x="0" y="1765924"/>
          <a:ext cx="7012370" cy="588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Further background material</a:t>
          </a:r>
          <a:endParaRPr lang="en-US" sz="2800" kern="1200"/>
        </a:p>
      </dsp:txBody>
      <dsp:txXfrm>
        <a:off x="0" y="1765924"/>
        <a:ext cx="7012370" cy="588641"/>
      </dsp:txXfrm>
    </dsp:sp>
    <dsp:sp modelId="{3EA7C7CF-8480-4D98-9C6F-A6950E3955D2}">
      <dsp:nvSpPr>
        <dsp:cNvPr id="0" name=""/>
        <dsp:cNvSpPr/>
      </dsp:nvSpPr>
      <dsp:spPr>
        <a:xfrm>
          <a:off x="0" y="2354565"/>
          <a:ext cx="7012370" cy="0"/>
        </a:xfrm>
        <a:prstGeom prst="line">
          <a:avLst/>
        </a:prstGeom>
        <a:gradFill rotWithShape="0">
          <a:gsLst>
            <a:gs pos="0">
              <a:schemeClr val="accent6">
                <a:hueOff val="0"/>
                <a:satOff val="0"/>
                <a:lumOff val="0"/>
                <a:alphaOff val="0"/>
                <a:tint val="98000"/>
                <a:lumMod val="110000"/>
              </a:schemeClr>
            </a:gs>
            <a:gs pos="84000">
              <a:schemeClr val="accent6">
                <a:hueOff val="0"/>
                <a:satOff val="0"/>
                <a:lumOff val="0"/>
                <a:alphaOff val="0"/>
                <a:shade val="90000"/>
                <a:lumMod val="88000"/>
              </a:schemeClr>
            </a:gs>
          </a:gsLst>
          <a:lin ang="5400000" scaled="0"/>
        </a:gradFill>
        <a:ln w="12700" cap="rnd" cmpd="sng" algn="ctr">
          <a:solidFill>
            <a:schemeClr val="accent6">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A976D6BF-085A-4D97-A3AF-DA60B62FD539}">
      <dsp:nvSpPr>
        <dsp:cNvPr id="0" name=""/>
        <dsp:cNvSpPr/>
      </dsp:nvSpPr>
      <dsp:spPr>
        <a:xfrm>
          <a:off x="0" y="2354565"/>
          <a:ext cx="7012370" cy="588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Assignment briefs and deadlines</a:t>
          </a:r>
        </a:p>
      </dsp:txBody>
      <dsp:txXfrm>
        <a:off x="0" y="2354565"/>
        <a:ext cx="7012370" cy="588641"/>
      </dsp:txXfrm>
    </dsp:sp>
    <dsp:sp modelId="{C1099F50-0F40-4CAB-B6CF-D278F723C916}">
      <dsp:nvSpPr>
        <dsp:cNvPr id="0" name=""/>
        <dsp:cNvSpPr/>
      </dsp:nvSpPr>
      <dsp:spPr>
        <a:xfrm>
          <a:off x="0" y="2943206"/>
          <a:ext cx="7012370" cy="0"/>
        </a:xfrm>
        <a:prstGeom prst="line">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ECFC392F-CF7D-4561-91B0-A5A19AD7B865}">
      <dsp:nvSpPr>
        <dsp:cNvPr id="0" name=""/>
        <dsp:cNvSpPr/>
      </dsp:nvSpPr>
      <dsp:spPr>
        <a:xfrm>
          <a:off x="0" y="2943206"/>
          <a:ext cx="7012370" cy="588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Assignment submission links</a:t>
          </a:r>
          <a:endParaRPr lang="en-US" sz="2800" kern="1200" dirty="0"/>
        </a:p>
      </dsp:txBody>
      <dsp:txXfrm>
        <a:off x="0" y="2943206"/>
        <a:ext cx="7012370" cy="588641"/>
      </dsp:txXfrm>
    </dsp:sp>
    <dsp:sp modelId="{BF28DB69-CCB2-481C-9F1A-453293F2CB24}">
      <dsp:nvSpPr>
        <dsp:cNvPr id="0" name=""/>
        <dsp:cNvSpPr/>
      </dsp:nvSpPr>
      <dsp:spPr>
        <a:xfrm>
          <a:off x="0" y="3531848"/>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793C1156-2B30-42E8-A1F1-7A6DD88E9EBC}">
      <dsp:nvSpPr>
        <dsp:cNvPr id="0" name=""/>
        <dsp:cNvSpPr/>
      </dsp:nvSpPr>
      <dsp:spPr>
        <a:xfrm>
          <a:off x="0" y="3531848"/>
          <a:ext cx="7012370" cy="588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Communication through Teams or email</a:t>
          </a:r>
          <a:endParaRPr lang="en-US" sz="2800" kern="1200"/>
        </a:p>
      </dsp:txBody>
      <dsp:txXfrm>
        <a:off x="0" y="3531848"/>
        <a:ext cx="7012370" cy="588641"/>
      </dsp:txXfrm>
    </dsp:sp>
    <dsp:sp modelId="{F1DAB897-FF7F-4A60-96E9-541A06954677}">
      <dsp:nvSpPr>
        <dsp:cNvPr id="0" name=""/>
        <dsp:cNvSpPr/>
      </dsp:nvSpPr>
      <dsp:spPr>
        <a:xfrm>
          <a:off x="0" y="4120489"/>
          <a:ext cx="7012370" cy="0"/>
        </a:xfrm>
        <a:prstGeom prst="line">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D0949D33-007D-44D8-8CAB-E07E96F9F43C}">
      <dsp:nvSpPr>
        <dsp:cNvPr id="0" name=""/>
        <dsp:cNvSpPr/>
      </dsp:nvSpPr>
      <dsp:spPr>
        <a:xfrm>
          <a:off x="0" y="4120489"/>
          <a:ext cx="7012370" cy="588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If in doubt – ask me! </a:t>
          </a:r>
          <a:r>
            <a:rPr lang="en-GB" sz="2800" kern="1200">
              <a:sym typeface="Wingdings" panose="05000000000000000000" pitchFamily="2" charset="2"/>
            </a:rPr>
            <a:t></a:t>
          </a:r>
          <a:endParaRPr lang="en-US" sz="2800" kern="1200"/>
        </a:p>
      </dsp:txBody>
      <dsp:txXfrm>
        <a:off x="0" y="4120489"/>
        <a:ext cx="7012370" cy="58864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28/09/2026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8B7B6-E3BA-4A0D-9A2A-6CFC733A398F}" type="slidenum">
              <a:rPr lang="en-GB" smtClean="0"/>
              <a:t>2</a:t>
            </a:fld>
            <a:endParaRPr lang="en-GB"/>
          </a:p>
        </p:txBody>
      </p:sp>
    </p:spTree>
    <p:extLst>
      <p:ext uri="{BB962C8B-B14F-4D97-AF65-F5344CB8AC3E}">
        <p14:creationId xmlns:p14="http://schemas.microsoft.com/office/powerpoint/2010/main" val="2064642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8B7B6-E3BA-4A0D-9A2A-6CFC733A398F}" type="slidenum">
              <a:rPr lang="en-GB" smtClean="0"/>
              <a:t>6</a:t>
            </a:fld>
            <a:endParaRPr lang="en-GB"/>
          </a:p>
        </p:txBody>
      </p:sp>
    </p:spTree>
    <p:extLst>
      <p:ext uri="{BB962C8B-B14F-4D97-AF65-F5344CB8AC3E}">
        <p14:creationId xmlns:p14="http://schemas.microsoft.com/office/powerpoint/2010/main" val="35056132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8B7B6-E3BA-4A0D-9A2A-6CFC733A398F}" type="slidenum">
              <a:rPr lang="en-GB" smtClean="0"/>
              <a:t>20</a:t>
            </a:fld>
            <a:endParaRPr lang="en-GB"/>
          </a:p>
        </p:txBody>
      </p:sp>
    </p:spTree>
    <p:extLst>
      <p:ext uri="{BB962C8B-B14F-4D97-AF65-F5344CB8AC3E}">
        <p14:creationId xmlns:p14="http://schemas.microsoft.com/office/powerpoint/2010/main" val="33809689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8B7B6-E3BA-4A0D-9A2A-6CFC733A398F}" type="slidenum">
              <a:rPr lang="en-GB" smtClean="0"/>
              <a:t>31</a:t>
            </a:fld>
            <a:endParaRPr lang="en-GB"/>
          </a:p>
        </p:txBody>
      </p:sp>
    </p:spTree>
    <p:extLst>
      <p:ext uri="{BB962C8B-B14F-4D97-AF65-F5344CB8AC3E}">
        <p14:creationId xmlns:p14="http://schemas.microsoft.com/office/powerpoint/2010/main" val="1534243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9/28/2026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9/28/2026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9/28/2026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9/28/2026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9/28/2026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9/28/2026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9/28/2026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9/28/2026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9/28/2026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9/28/2026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9/28/2026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9/28/2026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NEtH4B4vBWU?feature=oembed"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emt.gartnerweb.com/ngw/eventassets/en/conferences/2027/mktge27/documents/mktge27-top5-marketing-predictions-for-2026-and-beyond-infographics-fa.pdf"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hubspot-state-of-marketing-2026.replit.app/" TargetMode="External"/><Relationship Id="rId2" Type="http://schemas.openxmlformats.org/officeDocument/2006/relationships/hyperlink" Target="http://www.hubspot.com/" TargetMode="Externa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Opq_H5zHh9w?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hubspot.com/"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0sXYuIHPVik?feature=oembed"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s://socialcovid.commons.gc.cuny.edu/the-role-of-social-media-in-covid-19/" TargetMode="External"/><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bcg.com/publications/2023/advantages-through-innovation-in-uncertain-times" TargetMode="External"/><Relationship Id="rId2" Type="http://schemas.openxmlformats.org/officeDocument/2006/relationships/hyperlink" Target="https://www.bcg.com/publications/most-innovative-companies-historical-rankings" TargetMode="External"/><Relationship Id="rId1" Type="http://schemas.openxmlformats.org/officeDocument/2006/relationships/slideLayout" Target="../slideLayouts/slideLayout2.xml"/><Relationship Id="rId4" Type="http://schemas.openxmlformats.org/officeDocument/2006/relationships/hyperlink" Target="https://www.bcg.com/press/23may2023-companies-rank-innovation-as-top-three-priority-2023"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channel/UCSNX50LYGXWV_e5UWZGPGbw" TargetMode="External"/><Relationship Id="rId2" Type="http://schemas.openxmlformats.org/officeDocument/2006/relationships/hyperlink" Target="https://www.gartner.co.uk/en/marketing"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smartinsights.com/blog/" TargetMode="External"/><Relationship Id="rId2" Type="http://schemas.openxmlformats.org/officeDocument/2006/relationships/hyperlink" Target="http://www.smartinsights.com/" TargetMode="External"/><Relationship Id="rId1" Type="http://schemas.openxmlformats.org/officeDocument/2006/relationships/slideLayout" Target="../slideLayouts/slideLayout2.xml"/><Relationship Id="rId4" Type="http://schemas.openxmlformats.org/officeDocument/2006/relationships/hyperlink" Target="https://www.youtube.com/channel/UCHbPQBCFWFH5CbxDYo9YpgQ" TargetMode="External"/></Relationships>
</file>

<file path=ppt/slides/_rels/slide41.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lose up of open sign on glass door to a bakery">
            <a:extLst>
              <a:ext uri="{FF2B5EF4-FFF2-40B4-BE49-F238E27FC236}">
                <a16:creationId xmlns:a16="http://schemas.microsoft.com/office/drawing/2014/main" id="{51209AAD-6321-734D-DCC9-2F5CE80C91C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40" name="Rectangle 39">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685801" y="1524001"/>
            <a:ext cx="3208866" cy="3478384"/>
          </a:xfrm>
        </p:spPr>
        <p:txBody>
          <a:bodyPr vert="horz" lIns="91440" tIns="45720" rIns="91440" bIns="45720" rtlCol="0" anchor="b">
            <a:normAutofit fontScale="90000"/>
          </a:bodyPr>
          <a:lstStyle/>
          <a:p>
            <a:r>
              <a:rPr lang="en-US" dirty="0">
                <a:solidFill>
                  <a:srgbClr val="FFFFFF"/>
                </a:solidFill>
              </a:rPr>
              <a:t>MBA</a:t>
            </a:r>
            <a:br>
              <a:rPr lang="en-US" dirty="0">
                <a:solidFill>
                  <a:srgbClr val="FFFFFF"/>
                </a:solidFill>
              </a:rPr>
            </a:br>
            <a:br>
              <a:rPr lang="en-US" dirty="0">
                <a:solidFill>
                  <a:srgbClr val="FFFFFF"/>
                </a:solidFill>
              </a:rPr>
            </a:br>
            <a:r>
              <a:rPr lang="en-US" dirty="0">
                <a:solidFill>
                  <a:srgbClr val="FFFFFF"/>
                </a:solidFill>
              </a:rPr>
              <a:t>BMMB7026</a:t>
            </a:r>
            <a:br>
              <a:rPr lang="en-US" dirty="0">
                <a:solidFill>
                  <a:srgbClr val="FFFFFF"/>
                </a:solidFill>
              </a:rPr>
            </a:br>
            <a:br>
              <a:rPr lang="en-US" dirty="0">
                <a:solidFill>
                  <a:srgbClr val="FFFFFF"/>
                </a:solidFill>
              </a:rPr>
            </a:br>
            <a:r>
              <a:rPr lang="en-US" dirty="0">
                <a:solidFill>
                  <a:srgbClr val="FFFFFF"/>
                </a:solidFill>
              </a:rPr>
              <a:t>MANAGING Marketing CHANGE</a:t>
            </a: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685801" y="5145513"/>
            <a:ext cx="3208866" cy="738820"/>
          </a:xfrm>
        </p:spPr>
        <p:txBody>
          <a:bodyPr vert="horz" lIns="91440" tIns="45720" rIns="91440" bIns="45720" rtlCol="0" anchor="t">
            <a:noAutofit/>
          </a:bodyPr>
          <a:lstStyle/>
          <a:p>
            <a:r>
              <a:rPr lang="en-US" b="1" dirty="0">
                <a:solidFill>
                  <a:srgbClr val="FFFFFF">
                    <a:alpha val="75000"/>
                  </a:srgbClr>
                </a:solidFill>
              </a:rPr>
              <a:t>Gwyneth Jones</a:t>
            </a:r>
          </a:p>
          <a:p>
            <a:r>
              <a:rPr lang="en-US" b="1" dirty="0">
                <a:solidFill>
                  <a:srgbClr val="FFFFFF">
                    <a:alpha val="75000"/>
                  </a:srgbClr>
                </a:solidFill>
              </a:rPr>
              <a:t>SEPTEMBER 2026</a:t>
            </a:r>
          </a:p>
        </p:txBody>
      </p:sp>
      <p:sp>
        <p:nvSpPr>
          <p:cNvPr id="9" name="TextBox 8">
            <a:extLst>
              <a:ext uri="{FF2B5EF4-FFF2-40B4-BE49-F238E27FC236}">
                <a16:creationId xmlns:a16="http://schemas.microsoft.com/office/drawing/2014/main" id="{C80E539C-4C1E-9B9A-5EAD-978A92102920}"/>
              </a:ext>
            </a:extLst>
          </p:cNvPr>
          <p:cNvSpPr txBox="1"/>
          <p:nvPr/>
        </p:nvSpPr>
        <p:spPr>
          <a:xfrm>
            <a:off x="8007704" y="4902994"/>
            <a:ext cx="4084886" cy="1400383"/>
          </a:xfrm>
          <a:prstGeom prst="rect">
            <a:avLst/>
          </a:prstGeom>
          <a:noFill/>
        </p:spPr>
        <p:txBody>
          <a:bodyPr wrap="square" rtlCol="0">
            <a:spAutoFit/>
          </a:bodyPr>
          <a:lstStyle/>
          <a:p>
            <a:pPr algn="ctr">
              <a:spcAft>
                <a:spcPts val="600"/>
              </a:spcAft>
            </a:pPr>
            <a:r>
              <a:rPr lang="en-GB" sz="4000" b="1" dirty="0">
                <a:solidFill>
                  <a:srgbClr val="FFC000"/>
                </a:solidFill>
              </a:rPr>
              <a:t>Welcome</a:t>
            </a:r>
          </a:p>
          <a:p>
            <a:pPr algn="ctr">
              <a:spcAft>
                <a:spcPts val="600"/>
              </a:spcAft>
            </a:pPr>
            <a:r>
              <a:rPr lang="en-GB" sz="4000" b="1" dirty="0">
                <a:solidFill>
                  <a:srgbClr val="FFC000"/>
                </a:solidFill>
              </a:rPr>
              <a:t>Session</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4B9763E7-F334-8EA1-BBB3-9AE01A171023}"/>
            </a:ext>
          </a:extLst>
        </p:cNvPr>
        <p:cNvGrpSpPr/>
        <p:nvPr/>
      </p:nvGrpSpPr>
      <p:grpSpPr>
        <a:xfrm>
          <a:off x="0" y="0"/>
          <a:ext cx="0" cy="0"/>
          <a:chOff x="0" y="0"/>
          <a:chExt cx="0" cy="0"/>
        </a:xfrm>
      </p:grpSpPr>
      <p:sp>
        <p:nvSpPr>
          <p:cNvPr id="59" name="Rectangle 58">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6C9B779-E114-249B-A5AD-2FE2A7087D1C}"/>
              </a:ext>
            </a:extLst>
          </p:cNvPr>
          <p:cNvSpPr>
            <a:spLocks noGrp="1"/>
          </p:cNvSpPr>
          <p:nvPr>
            <p:ph type="title"/>
          </p:nvPr>
        </p:nvSpPr>
        <p:spPr>
          <a:xfrm>
            <a:off x="4602823" y="532240"/>
            <a:ext cx="6756840" cy="1331730"/>
          </a:xfrm>
        </p:spPr>
        <p:txBody>
          <a:bodyPr>
            <a:normAutofit/>
          </a:bodyPr>
          <a:lstStyle/>
          <a:p>
            <a:pPr>
              <a:lnSpc>
                <a:spcPct val="90000"/>
              </a:lnSpc>
            </a:pPr>
            <a:r>
              <a:rPr lang="en-GB" sz="2600" u="sng" dirty="0">
                <a:solidFill>
                  <a:srgbClr val="FFFFFF"/>
                </a:solidFill>
              </a:rPr>
              <a:t>a bit about myself – Gwyneth Jones</a:t>
            </a:r>
            <a:br>
              <a:rPr lang="en-GB" sz="2600" u="sng" dirty="0">
                <a:solidFill>
                  <a:srgbClr val="FFFFFF"/>
                </a:solidFill>
              </a:rPr>
            </a:br>
            <a:br>
              <a:rPr lang="en-GB" sz="2600" dirty="0">
                <a:solidFill>
                  <a:srgbClr val="FFFFFF"/>
                </a:solidFill>
              </a:rPr>
            </a:br>
            <a:endParaRPr lang="en-GB" sz="2600" dirty="0">
              <a:solidFill>
                <a:srgbClr val="FFFFFF"/>
              </a:solidFill>
            </a:endParaRPr>
          </a:p>
        </p:txBody>
      </p:sp>
      <p:sp>
        <p:nvSpPr>
          <p:cNvPr id="63" name="Rectangle 62">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5" name="Rectangle 64">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7" name="Rectangle 66">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Picture 5">
            <a:extLst>
              <a:ext uri="{FF2B5EF4-FFF2-40B4-BE49-F238E27FC236}">
                <a16:creationId xmlns:a16="http://schemas.microsoft.com/office/drawing/2014/main" id="{AD530DA2-3725-F52D-E61C-E076515F65BB}"/>
              </a:ext>
            </a:extLst>
          </p:cNvPr>
          <p:cNvPicPr>
            <a:picLocks noChangeAspect="1"/>
          </p:cNvPicPr>
          <p:nvPr/>
        </p:nvPicPr>
        <p:blipFill>
          <a:blip r:embed="rId3"/>
          <a:srcRect r="1" b="13076"/>
          <a:stretch>
            <a:fillRect/>
          </a:stretch>
        </p:blipFill>
        <p:spPr>
          <a:xfrm>
            <a:off x="446533" y="601200"/>
            <a:ext cx="3713055" cy="5789365"/>
          </a:xfrm>
          <a:prstGeom prst="rect">
            <a:avLst/>
          </a:prstGeom>
        </p:spPr>
      </p:pic>
      <p:sp>
        <p:nvSpPr>
          <p:cNvPr id="3" name="Content Placeholder 2">
            <a:extLst>
              <a:ext uri="{FF2B5EF4-FFF2-40B4-BE49-F238E27FC236}">
                <a16:creationId xmlns:a16="http://schemas.microsoft.com/office/drawing/2014/main" id="{B7598D67-B7EF-D806-183B-D6D1F2D3C276}"/>
              </a:ext>
            </a:extLst>
          </p:cNvPr>
          <p:cNvSpPr>
            <a:spLocks noGrp="1"/>
          </p:cNvSpPr>
          <p:nvPr>
            <p:ph idx="1"/>
          </p:nvPr>
        </p:nvSpPr>
        <p:spPr>
          <a:xfrm>
            <a:off x="4360985" y="1406770"/>
            <a:ext cx="7384481" cy="4727332"/>
          </a:xfrm>
        </p:spPr>
        <p:txBody>
          <a:bodyPr>
            <a:noAutofit/>
          </a:bodyPr>
          <a:lstStyle/>
          <a:p>
            <a:pPr>
              <a:lnSpc>
                <a:spcPct val="100000"/>
              </a:lnSpc>
            </a:pPr>
            <a:r>
              <a:rPr lang="en-GB" sz="1800" dirty="0">
                <a:solidFill>
                  <a:srgbClr val="FFFFFF"/>
                </a:solidFill>
              </a:rPr>
              <a:t>I am a full-time lecturer at </a:t>
            </a:r>
            <a:r>
              <a:rPr lang="en-GB" sz="1800" dirty="0" err="1">
                <a:solidFill>
                  <a:srgbClr val="FFFFFF"/>
                </a:solidFill>
              </a:rPr>
              <a:t>UWTSD</a:t>
            </a:r>
            <a:endParaRPr lang="en-GB" sz="1800" dirty="0">
              <a:solidFill>
                <a:srgbClr val="FFFFFF"/>
              </a:solidFill>
            </a:endParaRPr>
          </a:p>
          <a:p>
            <a:pPr>
              <a:lnSpc>
                <a:spcPct val="100000"/>
              </a:lnSpc>
            </a:pPr>
            <a:r>
              <a:rPr lang="en-GB" sz="1800" dirty="0">
                <a:solidFill>
                  <a:srgbClr val="FFFFFF"/>
                </a:solidFill>
              </a:rPr>
              <a:t>I joined the University of Wales Trinity Saint David in January 2023. </a:t>
            </a:r>
          </a:p>
          <a:p>
            <a:pPr>
              <a:lnSpc>
                <a:spcPct val="100000"/>
              </a:lnSpc>
            </a:pPr>
            <a:r>
              <a:rPr lang="en-GB" sz="1800" dirty="0">
                <a:solidFill>
                  <a:srgbClr val="FFFFFF"/>
                </a:solidFill>
              </a:rPr>
              <a:t>I specialise in Marketing Management and topics such as Marketing Strategy / International Marketing Strategy, Market Research, Marketing Communications, Digital Marketing, Brand Management and Consumer Behaviour.</a:t>
            </a:r>
          </a:p>
          <a:p>
            <a:pPr>
              <a:lnSpc>
                <a:spcPct val="100000"/>
              </a:lnSpc>
            </a:pPr>
            <a:r>
              <a:rPr lang="en-GB" sz="1800" dirty="0">
                <a:solidFill>
                  <a:srgbClr val="FFFFFF"/>
                </a:solidFill>
              </a:rPr>
              <a:t>I have been lecturing for over 25 years and also have industry experience in marketing and consultancy.  I have worked throughout the UK and internationally in Dubai, UAE. within Strategic Marketing and HE Education.</a:t>
            </a:r>
          </a:p>
          <a:p>
            <a:pPr>
              <a:lnSpc>
                <a:spcPct val="100000"/>
              </a:lnSpc>
            </a:pPr>
            <a:r>
              <a:rPr lang="en-GB" sz="1800" dirty="0">
                <a:solidFill>
                  <a:srgbClr val="FFFFFF"/>
                </a:solidFill>
              </a:rPr>
              <a:t>Prior to </a:t>
            </a:r>
            <a:r>
              <a:rPr lang="en-GB" sz="1800" dirty="0" err="1">
                <a:solidFill>
                  <a:srgbClr val="FFFFFF"/>
                </a:solidFill>
              </a:rPr>
              <a:t>UWTSD</a:t>
            </a:r>
            <a:r>
              <a:rPr lang="en-GB" sz="1800" dirty="0">
                <a:solidFill>
                  <a:srgbClr val="FFFFFF"/>
                </a:solidFill>
              </a:rPr>
              <a:t> I worked at The University of Southampton</a:t>
            </a:r>
          </a:p>
          <a:p>
            <a:pPr>
              <a:lnSpc>
                <a:spcPct val="100000"/>
              </a:lnSpc>
            </a:pPr>
            <a:r>
              <a:rPr lang="en-GB" sz="1800" dirty="0">
                <a:solidFill>
                  <a:srgbClr val="FFFFFF"/>
                </a:solidFill>
              </a:rPr>
              <a:t>I have a Master’s Degree in Strategic Marketing, The Chartered Institute of Marketing Post Graduate Diploma in Marketing and am a member of the CIM, CMI and HEA.</a:t>
            </a:r>
          </a:p>
          <a:p>
            <a:pPr>
              <a:lnSpc>
                <a:spcPct val="100000"/>
              </a:lnSpc>
            </a:pPr>
            <a:r>
              <a:rPr lang="en-GB" sz="1800" dirty="0">
                <a:solidFill>
                  <a:srgbClr val="FFFFFF"/>
                </a:solidFill>
              </a:rPr>
              <a:t>You can contact me by email or Microsoft Teams </a:t>
            </a:r>
            <a:r>
              <a:rPr lang="en-GB" sz="1800" b="1" dirty="0">
                <a:solidFill>
                  <a:srgbClr val="FFFFFF"/>
                </a:solidFill>
              </a:rPr>
              <a:t>gwyneth.jones@uwtsd.ac.uk</a:t>
            </a:r>
          </a:p>
        </p:txBody>
      </p:sp>
      <p:sp>
        <p:nvSpPr>
          <p:cNvPr id="5" name="Slide Number Placeholder 4">
            <a:extLst>
              <a:ext uri="{FF2B5EF4-FFF2-40B4-BE49-F238E27FC236}">
                <a16:creationId xmlns:a16="http://schemas.microsoft.com/office/drawing/2014/main" id="{C3937110-5A23-1AAD-6E5F-05DA71B25F90}"/>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solidFill>
                  <a:schemeClr val="bg1">
                    <a:lumMod val="85000"/>
                    <a:lumOff val="15000"/>
                  </a:schemeClr>
                </a:solidFill>
              </a:rPr>
              <a:pPr>
                <a:spcAft>
                  <a:spcPts val="600"/>
                </a:spcAft>
              </a:pPr>
              <a:t>2</a:t>
            </a:fld>
            <a:endParaRPr lang="en-US">
              <a:solidFill>
                <a:schemeClr val="bg1">
                  <a:lumMod val="85000"/>
                  <a:lumOff val="15000"/>
                </a:schemeClr>
              </a:solidFill>
            </a:endParaRPr>
          </a:p>
        </p:txBody>
      </p:sp>
    </p:spTree>
    <p:extLst>
      <p:ext uri="{BB962C8B-B14F-4D97-AF65-F5344CB8AC3E}">
        <p14:creationId xmlns:p14="http://schemas.microsoft.com/office/powerpoint/2010/main" val="316641810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A32E27EA-6E24-A2DC-4716-8078FEDB1C98}"/>
              </a:ext>
            </a:extLst>
          </p:cNvPr>
          <p:cNvSpPr>
            <a:spLocks noGrp="1"/>
          </p:cNvSpPr>
          <p:nvPr>
            <p:ph type="title"/>
          </p:nvPr>
        </p:nvSpPr>
        <p:spPr>
          <a:xfrm>
            <a:off x="7772401" y="726830"/>
            <a:ext cx="3809694" cy="937847"/>
          </a:xfrm>
        </p:spPr>
        <p:txBody>
          <a:bodyPr>
            <a:normAutofit fontScale="90000"/>
          </a:bodyPr>
          <a:lstStyle/>
          <a:p>
            <a:r>
              <a:rPr lang="en-GB" dirty="0"/>
              <a:t>How I would like to work with you</a:t>
            </a:r>
          </a:p>
        </p:txBody>
      </p:sp>
      <p:pic>
        <p:nvPicPr>
          <p:cNvPr id="8" name="Picture 7" descr="Person raising hand">
            <a:extLst>
              <a:ext uri="{FF2B5EF4-FFF2-40B4-BE49-F238E27FC236}">
                <a16:creationId xmlns:a16="http://schemas.microsoft.com/office/drawing/2014/main" id="{B30C7E7C-0E79-EC51-0C1B-7819DBFF1822}"/>
              </a:ext>
            </a:extLst>
          </p:cNvPr>
          <p:cNvPicPr>
            <a:picLocks noChangeAspect="1"/>
          </p:cNvPicPr>
          <p:nvPr/>
        </p:nvPicPr>
        <p:blipFill>
          <a:blip r:embed="rId2"/>
          <a:srcRect l="14641" r="11993" b="-1"/>
          <a:stretch>
            <a:fillRect/>
          </a:stretch>
        </p:blipFill>
        <p:spPr>
          <a:xfrm>
            <a:off x="20" y="10"/>
            <a:ext cx="7537685" cy="6857990"/>
          </a:xfrm>
          <a:prstGeom prst="rect">
            <a:avLst/>
          </a:prstGeom>
        </p:spPr>
      </p:pic>
      <p:sp>
        <p:nvSpPr>
          <p:cNvPr id="26" name="Rectangle 25">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5E32085B-18D7-84F9-53CC-A72CA27C91F9}"/>
              </a:ext>
            </a:extLst>
          </p:cNvPr>
          <p:cNvSpPr>
            <a:spLocks noGrp="1"/>
          </p:cNvSpPr>
          <p:nvPr>
            <p:ph idx="1"/>
          </p:nvPr>
        </p:nvSpPr>
        <p:spPr>
          <a:xfrm>
            <a:off x="7670992" y="1275469"/>
            <a:ext cx="4333439" cy="5324623"/>
          </a:xfrm>
        </p:spPr>
        <p:txBody>
          <a:bodyPr>
            <a:noAutofit/>
          </a:bodyPr>
          <a:lstStyle/>
          <a:p>
            <a:pPr>
              <a:lnSpc>
                <a:spcPct val="100000"/>
              </a:lnSpc>
            </a:pPr>
            <a:r>
              <a:rPr lang="en-GB" sz="2000" dirty="0">
                <a:ea typeface="Calibri" panose="020F0502020204030204" pitchFamily="34" charset="0"/>
                <a:cs typeface="Calibri" panose="020F0502020204030204" pitchFamily="34" charset="0"/>
              </a:rPr>
              <a:t>Be curious and embrace the topic of Marketing Management</a:t>
            </a:r>
          </a:p>
          <a:p>
            <a:pPr>
              <a:lnSpc>
                <a:spcPct val="100000"/>
              </a:lnSpc>
            </a:pPr>
            <a:r>
              <a:rPr lang="en-GB" sz="2000" dirty="0">
                <a:ea typeface="Calibri" panose="020F0502020204030204" pitchFamily="34" charset="0"/>
                <a:cs typeface="Calibri" panose="020F0502020204030204" pitchFamily="34" charset="0"/>
              </a:rPr>
              <a:t>Keep up to date with marketing trends and change drivers through business and marketing press and professional web sites</a:t>
            </a:r>
          </a:p>
          <a:p>
            <a:pPr>
              <a:lnSpc>
                <a:spcPct val="100000"/>
              </a:lnSpc>
            </a:pPr>
            <a:r>
              <a:rPr lang="en-GB" sz="2000" dirty="0">
                <a:ea typeface="Calibri" panose="020F0502020204030204" pitchFamily="34" charset="0"/>
                <a:cs typeface="Calibri" panose="020F0502020204030204" pitchFamily="34" charset="0"/>
              </a:rPr>
              <a:t>Contribute to our discussions</a:t>
            </a:r>
          </a:p>
          <a:p>
            <a:pPr>
              <a:lnSpc>
                <a:spcPct val="100000"/>
              </a:lnSpc>
            </a:pPr>
            <a:r>
              <a:rPr lang="en-GB" sz="2000" dirty="0">
                <a:ea typeface="Calibri" panose="020F0502020204030204" pitchFamily="34" charset="0"/>
                <a:cs typeface="Calibri" panose="020F0502020204030204" pitchFamily="34" charset="0"/>
              </a:rPr>
              <a:t>Ask questions during our lectures or tutorials</a:t>
            </a:r>
          </a:p>
          <a:p>
            <a:pPr>
              <a:lnSpc>
                <a:spcPct val="100000"/>
              </a:lnSpc>
            </a:pPr>
            <a:r>
              <a:rPr lang="en-GB" sz="2000" dirty="0">
                <a:ea typeface="Calibri" panose="020F0502020204030204" pitchFamily="34" charset="0"/>
                <a:cs typeface="Calibri" panose="020F0502020204030204" pitchFamily="34" charset="0"/>
              </a:rPr>
              <a:t>Decide what assignment groups you would like to set up (4 - 5 people per group)</a:t>
            </a:r>
          </a:p>
        </p:txBody>
      </p:sp>
      <p:sp>
        <p:nvSpPr>
          <p:cNvPr id="4" name="Footer Placeholder 3">
            <a:extLst>
              <a:ext uri="{FF2B5EF4-FFF2-40B4-BE49-F238E27FC236}">
                <a16:creationId xmlns:a16="http://schemas.microsoft.com/office/drawing/2014/main" id="{44281A77-2901-5848-483B-BFFF8974B263}"/>
              </a:ext>
            </a:extLst>
          </p:cNvPr>
          <p:cNvSpPr>
            <a:spLocks noGrp="1"/>
          </p:cNvSpPr>
          <p:nvPr>
            <p:ph type="ftr" sz="quarter" idx="11"/>
          </p:nvPr>
        </p:nvSpPr>
        <p:spPr>
          <a:xfrm>
            <a:off x="581192" y="6423914"/>
            <a:ext cx="6508628" cy="365125"/>
          </a:xfrm>
        </p:spPr>
        <p:txBody>
          <a:bodyPr>
            <a:normAutofit/>
          </a:bodyPr>
          <a:lstStyle/>
          <a:p>
            <a:endParaRPr lang="en-US">
              <a:solidFill>
                <a:srgbClr val="FFFFFF"/>
              </a:solidFill>
            </a:endParaRPr>
          </a:p>
        </p:txBody>
      </p:sp>
      <p:sp>
        <p:nvSpPr>
          <p:cNvPr id="5" name="Slide Number Placeholder 4">
            <a:extLst>
              <a:ext uri="{FF2B5EF4-FFF2-40B4-BE49-F238E27FC236}">
                <a16:creationId xmlns:a16="http://schemas.microsoft.com/office/drawing/2014/main" id="{23975F7C-2D77-34A9-98C3-6B50BE83A9E9}"/>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3</a:t>
            </a:fld>
            <a:endParaRPr lang="en-US"/>
          </a:p>
        </p:txBody>
      </p:sp>
    </p:spTree>
    <p:extLst>
      <p:ext uri="{BB962C8B-B14F-4D97-AF65-F5344CB8AC3E}">
        <p14:creationId xmlns:p14="http://schemas.microsoft.com/office/powerpoint/2010/main" val="1429150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FC0DB-6263-C5FB-71B1-5AA0DB9A5479}"/>
              </a:ext>
            </a:extLst>
          </p:cNvPr>
          <p:cNvSpPr>
            <a:spLocks noGrp="1"/>
          </p:cNvSpPr>
          <p:nvPr>
            <p:ph type="title"/>
          </p:nvPr>
        </p:nvSpPr>
        <p:spPr/>
        <p:txBody>
          <a:bodyPr/>
          <a:lstStyle/>
          <a:p>
            <a:r>
              <a:rPr lang="en-GB" dirty="0"/>
              <a:t>A bit about you – Please introduce yourself </a:t>
            </a:r>
          </a:p>
        </p:txBody>
      </p:sp>
      <p:graphicFrame>
        <p:nvGraphicFramePr>
          <p:cNvPr id="9" name="Content Placeholder 2">
            <a:extLst>
              <a:ext uri="{FF2B5EF4-FFF2-40B4-BE49-F238E27FC236}">
                <a16:creationId xmlns:a16="http://schemas.microsoft.com/office/drawing/2014/main" id="{4216F16F-5D29-E64D-BE34-C084529AE5E6}"/>
              </a:ext>
            </a:extLst>
          </p:cNvPr>
          <p:cNvGraphicFramePr>
            <a:graphicFrameLocks noGrp="1"/>
          </p:cNvGraphicFramePr>
          <p:nvPr>
            <p:ph idx="1"/>
            <p:extLst>
              <p:ext uri="{D42A27DB-BD31-4B8C-83A1-F6EECF244321}">
                <p14:modId xmlns:p14="http://schemas.microsoft.com/office/powerpoint/2010/main" val="2269308135"/>
              </p:ext>
            </p:extLst>
          </p:nvPr>
        </p:nvGraphicFramePr>
        <p:xfrm>
          <a:off x="581192" y="2340864"/>
          <a:ext cx="11029615" cy="36344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a:extLst>
              <a:ext uri="{FF2B5EF4-FFF2-40B4-BE49-F238E27FC236}">
                <a16:creationId xmlns:a16="http://schemas.microsoft.com/office/drawing/2014/main" id="{69D77499-A85E-7B9F-9DFB-1A7A2D49D3AC}"/>
              </a:ext>
            </a:extLst>
          </p:cNvPr>
          <p:cNvSpPr>
            <a:spLocks noGrp="1"/>
          </p:cNvSpPr>
          <p:nvPr>
            <p:ph type="sldNum" sz="quarter" idx="12"/>
          </p:nvPr>
        </p:nvSpPr>
        <p:spPr/>
        <p:txBody>
          <a:bodyPr/>
          <a:lstStyle/>
          <a:p>
            <a:fld id="{3A98EE3D-8CD1-4C3F-BD1C-C98C9596463C}" type="slidenum">
              <a:rPr lang="en-US" smtClean="0"/>
              <a:t>4</a:t>
            </a:fld>
            <a:endParaRPr lang="en-US" dirty="0"/>
          </a:p>
        </p:txBody>
      </p:sp>
    </p:spTree>
    <p:extLst>
      <p:ext uri="{BB962C8B-B14F-4D97-AF65-F5344CB8AC3E}">
        <p14:creationId xmlns:p14="http://schemas.microsoft.com/office/powerpoint/2010/main" val="40184446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CB34F9-AADA-768E-89E3-F97DF32580BF}"/>
              </a:ext>
            </a:extLst>
          </p:cNvPr>
          <p:cNvSpPr>
            <a:spLocks noGrp="1"/>
          </p:cNvSpPr>
          <p:nvPr>
            <p:ph type="title"/>
          </p:nvPr>
        </p:nvSpPr>
        <p:spPr>
          <a:xfrm>
            <a:off x="746228" y="1037967"/>
            <a:ext cx="3054091" cy="4709131"/>
          </a:xfrm>
        </p:spPr>
        <p:txBody>
          <a:bodyPr anchor="ctr">
            <a:normAutofit/>
          </a:bodyPr>
          <a:lstStyle/>
          <a:p>
            <a:r>
              <a:rPr lang="en-GB" dirty="0">
                <a:solidFill>
                  <a:schemeClr val="bg1">
                    <a:lumMod val="85000"/>
                    <a:lumOff val="15000"/>
                  </a:schemeClr>
                </a:solidFill>
              </a:rPr>
              <a:t>Moodle Module Page</a:t>
            </a:r>
          </a:p>
        </p:txBody>
      </p:sp>
      <p:sp>
        <p:nvSpPr>
          <p:cNvPr id="13" name="Rectangle 12">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Footer Placeholder 3">
            <a:extLst>
              <a:ext uri="{FF2B5EF4-FFF2-40B4-BE49-F238E27FC236}">
                <a16:creationId xmlns:a16="http://schemas.microsoft.com/office/drawing/2014/main" id="{50979B7B-B687-8C25-7CFC-CDAF2E6F2A21}"/>
              </a:ext>
            </a:extLst>
          </p:cNvPr>
          <p:cNvSpPr>
            <a:spLocks noGrp="1"/>
          </p:cNvSpPr>
          <p:nvPr>
            <p:ph type="ftr" sz="quarter" idx="11"/>
          </p:nvPr>
        </p:nvSpPr>
        <p:spPr>
          <a:xfrm>
            <a:off x="581192" y="6423656"/>
            <a:ext cx="6917210" cy="365125"/>
          </a:xfrm>
        </p:spPr>
        <p:txBody>
          <a:bodyPr>
            <a:normAutofit/>
          </a:bodyPr>
          <a:lstStyle/>
          <a:p>
            <a:endParaRPr lang="en-US">
              <a:solidFill>
                <a:schemeClr val="bg1">
                  <a:lumMod val="85000"/>
                  <a:lumOff val="15000"/>
                </a:schemeClr>
              </a:solidFill>
            </a:endParaRPr>
          </a:p>
        </p:txBody>
      </p:sp>
      <p:sp>
        <p:nvSpPr>
          <p:cNvPr id="5" name="Slide Number Placeholder 4">
            <a:extLst>
              <a:ext uri="{FF2B5EF4-FFF2-40B4-BE49-F238E27FC236}">
                <a16:creationId xmlns:a16="http://schemas.microsoft.com/office/drawing/2014/main" id="{4D14AE90-AE7C-EF71-0A66-B7E70FFA8647}"/>
              </a:ext>
            </a:extLst>
          </p:cNvPr>
          <p:cNvSpPr>
            <a:spLocks noGrp="1"/>
          </p:cNvSpPr>
          <p:nvPr>
            <p:ph type="sldNum" sz="quarter" idx="12"/>
          </p:nvPr>
        </p:nvSpPr>
        <p:spPr>
          <a:xfrm>
            <a:off x="10558300" y="6423656"/>
            <a:ext cx="1052510" cy="365125"/>
          </a:xfrm>
        </p:spPr>
        <p:txBody>
          <a:bodyPr>
            <a:normAutofit/>
          </a:bodyPr>
          <a:lstStyle/>
          <a:p>
            <a:pPr>
              <a:spcAft>
                <a:spcPts val="600"/>
              </a:spcAft>
            </a:pPr>
            <a:fld id="{3A98EE3D-8CD1-4C3F-BD1C-C98C9596463C}" type="slidenum">
              <a:rPr lang="en-US">
                <a:solidFill>
                  <a:schemeClr val="bg1">
                    <a:lumMod val="85000"/>
                    <a:lumOff val="15000"/>
                  </a:schemeClr>
                </a:solidFill>
              </a:rPr>
              <a:pPr>
                <a:spcAft>
                  <a:spcPts val="600"/>
                </a:spcAft>
              </a:pPr>
              <a:t>5</a:t>
            </a:fld>
            <a:endParaRPr lang="en-US">
              <a:solidFill>
                <a:schemeClr val="bg1">
                  <a:lumMod val="85000"/>
                  <a:lumOff val="15000"/>
                </a:schemeClr>
              </a:solidFill>
            </a:endParaRPr>
          </a:p>
        </p:txBody>
      </p:sp>
      <p:graphicFrame>
        <p:nvGraphicFramePr>
          <p:cNvPr id="7" name="Content Placeholder 2">
            <a:extLst>
              <a:ext uri="{FF2B5EF4-FFF2-40B4-BE49-F238E27FC236}">
                <a16:creationId xmlns:a16="http://schemas.microsoft.com/office/drawing/2014/main" id="{E641527B-23B5-15D2-BDB3-CDA896958552}"/>
              </a:ext>
            </a:extLst>
          </p:cNvPr>
          <p:cNvGraphicFramePr>
            <a:graphicFrameLocks noGrp="1"/>
          </p:cNvGraphicFramePr>
          <p:nvPr>
            <p:ph idx="1"/>
            <p:extLst>
              <p:ext uri="{D42A27DB-BD31-4B8C-83A1-F6EECF244321}">
                <p14:modId xmlns:p14="http://schemas.microsoft.com/office/powerpoint/2010/main" val="2510881335"/>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722922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448728E-2EDF-4F60-A97C-C0F08E06DB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78CBB40F-4E03-45AE-9020-C27B0AE7F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A9F7CCD1-513F-4B7A-9497-7AA9144DB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746228" y="1037967"/>
            <a:ext cx="3054091" cy="4709131"/>
          </a:xfrm>
        </p:spPr>
        <p:txBody>
          <a:bodyPr vert="horz" lIns="91440" tIns="45720" rIns="91440" bIns="45720" rtlCol="0" anchor="ctr">
            <a:normAutofit/>
          </a:bodyPr>
          <a:lstStyle/>
          <a:p>
            <a:r>
              <a:rPr lang="en-US" b="0" kern="1200" cap="all" dirty="0">
                <a:solidFill>
                  <a:schemeClr val="bg1">
                    <a:lumMod val="85000"/>
                    <a:lumOff val="15000"/>
                  </a:schemeClr>
                </a:solidFill>
                <a:latin typeface="+mj-lt"/>
                <a:ea typeface="+mj-ea"/>
                <a:cs typeface="+mj-cs"/>
              </a:rPr>
              <a:t>Module Set up</a:t>
            </a:r>
          </a:p>
        </p:txBody>
      </p:sp>
      <p:sp>
        <p:nvSpPr>
          <p:cNvPr id="20" name="Rectangle 19">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1">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3">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656"/>
            <a:ext cx="6917210" cy="365125"/>
          </a:xfrm>
        </p:spPr>
        <p:txBody>
          <a:bodyPr vert="horz" lIns="91440" tIns="45720" rIns="91440" bIns="45720" rtlCol="0" anchor="ctr">
            <a:normAutofit/>
          </a:bodyPr>
          <a:lstStyle/>
          <a:p>
            <a:pPr defTabSz="457200"/>
            <a:endParaRPr lang="en-US" sz="900" kern="1200" cap="all" dirty="0">
              <a:solidFill>
                <a:schemeClr val="bg1">
                  <a:lumMod val="85000"/>
                  <a:lumOff val="1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656"/>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bg1">
                    <a:lumMod val="85000"/>
                    <a:lumOff val="15000"/>
                  </a:schemeClr>
                </a:solidFill>
              </a:rPr>
              <a:pPr defTabSz="457200">
                <a:spcAft>
                  <a:spcPts val="600"/>
                </a:spcAft>
              </a:pPr>
              <a:t>6</a:t>
            </a:fld>
            <a:endParaRPr lang="en-US">
              <a:solidFill>
                <a:schemeClr val="bg1">
                  <a:lumMod val="85000"/>
                  <a:lumOff val="15000"/>
                </a:schemeClr>
              </a:solidFill>
            </a:endParaRPr>
          </a:p>
        </p:txBody>
      </p:sp>
      <p:grpSp>
        <p:nvGrpSpPr>
          <p:cNvPr id="7" name="Group 6">
            <a:extLst>
              <a:ext uri="{FF2B5EF4-FFF2-40B4-BE49-F238E27FC236}">
                <a16:creationId xmlns:a16="http://schemas.microsoft.com/office/drawing/2014/main" id="{445D2D02-F4B8-C9A4-BC50-645CD92E2DE4}"/>
              </a:ext>
            </a:extLst>
          </p:cNvPr>
          <p:cNvGrpSpPr/>
          <p:nvPr/>
        </p:nvGrpSpPr>
        <p:grpSpPr>
          <a:xfrm>
            <a:off x="4598438" y="1269463"/>
            <a:ext cx="7012370" cy="4585769"/>
            <a:chOff x="4598438" y="1269463"/>
            <a:chExt cx="7012370" cy="4585769"/>
          </a:xfrm>
        </p:grpSpPr>
        <p:sp>
          <p:nvSpPr>
            <p:cNvPr id="9" name="Freeform: Shape 8">
              <a:extLst>
                <a:ext uri="{FF2B5EF4-FFF2-40B4-BE49-F238E27FC236}">
                  <a16:creationId xmlns:a16="http://schemas.microsoft.com/office/drawing/2014/main" id="{915B917B-DAE5-141A-2E31-E444CEC55CE8}"/>
                </a:ext>
              </a:extLst>
            </p:cNvPr>
            <p:cNvSpPr/>
            <p:nvPr/>
          </p:nvSpPr>
          <p:spPr>
            <a:xfrm>
              <a:off x="4598438" y="1476103"/>
              <a:ext cx="7012370" cy="793800"/>
            </a:xfrm>
            <a:custGeom>
              <a:avLst/>
              <a:gdLst>
                <a:gd name="connsiteX0" fmla="*/ 0 w 7012370"/>
                <a:gd name="connsiteY0" fmla="*/ 0 h 793800"/>
                <a:gd name="connsiteX1" fmla="*/ 7012370 w 7012370"/>
                <a:gd name="connsiteY1" fmla="*/ 0 h 793800"/>
                <a:gd name="connsiteX2" fmla="*/ 7012370 w 7012370"/>
                <a:gd name="connsiteY2" fmla="*/ 793800 h 793800"/>
                <a:gd name="connsiteX3" fmla="*/ 0 w 7012370"/>
                <a:gd name="connsiteY3" fmla="*/ 793800 h 793800"/>
                <a:gd name="connsiteX4" fmla="*/ 0 w 7012370"/>
                <a:gd name="connsiteY4" fmla="*/ 0 h 793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370" h="793800">
                  <a:moveTo>
                    <a:pt x="0" y="0"/>
                  </a:moveTo>
                  <a:lnTo>
                    <a:pt x="7012370" y="0"/>
                  </a:lnTo>
                  <a:lnTo>
                    <a:pt x="7012370" y="793800"/>
                  </a:lnTo>
                  <a:lnTo>
                    <a:pt x="0" y="793800"/>
                  </a:lnTo>
                  <a:lnTo>
                    <a:pt x="0" y="0"/>
                  </a:lnTo>
                  <a:close/>
                </a:path>
              </a:pathLst>
            </a:custGeom>
          </p:spPr>
          <p:style>
            <a:lnRef idx="1">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4238" tIns="291592" rIns="544238" bIns="99568" numCol="1" spcCol="1270" anchor="t" anchorCtr="0">
              <a:noAutofit/>
            </a:bodyPr>
            <a:lstStyle/>
            <a:p>
              <a:pPr marL="114300" lvl="1" indent="-114300" algn="l" defTabSz="622300">
                <a:lnSpc>
                  <a:spcPct val="90000"/>
                </a:lnSpc>
                <a:spcBef>
                  <a:spcPct val="0"/>
                </a:spcBef>
                <a:spcAft>
                  <a:spcPct val="15000"/>
                </a:spcAft>
                <a:buChar char="•"/>
              </a:pPr>
              <a:r>
                <a:rPr lang="en-GB" sz="1400" b="1" kern="1200" dirty="0"/>
                <a:t>11 weeks: 29</a:t>
              </a:r>
              <a:r>
                <a:rPr lang="en-GB" sz="1400" b="1" kern="1200" baseline="30000" dirty="0"/>
                <a:t>th</a:t>
              </a:r>
              <a:r>
                <a:rPr lang="en-GB" sz="1400" b="1" kern="1200" dirty="0"/>
                <a:t> September</a:t>
              </a:r>
              <a:r>
                <a:rPr lang="en-GB" sz="1400" b="1" dirty="0"/>
                <a:t> </a:t>
              </a:r>
              <a:r>
                <a:rPr lang="en-GB" sz="1400" b="1" kern="1200" dirty="0"/>
                <a:t>– 8</a:t>
              </a:r>
              <a:r>
                <a:rPr lang="en-GB" sz="1400" b="1" kern="1200" baseline="30000" dirty="0"/>
                <a:t>th</a:t>
              </a:r>
              <a:r>
                <a:rPr lang="en-GB" sz="1400" b="1" kern="1200" dirty="0"/>
                <a:t> December 2026</a:t>
              </a:r>
            </a:p>
            <a:p>
              <a:pPr marL="114300" lvl="1" indent="-114300" algn="l" defTabSz="622300">
                <a:lnSpc>
                  <a:spcPct val="90000"/>
                </a:lnSpc>
                <a:spcBef>
                  <a:spcPct val="0"/>
                </a:spcBef>
                <a:spcAft>
                  <a:spcPct val="15000"/>
                </a:spcAft>
                <a:buChar char="•"/>
              </a:pPr>
              <a:r>
                <a:rPr lang="en-GB" sz="1400" b="1" dirty="0"/>
                <a:t>READING WEEK – W/C 2</a:t>
              </a:r>
              <a:r>
                <a:rPr lang="en-GB" sz="1400" b="1" baseline="30000" dirty="0"/>
                <a:t>nd</a:t>
              </a:r>
              <a:r>
                <a:rPr lang="en-GB" sz="1400" b="1" dirty="0"/>
                <a:t> November2026</a:t>
              </a:r>
              <a:endParaRPr lang="en-US" sz="1400" kern="1200" dirty="0"/>
            </a:p>
          </p:txBody>
        </p:sp>
        <p:sp>
          <p:nvSpPr>
            <p:cNvPr id="10" name="Freeform: Shape 9">
              <a:extLst>
                <a:ext uri="{FF2B5EF4-FFF2-40B4-BE49-F238E27FC236}">
                  <a16:creationId xmlns:a16="http://schemas.microsoft.com/office/drawing/2014/main" id="{2BB1E9A4-0F42-E214-5168-BAF1D8DD6F36}"/>
                </a:ext>
              </a:extLst>
            </p:cNvPr>
            <p:cNvSpPr/>
            <p:nvPr/>
          </p:nvSpPr>
          <p:spPr>
            <a:xfrm>
              <a:off x="4949056" y="1269463"/>
              <a:ext cx="4908659" cy="413280"/>
            </a:xfrm>
            <a:custGeom>
              <a:avLst/>
              <a:gdLst>
                <a:gd name="connsiteX0" fmla="*/ 0 w 4908659"/>
                <a:gd name="connsiteY0" fmla="*/ 68881 h 413280"/>
                <a:gd name="connsiteX1" fmla="*/ 68881 w 4908659"/>
                <a:gd name="connsiteY1" fmla="*/ 0 h 413280"/>
                <a:gd name="connsiteX2" fmla="*/ 4839778 w 4908659"/>
                <a:gd name="connsiteY2" fmla="*/ 0 h 413280"/>
                <a:gd name="connsiteX3" fmla="*/ 4908659 w 4908659"/>
                <a:gd name="connsiteY3" fmla="*/ 68881 h 413280"/>
                <a:gd name="connsiteX4" fmla="*/ 4908659 w 4908659"/>
                <a:gd name="connsiteY4" fmla="*/ 344399 h 413280"/>
                <a:gd name="connsiteX5" fmla="*/ 4839778 w 4908659"/>
                <a:gd name="connsiteY5" fmla="*/ 413280 h 413280"/>
                <a:gd name="connsiteX6" fmla="*/ 68881 w 4908659"/>
                <a:gd name="connsiteY6" fmla="*/ 413280 h 413280"/>
                <a:gd name="connsiteX7" fmla="*/ 0 w 4908659"/>
                <a:gd name="connsiteY7" fmla="*/ 344399 h 413280"/>
                <a:gd name="connsiteX8" fmla="*/ 0 w 4908659"/>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08659" h="413280">
                  <a:moveTo>
                    <a:pt x="0" y="68881"/>
                  </a:moveTo>
                  <a:cubicBezTo>
                    <a:pt x="0" y="30839"/>
                    <a:pt x="30839" y="0"/>
                    <a:pt x="68881" y="0"/>
                  </a:cubicBezTo>
                  <a:lnTo>
                    <a:pt x="4839778" y="0"/>
                  </a:lnTo>
                  <a:cubicBezTo>
                    <a:pt x="4877820" y="0"/>
                    <a:pt x="4908659" y="30839"/>
                    <a:pt x="4908659" y="68881"/>
                  </a:cubicBezTo>
                  <a:lnTo>
                    <a:pt x="4908659" y="344399"/>
                  </a:lnTo>
                  <a:cubicBezTo>
                    <a:pt x="4908659" y="382441"/>
                    <a:pt x="4877820" y="413280"/>
                    <a:pt x="4839778" y="413280"/>
                  </a:cubicBezTo>
                  <a:lnTo>
                    <a:pt x="68881" y="413280"/>
                  </a:lnTo>
                  <a:cubicBezTo>
                    <a:pt x="30839" y="413280"/>
                    <a:pt x="0" y="382441"/>
                    <a:pt x="0" y="344399"/>
                  </a:cubicBezTo>
                  <a:lnTo>
                    <a:pt x="0" y="68881"/>
                  </a:lnTo>
                  <a:close/>
                </a:path>
              </a:pathLst>
            </a:cu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205711" tIns="20175" rIns="205711" bIns="20175" numCol="1" spcCol="1270" anchor="ctr" anchorCtr="0">
              <a:noAutofit/>
            </a:bodyPr>
            <a:lstStyle/>
            <a:p>
              <a:pPr marL="0" lvl="0" indent="0" algn="l" defTabSz="622300">
                <a:lnSpc>
                  <a:spcPct val="90000"/>
                </a:lnSpc>
                <a:spcBef>
                  <a:spcPct val="0"/>
                </a:spcBef>
                <a:spcAft>
                  <a:spcPct val="35000"/>
                </a:spcAft>
                <a:buNone/>
              </a:pPr>
              <a:r>
                <a:rPr lang="en-GB" sz="1400" b="1" kern="1200" dirty="0"/>
                <a:t>Overall</a:t>
              </a:r>
              <a:endParaRPr lang="en-US" sz="1400" kern="1200" dirty="0"/>
            </a:p>
          </p:txBody>
        </p:sp>
        <p:sp>
          <p:nvSpPr>
            <p:cNvPr id="11" name="Freeform: Shape 10">
              <a:extLst>
                <a:ext uri="{FF2B5EF4-FFF2-40B4-BE49-F238E27FC236}">
                  <a16:creationId xmlns:a16="http://schemas.microsoft.com/office/drawing/2014/main" id="{F163CA60-288A-907E-06E5-7F627049A583}"/>
                </a:ext>
              </a:extLst>
            </p:cNvPr>
            <p:cNvSpPr/>
            <p:nvPr/>
          </p:nvSpPr>
          <p:spPr>
            <a:xfrm>
              <a:off x="4598438" y="2655065"/>
              <a:ext cx="7012370" cy="1470010"/>
            </a:xfrm>
            <a:custGeom>
              <a:avLst/>
              <a:gdLst>
                <a:gd name="connsiteX0" fmla="*/ 0 w 7012370"/>
                <a:gd name="connsiteY0" fmla="*/ 0 h 1389150"/>
                <a:gd name="connsiteX1" fmla="*/ 7012370 w 7012370"/>
                <a:gd name="connsiteY1" fmla="*/ 0 h 1389150"/>
                <a:gd name="connsiteX2" fmla="*/ 7012370 w 7012370"/>
                <a:gd name="connsiteY2" fmla="*/ 1389150 h 1389150"/>
                <a:gd name="connsiteX3" fmla="*/ 0 w 7012370"/>
                <a:gd name="connsiteY3" fmla="*/ 1389150 h 1389150"/>
                <a:gd name="connsiteX4" fmla="*/ 0 w 7012370"/>
                <a:gd name="connsiteY4" fmla="*/ 0 h 1389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370" h="1389150">
                  <a:moveTo>
                    <a:pt x="0" y="0"/>
                  </a:moveTo>
                  <a:lnTo>
                    <a:pt x="7012370" y="0"/>
                  </a:lnTo>
                  <a:lnTo>
                    <a:pt x="7012370" y="1389150"/>
                  </a:lnTo>
                  <a:lnTo>
                    <a:pt x="0" y="1389150"/>
                  </a:lnTo>
                  <a:lnTo>
                    <a:pt x="0" y="0"/>
                  </a:lnTo>
                  <a:close/>
                </a:path>
              </a:pathLst>
            </a:custGeom>
          </p:spPr>
          <p:style>
            <a:lnRef idx="1">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4238" tIns="291592" rIns="544238"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Consist mainly of taught sessions, drawing upon the wide range of teaching resources available to you on Moodle </a:t>
              </a:r>
              <a:endParaRPr lang="en-US" sz="1400" kern="1200" dirty="0"/>
            </a:p>
            <a:p>
              <a:pPr marL="114300" lvl="1" indent="-114300" algn="l" defTabSz="622300">
                <a:lnSpc>
                  <a:spcPct val="90000"/>
                </a:lnSpc>
                <a:spcBef>
                  <a:spcPct val="0"/>
                </a:spcBef>
                <a:spcAft>
                  <a:spcPct val="15000"/>
                </a:spcAft>
                <a:buChar char="•"/>
              </a:pPr>
              <a:r>
                <a:rPr lang="en-GB" sz="1400" kern="1200" dirty="0"/>
                <a:t>Lectures - Tuesday 10am – 1pm</a:t>
              </a:r>
            </a:p>
            <a:p>
              <a:pPr marL="114300" lvl="1" indent="-114300" algn="l" defTabSz="622300">
                <a:lnSpc>
                  <a:spcPct val="90000"/>
                </a:lnSpc>
                <a:spcBef>
                  <a:spcPct val="0"/>
                </a:spcBef>
                <a:spcAft>
                  <a:spcPct val="15000"/>
                </a:spcAft>
                <a:buChar char="•"/>
              </a:pPr>
              <a:r>
                <a:rPr lang="en-GB" sz="1400" dirty="0"/>
                <a:t>Tutorials Tuesdays 9am – 10am </a:t>
              </a:r>
            </a:p>
            <a:p>
              <a:pPr marL="114300" lvl="1" indent="-114300" algn="l" defTabSz="622300">
                <a:lnSpc>
                  <a:spcPct val="90000"/>
                </a:lnSpc>
                <a:spcBef>
                  <a:spcPct val="0"/>
                </a:spcBef>
                <a:spcAft>
                  <a:spcPct val="15000"/>
                </a:spcAft>
                <a:buChar char="•"/>
              </a:pPr>
              <a:r>
                <a:rPr lang="en-GB" sz="1400" dirty="0"/>
                <a:t>Tutorials are booked by appointment only – individual or group</a:t>
              </a:r>
              <a:r>
                <a:rPr lang="en-GB" sz="1400" kern="1200" dirty="0"/>
                <a:t>  </a:t>
              </a:r>
            </a:p>
            <a:p>
              <a:pPr marL="0" lvl="1" algn="l" defTabSz="622300">
                <a:lnSpc>
                  <a:spcPct val="90000"/>
                </a:lnSpc>
                <a:spcBef>
                  <a:spcPct val="0"/>
                </a:spcBef>
                <a:spcAft>
                  <a:spcPct val="15000"/>
                </a:spcAft>
              </a:pPr>
              <a:endParaRPr lang="en-US" sz="1400" kern="1200" dirty="0"/>
            </a:p>
          </p:txBody>
        </p:sp>
        <p:sp>
          <p:nvSpPr>
            <p:cNvPr id="13" name="Freeform: Shape 12">
              <a:extLst>
                <a:ext uri="{FF2B5EF4-FFF2-40B4-BE49-F238E27FC236}">
                  <a16:creationId xmlns:a16="http://schemas.microsoft.com/office/drawing/2014/main" id="{3B288B5D-BA7E-9E5D-1DBD-CB74B871475A}"/>
                </a:ext>
              </a:extLst>
            </p:cNvPr>
            <p:cNvSpPr/>
            <p:nvPr/>
          </p:nvSpPr>
          <p:spPr>
            <a:xfrm>
              <a:off x="4949056" y="2425568"/>
              <a:ext cx="4908659" cy="413280"/>
            </a:xfrm>
            <a:custGeom>
              <a:avLst/>
              <a:gdLst>
                <a:gd name="connsiteX0" fmla="*/ 0 w 4908659"/>
                <a:gd name="connsiteY0" fmla="*/ 68881 h 413280"/>
                <a:gd name="connsiteX1" fmla="*/ 68881 w 4908659"/>
                <a:gd name="connsiteY1" fmla="*/ 0 h 413280"/>
                <a:gd name="connsiteX2" fmla="*/ 4839778 w 4908659"/>
                <a:gd name="connsiteY2" fmla="*/ 0 h 413280"/>
                <a:gd name="connsiteX3" fmla="*/ 4908659 w 4908659"/>
                <a:gd name="connsiteY3" fmla="*/ 68881 h 413280"/>
                <a:gd name="connsiteX4" fmla="*/ 4908659 w 4908659"/>
                <a:gd name="connsiteY4" fmla="*/ 344399 h 413280"/>
                <a:gd name="connsiteX5" fmla="*/ 4839778 w 4908659"/>
                <a:gd name="connsiteY5" fmla="*/ 413280 h 413280"/>
                <a:gd name="connsiteX6" fmla="*/ 68881 w 4908659"/>
                <a:gd name="connsiteY6" fmla="*/ 413280 h 413280"/>
                <a:gd name="connsiteX7" fmla="*/ 0 w 4908659"/>
                <a:gd name="connsiteY7" fmla="*/ 344399 h 413280"/>
                <a:gd name="connsiteX8" fmla="*/ 0 w 4908659"/>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08659" h="413280">
                  <a:moveTo>
                    <a:pt x="0" y="68881"/>
                  </a:moveTo>
                  <a:cubicBezTo>
                    <a:pt x="0" y="30839"/>
                    <a:pt x="30839" y="0"/>
                    <a:pt x="68881" y="0"/>
                  </a:cubicBezTo>
                  <a:lnTo>
                    <a:pt x="4839778" y="0"/>
                  </a:lnTo>
                  <a:cubicBezTo>
                    <a:pt x="4877820" y="0"/>
                    <a:pt x="4908659" y="30839"/>
                    <a:pt x="4908659" y="68881"/>
                  </a:cubicBezTo>
                  <a:lnTo>
                    <a:pt x="4908659" y="344399"/>
                  </a:lnTo>
                  <a:cubicBezTo>
                    <a:pt x="4908659" y="382441"/>
                    <a:pt x="4877820" y="413280"/>
                    <a:pt x="4839778" y="413280"/>
                  </a:cubicBezTo>
                  <a:lnTo>
                    <a:pt x="68881" y="413280"/>
                  </a:lnTo>
                  <a:cubicBezTo>
                    <a:pt x="30839" y="413280"/>
                    <a:pt x="0" y="382441"/>
                    <a:pt x="0" y="344399"/>
                  </a:cubicBezTo>
                  <a:lnTo>
                    <a:pt x="0" y="68881"/>
                  </a:lnTo>
                  <a:close/>
                </a:path>
              </a:pathLst>
            </a:cu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205711" tIns="20175" rIns="205711" bIns="20175" numCol="1" spcCol="1270" anchor="ctr" anchorCtr="0">
              <a:noAutofit/>
            </a:bodyPr>
            <a:lstStyle/>
            <a:p>
              <a:pPr marL="0" lvl="0" indent="0" algn="l" defTabSz="622300">
                <a:lnSpc>
                  <a:spcPct val="90000"/>
                </a:lnSpc>
                <a:spcBef>
                  <a:spcPct val="0"/>
                </a:spcBef>
                <a:spcAft>
                  <a:spcPct val="35000"/>
                </a:spcAft>
                <a:buNone/>
              </a:pPr>
              <a:r>
                <a:rPr lang="en-GB" sz="1400" b="1" kern="1200" dirty="0"/>
                <a:t>Lectures &amp; Tutorials</a:t>
              </a:r>
              <a:endParaRPr lang="en-US" sz="1400" kern="1200" dirty="0"/>
            </a:p>
          </p:txBody>
        </p:sp>
        <p:sp>
          <p:nvSpPr>
            <p:cNvPr id="15" name="Freeform: Shape 14">
              <a:extLst>
                <a:ext uri="{FF2B5EF4-FFF2-40B4-BE49-F238E27FC236}">
                  <a16:creationId xmlns:a16="http://schemas.microsoft.com/office/drawing/2014/main" id="{986D4EB4-4F18-2D98-5D03-06313B93E816}"/>
                </a:ext>
              </a:extLst>
            </p:cNvPr>
            <p:cNvSpPr/>
            <p:nvPr/>
          </p:nvSpPr>
          <p:spPr>
            <a:xfrm>
              <a:off x="4598438" y="4572000"/>
              <a:ext cx="7012370" cy="1283232"/>
            </a:xfrm>
            <a:custGeom>
              <a:avLst/>
              <a:gdLst>
                <a:gd name="connsiteX0" fmla="*/ 0 w 7012370"/>
                <a:gd name="connsiteY0" fmla="*/ 0 h 1631700"/>
                <a:gd name="connsiteX1" fmla="*/ 7012370 w 7012370"/>
                <a:gd name="connsiteY1" fmla="*/ 0 h 1631700"/>
                <a:gd name="connsiteX2" fmla="*/ 7012370 w 7012370"/>
                <a:gd name="connsiteY2" fmla="*/ 1631700 h 1631700"/>
                <a:gd name="connsiteX3" fmla="*/ 0 w 7012370"/>
                <a:gd name="connsiteY3" fmla="*/ 1631700 h 1631700"/>
                <a:gd name="connsiteX4" fmla="*/ 0 w 7012370"/>
                <a:gd name="connsiteY4" fmla="*/ 0 h 1631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370" h="1631700">
                  <a:moveTo>
                    <a:pt x="0" y="0"/>
                  </a:moveTo>
                  <a:lnTo>
                    <a:pt x="7012370" y="0"/>
                  </a:lnTo>
                  <a:lnTo>
                    <a:pt x="7012370" y="1631700"/>
                  </a:lnTo>
                  <a:lnTo>
                    <a:pt x="0" y="1631700"/>
                  </a:lnTo>
                  <a:lnTo>
                    <a:pt x="0" y="0"/>
                  </a:lnTo>
                  <a:close/>
                </a:path>
              </a:pathLst>
            </a:custGeom>
          </p:spPr>
          <p:style>
            <a:lnRef idx="1">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4238" tIns="291592" rIns="544238"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Focus on the requirements of the assignment</a:t>
              </a:r>
              <a:endParaRPr lang="en-US" sz="1400" kern="1200" dirty="0"/>
            </a:p>
            <a:p>
              <a:pPr marL="114300" lvl="1" indent="-114300" algn="l" defTabSz="622300">
                <a:lnSpc>
                  <a:spcPct val="90000"/>
                </a:lnSpc>
                <a:spcBef>
                  <a:spcPct val="0"/>
                </a:spcBef>
                <a:spcAft>
                  <a:spcPct val="15000"/>
                </a:spcAft>
                <a:buChar char="•"/>
              </a:pPr>
              <a:r>
                <a:rPr lang="en-GB" sz="1400" kern="1200" dirty="0"/>
                <a:t>Can be used for</a:t>
              </a:r>
              <a:r>
                <a:rPr lang="en-GB" sz="1400" dirty="0"/>
                <a:t> a</a:t>
              </a:r>
              <a:r>
                <a:rPr lang="en-GB" sz="1400" kern="1200" dirty="0"/>
                <a:t>ssignment questions, specific to your assignment</a:t>
              </a:r>
            </a:p>
            <a:p>
              <a:pPr marL="114300" lvl="1" indent="-114300" algn="l" defTabSz="622300">
                <a:lnSpc>
                  <a:spcPct val="90000"/>
                </a:lnSpc>
                <a:spcBef>
                  <a:spcPct val="0"/>
                </a:spcBef>
                <a:spcAft>
                  <a:spcPct val="15000"/>
                </a:spcAft>
                <a:buChar char="•"/>
              </a:pPr>
              <a:endParaRPr lang="en-US" sz="1400" kern="1200" dirty="0"/>
            </a:p>
          </p:txBody>
        </p:sp>
        <p:sp>
          <p:nvSpPr>
            <p:cNvPr id="17" name="Freeform: Shape 16">
              <a:extLst>
                <a:ext uri="{FF2B5EF4-FFF2-40B4-BE49-F238E27FC236}">
                  <a16:creationId xmlns:a16="http://schemas.microsoft.com/office/drawing/2014/main" id="{1C4EA920-9926-65D1-90D1-4158E0499E0E}"/>
                </a:ext>
              </a:extLst>
            </p:cNvPr>
            <p:cNvSpPr/>
            <p:nvPr/>
          </p:nvSpPr>
          <p:spPr>
            <a:xfrm>
              <a:off x="4949056" y="4331714"/>
              <a:ext cx="4908659" cy="413280"/>
            </a:xfrm>
            <a:custGeom>
              <a:avLst/>
              <a:gdLst>
                <a:gd name="connsiteX0" fmla="*/ 0 w 4908659"/>
                <a:gd name="connsiteY0" fmla="*/ 68881 h 413280"/>
                <a:gd name="connsiteX1" fmla="*/ 68881 w 4908659"/>
                <a:gd name="connsiteY1" fmla="*/ 0 h 413280"/>
                <a:gd name="connsiteX2" fmla="*/ 4839778 w 4908659"/>
                <a:gd name="connsiteY2" fmla="*/ 0 h 413280"/>
                <a:gd name="connsiteX3" fmla="*/ 4908659 w 4908659"/>
                <a:gd name="connsiteY3" fmla="*/ 68881 h 413280"/>
                <a:gd name="connsiteX4" fmla="*/ 4908659 w 4908659"/>
                <a:gd name="connsiteY4" fmla="*/ 344399 h 413280"/>
                <a:gd name="connsiteX5" fmla="*/ 4839778 w 4908659"/>
                <a:gd name="connsiteY5" fmla="*/ 413280 h 413280"/>
                <a:gd name="connsiteX6" fmla="*/ 68881 w 4908659"/>
                <a:gd name="connsiteY6" fmla="*/ 413280 h 413280"/>
                <a:gd name="connsiteX7" fmla="*/ 0 w 4908659"/>
                <a:gd name="connsiteY7" fmla="*/ 344399 h 413280"/>
                <a:gd name="connsiteX8" fmla="*/ 0 w 4908659"/>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08659" h="413280">
                  <a:moveTo>
                    <a:pt x="0" y="68881"/>
                  </a:moveTo>
                  <a:cubicBezTo>
                    <a:pt x="0" y="30839"/>
                    <a:pt x="30839" y="0"/>
                    <a:pt x="68881" y="0"/>
                  </a:cubicBezTo>
                  <a:lnTo>
                    <a:pt x="4839778" y="0"/>
                  </a:lnTo>
                  <a:cubicBezTo>
                    <a:pt x="4877820" y="0"/>
                    <a:pt x="4908659" y="30839"/>
                    <a:pt x="4908659" y="68881"/>
                  </a:cubicBezTo>
                  <a:lnTo>
                    <a:pt x="4908659" y="344399"/>
                  </a:lnTo>
                  <a:cubicBezTo>
                    <a:pt x="4908659" y="382441"/>
                    <a:pt x="4877820" y="413280"/>
                    <a:pt x="4839778" y="413280"/>
                  </a:cubicBezTo>
                  <a:lnTo>
                    <a:pt x="68881" y="413280"/>
                  </a:lnTo>
                  <a:cubicBezTo>
                    <a:pt x="30839" y="413280"/>
                    <a:pt x="0" y="382441"/>
                    <a:pt x="0" y="344399"/>
                  </a:cubicBezTo>
                  <a:lnTo>
                    <a:pt x="0" y="68881"/>
                  </a:lnTo>
                  <a:close/>
                </a:path>
              </a:pathLst>
            </a:cu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205711" tIns="20175" rIns="205711" bIns="20175" numCol="1" spcCol="1270" anchor="ctr" anchorCtr="0">
              <a:noAutofit/>
            </a:bodyPr>
            <a:lstStyle/>
            <a:p>
              <a:pPr marL="0" lvl="0" indent="0" algn="l" defTabSz="622300">
                <a:lnSpc>
                  <a:spcPct val="90000"/>
                </a:lnSpc>
                <a:spcBef>
                  <a:spcPct val="0"/>
                </a:spcBef>
                <a:spcAft>
                  <a:spcPct val="35000"/>
                </a:spcAft>
                <a:buNone/>
              </a:pPr>
              <a:r>
                <a:rPr lang="en-GB" sz="1400" b="1" kern="1200" dirty="0"/>
                <a:t>Assignment Focus Tutorial Sessions</a:t>
              </a:r>
              <a:endParaRPr lang="en-US" sz="1400" kern="1200" dirty="0"/>
            </a:p>
          </p:txBody>
        </p:sp>
      </p:grpSp>
    </p:spTree>
    <p:extLst>
      <p:ext uri="{BB962C8B-B14F-4D97-AF65-F5344CB8AC3E}">
        <p14:creationId xmlns:p14="http://schemas.microsoft.com/office/powerpoint/2010/main" val="312730196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CB34F9-AADA-768E-89E3-F97DF32580BF}"/>
              </a:ext>
            </a:extLst>
          </p:cNvPr>
          <p:cNvSpPr>
            <a:spLocks noGrp="1"/>
          </p:cNvSpPr>
          <p:nvPr>
            <p:ph type="title"/>
          </p:nvPr>
        </p:nvSpPr>
        <p:spPr>
          <a:xfrm>
            <a:off x="446535" y="702156"/>
            <a:ext cx="6443662" cy="653313"/>
          </a:xfrm>
        </p:spPr>
        <p:txBody>
          <a:bodyPr>
            <a:normAutofit/>
          </a:bodyPr>
          <a:lstStyle/>
          <a:p>
            <a:r>
              <a:rPr lang="en-GB" b="1" u="sng" dirty="0">
                <a:solidFill>
                  <a:schemeClr val="tx2"/>
                </a:solidFill>
                <a:latin typeface="Calibri" panose="020F0502020204030204" pitchFamily="34" charset="0"/>
                <a:ea typeface="Calibri" panose="020F0502020204030204" pitchFamily="34" charset="0"/>
                <a:cs typeface="Calibri" panose="020F0502020204030204" pitchFamily="34" charset="0"/>
              </a:rPr>
              <a:t>SCHEDULE</a:t>
            </a:r>
            <a:r>
              <a:rPr lang="en-GB" dirty="0">
                <a:solidFill>
                  <a:schemeClr val="tx2"/>
                </a:solidFill>
              </a:rPr>
              <a:t> </a:t>
            </a:r>
          </a:p>
        </p:txBody>
      </p:sp>
      <p:sp>
        <p:nvSpPr>
          <p:cNvPr id="13" name="Rectangle 1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AAC8B801-981E-1CD9-7F6D-A0F6EEB88C70}"/>
              </a:ext>
            </a:extLst>
          </p:cNvPr>
          <p:cNvSpPr>
            <a:spLocks noGrp="1"/>
          </p:cNvSpPr>
          <p:nvPr>
            <p:ph idx="1"/>
          </p:nvPr>
        </p:nvSpPr>
        <p:spPr>
          <a:xfrm>
            <a:off x="446534" y="1505427"/>
            <a:ext cx="6675120" cy="5036049"/>
          </a:xfrm>
        </p:spPr>
        <p:txBody>
          <a:bodyPr>
            <a:normAutofit/>
          </a:bodyPr>
          <a:lstStyle/>
          <a:p>
            <a:pPr lvl="0"/>
            <a:r>
              <a:rPr lang="en-US" sz="2800" dirty="0">
                <a:solidFill>
                  <a:schemeClr val="tx2"/>
                </a:solidFill>
                <a:latin typeface="Calibri" panose="020F0502020204030204" pitchFamily="34" charset="0"/>
                <a:ea typeface="Calibri" panose="020F0502020204030204" pitchFamily="34" charset="0"/>
                <a:cs typeface="Calibri" panose="020F0502020204030204" pitchFamily="34" charset="0"/>
              </a:rPr>
              <a:t>Scheme of work is available in the Module Handbook on Moodle</a:t>
            </a:r>
          </a:p>
          <a:p>
            <a:pPr lvl="0"/>
            <a:endParaRPr lang="en-GB" sz="1200" dirty="0">
              <a:solidFill>
                <a:schemeClr val="tx2"/>
              </a:solidFill>
              <a:latin typeface="Calibri" panose="020F0502020204030204" pitchFamily="34" charset="0"/>
              <a:ea typeface="Calibri" panose="020F0502020204030204" pitchFamily="34" charset="0"/>
              <a:cs typeface="Calibri" panose="020F0502020204030204" pitchFamily="34" charset="0"/>
            </a:endParaRPr>
          </a:p>
          <a:p>
            <a:pPr lvl="0"/>
            <a:r>
              <a:rPr lang="en-GB" sz="2800" b="1" dirty="0">
                <a:solidFill>
                  <a:schemeClr val="tx2"/>
                </a:solidFill>
                <a:latin typeface="Calibri" panose="020F0502020204030204" pitchFamily="34" charset="0"/>
                <a:ea typeface="Calibri" panose="020F0502020204030204" pitchFamily="34" charset="0"/>
                <a:cs typeface="Calibri" panose="020F0502020204030204" pitchFamily="34" charset="0"/>
              </a:rPr>
              <a:t>Assignment 1 Presentations - 17</a:t>
            </a:r>
            <a:r>
              <a:rPr lang="en-GB" sz="2800" b="1" baseline="30000" dirty="0">
                <a:solidFill>
                  <a:schemeClr val="tx2"/>
                </a:solidFill>
                <a:latin typeface="Calibri" panose="020F0502020204030204" pitchFamily="34" charset="0"/>
                <a:ea typeface="Calibri" panose="020F0502020204030204" pitchFamily="34" charset="0"/>
                <a:cs typeface="Calibri" panose="020F0502020204030204" pitchFamily="34" charset="0"/>
              </a:rPr>
              <a:t>th</a:t>
            </a:r>
            <a:r>
              <a:rPr lang="en-GB" sz="2800" b="1" dirty="0">
                <a:solidFill>
                  <a:schemeClr val="tx2"/>
                </a:solidFill>
                <a:latin typeface="Calibri" panose="020F0502020204030204" pitchFamily="34" charset="0"/>
                <a:ea typeface="Calibri" panose="020F0502020204030204" pitchFamily="34" charset="0"/>
                <a:cs typeface="Calibri" panose="020F0502020204030204" pitchFamily="34" charset="0"/>
              </a:rPr>
              <a:t> Nov’</a:t>
            </a:r>
          </a:p>
          <a:p>
            <a:pPr lvl="0"/>
            <a:endParaRPr lang="en-GB" sz="1200" b="1" dirty="0">
              <a:solidFill>
                <a:schemeClr val="tx2"/>
              </a:solidFill>
              <a:latin typeface="Calibri" panose="020F0502020204030204" pitchFamily="34" charset="0"/>
              <a:ea typeface="Calibri" panose="020F0502020204030204" pitchFamily="34" charset="0"/>
              <a:cs typeface="Calibri" panose="020F0502020204030204" pitchFamily="34" charset="0"/>
            </a:endParaRPr>
          </a:p>
          <a:p>
            <a:pPr lvl="0"/>
            <a:r>
              <a:rPr lang="en-GB" sz="2800" b="1" dirty="0">
                <a:solidFill>
                  <a:schemeClr val="tx2"/>
                </a:solidFill>
                <a:latin typeface="Calibri" panose="020F0502020204030204" pitchFamily="34" charset="0"/>
                <a:ea typeface="Calibri" panose="020F0502020204030204" pitchFamily="34" charset="0"/>
                <a:cs typeface="Calibri" panose="020F0502020204030204" pitchFamily="34" charset="0"/>
              </a:rPr>
              <a:t>Assignment 2 Report - 4</a:t>
            </a:r>
            <a:r>
              <a:rPr lang="en-GB" sz="2800" b="1" baseline="30000" dirty="0">
                <a:solidFill>
                  <a:schemeClr val="tx2"/>
                </a:solidFill>
                <a:latin typeface="Calibri" panose="020F0502020204030204" pitchFamily="34" charset="0"/>
                <a:ea typeface="Calibri" panose="020F0502020204030204" pitchFamily="34" charset="0"/>
                <a:cs typeface="Calibri" panose="020F0502020204030204" pitchFamily="34" charset="0"/>
              </a:rPr>
              <a:t>th</a:t>
            </a:r>
            <a:r>
              <a:rPr lang="en-GB" sz="2800" b="1" dirty="0">
                <a:solidFill>
                  <a:schemeClr val="tx2"/>
                </a:solidFill>
                <a:latin typeface="Calibri" panose="020F0502020204030204" pitchFamily="34" charset="0"/>
                <a:ea typeface="Calibri" panose="020F0502020204030204" pitchFamily="34" charset="0"/>
                <a:cs typeface="Calibri" panose="020F0502020204030204" pitchFamily="34" charset="0"/>
              </a:rPr>
              <a:t> January</a:t>
            </a:r>
          </a:p>
          <a:p>
            <a:pPr lvl="0"/>
            <a:endParaRPr lang="en-GB" sz="1200" b="1" dirty="0">
              <a:solidFill>
                <a:schemeClr val="tx2"/>
              </a:solidFill>
              <a:latin typeface="Calibri" panose="020F0502020204030204" pitchFamily="34" charset="0"/>
              <a:ea typeface="Calibri" panose="020F0502020204030204" pitchFamily="34" charset="0"/>
              <a:cs typeface="Calibri" panose="020F0502020204030204" pitchFamily="34" charset="0"/>
            </a:endParaRPr>
          </a:p>
          <a:p>
            <a:pPr lvl="0"/>
            <a:r>
              <a:rPr lang="en-US" sz="2800" dirty="0">
                <a:solidFill>
                  <a:schemeClr val="tx2"/>
                </a:solidFill>
                <a:latin typeface="Calibri" panose="020F0502020204030204" pitchFamily="34" charset="0"/>
                <a:ea typeface="Calibri" panose="020F0502020204030204" pitchFamily="34" charset="0"/>
                <a:cs typeface="Calibri" panose="020F0502020204030204" pitchFamily="34" charset="0"/>
              </a:rPr>
              <a:t>Assignment briefs and deadlines are available in the Module Handbook on Moodle</a:t>
            </a:r>
          </a:p>
          <a:p>
            <a:pPr marL="0" indent="0">
              <a:buNone/>
            </a:pPr>
            <a:endParaRPr lang="en-GB" dirty="0">
              <a:solidFill>
                <a:schemeClr val="tx2"/>
              </a:solidFill>
            </a:endParaRPr>
          </a:p>
        </p:txBody>
      </p:sp>
      <p:sp>
        <p:nvSpPr>
          <p:cNvPr id="4" name="Footer Placeholder 3">
            <a:extLst>
              <a:ext uri="{FF2B5EF4-FFF2-40B4-BE49-F238E27FC236}">
                <a16:creationId xmlns:a16="http://schemas.microsoft.com/office/drawing/2014/main" id="{50979B7B-B687-8C25-7CFC-CDAF2E6F2A21}"/>
              </a:ext>
            </a:extLst>
          </p:cNvPr>
          <p:cNvSpPr>
            <a:spLocks noGrp="1"/>
          </p:cNvSpPr>
          <p:nvPr>
            <p:ph type="ftr" sz="quarter" idx="11"/>
          </p:nvPr>
        </p:nvSpPr>
        <p:spPr>
          <a:xfrm>
            <a:off x="581193" y="5951811"/>
            <a:ext cx="4277410" cy="365125"/>
          </a:xfrm>
        </p:spPr>
        <p:txBody>
          <a:bodyPr>
            <a:normAutofit/>
          </a:bodyPr>
          <a:lstStyle/>
          <a:p>
            <a:endParaRPr lang="en-US" dirty="0">
              <a:solidFill>
                <a:srgbClr val="4CADBA"/>
              </a:solidFill>
            </a:endParaRPr>
          </a:p>
        </p:txBody>
      </p:sp>
      <p:sp>
        <p:nvSpPr>
          <p:cNvPr id="5" name="Slide Number Placeholder 4">
            <a:extLst>
              <a:ext uri="{FF2B5EF4-FFF2-40B4-BE49-F238E27FC236}">
                <a16:creationId xmlns:a16="http://schemas.microsoft.com/office/drawing/2014/main" id="{4D14AE90-AE7C-EF71-0A66-B7E70FFA8647}"/>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4CADBA"/>
                </a:solidFill>
              </a:rPr>
              <a:pPr>
                <a:spcAft>
                  <a:spcPts val="600"/>
                </a:spcAft>
              </a:pPr>
              <a:t>7</a:t>
            </a:fld>
            <a:endParaRPr lang="en-US">
              <a:solidFill>
                <a:srgbClr val="4CADBA"/>
              </a:solidFill>
            </a:endParaRPr>
          </a:p>
        </p:txBody>
      </p:sp>
      <p:pic>
        <p:nvPicPr>
          <p:cNvPr id="7" name="Picture 6" descr="The calendar on a table stacked on top of notebooks">
            <a:extLst>
              <a:ext uri="{FF2B5EF4-FFF2-40B4-BE49-F238E27FC236}">
                <a16:creationId xmlns:a16="http://schemas.microsoft.com/office/drawing/2014/main" id="{AD71EA2A-86F2-F58A-7D89-F0592BA2C2EE}"/>
              </a:ext>
            </a:extLst>
          </p:cNvPr>
          <p:cNvPicPr>
            <a:picLocks noChangeAspect="1"/>
          </p:cNvPicPr>
          <p:nvPr/>
        </p:nvPicPr>
        <p:blipFill>
          <a:blip r:embed="rId2"/>
          <a:srcRect l="35108" r="19430" b="-1"/>
          <a:stretch>
            <a:fillRect/>
          </a:stretch>
        </p:blipFill>
        <p:spPr>
          <a:xfrm>
            <a:off x="7521283" y="10"/>
            <a:ext cx="4670717" cy="6857990"/>
          </a:xfrm>
          <a:prstGeom prst="rect">
            <a:avLst/>
          </a:prstGeom>
        </p:spPr>
      </p:pic>
    </p:spTree>
    <p:extLst>
      <p:ext uri="{BB962C8B-B14F-4D97-AF65-F5344CB8AC3E}">
        <p14:creationId xmlns:p14="http://schemas.microsoft.com/office/powerpoint/2010/main" val="933114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4B7CC-614D-D26B-3CFA-479135851FD0}"/>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MODULE ASSESSMENTS</a:t>
            </a:r>
          </a:p>
        </p:txBody>
      </p:sp>
      <p:sp>
        <p:nvSpPr>
          <p:cNvPr id="3" name="Footer Placeholder 2">
            <a:extLst>
              <a:ext uri="{FF2B5EF4-FFF2-40B4-BE49-F238E27FC236}">
                <a16:creationId xmlns:a16="http://schemas.microsoft.com/office/drawing/2014/main" id="{9425A370-474B-0E14-C54D-AEE57A3300A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D67AF59-CF2B-3FDF-4EF0-6379C0D82CAA}"/>
              </a:ext>
            </a:extLst>
          </p:cNvPr>
          <p:cNvSpPr>
            <a:spLocks noGrp="1"/>
          </p:cNvSpPr>
          <p:nvPr>
            <p:ph type="sldNum" sz="quarter" idx="12"/>
          </p:nvPr>
        </p:nvSpPr>
        <p:spPr/>
        <p:txBody>
          <a:bodyPr/>
          <a:lstStyle/>
          <a:p>
            <a:fld id="{3A98EE3D-8CD1-4C3F-BD1C-C98C9596463C}" type="slidenum">
              <a:rPr lang="en-US" smtClean="0"/>
              <a:t>8</a:t>
            </a:fld>
            <a:endParaRPr lang="en-US" dirty="0"/>
          </a:p>
        </p:txBody>
      </p:sp>
      <p:graphicFrame>
        <p:nvGraphicFramePr>
          <p:cNvPr id="8" name="Table 8">
            <a:extLst>
              <a:ext uri="{FF2B5EF4-FFF2-40B4-BE49-F238E27FC236}">
                <a16:creationId xmlns:a16="http://schemas.microsoft.com/office/drawing/2014/main" id="{8EE1CEF0-987F-71CB-1FB4-E18E20CB8BC7}"/>
              </a:ext>
            </a:extLst>
          </p:cNvPr>
          <p:cNvGraphicFramePr>
            <a:graphicFrameLocks noGrp="1"/>
          </p:cNvGraphicFramePr>
          <p:nvPr>
            <p:extLst>
              <p:ext uri="{D42A27DB-BD31-4B8C-83A1-F6EECF244321}">
                <p14:modId xmlns:p14="http://schemas.microsoft.com/office/powerpoint/2010/main" val="1420368328"/>
              </p:ext>
            </p:extLst>
          </p:nvPr>
        </p:nvGraphicFramePr>
        <p:xfrm>
          <a:off x="753035" y="2151529"/>
          <a:ext cx="10258677" cy="1982727"/>
        </p:xfrm>
        <a:graphic>
          <a:graphicData uri="http://schemas.openxmlformats.org/drawingml/2006/table">
            <a:tbl>
              <a:tblPr firstRow="1" bandRow="1">
                <a:tableStyleId>{5C22544A-7EE6-4342-B048-85BDC9FD1C3A}</a:tableStyleId>
              </a:tblPr>
              <a:tblGrid>
                <a:gridCol w="3419559">
                  <a:extLst>
                    <a:ext uri="{9D8B030D-6E8A-4147-A177-3AD203B41FA5}">
                      <a16:colId xmlns:a16="http://schemas.microsoft.com/office/drawing/2014/main" val="1210200431"/>
                    </a:ext>
                  </a:extLst>
                </a:gridCol>
                <a:gridCol w="3949430">
                  <a:extLst>
                    <a:ext uri="{9D8B030D-6E8A-4147-A177-3AD203B41FA5}">
                      <a16:colId xmlns:a16="http://schemas.microsoft.com/office/drawing/2014/main" val="2528445428"/>
                    </a:ext>
                  </a:extLst>
                </a:gridCol>
                <a:gridCol w="2889688">
                  <a:extLst>
                    <a:ext uri="{9D8B030D-6E8A-4147-A177-3AD203B41FA5}">
                      <a16:colId xmlns:a16="http://schemas.microsoft.com/office/drawing/2014/main" val="2534504305"/>
                    </a:ext>
                  </a:extLst>
                </a:gridCol>
              </a:tblGrid>
              <a:tr h="464877">
                <a:tc>
                  <a:txBody>
                    <a:bodyPr/>
                    <a:lstStyle/>
                    <a:p>
                      <a:r>
                        <a:rPr lang="en-GB" dirty="0"/>
                        <a:t>Assignment 1</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70839846"/>
                  </a:ext>
                </a:extLst>
              </a:tr>
              <a:tr h="464877">
                <a:tc>
                  <a:txBody>
                    <a:bodyPr/>
                    <a:lstStyle/>
                    <a:p>
                      <a:r>
                        <a:rPr lang="en-GB" b="1" dirty="0"/>
                        <a:t>MODE OF ASSESSMENT</a:t>
                      </a:r>
                    </a:p>
                  </a:txBody>
                  <a:tcPr/>
                </a:tc>
                <a:tc>
                  <a:txBody>
                    <a:bodyPr/>
                    <a:lstStyle/>
                    <a:p>
                      <a:r>
                        <a:rPr lang="en-GB" b="1" u="none" dirty="0">
                          <a:solidFill>
                            <a:schemeClr val="tx1"/>
                          </a:solidFill>
                        </a:rPr>
                        <a:t>VOLUME</a:t>
                      </a:r>
                    </a:p>
                  </a:txBody>
                  <a:tcPr/>
                </a:tc>
                <a:tc>
                  <a:txBody>
                    <a:bodyPr/>
                    <a:lstStyle/>
                    <a:p>
                      <a:r>
                        <a:rPr lang="en-GB" b="1" dirty="0"/>
                        <a:t>WEIGHTING</a:t>
                      </a:r>
                    </a:p>
                  </a:txBody>
                  <a:tcPr/>
                </a:tc>
                <a:extLst>
                  <a:ext uri="{0D108BD9-81ED-4DB2-BD59-A6C34878D82A}">
                    <a16:rowId xmlns:a16="http://schemas.microsoft.com/office/drawing/2014/main" val="3379146799"/>
                  </a:ext>
                </a:extLst>
              </a:tr>
              <a:tr h="1052973">
                <a:tc>
                  <a:txBody>
                    <a:bodyPr/>
                    <a:lstStyle/>
                    <a:p>
                      <a:r>
                        <a:rPr lang="en-GB" dirty="0"/>
                        <a:t>Presentation</a:t>
                      </a:r>
                    </a:p>
                  </a:txBody>
                  <a:tcPr/>
                </a:tc>
                <a:tc>
                  <a:txBody>
                    <a:bodyPr/>
                    <a:lstStyle/>
                    <a:p>
                      <a:r>
                        <a:rPr lang="en-GB" dirty="0"/>
                        <a:t>Group presentation (4-5 per group) with individual assessment grades. </a:t>
                      </a:r>
                    </a:p>
                    <a:p>
                      <a:r>
                        <a:rPr lang="en-GB" dirty="0"/>
                        <a:t>5 minutes per student.</a:t>
                      </a:r>
                    </a:p>
                  </a:txBody>
                  <a:tcPr/>
                </a:tc>
                <a:tc>
                  <a:txBody>
                    <a:bodyPr/>
                    <a:lstStyle/>
                    <a:p>
                      <a:r>
                        <a:rPr lang="en-GB" dirty="0"/>
                        <a:t>25%</a:t>
                      </a:r>
                    </a:p>
                  </a:txBody>
                  <a:tcPr/>
                </a:tc>
                <a:extLst>
                  <a:ext uri="{0D108BD9-81ED-4DB2-BD59-A6C34878D82A}">
                    <a16:rowId xmlns:a16="http://schemas.microsoft.com/office/drawing/2014/main" val="500583719"/>
                  </a:ext>
                </a:extLst>
              </a:tr>
            </a:tbl>
          </a:graphicData>
        </a:graphic>
      </p:graphicFrame>
      <p:graphicFrame>
        <p:nvGraphicFramePr>
          <p:cNvPr id="9" name="Table 9">
            <a:extLst>
              <a:ext uri="{FF2B5EF4-FFF2-40B4-BE49-F238E27FC236}">
                <a16:creationId xmlns:a16="http://schemas.microsoft.com/office/drawing/2014/main" id="{4F7D1B7C-E911-7ABC-6FBE-D83B7029EF44}"/>
              </a:ext>
            </a:extLst>
          </p:cNvPr>
          <p:cNvGraphicFramePr>
            <a:graphicFrameLocks noGrp="1"/>
          </p:cNvGraphicFramePr>
          <p:nvPr>
            <p:extLst>
              <p:ext uri="{D42A27DB-BD31-4B8C-83A1-F6EECF244321}">
                <p14:modId xmlns:p14="http://schemas.microsoft.com/office/powerpoint/2010/main" val="3637657696"/>
              </p:ext>
            </p:extLst>
          </p:nvPr>
        </p:nvGraphicFramePr>
        <p:xfrm>
          <a:off x="753033" y="4095346"/>
          <a:ext cx="10258677" cy="1982726"/>
        </p:xfrm>
        <a:graphic>
          <a:graphicData uri="http://schemas.openxmlformats.org/drawingml/2006/table">
            <a:tbl>
              <a:tblPr firstRow="1" bandRow="1">
                <a:tableStyleId>{5C22544A-7EE6-4342-B048-85BDC9FD1C3A}</a:tableStyleId>
              </a:tblPr>
              <a:tblGrid>
                <a:gridCol w="3419559">
                  <a:extLst>
                    <a:ext uri="{9D8B030D-6E8A-4147-A177-3AD203B41FA5}">
                      <a16:colId xmlns:a16="http://schemas.microsoft.com/office/drawing/2014/main" val="340320410"/>
                    </a:ext>
                  </a:extLst>
                </a:gridCol>
                <a:gridCol w="3949432">
                  <a:extLst>
                    <a:ext uri="{9D8B030D-6E8A-4147-A177-3AD203B41FA5}">
                      <a16:colId xmlns:a16="http://schemas.microsoft.com/office/drawing/2014/main" val="3555688235"/>
                    </a:ext>
                  </a:extLst>
                </a:gridCol>
                <a:gridCol w="2889686">
                  <a:extLst>
                    <a:ext uri="{9D8B030D-6E8A-4147-A177-3AD203B41FA5}">
                      <a16:colId xmlns:a16="http://schemas.microsoft.com/office/drawing/2014/main" val="924947094"/>
                    </a:ext>
                  </a:extLst>
                </a:gridCol>
              </a:tblGrid>
              <a:tr h="509536">
                <a:tc>
                  <a:txBody>
                    <a:bodyPr/>
                    <a:lstStyle/>
                    <a:p>
                      <a:r>
                        <a:rPr lang="en-GB" dirty="0"/>
                        <a:t>Assignment 2</a:t>
                      </a:r>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2683991261"/>
                  </a:ext>
                </a:extLst>
              </a:tr>
              <a:tr h="509536">
                <a:tc>
                  <a:txBody>
                    <a:bodyPr/>
                    <a:lstStyle/>
                    <a:p>
                      <a:r>
                        <a:rPr lang="en-GB" b="1" dirty="0"/>
                        <a:t>MODE OF ASSESSMENT</a:t>
                      </a:r>
                    </a:p>
                  </a:txBody>
                  <a:tcPr/>
                </a:tc>
                <a:tc>
                  <a:txBody>
                    <a:bodyPr/>
                    <a:lstStyle/>
                    <a:p>
                      <a:r>
                        <a:rPr lang="en-GB" b="1" dirty="0"/>
                        <a:t>VOLUME</a:t>
                      </a:r>
                    </a:p>
                  </a:txBody>
                  <a:tcPr/>
                </a:tc>
                <a:tc>
                  <a:txBody>
                    <a:bodyPr/>
                    <a:lstStyle/>
                    <a:p>
                      <a:r>
                        <a:rPr lang="en-GB" b="1" dirty="0"/>
                        <a:t>WEIGHTING</a:t>
                      </a:r>
                    </a:p>
                  </a:txBody>
                  <a:tcPr/>
                </a:tc>
                <a:extLst>
                  <a:ext uri="{0D108BD9-81ED-4DB2-BD59-A6C34878D82A}">
                    <a16:rowId xmlns:a16="http://schemas.microsoft.com/office/drawing/2014/main" val="4200059958"/>
                  </a:ext>
                </a:extLst>
              </a:tr>
              <a:tr h="963654">
                <a:tc>
                  <a:txBody>
                    <a:bodyPr/>
                    <a:lstStyle/>
                    <a:p>
                      <a:r>
                        <a:rPr lang="en-GB" dirty="0"/>
                        <a:t>Written Report</a:t>
                      </a:r>
                    </a:p>
                  </a:txBody>
                  <a:tcPr/>
                </a:tc>
                <a:tc>
                  <a:txBody>
                    <a:bodyPr/>
                    <a:lstStyle/>
                    <a:p>
                      <a:r>
                        <a:rPr lang="en-GB" dirty="0"/>
                        <a:t>3750 words (+/- 10%)</a:t>
                      </a:r>
                    </a:p>
                  </a:txBody>
                  <a:tcPr/>
                </a:tc>
                <a:tc>
                  <a:txBody>
                    <a:bodyPr/>
                    <a:lstStyle/>
                    <a:p>
                      <a:r>
                        <a:rPr lang="en-GB" dirty="0"/>
                        <a:t>75%</a:t>
                      </a:r>
                    </a:p>
                  </a:txBody>
                  <a:tcPr/>
                </a:tc>
                <a:extLst>
                  <a:ext uri="{0D108BD9-81ED-4DB2-BD59-A6C34878D82A}">
                    <a16:rowId xmlns:a16="http://schemas.microsoft.com/office/drawing/2014/main" val="1283893230"/>
                  </a:ext>
                </a:extLst>
              </a:tr>
            </a:tbl>
          </a:graphicData>
        </a:graphic>
      </p:graphicFrame>
    </p:spTree>
    <p:extLst>
      <p:ext uri="{BB962C8B-B14F-4D97-AF65-F5344CB8AC3E}">
        <p14:creationId xmlns:p14="http://schemas.microsoft.com/office/powerpoint/2010/main" val="2483255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9CB34F9-AADA-768E-89E3-F97DF32580BF}"/>
              </a:ext>
            </a:extLst>
          </p:cNvPr>
          <p:cNvSpPr>
            <a:spLocks noGrp="1"/>
          </p:cNvSpPr>
          <p:nvPr>
            <p:ph type="title"/>
          </p:nvPr>
        </p:nvSpPr>
        <p:spPr>
          <a:xfrm>
            <a:off x="771148" y="1037967"/>
            <a:ext cx="3054091" cy="4709131"/>
          </a:xfrm>
        </p:spPr>
        <p:txBody>
          <a:bodyPr anchor="ctr">
            <a:normAutofit/>
          </a:bodyPr>
          <a:lstStyle/>
          <a:p>
            <a:r>
              <a:rPr lang="en-GB" b="1" u="sng" dirty="0">
                <a:solidFill>
                  <a:srgbClr val="FFFEFF"/>
                </a:solidFill>
                <a:latin typeface="Calibri" panose="020F0502020204030204" pitchFamily="34" charset="0"/>
                <a:ea typeface="Calibri" panose="020F0502020204030204" pitchFamily="34" charset="0"/>
                <a:cs typeface="Calibri" panose="020F0502020204030204" pitchFamily="34" charset="0"/>
              </a:rPr>
              <a:t>ASSESSMENTS</a:t>
            </a:r>
            <a:r>
              <a:rPr lang="en-GB" dirty="0">
                <a:solidFill>
                  <a:srgbClr val="FFFEFF"/>
                </a:solidFill>
              </a:rPr>
              <a:t> </a:t>
            </a:r>
          </a:p>
        </p:txBody>
      </p:sp>
      <p:sp>
        <p:nvSpPr>
          <p:cNvPr id="3" name="Content Placeholder 2">
            <a:extLst>
              <a:ext uri="{FF2B5EF4-FFF2-40B4-BE49-F238E27FC236}">
                <a16:creationId xmlns:a16="http://schemas.microsoft.com/office/drawing/2014/main" id="{AAC8B801-981E-1CD9-7F6D-A0F6EEB88C70}"/>
              </a:ext>
            </a:extLst>
          </p:cNvPr>
          <p:cNvSpPr>
            <a:spLocks noGrp="1"/>
          </p:cNvSpPr>
          <p:nvPr>
            <p:ph idx="1"/>
          </p:nvPr>
        </p:nvSpPr>
        <p:spPr>
          <a:xfrm>
            <a:off x="4343625" y="804231"/>
            <a:ext cx="7401841" cy="5354198"/>
          </a:xfrm>
        </p:spPr>
        <p:txBody>
          <a:bodyPr>
            <a:normAutofit fontScale="92500" lnSpcReduction="20000"/>
          </a:bodyPr>
          <a:lstStyle/>
          <a:p>
            <a:pPr marL="0" lv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a:p>
            <a:pPr marL="0" lvl="0" indent="0">
              <a:buNone/>
            </a:pPr>
            <a:r>
              <a:rPr lang="en-US" sz="2400" b="1" u="sng" dirty="0">
                <a:latin typeface="Calibri" panose="020F0502020204030204" pitchFamily="34" charset="0"/>
                <a:ea typeface="Calibri" panose="020F0502020204030204" pitchFamily="34" charset="0"/>
                <a:cs typeface="Calibri" panose="020F0502020204030204" pitchFamily="34" charset="0"/>
              </a:rPr>
              <a:t>Assignment 1 – Group Presentation (Weighted 25%)</a:t>
            </a:r>
          </a:p>
          <a:p>
            <a:pPr lvl="1"/>
            <a:r>
              <a:rPr lang="en-US" sz="2000" dirty="0">
                <a:latin typeface="Calibri" panose="020F0502020204030204" pitchFamily="34" charset="0"/>
                <a:ea typeface="Calibri" panose="020F0502020204030204" pitchFamily="34" charset="0"/>
                <a:cs typeface="Calibri" panose="020F0502020204030204" pitchFamily="34" charset="0"/>
              </a:rPr>
              <a:t>Select your own groups of 4 – 5 students </a:t>
            </a:r>
          </a:p>
          <a:p>
            <a:pPr lvl="1"/>
            <a:r>
              <a:rPr lang="en-US" sz="2000" dirty="0">
                <a:latin typeface="Calibri" panose="020F0502020204030204" pitchFamily="34" charset="0"/>
                <a:ea typeface="Calibri" panose="020F0502020204030204" pitchFamily="34" charset="0"/>
                <a:cs typeface="Calibri" panose="020F0502020204030204" pitchFamily="34" charset="0"/>
              </a:rPr>
              <a:t>Select a case study </a:t>
            </a:r>
            <a:r>
              <a:rPr lang="en-US" sz="2000" dirty="0" err="1">
                <a:latin typeface="Calibri" panose="020F0502020204030204" pitchFamily="34" charset="0"/>
                <a:ea typeface="Calibri" panose="020F0502020204030204" pitchFamily="34" charset="0"/>
                <a:cs typeface="Calibri" panose="020F0502020204030204" pitchFamily="34" charset="0"/>
              </a:rPr>
              <a:t>organisation</a:t>
            </a:r>
            <a:r>
              <a:rPr lang="en-US" sz="2000" dirty="0">
                <a:latin typeface="Calibri" panose="020F0502020204030204" pitchFamily="34" charset="0"/>
                <a:ea typeface="Calibri" panose="020F0502020204030204" pitchFamily="34" charset="0"/>
                <a:cs typeface="Calibri" panose="020F0502020204030204" pitchFamily="34" charset="0"/>
              </a:rPr>
              <a:t> which MUST NOT have been used for other module assessments</a:t>
            </a:r>
          </a:p>
          <a:p>
            <a:pPr lvl="1"/>
            <a:r>
              <a:rPr lang="en-US" sz="2000" dirty="0">
                <a:latin typeface="Calibri" panose="020F0502020204030204" pitchFamily="34" charset="0"/>
                <a:ea typeface="Calibri" panose="020F0502020204030204" pitchFamily="34" charset="0"/>
                <a:cs typeface="Calibri" panose="020F0502020204030204" pitchFamily="34" charset="0"/>
              </a:rPr>
              <a:t>Live presentations Tuesday 17</a:t>
            </a:r>
            <a:r>
              <a:rPr lang="en-US" sz="2000" baseline="30000" dirty="0">
                <a:latin typeface="Calibri" panose="020F0502020204030204" pitchFamily="34" charset="0"/>
                <a:ea typeface="Calibri" panose="020F0502020204030204" pitchFamily="34" charset="0"/>
                <a:cs typeface="Calibri" panose="020F0502020204030204" pitchFamily="34" charset="0"/>
              </a:rPr>
              <a:t>th</a:t>
            </a:r>
            <a:r>
              <a:rPr lang="en-US" sz="2000" dirty="0">
                <a:latin typeface="Calibri" panose="020F0502020204030204" pitchFamily="34" charset="0"/>
                <a:ea typeface="Calibri" panose="020F0502020204030204" pitchFamily="34" charset="0"/>
                <a:cs typeface="Calibri" panose="020F0502020204030204" pitchFamily="34" charset="0"/>
              </a:rPr>
              <a:t> November  </a:t>
            </a:r>
          </a:p>
          <a:p>
            <a:pPr lvl="1"/>
            <a:r>
              <a:rPr lang="en-US" sz="2000" dirty="0">
                <a:latin typeface="Calibri" panose="020F0502020204030204" pitchFamily="34" charset="0"/>
                <a:ea typeface="Calibri" panose="020F0502020204030204" pitchFamily="34" charset="0"/>
                <a:cs typeface="Calibri" panose="020F0502020204030204" pitchFamily="34" charset="0"/>
              </a:rPr>
              <a:t>Your group MUST coordinate together to produce a professional coherent presentation </a:t>
            </a:r>
          </a:p>
          <a:p>
            <a:pPr lvl="1"/>
            <a:r>
              <a:rPr lang="en-US" sz="2000" dirty="0">
                <a:latin typeface="Calibri" panose="020F0502020204030204" pitchFamily="34" charset="0"/>
                <a:ea typeface="Calibri" panose="020F0502020204030204" pitchFamily="34" charset="0"/>
                <a:cs typeface="Calibri" panose="020F0502020204030204" pitchFamily="34" charset="0"/>
              </a:rPr>
              <a:t>Individual student grades will be awarded</a:t>
            </a:r>
          </a:p>
          <a:p>
            <a:pPr lvl="1"/>
            <a:endParaRPr lang="en-US" dirty="0">
              <a:latin typeface="Calibri" panose="020F0502020204030204" pitchFamily="34" charset="0"/>
              <a:ea typeface="Calibri" panose="020F0502020204030204" pitchFamily="34" charset="0"/>
              <a:cs typeface="Calibri" panose="020F0502020204030204" pitchFamily="34" charset="0"/>
            </a:endParaRPr>
          </a:p>
          <a:p>
            <a:pPr marL="0" lvl="0" indent="0">
              <a:buNone/>
            </a:pPr>
            <a:r>
              <a:rPr lang="en-US" sz="2400" b="1" u="sng" dirty="0">
                <a:latin typeface="Calibri" panose="020F0502020204030204" pitchFamily="34" charset="0"/>
                <a:ea typeface="Calibri" panose="020F0502020204030204" pitchFamily="34" charset="0"/>
                <a:cs typeface="Calibri" panose="020F0502020204030204" pitchFamily="34" charset="0"/>
              </a:rPr>
              <a:t>Assignment 2 – Individual Report (Weighted 75%)</a:t>
            </a:r>
          </a:p>
          <a:p>
            <a:pPr lvl="1"/>
            <a:r>
              <a:rPr lang="en-US" sz="2000" dirty="0">
                <a:latin typeface="Calibri" panose="020F0502020204030204" pitchFamily="34" charset="0"/>
                <a:ea typeface="Calibri" panose="020F0502020204030204" pitchFamily="34" charset="0"/>
                <a:cs typeface="Calibri" panose="020F0502020204030204" pitchFamily="34" charset="0"/>
              </a:rPr>
              <a:t>Linked to assignment 1 – you MUST use the same case study organization</a:t>
            </a:r>
          </a:p>
          <a:p>
            <a:pPr lvl="1"/>
            <a:r>
              <a:rPr lang="en-US" sz="2000" dirty="0">
                <a:latin typeface="Calibri" panose="020F0502020204030204" pitchFamily="34" charset="0"/>
                <a:ea typeface="Calibri" panose="020F0502020204030204" pitchFamily="34" charset="0"/>
                <a:cs typeface="Calibri" panose="020F0502020204030204" pitchFamily="34" charset="0"/>
              </a:rPr>
              <a:t>Work alone with NO COLLABORATION</a:t>
            </a:r>
          </a:p>
          <a:p>
            <a:pPr lvl="1"/>
            <a:r>
              <a:rPr lang="en-US" sz="2000" dirty="0">
                <a:latin typeface="Calibri" panose="020F0502020204030204" pitchFamily="34" charset="0"/>
                <a:ea typeface="Calibri" panose="020F0502020204030204" pitchFamily="34" charset="0"/>
                <a:cs typeface="Calibri" panose="020F0502020204030204" pitchFamily="34" charset="0"/>
              </a:rPr>
              <a:t>Submission Deadline Monday 4</a:t>
            </a:r>
            <a:r>
              <a:rPr lang="en-US" sz="2000" baseline="30000" dirty="0">
                <a:latin typeface="Calibri" panose="020F0502020204030204" pitchFamily="34" charset="0"/>
                <a:ea typeface="Calibri" panose="020F0502020204030204" pitchFamily="34" charset="0"/>
                <a:cs typeface="Calibri" panose="020F0502020204030204" pitchFamily="34" charset="0"/>
              </a:rPr>
              <a:t>th</a:t>
            </a:r>
            <a:r>
              <a:rPr lang="en-US" sz="2000" dirty="0">
                <a:latin typeface="Calibri" panose="020F0502020204030204" pitchFamily="34" charset="0"/>
                <a:ea typeface="Calibri" panose="020F0502020204030204" pitchFamily="34" charset="0"/>
                <a:cs typeface="Calibri" panose="020F0502020204030204" pitchFamily="34" charset="0"/>
              </a:rPr>
              <a:t> January 2027</a:t>
            </a:r>
          </a:p>
          <a:p>
            <a:pPr lvl="1"/>
            <a:endParaRPr lang="en-US" dirty="0">
              <a:latin typeface="Calibri" panose="020F0502020204030204" pitchFamily="34" charset="0"/>
              <a:ea typeface="Calibri" panose="020F0502020204030204" pitchFamily="34" charset="0"/>
              <a:cs typeface="Calibri" panose="020F0502020204030204" pitchFamily="34" charset="0"/>
            </a:endParaRPr>
          </a:p>
          <a:p>
            <a:pPr marL="324000" lvl="1" indent="0">
              <a:buNone/>
            </a:pPr>
            <a:endParaRPr lang="en-GB" dirty="0"/>
          </a:p>
        </p:txBody>
      </p:sp>
      <p:sp>
        <p:nvSpPr>
          <p:cNvPr id="4" name="Footer Placeholder 3">
            <a:extLst>
              <a:ext uri="{FF2B5EF4-FFF2-40B4-BE49-F238E27FC236}">
                <a16:creationId xmlns:a16="http://schemas.microsoft.com/office/drawing/2014/main" id="{50979B7B-B687-8C25-7CFC-CDAF2E6F2A21}"/>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4D14AE90-AE7C-EF71-0A66-B7E70FFA8647}"/>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9</a:t>
            </a:fld>
            <a:endParaRPr lang="en-US"/>
          </a:p>
        </p:txBody>
      </p:sp>
    </p:spTree>
    <p:extLst>
      <p:ext uri="{BB962C8B-B14F-4D97-AF65-F5344CB8AC3E}">
        <p14:creationId xmlns:p14="http://schemas.microsoft.com/office/powerpoint/2010/main" val="23239915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33">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6" name="Rectangle 35">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39">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1037967"/>
            <a:ext cx="3568662" cy="4709131"/>
          </a:xfrm>
        </p:spPr>
        <p:txBody>
          <a:bodyPr vert="horz" lIns="91440" tIns="45720" rIns="91440" bIns="45720" rtlCol="0" anchor="ctr">
            <a:normAutofit/>
          </a:bodyPr>
          <a:lstStyle/>
          <a:p>
            <a:r>
              <a:rPr lang="en-US" b="1" kern="1200" cap="all">
                <a:solidFill>
                  <a:srgbClr val="FFFEFF"/>
                </a:solidFill>
                <a:latin typeface="Calibri" panose="020F0502020204030204" pitchFamily="34" charset="0"/>
                <a:ea typeface="Calibri" panose="020F0502020204030204" pitchFamily="34" charset="0"/>
                <a:cs typeface="Calibri" panose="020F0502020204030204" pitchFamily="34" charset="0"/>
              </a:rPr>
              <a:t>Introduction to mba MANAGING Marketing</a:t>
            </a:r>
            <a:br>
              <a:rPr lang="en-US" b="1" kern="1200" cap="all">
                <a:solidFill>
                  <a:srgbClr val="FFFEFF"/>
                </a:solidFill>
                <a:latin typeface="Calibri" panose="020F0502020204030204" pitchFamily="34" charset="0"/>
                <a:ea typeface="Calibri" panose="020F0502020204030204" pitchFamily="34" charset="0"/>
                <a:cs typeface="Calibri" panose="020F0502020204030204" pitchFamily="34" charset="0"/>
              </a:rPr>
            </a:br>
            <a:r>
              <a:rPr lang="en-US" b="1" kern="1200" cap="all">
                <a:solidFill>
                  <a:srgbClr val="FFFEFF"/>
                </a:solidFill>
                <a:latin typeface="Calibri" panose="020F0502020204030204" pitchFamily="34" charset="0"/>
                <a:ea typeface="Calibri" panose="020F0502020204030204" pitchFamily="34" charset="0"/>
                <a:cs typeface="Calibri" panose="020F0502020204030204" pitchFamily="34" charset="0"/>
              </a:rPr>
              <a:t>CHANGE </a:t>
            </a:r>
            <a:br>
              <a:rPr lang="en-US" b="1" kern="1200" cap="all">
                <a:solidFill>
                  <a:srgbClr val="FFFEFF"/>
                </a:solidFill>
                <a:latin typeface="Calibri" panose="020F0502020204030204" pitchFamily="34" charset="0"/>
                <a:ea typeface="Calibri" panose="020F0502020204030204" pitchFamily="34" charset="0"/>
                <a:cs typeface="Calibri" panose="020F0502020204030204" pitchFamily="34" charset="0"/>
              </a:rPr>
            </a:br>
            <a:br>
              <a:rPr lang="en-US" b="1" kern="1200" cap="all">
                <a:solidFill>
                  <a:srgbClr val="FFFEFF"/>
                </a:solidFill>
                <a:latin typeface="Calibri" panose="020F0502020204030204" pitchFamily="34" charset="0"/>
                <a:ea typeface="Calibri" panose="020F0502020204030204" pitchFamily="34" charset="0"/>
                <a:cs typeface="Calibri" panose="020F0502020204030204" pitchFamily="34" charset="0"/>
              </a:rPr>
            </a:br>
            <a:r>
              <a:rPr lang="en-US" b="1" kern="1200" cap="all">
                <a:solidFill>
                  <a:srgbClr val="FFFEFF"/>
                </a:solidFill>
                <a:latin typeface="Calibri" panose="020F0502020204030204" pitchFamily="34" charset="0"/>
                <a:ea typeface="Calibri" panose="020F0502020204030204" pitchFamily="34" charset="0"/>
                <a:cs typeface="Calibri" panose="020F0502020204030204" pitchFamily="34" charset="0"/>
              </a:rPr>
              <a:t>module handbook</a:t>
            </a:r>
            <a:endParaRPr lang="en-US" b="1" kern="1200" cap="all" dirty="0">
              <a:solidFill>
                <a:srgbClr val="FFFEFF"/>
              </a:solidFill>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4343625" y="896983"/>
            <a:ext cx="7514392" cy="5457969"/>
          </a:xfrm>
          <a:prstGeom prst="rect">
            <a:avLst/>
          </a:prstGeom>
        </p:spPr>
        <p:txBody>
          <a:bodyPr vert="horz" lIns="91440" tIns="45720" rIns="91440" bIns="45720" rtlCol="0" anchor="ctr">
            <a:normAutofit lnSpcReduction="10000"/>
          </a:bodyPr>
          <a:lstStyle/>
          <a:p>
            <a:pPr defTabSz="457200">
              <a:spcBef>
                <a:spcPct val="20000"/>
              </a:spcBef>
              <a:spcAft>
                <a:spcPts val="600"/>
              </a:spcAft>
              <a:buClr>
                <a:schemeClr val="accent1"/>
              </a:buClr>
              <a:buSzPct val="92000"/>
              <a:buFont typeface="Wingdings 2" panose="05020102010507070707" pitchFamily="18" charset="2"/>
              <a:buChar char=""/>
            </a:pPr>
            <a:r>
              <a:rPr lang="en-US" b="1">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rPr>
              <a:t>MODULE INTRODUCTION </a:t>
            </a:r>
            <a:endParaRPr lang="en-US">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endParaRPr>
          </a:p>
          <a:p>
            <a:pPr defTabSz="457200">
              <a:spcBef>
                <a:spcPct val="20000"/>
              </a:spcBef>
              <a:spcAft>
                <a:spcPts val="600"/>
              </a:spcAft>
              <a:buClr>
                <a:schemeClr val="accent1"/>
              </a:buClr>
              <a:buSzPct val="92000"/>
              <a:buFont typeface="Wingdings 2" panose="05020102010507070707" pitchFamily="18" charset="2"/>
              <a:buChar char=""/>
            </a:pPr>
            <a:r>
              <a:rPr lang="en-US">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rPr>
              <a:t>In this module you will develop a comprehensive and critical understanding of change management theories that contribute towards an organisation’s marketing activity </a:t>
            </a:r>
            <a:r>
              <a:rPr lang="en-GB">
                <a:latin typeface="Calibri" panose="020F0502020204030204" pitchFamily="34" charset="0"/>
                <a:ea typeface="Calibri" panose="020F0502020204030204" pitchFamily="34" charset="0"/>
                <a:cs typeface="Calibri" panose="020F0502020204030204" pitchFamily="34" charset="0"/>
              </a:rPr>
              <a:t>created by the external business environment. </a:t>
            </a:r>
          </a:p>
          <a:p>
            <a:pPr defTabSz="457200">
              <a:spcBef>
                <a:spcPct val="20000"/>
              </a:spcBef>
              <a:spcAft>
                <a:spcPts val="600"/>
              </a:spcAft>
              <a:buClr>
                <a:schemeClr val="accent1"/>
              </a:buClr>
              <a:buSzPct val="92000"/>
              <a:buFont typeface="Wingdings 2" panose="05020102010507070707" pitchFamily="18" charset="2"/>
              <a:buChar char=""/>
            </a:pPr>
            <a:endParaRPr lang="en-US">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endParaRPr>
          </a:p>
          <a:p>
            <a:pPr defTabSz="457200">
              <a:spcBef>
                <a:spcPct val="20000"/>
              </a:spcBef>
              <a:spcAft>
                <a:spcPts val="600"/>
              </a:spcAft>
              <a:buClr>
                <a:schemeClr val="accent1"/>
              </a:buClr>
              <a:buSzPct val="92000"/>
              <a:buFont typeface="Wingdings 2" panose="05020102010507070707" pitchFamily="18" charset="2"/>
              <a:buChar char=""/>
            </a:pPr>
            <a:r>
              <a:rPr lang="en-US" b="1">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rPr>
              <a:t>LEARNING OUTCOMES</a:t>
            </a:r>
            <a:endParaRPr lang="en-US">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endParaRPr>
          </a:p>
          <a:p>
            <a:pPr defTabSz="457200">
              <a:spcBef>
                <a:spcPct val="20000"/>
              </a:spcBef>
              <a:spcAft>
                <a:spcPts val="600"/>
              </a:spcAft>
              <a:buClr>
                <a:schemeClr val="accent1"/>
              </a:buClr>
              <a:buSzPct val="92000"/>
              <a:buFont typeface="Wingdings 2" panose="05020102010507070707" pitchFamily="18" charset="2"/>
              <a:buChar char=""/>
            </a:pPr>
            <a:r>
              <a:rPr lang="en-US">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rPr>
              <a:t>Upon the successful completion of this module, you should be able to demonstrate the ability to:</a:t>
            </a:r>
          </a:p>
          <a:p>
            <a:pPr marL="285750" lvl="0" indent="-285750" fontAlgn="base" hangingPunct="0">
              <a:buFont typeface="Arial" panose="020B0604020202020204" pitchFamily="34" charset="0"/>
              <a:buChar char="•"/>
            </a:pPr>
            <a:r>
              <a:rPr lang="en-GB">
                <a:latin typeface="Calibri" panose="020F0502020204030204" pitchFamily="34" charset="0"/>
                <a:ea typeface="Calibri" panose="020F0502020204030204" pitchFamily="34" charset="0"/>
                <a:cs typeface="Calibri" panose="020F0502020204030204" pitchFamily="34" charset="0"/>
              </a:rPr>
              <a:t>Critically analyse theoretical perspectives and approaches to change management and demonstrate their practical application in a variety of organisational environments;</a:t>
            </a:r>
          </a:p>
          <a:p>
            <a:pPr fontAlgn="base" hangingPunct="0"/>
            <a:r>
              <a:rPr lang="en-GB">
                <a:latin typeface="Calibri" panose="020F0502020204030204" pitchFamily="34" charset="0"/>
                <a:ea typeface="Calibri" panose="020F0502020204030204" pitchFamily="34" charset="0"/>
                <a:cs typeface="Calibri" panose="020F0502020204030204" pitchFamily="34" charset="0"/>
              </a:rPr>
              <a:t> </a:t>
            </a:r>
          </a:p>
          <a:p>
            <a:pPr marL="285750" lvl="0" indent="-285750" fontAlgn="base" hangingPunct="0">
              <a:buFont typeface="Arial" panose="020B0604020202020204" pitchFamily="34" charset="0"/>
              <a:buChar char="•"/>
            </a:pPr>
            <a:r>
              <a:rPr lang="en-GB">
                <a:latin typeface="Calibri" panose="020F0502020204030204" pitchFamily="34" charset="0"/>
                <a:ea typeface="Calibri" panose="020F0502020204030204" pitchFamily="34" charset="0"/>
                <a:cs typeface="Calibri" panose="020F0502020204030204" pitchFamily="34" charset="0"/>
              </a:rPr>
              <a:t>Critically examine the key internal and external drivers of marketing change such as culture, leadership, power, digitalisation, economic and political pressures and the forces of competition; </a:t>
            </a:r>
          </a:p>
          <a:p>
            <a:pPr fontAlgn="base" hangingPunct="0"/>
            <a:r>
              <a:rPr lang="en-GB">
                <a:latin typeface="Calibri" panose="020F0502020204030204" pitchFamily="34" charset="0"/>
                <a:ea typeface="Calibri" panose="020F0502020204030204" pitchFamily="34" charset="0"/>
                <a:cs typeface="Calibri" panose="020F0502020204030204" pitchFamily="34" charset="0"/>
              </a:rPr>
              <a:t> </a:t>
            </a:r>
          </a:p>
          <a:p>
            <a:pPr marL="285750" lvl="0" indent="-285750" fontAlgn="base" hangingPunct="0">
              <a:buFont typeface="Arial" panose="020B0604020202020204" pitchFamily="34" charset="0"/>
              <a:buChar char="•"/>
            </a:pPr>
            <a:r>
              <a:rPr lang="en-GB">
                <a:latin typeface="Calibri" panose="020F0502020204030204" pitchFamily="34" charset="0"/>
                <a:ea typeface="Calibri" panose="020F0502020204030204" pitchFamily="34" charset="0"/>
                <a:cs typeface="Calibri" panose="020F0502020204030204" pitchFamily="34" charset="0"/>
              </a:rPr>
              <a:t>Critically appraise key marketing activities and the contribution of the marketing department to the whole organisation.</a:t>
            </a:r>
          </a:p>
          <a:p>
            <a:pPr defTabSz="457200">
              <a:spcBef>
                <a:spcPct val="20000"/>
              </a:spcBef>
              <a:spcAft>
                <a:spcPts val="600"/>
              </a:spcAft>
              <a:buClr>
                <a:schemeClr val="accent1"/>
              </a:buClr>
              <a:buSzPct val="92000"/>
              <a:buFont typeface="Wingdings 2" panose="05020102010507070707" pitchFamily="18" charset="2"/>
              <a:buChar char=""/>
            </a:pPr>
            <a:endParaRPr lang="en-US" dirty="0">
              <a:solidFill>
                <a:schemeClr val="tx1">
                  <a:lumMod val="75000"/>
                  <a:lumOff val="25000"/>
                </a:schemeClr>
              </a:solidFill>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a:pPr defTabSz="457200">
                <a:spcAft>
                  <a:spcPts val="600"/>
                </a:spcAft>
              </a:pPr>
              <a:t>10</a:t>
            </a:fld>
            <a:endParaRPr lang="en-US"/>
          </a:p>
        </p:txBody>
      </p:sp>
    </p:spTree>
    <p:extLst>
      <p:ext uri="{BB962C8B-B14F-4D97-AF65-F5344CB8AC3E}">
        <p14:creationId xmlns:p14="http://schemas.microsoft.com/office/powerpoint/2010/main" val="4222560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EE4AE76-9392-3F74-3402-29A304CF7E0F}"/>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B49A4F7-1A6A-A007-C5F8-06F4483C5D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FB23B6-F2C6-AC9F-0DD0-A9E5D744416A}"/>
              </a:ext>
            </a:extLst>
          </p:cNvPr>
          <p:cNvSpPr>
            <a:spLocks noGrp="1"/>
          </p:cNvSpPr>
          <p:nvPr>
            <p:ph type="title"/>
          </p:nvPr>
        </p:nvSpPr>
        <p:spPr>
          <a:xfrm>
            <a:off x="4382724" y="702157"/>
            <a:ext cx="7225075" cy="657638"/>
          </a:xfrm>
        </p:spPr>
        <p:txBody>
          <a:bodyPr>
            <a:normAutofit/>
          </a:bodyPr>
          <a:lstStyle/>
          <a:p>
            <a:r>
              <a:rPr lang="en-GB" b="1" dirty="0">
                <a:solidFill>
                  <a:schemeClr val="tx1"/>
                </a:solidFill>
                <a:latin typeface="Calibri" panose="020F0502020204030204" pitchFamily="34" charset="0"/>
                <a:ea typeface="Calibri" panose="020F0502020204030204" pitchFamily="34" charset="0"/>
                <a:cs typeface="Calibri" panose="020F0502020204030204" pitchFamily="34" charset="0"/>
              </a:rPr>
              <a:t>Indicative content</a:t>
            </a:r>
          </a:p>
        </p:txBody>
      </p:sp>
      <p:sp>
        <p:nvSpPr>
          <p:cNvPr id="14" name="Rectangle 13">
            <a:extLst>
              <a:ext uri="{FF2B5EF4-FFF2-40B4-BE49-F238E27FC236}">
                <a16:creationId xmlns:a16="http://schemas.microsoft.com/office/drawing/2014/main" id="{3DE9C009-BDC6-53BA-D0D3-FCCFD354B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4409D6DA-1BDB-01C9-5CE7-7E998C1B1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8" name="Rectangle 17">
            <a:extLst>
              <a:ext uri="{FF2B5EF4-FFF2-40B4-BE49-F238E27FC236}">
                <a16:creationId xmlns:a16="http://schemas.microsoft.com/office/drawing/2014/main" id="{BD315C44-C1D7-6ECA-4566-9F35AFA7C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2C0A774A-C376-6A48-B88C-AEFBFBBBE5C1}"/>
              </a:ext>
            </a:extLst>
          </p:cNvPr>
          <p:cNvSpPr>
            <a:spLocks noGrp="1"/>
          </p:cNvSpPr>
          <p:nvPr>
            <p:ph idx="1"/>
          </p:nvPr>
        </p:nvSpPr>
        <p:spPr>
          <a:xfrm>
            <a:off x="4382723" y="1606062"/>
            <a:ext cx="7362743" cy="4623760"/>
          </a:xfrm>
        </p:spPr>
        <p:txBody>
          <a:bodyPr>
            <a:noAutofit/>
          </a:bodyPr>
          <a:lstStyle/>
          <a:p>
            <a:pPr lvl="0" fontAlgn="base" hangingPunct="0"/>
            <a:r>
              <a:rPr lang="en-GB" sz="2200" dirty="0">
                <a:latin typeface="Calibri" panose="020F0502020204030204" pitchFamily="34" charset="0"/>
                <a:ea typeface="Calibri" panose="020F0502020204030204" pitchFamily="34" charset="0"/>
                <a:cs typeface="Calibri" panose="020F0502020204030204" pitchFamily="34" charset="0"/>
              </a:rPr>
              <a:t>The marketing concept: the changing nature of marketing, its key components and applications.</a:t>
            </a:r>
          </a:p>
          <a:p>
            <a:pPr lvl="0" fontAlgn="base" hangingPunct="0"/>
            <a:r>
              <a:rPr lang="en-GB" sz="2200" dirty="0">
                <a:latin typeface="Calibri" panose="020F0502020204030204" pitchFamily="34" charset="0"/>
                <a:ea typeface="Calibri" panose="020F0502020204030204" pitchFamily="34" charset="0"/>
                <a:cs typeface="Calibri" panose="020F0502020204030204" pitchFamily="34" charset="0"/>
              </a:rPr>
              <a:t>Scanning the external and internal marketing environments.</a:t>
            </a:r>
          </a:p>
          <a:p>
            <a:pPr lvl="0" fontAlgn="base" hangingPunct="0"/>
            <a:r>
              <a:rPr lang="en-GB" sz="2200" dirty="0">
                <a:latin typeface="Calibri" panose="020F0502020204030204" pitchFamily="34" charset="0"/>
                <a:ea typeface="Calibri" panose="020F0502020204030204" pitchFamily="34" charset="0"/>
                <a:cs typeface="Calibri" panose="020F0502020204030204" pitchFamily="34" charset="0"/>
              </a:rPr>
              <a:t>Market analysis and customer insight - market forces and failure, government intervention and failure in the market, competitive, cooperative and competitive paradigms, consumer behaviour/expectations in a rapidly changing digital environment. </a:t>
            </a:r>
          </a:p>
          <a:p>
            <a:pPr lvl="0" fontAlgn="base" hangingPunct="0"/>
            <a:r>
              <a:rPr lang="en-GB" sz="2200" dirty="0">
                <a:latin typeface="Calibri" panose="020F0502020204030204" pitchFamily="34" charset="0"/>
                <a:ea typeface="Calibri" panose="020F0502020204030204" pitchFamily="34" charset="0"/>
                <a:cs typeface="Calibri" panose="020F0502020204030204" pitchFamily="34" charset="0"/>
              </a:rPr>
              <a:t>Market segmentation, target marketing and positioning and their use in creating value-delivering marketing strategies and marketing plans.</a:t>
            </a:r>
          </a:p>
        </p:txBody>
      </p:sp>
      <p:sp>
        <p:nvSpPr>
          <p:cNvPr id="5" name="Slide Number Placeholder 4">
            <a:extLst>
              <a:ext uri="{FF2B5EF4-FFF2-40B4-BE49-F238E27FC236}">
                <a16:creationId xmlns:a16="http://schemas.microsoft.com/office/drawing/2014/main" id="{06FDDF03-BBD2-A68A-F865-AF9680092F15}"/>
              </a:ext>
            </a:extLst>
          </p:cNvPr>
          <p:cNvSpPr>
            <a:spLocks noGrp="1"/>
          </p:cNvSpPr>
          <p:nvPr>
            <p:ph type="sldNum" sz="quarter" idx="12"/>
          </p:nvPr>
        </p:nvSpPr>
        <p:spPr>
          <a:xfrm>
            <a:off x="11065932" y="5956137"/>
            <a:ext cx="544874" cy="365125"/>
          </a:xfrm>
        </p:spPr>
        <p:txBody>
          <a:bodyPr>
            <a:normAutofit/>
          </a:bodyPr>
          <a:lstStyle/>
          <a:p>
            <a:pPr>
              <a:spcAft>
                <a:spcPts val="600"/>
              </a:spcAft>
            </a:pPr>
            <a:fld id="{3A98EE3D-8CD1-4C3F-BD1C-C98C9596463C}" type="slidenum">
              <a:rPr lang="en-US" smtClean="0">
                <a:solidFill>
                  <a:srgbClr val="A48864"/>
                </a:solidFill>
              </a:rPr>
              <a:pPr>
                <a:spcAft>
                  <a:spcPts val="600"/>
                </a:spcAft>
              </a:pPr>
              <a:t>11</a:t>
            </a:fld>
            <a:endParaRPr lang="en-US">
              <a:solidFill>
                <a:srgbClr val="A48864"/>
              </a:solidFill>
            </a:endParaRPr>
          </a:p>
        </p:txBody>
      </p:sp>
      <p:pic>
        <p:nvPicPr>
          <p:cNvPr id="8" name="Picture 7" descr="Businessperson on a computer">
            <a:extLst>
              <a:ext uri="{FF2B5EF4-FFF2-40B4-BE49-F238E27FC236}">
                <a16:creationId xmlns:a16="http://schemas.microsoft.com/office/drawing/2014/main" id="{9624FA41-3E41-B240-7811-42FBD9DA3CC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46534" y="601201"/>
            <a:ext cx="3703320" cy="5774200"/>
          </a:xfrm>
          <a:prstGeom prst="rect">
            <a:avLst/>
          </a:prstGeom>
        </p:spPr>
      </p:pic>
    </p:spTree>
    <p:extLst>
      <p:ext uri="{BB962C8B-B14F-4D97-AF65-F5344CB8AC3E}">
        <p14:creationId xmlns:p14="http://schemas.microsoft.com/office/powerpoint/2010/main" val="2464294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8414B3-374C-ECEA-6685-26CE80E6BE47}"/>
              </a:ext>
            </a:extLst>
          </p:cNvPr>
          <p:cNvSpPr>
            <a:spLocks noGrp="1"/>
          </p:cNvSpPr>
          <p:nvPr>
            <p:ph type="title"/>
          </p:nvPr>
        </p:nvSpPr>
        <p:spPr>
          <a:xfrm>
            <a:off x="4382724" y="702156"/>
            <a:ext cx="7225075" cy="664065"/>
          </a:xfrm>
        </p:spPr>
        <p:txBody>
          <a:bodyPr>
            <a:normAutofit/>
          </a:bodyPr>
          <a:lstStyle/>
          <a:p>
            <a:r>
              <a:rPr lang="en-GB" b="1" dirty="0">
                <a:solidFill>
                  <a:schemeClr val="tx1"/>
                </a:solidFill>
                <a:latin typeface="Calibri" panose="020F0502020204030204" pitchFamily="34" charset="0"/>
                <a:ea typeface="Calibri" panose="020F0502020204030204" pitchFamily="34" charset="0"/>
                <a:cs typeface="Calibri" panose="020F0502020204030204" pitchFamily="34" charset="0"/>
              </a:rPr>
              <a:t>Indicative content (continued)</a:t>
            </a:r>
          </a:p>
        </p:txBody>
      </p:sp>
      <p:sp>
        <p:nvSpPr>
          <p:cNvPr id="25" name="Rectangle 2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9" name="Rectangle 2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8" name="Picture 7" descr="Student writing in class  close-up">
            <a:extLst>
              <a:ext uri="{FF2B5EF4-FFF2-40B4-BE49-F238E27FC236}">
                <a16:creationId xmlns:a16="http://schemas.microsoft.com/office/drawing/2014/main" id="{7159A488-F1AF-1662-36DE-244FF873DAD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446534" y="601201"/>
            <a:ext cx="3703320" cy="5774200"/>
          </a:xfrm>
          <a:prstGeom prst="rect">
            <a:avLst/>
          </a:prstGeom>
        </p:spPr>
      </p:pic>
      <p:sp>
        <p:nvSpPr>
          <p:cNvPr id="3" name="Content Placeholder 2">
            <a:extLst>
              <a:ext uri="{FF2B5EF4-FFF2-40B4-BE49-F238E27FC236}">
                <a16:creationId xmlns:a16="http://schemas.microsoft.com/office/drawing/2014/main" id="{0D8CE776-71D4-1DA9-7D82-E7777238386B}"/>
              </a:ext>
            </a:extLst>
          </p:cNvPr>
          <p:cNvSpPr>
            <a:spLocks noGrp="1"/>
          </p:cNvSpPr>
          <p:nvPr>
            <p:ph idx="1"/>
          </p:nvPr>
        </p:nvSpPr>
        <p:spPr>
          <a:xfrm>
            <a:off x="4382725" y="1618378"/>
            <a:ext cx="7225074" cy="4537465"/>
          </a:xfrm>
        </p:spPr>
        <p:txBody>
          <a:bodyPr>
            <a:noAutofit/>
          </a:bodyPr>
          <a:lstStyle/>
          <a:p>
            <a:pPr lvl="0" fontAlgn="base" hangingPunct="0"/>
            <a:r>
              <a:rPr lang="en-GB" sz="2200" dirty="0">
                <a:latin typeface="Calibri" panose="020F0502020204030204" pitchFamily="34" charset="0"/>
                <a:ea typeface="Calibri" panose="020F0502020204030204" pitchFamily="34" charset="0"/>
                <a:cs typeface="Calibri" panose="020F0502020204030204" pitchFamily="34" charset="0"/>
              </a:rPr>
              <a:t>Understand how resources, assets, digital metrics, competences and capabilities support the achievement of delivering innovative strategies.</a:t>
            </a:r>
          </a:p>
          <a:p>
            <a:pPr lvl="0" fontAlgn="base" hangingPunct="0"/>
            <a:r>
              <a:rPr lang="en-GB" sz="2200" dirty="0">
                <a:latin typeface="Calibri" panose="020F0502020204030204" pitchFamily="34" charset="0"/>
                <a:ea typeface="Calibri" panose="020F0502020204030204" pitchFamily="34" charset="0"/>
                <a:cs typeface="Calibri" panose="020F0502020204030204" pitchFamily="34" charset="0"/>
              </a:rPr>
              <a:t>The marketing mix concept, its relation to segmentation and designing the marketing strategy. </a:t>
            </a:r>
          </a:p>
          <a:p>
            <a:pPr lvl="0" fontAlgn="base" hangingPunct="0"/>
            <a:r>
              <a:rPr lang="en-GB" sz="2200" dirty="0">
                <a:latin typeface="Calibri" panose="020F0502020204030204" pitchFamily="34" charset="0"/>
                <a:ea typeface="Calibri" panose="020F0502020204030204" pitchFamily="34" charset="0"/>
                <a:cs typeface="Calibri" panose="020F0502020204030204" pitchFamily="34" charset="0"/>
              </a:rPr>
              <a:t>Internal organisational marketing; communication of the corporate brand/reputation. Development of brand building techniques for delivering customer value/experience.</a:t>
            </a:r>
          </a:p>
          <a:p>
            <a:pPr lvl="0" fontAlgn="base" hangingPunct="0"/>
            <a:r>
              <a:rPr lang="en-GB" sz="2200" dirty="0">
                <a:latin typeface="Calibri" panose="020F0502020204030204" pitchFamily="34" charset="0"/>
                <a:ea typeface="Calibri" panose="020F0502020204030204" pitchFamily="34" charset="0"/>
                <a:cs typeface="Calibri" panose="020F0502020204030204" pitchFamily="34" charset="0"/>
              </a:rPr>
              <a:t>Understanding the strategic implications of the disruptive digital marketing environment</a:t>
            </a:r>
          </a:p>
        </p:txBody>
      </p:sp>
      <p:sp>
        <p:nvSpPr>
          <p:cNvPr id="5" name="Slide Number Placeholder 4">
            <a:extLst>
              <a:ext uri="{FF2B5EF4-FFF2-40B4-BE49-F238E27FC236}">
                <a16:creationId xmlns:a16="http://schemas.microsoft.com/office/drawing/2014/main" id="{6EBD8D92-45CA-B186-DC6E-8D73A595DF7F}"/>
              </a:ext>
            </a:extLst>
          </p:cNvPr>
          <p:cNvSpPr>
            <a:spLocks noGrp="1"/>
          </p:cNvSpPr>
          <p:nvPr>
            <p:ph type="sldNum" sz="quarter" idx="12"/>
          </p:nvPr>
        </p:nvSpPr>
        <p:spPr>
          <a:xfrm>
            <a:off x="11065932" y="5956137"/>
            <a:ext cx="544874" cy="365125"/>
          </a:xfrm>
        </p:spPr>
        <p:txBody>
          <a:bodyPr>
            <a:normAutofit/>
          </a:bodyPr>
          <a:lstStyle/>
          <a:p>
            <a:pPr>
              <a:spcAft>
                <a:spcPts val="600"/>
              </a:spcAft>
            </a:pPr>
            <a:fld id="{3A98EE3D-8CD1-4C3F-BD1C-C98C9596463C}" type="slidenum">
              <a:rPr lang="en-US" smtClean="0">
                <a:solidFill>
                  <a:srgbClr val="A48864"/>
                </a:solidFill>
              </a:rPr>
              <a:pPr>
                <a:spcAft>
                  <a:spcPts val="600"/>
                </a:spcAft>
              </a:pPr>
              <a:t>12</a:t>
            </a:fld>
            <a:endParaRPr lang="en-US">
              <a:solidFill>
                <a:srgbClr val="A48864"/>
              </a:solidFill>
            </a:endParaRPr>
          </a:p>
        </p:txBody>
      </p:sp>
    </p:spTree>
    <p:extLst>
      <p:ext uri="{BB962C8B-B14F-4D97-AF65-F5344CB8AC3E}">
        <p14:creationId xmlns:p14="http://schemas.microsoft.com/office/powerpoint/2010/main" val="3381391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8414B3-374C-ECEA-6685-26CE80E6BE47}"/>
              </a:ext>
            </a:extLst>
          </p:cNvPr>
          <p:cNvSpPr>
            <a:spLocks noGrp="1"/>
          </p:cNvSpPr>
          <p:nvPr>
            <p:ph type="title"/>
          </p:nvPr>
        </p:nvSpPr>
        <p:spPr>
          <a:xfrm>
            <a:off x="4382724" y="702156"/>
            <a:ext cx="7225075" cy="566199"/>
          </a:xfrm>
        </p:spPr>
        <p:txBody>
          <a:bodyPr>
            <a:normAutofit/>
          </a:bodyPr>
          <a:lstStyle/>
          <a:p>
            <a:r>
              <a:rPr lang="en-GB" b="1" dirty="0">
                <a:solidFill>
                  <a:schemeClr val="tx1"/>
                </a:solidFill>
                <a:latin typeface="Calibri" panose="020F0502020204030204" pitchFamily="34" charset="0"/>
                <a:ea typeface="Calibri" panose="020F0502020204030204" pitchFamily="34" charset="0"/>
                <a:cs typeface="Calibri" panose="020F0502020204030204" pitchFamily="34" charset="0"/>
              </a:rPr>
              <a:t>Indicative content (continued)</a:t>
            </a:r>
          </a:p>
        </p:txBody>
      </p:sp>
      <p:sp>
        <p:nvSpPr>
          <p:cNvPr id="14" name="Rectangle 1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8" name="Rectangle 17">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Speech bubble with hashtag symbol">
            <a:extLst>
              <a:ext uri="{FF2B5EF4-FFF2-40B4-BE49-F238E27FC236}">
                <a16:creationId xmlns:a16="http://schemas.microsoft.com/office/drawing/2014/main" id="{8E7B7263-CAC8-5C67-672B-D991709A012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46534" y="601201"/>
            <a:ext cx="3703320" cy="5774200"/>
          </a:xfrm>
          <a:prstGeom prst="rect">
            <a:avLst/>
          </a:prstGeom>
        </p:spPr>
      </p:pic>
      <p:sp>
        <p:nvSpPr>
          <p:cNvPr id="3" name="Content Placeholder 2">
            <a:extLst>
              <a:ext uri="{FF2B5EF4-FFF2-40B4-BE49-F238E27FC236}">
                <a16:creationId xmlns:a16="http://schemas.microsoft.com/office/drawing/2014/main" id="{0D8CE776-71D4-1DA9-7D82-E7777238386B}"/>
              </a:ext>
            </a:extLst>
          </p:cNvPr>
          <p:cNvSpPr>
            <a:spLocks noGrp="1"/>
          </p:cNvSpPr>
          <p:nvPr>
            <p:ph idx="1"/>
          </p:nvPr>
        </p:nvSpPr>
        <p:spPr>
          <a:xfrm>
            <a:off x="4382725" y="1559860"/>
            <a:ext cx="7225074" cy="4761402"/>
          </a:xfrm>
        </p:spPr>
        <p:txBody>
          <a:bodyPr>
            <a:normAutofit/>
          </a:bodyPr>
          <a:lstStyle/>
          <a:p>
            <a:pPr lvl="0"/>
            <a:r>
              <a:rPr lang="en-GB" sz="2200" dirty="0">
                <a:latin typeface="Calibri" panose="020F0502020204030204" pitchFamily="34" charset="0"/>
                <a:ea typeface="Calibri" panose="020F0502020204030204" pitchFamily="34" charset="0"/>
                <a:cs typeface="Calibri" panose="020F0502020204030204" pitchFamily="34" charset="0"/>
              </a:rPr>
              <a:t>Internet ethics, new social contracts, global pressures, diversity of cultural mixes, managing difference and sustainable processes. </a:t>
            </a:r>
          </a:p>
          <a:p>
            <a:pPr lvl="0"/>
            <a:r>
              <a:rPr lang="en-GB" sz="2200" dirty="0">
                <a:latin typeface="Calibri" panose="020F0502020204030204" pitchFamily="34" charset="0"/>
                <a:ea typeface="Calibri" panose="020F0502020204030204" pitchFamily="34" charset="0"/>
                <a:cs typeface="Calibri" panose="020F0502020204030204" pitchFamily="34" charset="0"/>
              </a:rPr>
              <a:t>Analysis of models of ethics in the context of commercial priorities and market forces. </a:t>
            </a:r>
          </a:p>
          <a:p>
            <a:pPr lvl="0" fontAlgn="base" hangingPunct="0"/>
            <a:r>
              <a:rPr lang="en-GB" sz="2200" dirty="0">
                <a:latin typeface="Calibri" panose="020F0502020204030204" pitchFamily="34" charset="0"/>
                <a:ea typeface="Calibri" panose="020F0502020204030204" pitchFamily="34" charset="0"/>
                <a:cs typeface="Calibri" panose="020F0502020204030204" pitchFamily="34" charset="0"/>
              </a:rPr>
              <a:t>Current issues and future developments in marketing to ensure ongoing sustainability of the role of marketing as well as for organisations e.g. Search Engine Optimisation (SEO), Pay per Click (PPC), viral marketing, affiliate marketing and social media.</a:t>
            </a:r>
          </a:p>
          <a:p>
            <a:endParaRPr lang="en-GB" dirty="0"/>
          </a:p>
        </p:txBody>
      </p:sp>
      <p:sp>
        <p:nvSpPr>
          <p:cNvPr id="5" name="Slide Number Placeholder 4">
            <a:extLst>
              <a:ext uri="{FF2B5EF4-FFF2-40B4-BE49-F238E27FC236}">
                <a16:creationId xmlns:a16="http://schemas.microsoft.com/office/drawing/2014/main" id="{6EBD8D92-45CA-B186-DC6E-8D73A595DF7F}"/>
              </a:ext>
            </a:extLst>
          </p:cNvPr>
          <p:cNvSpPr>
            <a:spLocks noGrp="1"/>
          </p:cNvSpPr>
          <p:nvPr>
            <p:ph type="sldNum" sz="quarter" idx="12"/>
          </p:nvPr>
        </p:nvSpPr>
        <p:spPr>
          <a:xfrm>
            <a:off x="11065932" y="5956137"/>
            <a:ext cx="544874" cy="365125"/>
          </a:xfrm>
        </p:spPr>
        <p:txBody>
          <a:bodyPr>
            <a:normAutofit/>
          </a:bodyPr>
          <a:lstStyle/>
          <a:p>
            <a:pPr>
              <a:spcAft>
                <a:spcPts val="600"/>
              </a:spcAft>
            </a:pPr>
            <a:fld id="{3A98EE3D-8CD1-4C3F-BD1C-C98C9596463C}" type="slidenum">
              <a:rPr lang="en-US" smtClean="0">
                <a:solidFill>
                  <a:srgbClr val="43C4D6"/>
                </a:solidFill>
              </a:rPr>
              <a:pPr>
                <a:spcAft>
                  <a:spcPts val="600"/>
                </a:spcAft>
              </a:pPr>
              <a:t>13</a:t>
            </a:fld>
            <a:endParaRPr lang="en-US">
              <a:solidFill>
                <a:srgbClr val="43C4D6"/>
              </a:solidFill>
            </a:endParaRPr>
          </a:p>
        </p:txBody>
      </p:sp>
    </p:spTree>
    <p:extLst>
      <p:ext uri="{BB962C8B-B14F-4D97-AF65-F5344CB8AC3E}">
        <p14:creationId xmlns:p14="http://schemas.microsoft.com/office/powerpoint/2010/main" val="1597186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33">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35">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38" name="Rectangle 37">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A428C355-B096-6229-5F00-48C6FA43685A}"/>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4400" dirty="0">
                <a:solidFill>
                  <a:schemeClr val="tx1"/>
                </a:solidFill>
              </a:rPr>
              <a:t>ANY QUESTIONS ABOUT THE MODULE?</a:t>
            </a:r>
          </a:p>
        </p:txBody>
      </p:sp>
      <p:sp>
        <p:nvSpPr>
          <p:cNvPr id="40" name="Rectangle 39">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8" name="Picture 7" descr="Infinite question marks in 3D rendering">
            <a:extLst>
              <a:ext uri="{FF2B5EF4-FFF2-40B4-BE49-F238E27FC236}">
                <a16:creationId xmlns:a16="http://schemas.microsoft.com/office/drawing/2014/main" id="{6C4D1F07-1558-B455-59CE-975FDB1C2AC0}"/>
              </a:ext>
            </a:extLst>
          </p:cNvPr>
          <p:cNvPicPr>
            <a:picLocks noChangeAspect="1"/>
          </p:cNvPicPr>
          <p:nvPr/>
        </p:nvPicPr>
        <p:blipFill>
          <a:blip r:embed="rId2"/>
          <a:srcRect l="13317" r="13316" b="-1"/>
          <a:stretch>
            <a:fillRect/>
          </a:stretch>
        </p:blipFill>
        <p:spPr>
          <a:xfrm>
            <a:off x="4654295" y="10"/>
            <a:ext cx="7537705" cy="6857990"/>
          </a:xfrm>
          <a:prstGeom prst="rect">
            <a:avLst/>
          </a:prstGeom>
        </p:spPr>
      </p:pic>
      <p:sp>
        <p:nvSpPr>
          <p:cNvPr id="3" name="Footer Placeholder 2">
            <a:extLst>
              <a:ext uri="{FF2B5EF4-FFF2-40B4-BE49-F238E27FC236}">
                <a16:creationId xmlns:a16="http://schemas.microsoft.com/office/drawing/2014/main" id="{1392E61A-F6D0-8E09-6BE2-BE015ED7D7EC}"/>
              </a:ext>
            </a:extLst>
          </p:cNvPr>
          <p:cNvSpPr>
            <a:spLocks noGrp="1"/>
          </p:cNvSpPr>
          <p:nvPr>
            <p:ph type="ftr" sz="quarter" idx="11"/>
          </p:nvPr>
        </p:nvSpPr>
        <p:spPr>
          <a:xfrm>
            <a:off x="105508" y="6400800"/>
            <a:ext cx="4378061" cy="365125"/>
          </a:xfrm>
        </p:spPr>
        <p:txBody>
          <a:bodyPr vert="horz" lIns="91440" tIns="45720" rIns="91440" bIns="45720" rtlCol="0" anchor="ctr">
            <a:normAutofit/>
          </a:bodyPr>
          <a:lstStyle/>
          <a:p>
            <a:pPr defTabSz="457200"/>
            <a:endParaRPr lang="en-US" kern="1200" cap="all" dirty="0">
              <a:solidFill>
                <a:srgbClr val="FFFFFF"/>
              </a:solidFill>
              <a:latin typeface="+mn-lt"/>
              <a:ea typeface="+mn-ea"/>
              <a:cs typeface="+mn-cs"/>
            </a:endParaRPr>
          </a:p>
        </p:txBody>
      </p:sp>
      <p:sp>
        <p:nvSpPr>
          <p:cNvPr id="4" name="Slide Number Placeholder 3">
            <a:extLst>
              <a:ext uri="{FF2B5EF4-FFF2-40B4-BE49-F238E27FC236}">
                <a16:creationId xmlns:a16="http://schemas.microsoft.com/office/drawing/2014/main" id="{9277D31E-8214-74F1-3B99-E72101073997}"/>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14</a:t>
            </a:fld>
            <a:endParaRPr lang="en-US">
              <a:solidFill>
                <a:srgbClr val="FFFFFF"/>
              </a:solidFill>
            </a:endParaRPr>
          </a:p>
        </p:txBody>
      </p:sp>
    </p:spTree>
    <p:extLst>
      <p:ext uri="{BB962C8B-B14F-4D97-AF65-F5344CB8AC3E}">
        <p14:creationId xmlns:p14="http://schemas.microsoft.com/office/powerpoint/2010/main" val="3331461392"/>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3" name="Rectangle 103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5" name="Rectangle 103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Rectangle 1036">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1" name="Rectangle 1040">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3" name="Rectangle 1042">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5" name="Rectangle 1044">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1255" y="702155"/>
            <a:ext cx="3409783" cy="1300365"/>
          </a:xfrm>
        </p:spPr>
        <p:txBody>
          <a:bodyPr vert="horz" lIns="91440" tIns="45720" rIns="91440" bIns="45720" rtlCol="0" anchor="b">
            <a:normAutofit/>
          </a:bodyPr>
          <a:lstStyle/>
          <a:p>
            <a:pPr>
              <a:lnSpc>
                <a:spcPct val="90000"/>
              </a:lnSpc>
            </a:pPr>
            <a:r>
              <a:rPr lang="en-US" b="1" u="sng" dirty="0">
                <a:solidFill>
                  <a:srgbClr val="FFFFFF"/>
                </a:solidFill>
                <a:latin typeface="Calibri" panose="020F0502020204030204" pitchFamily="34" charset="0"/>
                <a:ea typeface="Calibri" panose="020F0502020204030204" pitchFamily="34" charset="0"/>
                <a:cs typeface="Calibri" panose="020F0502020204030204" pitchFamily="34" charset="0"/>
              </a:rPr>
              <a:t>Marketing – What does it mean to you? </a:t>
            </a:r>
          </a:p>
        </p:txBody>
      </p:sp>
      <p:sp>
        <p:nvSpPr>
          <p:cNvPr id="3" name="TextBox 2">
            <a:extLst>
              <a:ext uri="{FF2B5EF4-FFF2-40B4-BE49-F238E27FC236}">
                <a16:creationId xmlns:a16="http://schemas.microsoft.com/office/drawing/2014/main" id="{1A63A293-6A4B-481D-8960-BE437C3CF946}"/>
              </a:ext>
            </a:extLst>
          </p:cNvPr>
          <p:cNvSpPr txBox="1"/>
          <p:nvPr/>
        </p:nvSpPr>
        <p:spPr>
          <a:xfrm>
            <a:off x="601255" y="2177142"/>
            <a:ext cx="3409782" cy="3823607"/>
          </a:xfrm>
          <a:prstGeom prst="rect">
            <a:avLst/>
          </a:prstGeom>
        </p:spPr>
        <p:txBody>
          <a:bodyPr vert="horz" lIns="91440" tIns="45720" rIns="91440" bIns="45720" rtlCol="0" anchor="ctr">
            <a:normAutofit/>
          </a:bodyPr>
          <a:lstStyle/>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1" i="0" u="none" strike="noStrike"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rPr>
              <a:t>What does Marketing mean to you/an </a:t>
            </a:r>
            <a:r>
              <a:rPr kumimoji="0" lang="en-US" sz="2400" b="1" i="0" u="none" strike="noStrike" cap="none" spc="0" normalizeH="0" baseline="0" noProof="0" dirty="0" err="1">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rPr>
              <a:t>organisation</a:t>
            </a:r>
            <a:r>
              <a:rPr kumimoji="0" lang="en-US" sz="2400" b="1" i="0" u="none" strike="noStrike"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rPr>
              <a:t> you are associated with?</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sz="2400" b="1" i="0" u="none" strike="noStrike"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1" i="0" u="none" strike="noStrike"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rPr>
              <a:t>What do you think marketers do?</a:t>
            </a:r>
            <a:endParaRPr kumimoji="0" lang="en-US" sz="2400" b="0" i="0" u="none" strike="noStrike"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endParaRPr>
          </a:p>
        </p:txBody>
      </p:sp>
      <p:pic>
        <p:nvPicPr>
          <p:cNvPr id="1026" name="Picture 2" descr="Marketropolis | Engineering News-Record">
            <a:extLst>
              <a:ext uri="{FF2B5EF4-FFF2-40B4-BE49-F238E27FC236}">
                <a16:creationId xmlns:a16="http://schemas.microsoft.com/office/drawing/2014/main" id="{54CED212-46BC-3831-E3F4-D5013DB601B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41830" y="601199"/>
            <a:ext cx="7503637" cy="5624979"/>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B5F468"/>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a:ln>
                  <a:noFill/>
                </a:ln>
                <a:solidFill>
                  <a:srgbClr val="B5F468"/>
                </a:solidFill>
                <a:effectLst/>
                <a:uLnTx/>
                <a:uFillTx/>
              </a:rPr>
              <a:pPr marR="0" lvl="0" indent="0" defTabSz="457200" fontAlgn="auto">
                <a:spcBef>
                  <a:spcPts val="0"/>
                </a:spcBef>
                <a:spcAft>
                  <a:spcPts val="600"/>
                </a:spcAft>
                <a:buClrTx/>
                <a:buSzTx/>
                <a:buFontTx/>
                <a:buNone/>
                <a:tabLst/>
                <a:defRPr/>
              </a:pPr>
              <a:t>15</a:t>
            </a:fld>
            <a:endParaRPr kumimoji="0" lang="en-US" b="0" i="0" u="none" strike="noStrike" cap="none" spc="0" normalizeH="0" baseline="0" noProof="0">
              <a:ln>
                <a:noFill/>
              </a:ln>
              <a:solidFill>
                <a:srgbClr val="B5F468"/>
              </a:solidFill>
              <a:effectLst/>
              <a:uLnTx/>
              <a:uFillTx/>
            </a:endParaRPr>
          </a:p>
        </p:txBody>
      </p:sp>
    </p:spTree>
    <p:extLst>
      <p:ext uri="{BB962C8B-B14F-4D97-AF65-F5344CB8AC3E}">
        <p14:creationId xmlns:p14="http://schemas.microsoft.com/office/powerpoint/2010/main" val="976054457"/>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What is marketing?</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Speech Bubble: Oval 5">
            <a:extLst>
              <a:ext uri="{FF2B5EF4-FFF2-40B4-BE49-F238E27FC236}">
                <a16:creationId xmlns:a16="http://schemas.microsoft.com/office/drawing/2014/main" id="{22C277C1-A445-81FF-DC29-EDD0DD8427C2}"/>
              </a:ext>
            </a:extLst>
          </p:cNvPr>
          <p:cNvSpPr/>
          <p:nvPr/>
        </p:nvSpPr>
        <p:spPr>
          <a:xfrm>
            <a:off x="0" y="3428999"/>
            <a:ext cx="5387926" cy="2699343"/>
          </a:xfrm>
          <a:prstGeom prst="wedgeEllipseCallout">
            <a:avLst>
              <a:gd name="adj1" fmla="val 39229"/>
              <a:gd name="adj2" fmla="val 47835"/>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“Marketing is the process by which companies create value for customers and build strong customer relationships to capture value from customers in return.”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Kotler et al. 2010</a:t>
            </a:r>
          </a:p>
        </p:txBody>
      </p:sp>
      <p:sp>
        <p:nvSpPr>
          <p:cNvPr id="7" name="Speech Bubble: Rectangle 6">
            <a:extLst>
              <a:ext uri="{FF2B5EF4-FFF2-40B4-BE49-F238E27FC236}">
                <a16:creationId xmlns:a16="http://schemas.microsoft.com/office/drawing/2014/main" id="{93D66D6D-3A2B-541F-E6F1-99C6E51669CC}"/>
              </a:ext>
            </a:extLst>
          </p:cNvPr>
          <p:cNvSpPr/>
          <p:nvPr/>
        </p:nvSpPr>
        <p:spPr>
          <a:xfrm>
            <a:off x="6555545" y="829994"/>
            <a:ext cx="5275384" cy="2075015"/>
          </a:xfrm>
          <a:prstGeom prst="wedgeRectCallou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“Marketing is “the achievement of corporate goals through meeting, and exceeding customer needs better than the competition.”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Fahy &amp; Jobber 2025</a:t>
            </a:r>
          </a:p>
        </p:txBody>
      </p:sp>
      <p:sp>
        <p:nvSpPr>
          <p:cNvPr id="8" name="Rounded Rectangular Callout 5">
            <a:extLst>
              <a:ext uri="{FF2B5EF4-FFF2-40B4-BE49-F238E27FC236}">
                <a16:creationId xmlns:a16="http://schemas.microsoft.com/office/drawing/2014/main" id="{86A5BA02-D31F-0846-DCA7-7D850EED2708}"/>
              </a:ext>
            </a:extLst>
          </p:cNvPr>
          <p:cNvSpPr/>
          <p:nvPr/>
        </p:nvSpPr>
        <p:spPr>
          <a:xfrm>
            <a:off x="5514534" y="3615753"/>
            <a:ext cx="6145669" cy="2516958"/>
          </a:xfrm>
          <a:prstGeom prst="wedgeRoundRectCallout">
            <a:avLst>
              <a:gd name="adj1" fmla="val -36171"/>
              <a:gd name="adj2" fmla="val -65639"/>
              <a:gd name="adj3" fmla="val 16667"/>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1" u="none" strike="noStrike" kern="1200" cap="none" spc="0" normalizeH="0" baseline="0" noProof="0" dirty="0">
                <a:ln>
                  <a:noFill/>
                </a:ln>
                <a:solidFill>
                  <a:prstClr val="white"/>
                </a:solidFill>
                <a:effectLst/>
                <a:uLnTx/>
                <a:uFillTx/>
                <a:latin typeface="Franklin Gothic Book" panose="020B0502020104020203"/>
                <a:ea typeface="+mn-ea"/>
                <a:cs typeface="Calibri" pitchFamily="34" charset="0"/>
              </a:rPr>
              <a:t>‘Management must think of itself not as producing products, but as providing customer-creating value satisfactions. It must push this idea (and everything it means and requires into every nook and cranny of the organisation. It has to do this continuously and with the kind of flair that excites and stimulates the people in it.’ (Theodore Levitt, 1960)</a:t>
            </a:r>
          </a:p>
        </p:txBody>
      </p:sp>
      <p:sp>
        <p:nvSpPr>
          <p:cNvPr id="3" name="Speech Bubble: Rectangle 2">
            <a:extLst>
              <a:ext uri="{FF2B5EF4-FFF2-40B4-BE49-F238E27FC236}">
                <a16:creationId xmlns:a16="http://schemas.microsoft.com/office/drawing/2014/main" id="{49486AE7-CC14-A472-EE70-0AAA50866611}"/>
              </a:ext>
            </a:extLst>
          </p:cNvPr>
          <p:cNvSpPr/>
          <p:nvPr/>
        </p:nvSpPr>
        <p:spPr>
          <a:xfrm>
            <a:off x="140677" y="1461648"/>
            <a:ext cx="5955323" cy="1595761"/>
          </a:xfrm>
          <a:prstGeom prst="wedgeRectCallou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“Marketing is the management process responsible for  identifying,</a:t>
            </a:r>
            <a:r>
              <a:rPr kumimoji="0" lang="en-GB" sz="1800" b="0" i="0" u="none" strike="noStrike" kern="1200" cap="none" spc="0" normalizeH="0" noProof="0" dirty="0">
                <a:ln>
                  <a:noFill/>
                </a:ln>
                <a:solidFill>
                  <a:prstClr val="black"/>
                </a:solidFill>
                <a:effectLst/>
                <a:uLnTx/>
                <a:uFillTx/>
                <a:latin typeface="Franklin Gothic Book" panose="020B0502020104020203"/>
                <a:ea typeface="+mn-ea"/>
                <a:cs typeface="+mn-cs"/>
              </a:rPr>
              <a:t> anticipating and satisfying customer requirements profitably</a:t>
            </a: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noProof="0" dirty="0">
                <a:solidFill>
                  <a:prstClr val="black"/>
                </a:solidFill>
                <a:latin typeface="Franklin Gothic Book" panose="020B0502020104020203"/>
              </a:rPr>
              <a:t>The Chartered Institute of Marketing 2025</a:t>
            </a: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085176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587D26DA-9773-4A0E-B213-DDF20A1F1F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Online Media 5" title="What is marketing? Definitions of marketing by various authors 🤓">
            <a:hlinkClick r:id="" action="ppaction://media"/>
            <a:extLst>
              <a:ext uri="{FF2B5EF4-FFF2-40B4-BE49-F238E27FC236}">
                <a16:creationId xmlns:a16="http://schemas.microsoft.com/office/drawing/2014/main" id="{AF421350-51D7-78F1-FBAD-BAF5FB5627FD}"/>
              </a:ext>
            </a:extLst>
          </p:cNvPr>
          <p:cNvPicPr>
            <a:picLocks noGrp="1" noRot="1" noChangeAspect="1"/>
          </p:cNvPicPr>
          <p:nvPr>
            <p:ph idx="1"/>
            <a:videoFile r:link="rId1"/>
          </p:nvPr>
        </p:nvPicPr>
        <p:blipFill>
          <a:blip r:embed="rId3"/>
          <a:stretch>
            <a:fillRect/>
          </a:stretch>
        </p:blipFill>
        <p:spPr>
          <a:xfrm>
            <a:off x="0" y="-1993"/>
            <a:ext cx="12109938" cy="6782503"/>
          </a:xfrm>
          <a:prstGeom prst="rect">
            <a:avLst/>
          </a:prstGeom>
        </p:spPr>
      </p:pic>
      <p:sp>
        <p:nvSpPr>
          <p:cNvPr id="4" name="Footer Placeholder 3">
            <a:extLst>
              <a:ext uri="{FF2B5EF4-FFF2-40B4-BE49-F238E27FC236}">
                <a16:creationId xmlns:a16="http://schemas.microsoft.com/office/drawing/2014/main" id="{6DD5AA15-A649-69E9-C077-C365DECD0680}"/>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endParaRPr lang="en-US" sz="900" kern="1200" cap="all">
              <a:solidFill>
                <a:schemeClr val="tx1">
                  <a:lumMod val="75000"/>
                  <a:lumOff val="2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A0A12A28-901D-743E-02C2-0D9A4096CE01}"/>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smtClean="0"/>
              <a:pPr defTabSz="457200">
                <a:spcAft>
                  <a:spcPts val="600"/>
                </a:spcAft>
              </a:pPr>
              <a:t>17</a:t>
            </a:fld>
            <a:endParaRPr lang="en-US"/>
          </a:p>
        </p:txBody>
      </p:sp>
    </p:spTree>
    <p:extLst>
      <p:ext uri="{BB962C8B-B14F-4D97-AF65-F5344CB8AC3E}">
        <p14:creationId xmlns:p14="http://schemas.microsoft.com/office/powerpoint/2010/main" val="657153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024DC6E-3159-06A9-42C6-E49E5C1C7473}"/>
              </a:ext>
            </a:extLst>
          </p:cNvPr>
          <p:cNvSpPr>
            <a:spLocks noGrp="1"/>
          </p:cNvSpPr>
          <p:nvPr>
            <p:ph type="title"/>
          </p:nvPr>
        </p:nvSpPr>
        <p:spPr>
          <a:xfrm>
            <a:off x="4382724" y="702156"/>
            <a:ext cx="7225075" cy="1013800"/>
          </a:xfrm>
        </p:spPr>
        <p:txBody>
          <a:bodyPr vert="horz" lIns="91440" tIns="45720" rIns="91440" bIns="45720" rtlCol="0" anchor="b">
            <a:normAutofit/>
          </a:bodyPr>
          <a:lstStyle/>
          <a:p>
            <a:r>
              <a:rPr lang="en-US" b="0" u="sng" kern="1200" cap="all" dirty="0">
                <a:solidFill>
                  <a:schemeClr val="tx2"/>
                </a:solidFill>
                <a:latin typeface="+mj-lt"/>
                <a:ea typeface="+mj-ea"/>
                <a:cs typeface="+mj-cs"/>
              </a:rPr>
              <a:t>Phillip Kotler  - professor Emeritus, Northwestern university, </a:t>
            </a:r>
            <a:r>
              <a:rPr lang="en-US" b="0" u="sng" kern="1200" cap="all" dirty="0" err="1">
                <a:solidFill>
                  <a:schemeClr val="tx2"/>
                </a:solidFill>
                <a:latin typeface="+mj-lt"/>
                <a:ea typeface="+mj-ea"/>
                <a:cs typeface="+mj-cs"/>
              </a:rPr>
              <a:t>usa</a:t>
            </a:r>
            <a:endParaRPr lang="en-US" b="0" u="sng" kern="1200" cap="all" dirty="0">
              <a:solidFill>
                <a:schemeClr val="tx2"/>
              </a:solidFill>
              <a:latin typeface="+mj-lt"/>
              <a:ea typeface="+mj-ea"/>
              <a:cs typeface="+mj-cs"/>
            </a:endParaRPr>
          </a:p>
        </p:txBody>
      </p:sp>
      <p:pic>
        <p:nvPicPr>
          <p:cNvPr id="2050" name="Picture 2" descr="Philip Kotler Free Session">
            <a:extLst>
              <a:ext uri="{FF2B5EF4-FFF2-40B4-BE49-F238E27FC236}">
                <a16:creationId xmlns:a16="http://schemas.microsoft.com/office/drawing/2014/main" id="{2EC78FD6-932C-87D5-3BB3-D7E782B27B63}"/>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l="21234" r="15481" b="-1"/>
          <a:stretch>
            <a:fillRect/>
          </a:stretch>
        </p:blipFill>
        <p:spPr bwMode="auto">
          <a:xfrm>
            <a:off x="446534" y="601201"/>
            <a:ext cx="3703320" cy="57742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65524F5D-3775-46ED-A48C-060DFE56387C}"/>
              </a:ext>
            </a:extLst>
          </p:cNvPr>
          <p:cNvSpPr>
            <a:spLocks noGrp="1"/>
          </p:cNvSpPr>
          <p:nvPr>
            <p:ph sz="half" idx="1"/>
          </p:nvPr>
        </p:nvSpPr>
        <p:spPr>
          <a:xfrm>
            <a:off x="4382726" y="2137272"/>
            <a:ext cx="6878108" cy="3721527"/>
          </a:xfrm>
        </p:spPr>
        <p:txBody>
          <a:bodyPr vert="horz" lIns="91440" tIns="45720" rIns="91440" bIns="45720" rtlCol="0" anchor="ctr">
            <a:normAutofit fontScale="92500" lnSpcReduction="20000"/>
          </a:bodyPr>
          <a:lstStyle/>
          <a:p>
            <a:pPr marL="0" indent="0">
              <a:buNone/>
            </a:pPr>
            <a:r>
              <a:rPr lang="en-US" sz="3200" b="1" dirty="0">
                <a:effectLst/>
              </a:rPr>
              <a:t>Question - What is marketing?  </a:t>
            </a:r>
          </a:p>
          <a:p>
            <a:pPr marL="0" indent="0">
              <a:buNone/>
            </a:pPr>
            <a:r>
              <a:rPr lang="en-US" sz="2400" b="0" i="1" dirty="0">
                <a:effectLst/>
              </a:rPr>
              <a:t>“Marketing is the science and art of exploring, creating, and delivering value to satisfy the needs of a target market at a profit.  </a:t>
            </a:r>
          </a:p>
          <a:p>
            <a:pPr marL="0" indent="0">
              <a:buNone/>
            </a:pPr>
            <a:r>
              <a:rPr lang="en-US" sz="2400" b="0" i="1" dirty="0">
                <a:effectLst/>
              </a:rPr>
              <a:t>Marketing identifies unfulfilled needs and desires. It defines, measures and quantifies the size of the identified market and the profit potential. It pinpoints which segments the company is capable of serving best and it designs and promotes the appropriate products and services.”</a:t>
            </a:r>
          </a:p>
          <a:p>
            <a:pPr marL="0" indent="0"/>
            <a:endParaRPr lang="en-US" b="1" i="0" dirty="0">
              <a:effectLst/>
            </a:endParaRPr>
          </a:p>
          <a:p>
            <a:pPr marL="0" indent="0">
              <a:buNone/>
            </a:pPr>
            <a:endParaRPr lang="en-US" dirty="0"/>
          </a:p>
        </p:txBody>
      </p:sp>
      <p:sp>
        <p:nvSpPr>
          <p:cNvPr id="3" name="Footer Placeholder 2">
            <a:extLst>
              <a:ext uri="{FF2B5EF4-FFF2-40B4-BE49-F238E27FC236}">
                <a16:creationId xmlns:a16="http://schemas.microsoft.com/office/drawing/2014/main" id="{8A7AAD0E-86B5-A492-46BB-9C9314CADAED}"/>
              </a:ext>
            </a:extLst>
          </p:cNvPr>
          <p:cNvSpPr>
            <a:spLocks noGrp="1"/>
          </p:cNvSpPr>
          <p:nvPr>
            <p:ph type="ftr" sz="quarter" idx="11"/>
          </p:nvPr>
        </p:nvSpPr>
        <p:spPr>
          <a:xfrm>
            <a:off x="4382724" y="5951811"/>
            <a:ext cx="4989875" cy="365125"/>
          </a:xfrm>
        </p:spPr>
        <p:txBody>
          <a:bodyPr vert="horz" lIns="91440" tIns="45720" rIns="91440" bIns="45720" rtlCol="0" anchor="ctr">
            <a:normAutofit/>
          </a:bodyPr>
          <a:lstStyle/>
          <a:p>
            <a:pPr defTabSz="457200">
              <a:spcAft>
                <a:spcPts val="600"/>
              </a:spcAft>
            </a:pPr>
            <a:r>
              <a:rPr lang="en-US" kern="1200" cap="all">
                <a:solidFill>
                  <a:srgbClr val="CD826F"/>
                </a:solidFill>
                <a:latin typeface="+mn-lt"/>
                <a:ea typeface="+mn-ea"/>
                <a:cs typeface="+mn-cs"/>
              </a:rPr>
              <a:t>https://kotlermarketing.com/phil_questions.shtml#answer1</a:t>
            </a:r>
          </a:p>
        </p:txBody>
      </p:sp>
      <p:sp>
        <p:nvSpPr>
          <p:cNvPr id="4" name="Slide Number Placeholder 3">
            <a:extLst>
              <a:ext uri="{FF2B5EF4-FFF2-40B4-BE49-F238E27FC236}">
                <a16:creationId xmlns:a16="http://schemas.microsoft.com/office/drawing/2014/main" id="{D89928C3-D57B-7BC7-FC80-66FF28502C21}"/>
              </a:ext>
            </a:extLst>
          </p:cNvPr>
          <p:cNvSpPr>
            <a:spLocks noGrp="1"/>
          </p:cNvSpPr>
          <p:nvPr>
            <p:ph type="sldNum" sz="quarter" idx="12"/>
          </p:nvPr>
        </p:nvSpPr>
        <p:spPr>
          <a:xfrm>
            <a:off x="11065932"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CD826F"/>
                </a:solidFill>
              </a:rPr>
              <a:pPr defTabSz="457200">
                <a:spcAft>
                  <a:spcPts val="600"/>
                </a:spcAft>
              </a:pPr>
              <a:t>18</a:t>
            </a:fld>
            <a:endParaRPr lang="en-US">
              <a:solidFill>
                <a:srgbClr val="CD826F"/>
              </a:solidFill>
            </a:endParaRPr>
          </a:p>
        </p:txBody>
      </p:sp>
    </p:spTree>
    <p:extLst>
      <p:ext uri="{BB962C8B-B14F-4D97-AF65-F5344CB8AC3E}">
        <p14:creationId xmlns:p14="http://schemas.microsoft.com/office/powerpoint/2010/main" val="33488959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024DC6E-3159-06A9-42C6-E49E5C1C7473}"/>
              </a:ext>
            </a:extLst>
          </p:cNvPr>
          <p:cNvSpPr>
            <a:spLocks noGrp="1"/>
          </p:cNvSpPr>
          <p:nvPr>
            <p:ph type="title"/>
          </p:nvPr>
        </p:nvSpPr>
        <p:spPr>
          <a:xfrm>
            <a:off x="4382724" y="702156"/>
            <a:ext cx="7225075" cy="524216"/>
          </a:xfrm>
        </p:spPr>
        <p:txBody>
          <a:bodyPr vert="horz" lIns="91440" tIns="45720" rIns="91440" bIns="45720" rtlCol="0" anchor="b">
            <a:normAutofit/>
          </a:bodyPr>
          <a:lstStyle/>
          <a:p>
            <a:r>
              <a:rPr lang="en-US" b="0" u="sng" kern="1200" cap="all" dirty="0">
                <a:solidFill>
                  <a:schemeClr val="tx2"/>
                </a:solidFill>
                <a:latin typeface="+mj-lt"/>
                <a:ea typeface="+mj-ea"/>
                <a:cs typeface="+mj-cs"/>
              </a:rPr>
              <a:t>Phillip Kotler  </a:t>
            </a:r>
          </a:p>
        </p:txBody>
      </p:sp>
      <p:pic>
        <p:nvPicPr>
          <p:cNvPr id="2050" name="Picture 2" descr="Philip Kotler Free Session">
            <a:extLst>
              <a:ext uri="{FF2B5EF4-FFF2-40B4-BE49-F238E27FC236}">
                <a16:creationId xmlns:a16="http://schemas.microsoft.com/office/drawing/2014/main" id="{2EC78FD6-932C-87D5-3BB3-D7E782B27B63}"/>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l="21234" r="15481" b="-1"/>
          <a:stretch>
            <a:fillRect/>
          </a:stretch>
        </p:blipFill>
        <p:spPr bwMode="auto">
          <a:xfrm>
            <a:off x="446534" y="601201"/>
            <a:ext cx="3703320" cy="57742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65524F5D-3775-46ED-A48C-060DFE56387C}"/>
              </a:ext>
            </a:extLst>
          </p:cNvPr>
          <p:cNvSpPr>
            <a:spLocks noGrp="1"/>
          </p:cNvSpPr>
          <p:nvPr>
            <p:ph sz="half" idx="1"/>
          </p:nvPr>
        </p:nvSpPr>
        <p:spPr>
          <a:xfrm>
            <a:off x="4382726" y="1250796"/>
            <a:ext cx="7362740" cy="4701015"/>
          </a:xfrm>
        </p:spPr>
        <p:txBody>
          <a:bodyPr vert="horz" lIns="91440" tIns="45720" rIns="91440" bIns="45720" rtlCol="0" anchor="ctr">
            <a:normAutofit fontScale="47500" lnSpcReduction="20000"/>
          </a:bodyPr>
          <a:lstStyle/>
          <a:p>
            <a:pPr marL="0" indent="0" algn="l">
              <a:buNone/>
            </a:pPr>
            <a:r>
              <a:rPr lang="en-GB" sz="5100" b="1" i="0" dirty="0">
                <a:solidFill>
                  <a:srgbClr val="000000"/>
                </a:solidFill>
                <a:effectLst/>
                <a:latin typeface="Arial" panose="020B0604020202020204" pitchFamily="34" charset="0"/>
              </a:rPr>
              <a:t>Question - What is the mission of marketing?</a:t>
            </a:r>
            <a:endParaRPr lang="en-GB" sz="5100" b="0" i="0" dirty="0">
              <a:solidFill>
                <a:srgbClr val="000000"/>
              </a:solidFill>
              <a:effectLst/>
              <a:latin typeface="Arial" panose="020B0604020202020204" pitchFamily="34" charset="0"/>
            </a:endParaRPr>
          </a:p>
          <a:p>
            <a:pPr algn="l"/>
            <a:r>
              <a:rPr lang="en-GB" sz="4200" b="0" i="1" dirty="0">
                <a:solidFill>
                  <a:srgbClr val="000000"/>
                </a:solidFill>
                <a:effectLst/>
              </a:rPr>
              <a:t>“At least three different answers have been given to this question.  The earliest answer was that the mission of marketing is to sell any and all of the company’s products to anyone and everyone.  </a:t>
            </a:r>
          </a:p>
          <a:p>
            <a:pPr algn="l"/>
            <a:r>
              <a:rPr lang="en-GB" sz="4200" b="0" i="1" dirty="0">
                <a:solidFill>
                  <a:srgbClr val="000000"/>
                </a:solidFill>
                <a:effectLst/>
              </a:rPr>
              <a:t>A second, more sophisticated answer, is that the mission of marketing is to create products that satisfy the unmet needs of target markets. </a:t>
            </a:r>
          </a:p>
          <a:p>
            <a:pPr algn="l"/>
            <a:r>
              <a:rPr lang="en-GB" sz="4200" b="0" i="1" dirty="0">
                <a:solidFill>
                  <a:srgbClr val="000000"/>
                </a:solidFill>
                <a:effectLst/>
              </a:rPr>
              <a:t>A third, more philosophical answer, is that the mission of marketing is to raise the material standard of living throughout the world and the quality of life. </a:t>
            </a:r>
          </a:p>
          <a:p>
            <a:pPr algn="l"/>
            <a:r>
              <a:rPr lang="en-GB" sz="4200" b="0" i="1" dirty="0">
                <a:solidFill>
                  <a:srgbClr val="000000"/>
                </a:solidFill>
                <a:effectLst/>
              </a:rPr>
              <a:t>“Marketing’s role is to sense the unfulfilled needs of people and create new and attractive solutions.” </a:t>
            </a:r>
            <a:endParaRPr lang="en-GB" sz="4200" dirty="0"/>
          </a:p>
          <a:p>
            <a:pPr marL="0" indent="0">
              <a:buNone/>
            </a:pPr>
            <a:endParaRPr lang="en-US" dirty="0"/>
          </a:p>
        </p:txBody>
      </p:sp>
      <p:sp>
        <p:nvSpPr>
          <p:cNvPr id="3" name="Footer Placeholder 2">
            <a:extLst>
              <a:ext uri="{FF2B5EF4-FFF2-40B4-BE49-F238E27FC236}">
                <a16:creationId xmlns:a16="http://schemas.microsoft.com/office/drawing/2014/main" id="{8A7AAD0E-86B5-A492-46BB-9C9314CADAED}"/>
              </a:ext>
            </a:extLst>
          </p:cNvPr>
          <p:cNvSpPr>
            <a:spLocks noGrp="1"/>
          </p:cNvSpPr>
          <p:nvPr>
            <p:ph type="ftr" sz="quarter" idx="11"/>
          </p:nvPr>
        </p:nvSpPr>
        <p:spPr>
          <a:xfrm>
            <a:off x="4382724" y="5951811"/>
            <a:ext cx="4989875" cy="365125"/>
          </a:xfrm>
        </p:spPr>
        <p:txBody>
          <a:bodyPr vert="horz" lIns="91440" tIns="45720" rIns="91440" bIns="45720" rtlCol="0" anchor="ctr">
            <a:normAutofit/>
          </a:bodyPr>
          <a:lstStyle/>
          <a:p>
            <a:pPr defTabSz="457200">
              <a:spcAft>
                <a:spcPts val="600"/>
              </a:spcAft>
            </a:pPr>
            <a:r>
              <a:rPr lang="en-US" kern="1200" cap="all">
                <a:solidFill>
                  <a:srgbClr val="CD826F"/>
                </a:solidFill>
                <a:latin typeface="+mn-lt"/>
                <a:ea typeface="+mn-ea"/>
                <a:cs typeface="+mn-cs"/>
              </a:rPr>
              <a:t>https://kotlermarketing.com/phil_questions.shtml#answer1</a:t>
            </a:r>
          </a:p>
        </p:txBody>
      </p:sp>
      <p:sp>
        <p:nvSpPr>
          <p:cNvPr id="4" name="Slide Number Placeholder 3">
            <a:extLst>
              <a:ext uri="{FF2B5EF4-FFF2-40B4-BE49-F238E27FC236}">
                <a16:creationId xmlns:a16="http://schemas.microsoft.com/office/drawing/2014/main" id="{D89928C3-D57B-7BC7-FC80-66FF28502C21}"/>
              </a:ext>
            </a:extLst>
          </p:cNvPr>
          <p:cNvSpPr>
            <a:spLocks noGrp="1"/>
          </p:cNvSpPr>
          <p:nvPr>
            <p:ph type="sldNum" sz="quarter" idx="12"/>
          </p:nvPr>
        </p:nvSpPr>
        <p:spPr>
          <a:xfrm>
            <a:off x="11065932"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CD826F"/>
                </a:solidFill>
              </a:rPr>
              <a:pPr defTabSz="457200">
                <a:spcAft>
                  <a:spcPts val="600"/>
                </a:spcAft>
              </a:pPr>
              <a:t>19</a:t>
            </a:fld>
            <a:endParaRPr lang="en-US">
              <a:solidFill>
                <a:srgbClr val="CD826F"/>
              </a:solidFill>
            </a:endParaRPr>
          </a:p>
        </p:txBody>
      </p:sp>
    </p:spTree>
    <p:extLst>
      <p:ext uri="{BB962C8B-B14F-4D97-AF65-F5344CB8AC3E}">
        <p14:creationId xmlns:p14="http://schemas.microsoft.com/office/powerpoint/2010/main" val="33337083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Content Placeholder 6">
            <a:extLst>
              <a:ext uri="{FF2B5EF4-FFF2-40B4-BE49-F238E27FC236}">
                <a16:creationId xmlns:a16="http://schemas.microsoft.com/office/drawing/2014/main" id="{B7F5353B-3ABC-2106-4BF4-EBA01E839101}"/>
              </a:ext>
            </a:extLst>
          </p:cNvPr>
          <p:cNvPicPr>
            <a:picLocks noGrp="1" noChangeAspect="1"/>
          </p:cNvPicPr>
          <p:nvPr>
            <p:ph idx="1"/>
          </p:nvPr>
        </p:nvPicPr>
        <p:blipFill>
          <a:blip r:embed="rId3"/>
          <a:srcRect b="12791"/>
          <a:stretch>
            <a:fillRect/>
          </a:stretch>
        </p:blipFill>
        <p:spPr>
          <a:xfrm>
            <a:off x="20" y="10"/>
            <a:ext cx="12191980" cy="6857990"/>
          </a:xfrm>
          <a:prstGeom prst="rect">
            <a:avLst/>
          </a:prstGeom>
        </p:spPr>
      </p:pic>
      <p:sp>
        <p:nvSpPr>
          <p:cNvPr id="4" name="Footer Placeholder 3">
            <a:extLst>
              <a:ext uri="{FF2B5EF4-FFF2-40B4-BE49-F238E27FC236}">
                <a16:creationId xmlns:a16="http://schemas.microsoft.com/office/drawing/2014/main" id="{414684AB-84A4-A36F-DFB8-6E35A9546368}"/>
              </a:ext>
            </a:extLst>
          </p:cNvPr>
          <p:cNvSpPr>
            <a:spLocks noGrp="1"/>
          </p:cNvSpPr>
          <p:nvPr>
            <p:ph type="ftr" sz="quarter" idx="11"/>
          </p:nvPr>
        </p:nvSpPr>
        <p:spPr>
          <a:xfrm>
            <a:off x="6096000" y="150608"/>
            <a:ext cx="5649466" cy="1258644"/>
          </a:xfrm>
        </p:spPr>
        <p:txBody>
          <a:bodyPr vert="horz" lIns="91440" tIns="45720" rIns="91440" bIns="45720" rtlCol="0" anchor="ctr">
            <a:normAutofit/>
          </a:bodyPr>
          <a:lstStyle/>
          <a:p>
            <a:pPr defTabSz="457200"/>
            <a:r>
              <a:rPr lang="en-GB" sz="1800" b="1" dirty="0">
                <a:solidFill>
                  <a:schemeClr val="bg1"/>
                </a:solidFill>
                <a:hlinkClick r:id="rId4">
                  <a:extLst>
                    <a:ext uri="{A12FA001-AC4F-418D-AE19-62706E023703}">
                      <ahyp:hlinkClr xmlns:ahyp="http://schemas.microsoft.com/office/drawing/2018/hyperlinkcolor" val="tx"/>
                    </a:ext>
                  </a:extLst>
                </a:hlinkClick>
              </a:rPr>
              <a:t>mktge27-top5-marketing-predictions-for-2026-and-beyond-infographics-fa.pdf</a:t>
            </a:r>
            <a:endParaRPr lang="en-US" sz="1800" b="1" kern="1200" cap="all" dirty="0">
              <a:solidFill>
                <a:schemeClr val="bg1"/>
              </a:solidFill>
              <a:latin typeface="+mn-lt"/>
              <a:ea typeface="+mn-ea"/>
              <a:cs typeface="+mn-cs"/>
            </a:endParaRPr>
          </a:p>
        </p:txBody>
      </p:sp>
      <p:sp>
        <p:nvSpPr>
          <p:cNvPr id="5" name="Slide Number Placeholder 4">
            <a:extLst>
              <a:ext uri="{FF2B5EF4-FFF2-40B4-BE49-F238E27FC236}">
                <a16:creationId xmlns:a16="http://schemas.microsoft.com/office/drawing/2014/main" id="{63DA76D1-D863-B0D0-F766-2A88FF4584F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20</a:t>
            </a:fld>
            <a:endParaRPr lang="en-US">
              <a:solidFill>
                <a:srgbClr val="FFFFFF"/>
              </a:solidFill>
            </a:endParaRPr>
          </a:p>
        </p:txBody>
      </p:sp>
    </p:spTree>
    <p:extLst>
      <p:ext uri="{BB962C8B-B14F-4D97-AF65-F5344CB8AC3E}">
        <p14:creationId xmlns:p14="http://schemas.microsoft.com/office/powerpoint/2010/main" val="8026791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5687E2-DA77-FD19-894E-180C50C3CF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B53B46-4542-E43E-9942-110A992DCE3A}"/>
              </a:ext>
            </a:extLst>
          </p:cNvPr>
          <p:cNvSpPr>
            <a:spLocks noGrp="1"/>
          </p:cNvSpPr>
          <p:nvPr>
            <p:ph type="title"/>
          </p:nvPr>
        </p:nvSpPr>
        <p:spPr>
          <a:xfrm>
            <a:off x="581192" y="702156"/>
            <a:ext cx="11029616" cy="796138"/>
          </a:xfrm>
        </p:spPr>
        <p:txBody>
          <a:bodyPr>
            <a:normAutofit fontScale="90000"/>
          </a:bodyPr>
          <a:lstStyle/>
          <a:p>
            <a:r>
              <a:rPr lang="en-GB" dirty="0"/>
              <a:t>Industry reports – </a:t>
            </a:r>
            <a:r>
              <a:rPr lang="en-GB" dirty="0">
                <a:hlinkClick r:id="rId2"/>
              </a:rPr>
              <a:t>www.hubspot.com</a:t>
            </a:r>
            <a:br>
              <a:rPr lang="en-GB" dirty="0"/>
            </a:br>
            <a:endParaRPr lang="en-GB" dirty="0"/>
          </a:p>
        </p:txBody>
      </p:sp>
      <p:sp>
        <p:nvSpPr>
          <p:cNvPr id="4" name="Footer Placeholder 3">
            <a:extLst>
              <a:ext uri="{FF2B5EF4-FFF2-40B4-BE49-F238E27FC236}">
                <a16:creationId xmlns:a16="http://schemas.microsoft.com/office/drawing/2014/main" id="{AE21886B-5D13-F4C2-768C-71BF4268D512}"/>
              </a:ext>
            </a:extLst>
          </p:cNvPr>
          <p:cNvSpPr>
            <a:spLocks noGrp="1"/>
          </p:cNvSpPr>
          <p:nvPr>
            <p:ph type="ftr" sz="quarter" idx="11"/>
          </p:nvPr>
        </p:nvSpPr>
        <p:spPr>
          <a:xfrm>
            <a:off x="662001" y="5604758"/>
            <a:ext cx="10730345" cy="1184282"/>
          </a:xfrm>
        </p:spPr>
        <p:txBody>
          <a:bodyPr/>
          <a:lstStyle/>
          <a:p>
            <a:r>
              <a:rPr lang="en-US" sz="2000" dirty="0"/>
              <a:t>View the report online - </a:t>
            </a:r>
            <a:r>
              <a:rPr lang="en-GB" sz="2000" dirty="0">
                <a:hlinkClick r:id="rId3"/>
              </a:rPr>
              <a:t>State of Marketing 2026 Report: AI, Brand POV &amp; Human-Led Growth | HubSpot</a:t>
            </a:r>
            <a:endParaRPr lang="en-US" sz="2000" dirty="0"/>
          </a:p>
        </p:txBody>
      </p:sp>
      <p:sp>
        <p:nvSpPr>
          <p:cNvPr id="5" name="Slide Number Placeholder 4">
            <a:extLst>
              <a:ext uri="{FF2B5EF4-FFF2-40B4-BE49-F238E27FC236}">
                <a16:creationId xmlns:a16="http://schemas.microsoft.com/office/drawing/2014/main" id="{7ADD9B8C-E2A7-E03E-6D21-E6C8B1A73026}"/>
              </a:ext>
            </a:extLst>
          </p:cNvPr>
          <p:cNvSpPr>
            <a:spLocks noGrp="1"/>
          </p:cNvSpPr>
          <p:nvPr>
            <p:ph type="sldNum" sz="quarter" idx="12"/>
          </p:nvPr>
        </p:nvSpPr>
        <p:spPr/>
        <p:txBody>
          <a:bodyPr/>
          <a:lstStyle/>
          <a:p>
            <a:fld id="{3A98EE3D-8CD1-4C3F-BD1C-C98C9596463C}" type="slidenum">
              <a:rPr lang="en-US" smtClean="0"/>
              <a:t>21</a:t>
            </a:fld>
            <a:endParaRPr lang="en-US" dirty="0"/>
          </a:p>
        </p:txBody>
      </p:sp>
      <p:pic>
        <p:nvPicPr>
          <p:cNvPr id="12" name="Content Placeholder 11">
            <a:extLst>
              <a:ext uri="{FF2B5EF4-FFF2-40B4-BE49-F238E27FC236}">
                <a16:creationId xmlns:a16="http://schemas.microsoft.com/office/drawing/2014/main" id="{1C2C00E5-7195-BB79-82D1-BBDFEAD182CE}"/>
              </a:ext>
            </a:extLst>
          </p:cNvPr>
          <p:cNvPicPr>
            <a:picLocks noGrp="1" noChangeAspect="1"/>
          </p:cNvPicPr>
          <p:nvPr>
            <p:ph idx="1"/>
          </p:nvPr>
        </p:nvPicPr>
        <p:blipFill rotWithShape="1">
          <a:blip r:embed="rId4"/>
          <a:srcRect l="1" t="10954" r="1157" b="30283"/>
          <a:stretch>
            <a:fillRect/>
          </a:stretch>
        </p:blipFill>
        <p:spPr bwMode="auto">
          <a:xfrm>
            <a:off x="662002" y="1351859"/>
            <a:ext cx="10730346" cy="425289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3856495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587D26DA-9773-4A0E-B213-DDF20A1F1F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Online Media 5" title="6 Marketing Trends ACTUALLY Working Right Now (2026 State of Marketing Report)">
            <a:hlinkClick r:id="" action="ppaction://media"/>
            <a:extLst>
              <a:ext uri="{FF2B5EF4-FFF2-40B4-BE49-F238E27FC236}">
                <a16:creationId xmlns:a16="http://schemas.microsoft.com/office/drawing/2014/main" id="{758CE42A-A22A-23E5-ED64-005DB71DB5FE}"/>
              </a:ext>
            </a:extLst>
          </p:cNvPr>
          <p:cNvPicPr>
            <a:picLocks noGrp="1" noRot="1" noChangeAspect="1"/>
          </p:cNvPicPr>
          <p:nvPr>
            <p:ph idx="1"/>
            <a:videoFile r:link="rId1"/>
          </p:nvPr>
        </p:nvPicPr>
        <p:blipFill>
          <a:blip r:embed="rId3"/>
          <a:stretch>
            <a:fillRect/>
          </a:stretch>
        </p:blipFill>
        <p:spPr>
          <a:xfrm>
            <a:off x="0" y="-15241"/>
            <a:ext cx="12192000" cy="6888480"/>
          </a:xfrm>
          <a:prstGeom prst="rect">
            <a:avLst/>
          </a:prstGeom>
        </p:spPr>
      </p:pic>
      <p:sp>
        <p:nvSpPr>
          <p:cNvPr id="4" name="Footer Placeholder 3">
            <a:extLst>
              <a:ext uri="{FF2B5EF4-FFF2-40B4-BE49-F238E27FC236}">
                <a16:creationId xmlns:a16="http://schemas.microsoft.com/office/drawing/2014/main" id="{9FDC432E-51AC-716B-0FE0-62784EF6F85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endParaRPr lang="en-US" sz="900" kern="1200" cap="all">
              <a:solidFill>
                <a:schemeClr val="tx1">
                  <a:lumMod val="75000"/>
                  <a:lumOff val="2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FE115225-1D37-0928-01EE-FDD730AE4123}"/>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smtClean="0"/>
              <a:pPr defTabSz="457200">
                <a:spcAft>
                  <a:spcPts val="600"/>
                </a:spcAft>
              </a:pPr>
              <a:t>22</a:t>
            </a:fld>
            <a:endParaRPr lang="en-US"/>
          </a:p>
        </p:txBody>
      </p:sp>
    </p:spTree>
    <p:extLst>
      <p:ext uri="{BB962C8B-B14F-4D97-AF65-F5344CB8AC3E}">
        <p14:creationId xmlns:p14="http://schemas.microsoft.com/office/powerpoint/2010/main" val="1822104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BBFFC-6948-9A43-508A-AB4EA6D44788}"/>
              </a:ext>
            </a:extLst>
          </p:cNvPr>
          <p:cNvSpPr>
            <a:spLocks noGrp="1"/>
          </p:cNvSpPr>
          <p:nvPr>
            <p:ph type="title"/>
          </p:nvPr>
        </p:nvSpPr>
        <p:spPr>
          <a:xfrm>
            <a:off x="581192" y="702156"/>
            <a:ext cx="11029616" cy="796138"/>
          </a:xfrm>
        </p:spPr>
        <p:txBody>
          <a:bodyPr>
            <a:normAutofit fontScale="90000"/>
          </a:bodyPr>
          <a:lstStyle/>
          <a:p>
            <a:r>
              <a:rPr lang="en-GB" dirty="0"/>
              <a:t>Industry reports – </a:t>
            </a:r>
            <a:r>
              <a:rPr lang="en-GB" dirty="0">
                <a:hlinkClick r:id="rId2"/>
              </a:rPr>
              <a:t>www.hubspot.com</a:t>
            </a:r>
            <a:br>
              <a:rPr lang="en-GB" dirty="0"/>
            </a:br>
            <a:endParaRPr lang="en-GB" dirty="0"/>
          </a:p>
        </p:txBody>
      </p:sp>
      <p:pic>
        <p:nvPicPr>
          <p:cNvPr id="7" name="Content Placeholder 6">
            <a:extLst>
              <a:ext uri="{FF2B5EF4-FFF2-40B4-BE49-F238E27FC236}">
                <a16:creationId xmlns:a16="http://schemas.microsoft.com/office/drawing/2014/main" id="{0B1EBE23-6F8D-E92C-D3B7-853CF709D77D}"/>
              </a:ext>
            </a:extLst>
          </p:cNvPr>
          <p:cNvPicPr>
            <a:picLocks noGrp="1" noChangeAspect="1"/>
          </p:cNvPicPr>
          <p:nvPr>
            <p:ph idx="1"/>
          </p:nvPr>
        </p:nvPicPr>
        <p:blipFill rotWithShape="1">
          <a:blip r:embed="rId3"/>
          <a:srcRect t="14995" r="1559" b="4966"/>
          <a:stretch/>
        </p:blipFill>
        <p:spPr>
          <a:xfrm>
            <a:off x="1266941" y="1467465"/>
            <a:ext cx="9144000" cy="4956449"/>
          </a:xfrm>
        </p:spPr>
      </p:pic>
      <p:sp>
        <p:nvSpPr>
          <p:cNvPr id="4" name="Footer Placeholder 3">
            <a:extLst>
              <a:ext uri="{FF2B5EF4-FFF2-40B4-BE49-F238E27FC236}">
                <a16:creationId xmlns:a16="http://schemas.microsoft.com/office/drawing/2014/main" id="{96F129FA-2ACF-9A6B-15C3-A4475CA8EF61}"/>
              </a:ext>
            </a:extLst>
          </p:cNvPr>
          <p:cNvSpPr>
            <a:spLocks noGrp="1"/>
          </p:cNvSpPr>
          <p:nvPr>
            <p:ph type="ftr" sz="quarter" idx="11"/>
          </p:nvPr>
        </p:nvSpPr>
        <p:spPr/>
        <p:txBody>
          <a:bodyPr/>
          <a:lstStyle/>
          <a:p>
            <a:r>
              <a:rPr lang="en-US" dirty="0">
                <a:hlinkClick r:id="rId2"/>
              </a:rPr>
              <a:t>www.hubspot.com</a:t>
            </a:r>
            <a:r>
              <a:rPr lang="en-US" dirty="0"/>
              <a:t> </a:t>
            </a:r>
          </a:p>
        </p:txBody>
      </p:sp>
      <p:sp>
        <p:nvSpPr>
          <p:cNvPr id="5" name="Slide Number Placeholder 4">
            <a:extLst>
              <a:ext uri="{FF2B5EF4-FFF2-40B4-BE49-F238E27FC236}">
                <a16:creationId xmlns:a16="http://schemas.microsoft.com/office/drawing/2014/main" id="{FE8982A3-23EF-8E6B-9CD7-1699128B5EBB}"/>
              </a:ext>
            </a:extLst>
          </p:cNvPr>
          <p:cNvSpPr>
            <a:spLocks noGrp="1"/>
          </p:cNvSpPr>
          <p:nvPr>
            <p:ph type="sldNum" sz="quarter" idx="12"/>
          </p:nvPr>
        </p:nvSpPr>
        <p:spPr/>
        <p:txBody>
          <a:bodyPr/>
          <a:lstStyle/>
          <a:p>
            <a:fld id="{3A98EE3D-8CD1-4C3F-BD1C-C98C9596463C}" type="slidenum">
              <a:rPr lang="en-US" smtClean="0"/>
              <a:t>23</a:t>
            </a:fld>
            <a:endParaRPr lang="en-US" dirty="0"/>
          </a:p>
        </p:txBody>
      </p:sp>
    </p:spTree>
    <p:extLst>
      <p:ext uri="{BB962C8B-B14F-4D97-AF65-F5344CB8AC3E}">
        <p14:creationId xmlns:p14="http://schemas.microsoft.com/office/powerpoint/2010/main" val="3702235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02C47-D6FF-9A71-6E61-C24DB8ED4BC4}"/>
              </a:ext>
            </a:extLst>
          </p:cNvPr>
          <p:cNvSpPr>
            <a:spLocks noGrp="1"/>
          </p:cNvSpPr>
          <p:nvPr>
            <p:ph type="title"/>
          </p:nvPr>
        </p:nvSpPr>
        <p:spPr/>
        <p:txBody>
          <a:bodyPr/>
          <a:lstStyle/>
          <a:p>
            <a:endParaRPr lang="en-GB"/>
          </a:p>
        </p:txBody>
      </p:sp>
      <p:pic>
        <p:nvPicPr>
          <p:cNvPr id="6" name="Online Media 5" title="6 Marketing Trends You Need to Know in 2025">
            <a:hlinkClick r:id="" action="ppaction://media"/>
            <a:extLst>
              <a:ext uri="{FF2B5EF4-FFF2-40B4-BE49-F238E27FC236}">
                <a16:creationId xmlns:a16="http://schemas.microsoft.com/office/drawing/2014/main" id="{11FD9D72-D7AC-39C8-BF12-5A6ED4D41DED}"/>
              </a:ext>
            </a:extLst>
          </p:cNvPr>
          <p:cNvPicPr>
            <a:picLocks noGrp="1" noRot="1" noChangeAspect="1"/>
          </p:cNvPicPr>
          <p:nvPr>
            <p:ph idx="1"/>
            <a:videoFile r:link="rId1"/>
          </p:nvPr>
        </p:nvPicPr>
        <p:blipFill>
          <a:blip r:embed="rId3"/>
          <a:stretch>
            <a:fillRect/>
          </a:stretch>
        </p:blipFill>
        <p:spPr>
          <a:xfrm>
            <a:off x="67088" y="44780"/>
            <a:ext cx="12057823" cy="6813220"/>
          </a:xfrm>
          <a:prstGeom prst="rect">
            <a:avLst/>
          </a:prstGeom>
        </p:spPr>
      </p:pic>
      <p:sp>
        <p:nvSpPr>
          <p:cNvPr id="4" name="Footer Placeholder 3">
            <a:extLst>
              <a:ext uri="{FF2B5EF4-FFF2-40B4-BE49-F238E27FC236}">
                <a16:creationId xmlns:a16="http://schemas.microsoft.com/office/drawing/2014/main" id="{BDB98936-A204-F03B-DBAB-FF6E2B9382F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2AA527C-7D91-84E8-90A0-FE1E6B42B17B}"/>
              </a:ext>
            </a:extLst>
          </p:cNvPr>
          <p:cNvSpPr>
            <a:spLocks noGrp="1"/>
          </p:cNvSpPr>
          <p:nvPr>
            <p:ph type="sldNum" sz="quarter" idx="12"/>
          </p:nvPr>
        </p:nvSpPr>
        <p:spPr/>
        <p:txBody>
          <a:bodyPr/>
          <a:lstStyle/>
          <a:p>
            <a:fld id="{3A98EE3D-8CD1-4C3F-BD1C-C98C9596463C}" type="slidenum">
              <a:rPr lang="en-US" smtClean="0"/>
              <a:t>24</a:t>
            </a:fld>
            <a:endParaRPr lang="en-US" dirty="0"/>
          </a:p>
        </p:txBody>
      </p:sp>
    </p:spTree>
    <p:extLst>
      <p:ext uri="{BB962C8B-B14F-4D97-AF65-F5344CB8AC3E}">
        <p14:creationId xmlns:p14="http://schemas.microsoft.com/office/powerpoint/2010/main" val="838335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Wood human figure">
            <a:extLst>
              <a:ext uri="{FF2B5EF4-FFF2-40B4-BE49-F238E27FC236}">
                <a16:creationId xmlns:a16="http://schemas.microsoft.com/office/drawing/2014/main" id="{C10E9628-FDC6-1EC9-5631-E44895B152B3}"/>
              </a:ext>
            </a:extLst>
          </p:cNvPr>
          <p:cNvPicPr>
            <a:picLocks noChangeAspect="1"/>
          </p:cNvPicPr>
          <p:nvPr/>
        </p:nvPicPr>
        <p:blipFill rotWithShape="1">
          <a:blip r:embed="rId2"/>
          <a:srcRect b="15730"/>
          <a:stretch/>
        </p:blipFill>
        <p:spPr>
          <a:xfrm>
            <a:off x="-2" y="10"/>
            <a:ext cx="12192002" cy="6857990"/>
          </a:xfrm>
          <a:prstGeom prst="rect">
            <a:avLst/>
          </a:prstGeom>
        </p:spPr>
      </p:pic>
      <p:sp>
        <p:nvSpPr>
          <p:cNvPr id="21" name="Rectangle 20">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tx1">
                  <a:alpha val="30000"/>
                </a:schemeClr>
              </a:gs>
              <a:gs pos="30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953A86E-FAA2-DFBA-CDF5-405448CC4C48}"/>
              </a:ext>
            </a:extLst>
          </p:cNvPr>
          <p:cNvSpPr>
            <a:spLocks noGrp="1"/>
          </p:cNvSpPr>
          <p:nvPr>
            <p:ph type="title"/>
          </p:nvPr>
        </p:nvSpPr>
        <p:spPr>
          <a:xfrm>
            <a:off x="5961888" y="1122363"/>
            <a:ext cx="5910072" cy="2807208"/>
          </a:xfrm>
        </p:spPr>
        <p:txBody>
          <a:bodyPr vert="horz" lIns="91440" tIns="45720" rIns="91440" bIns="45720" rtlCol="0" anchor="b">
            <a:noAutofit/>
          </a:bodyPr>
          <a:lstStyle/>
          <a:p>
            <a:r>
              <a:rPr lang="en-US" sz="4400" dirty="0">
                <a:solidFill>
                  <a:schemeClr val="bg1"/>
                </a:solidFill>
              </a:rPr>
              <a:t>Why is change important for success in marketing?</a:t>
            </a:r>
          </a:p>
        </p:txBody>
      </p:sp>
      <p:sp>
        <p:nvSpPr>
          <p:cNvPr id="4" name="Slide Number Placeholder 3">
            <a:extLst>
              <a:ext uri="{FF2B5EF4-FFF2-40B4-BE49-F238E27FC236}">
                <a16:creationId xmlns:a16="http://schemas.microsoft.com/office/drawing/2014/main" id="{103B68B3-B9F5-0BDA-F0DB-61FFD5B8D093}"/>
              </a:ext>
            </a:extLst>
          </p:cNvPr>
          <p:cNvSpPr>
            <a:spLocks noGrp="1"/>
          </p:cNvSpPr>
          <p:nvPr>
            <p:ph type="sldNum" sz="quarter" idx="12"/>
          </p:nvPr>
        </p:nvSpPr>
        <p:spPr>
          <a:xfrm>
            <a:off x="11150138" y="6356350"/>
            <a:ext cx="721822" cy="365125"/>
          </a:xfrm>
        </p:spPr>
        <p:txBody>
          <a:bodyPr vert="horz" lIns="91440" tIns="45720" rIns="91440" bIns="45720" rtlCol="0" anchor="ctr">
            <a:normAutofit/>
          </a:bodyPr>
          <a:lstStyle/>
          <a:p>
            <a:pPr defTabSz="457200">
              <a:spcAft>
                <a:spcPts val="600"/>
              </a:spcAft>
            </a:pPr>
            <a:fld id="{3A98EE3D-8CD1-4C3F-BD1C-C98C9596463C}" type="slidenum">
              <a:rPr lang="en-US" sz="1200">
                <a:solidFill>
                  <a:schemeClr val="bg1"/>
                </a:solidFill>
              </a:rPr>
              <a:pPr defTabSz="457200">
                <a:spcAft>
                  <a:spcPts val="600"/>
                </a:spcAft>
              </a:pPr>
              <a:t>25</a:t>
            </a:fld>
            <a:endParaRPr lang="en-US" sz="1200">
              <a:solidFill>
                <a:schemeClr val="bg1"/>
              </a:solidFill>
            </a:endParaRPr>
          </a:p>
        </p:txBody>
      </p:sp>
    </p:spTree>
    <p:extLst>
      <p:ext uri="{BB962C8B-B14F-4D97-AF65-F5344CB8AC3E}">
        <p14:creationId xmlns:p14="http://schemas.microsoft.com/office/powerpoint/2010/main" val="41056462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4CF9A3-AAAC-F9AE-A066-8B2ED795F525}"/>
              </a:ext>
            </a:extLst>
          </p:cNvPr>
          <p:cNvSpPr>
            <a:spLocks noGrp="1"/>
          </p:cNvSpPr>
          <p:nvPr>
            <p:ph type="title"/>
          </p:nvPr>
        </p:nvSpPr>
        <p:spPr>
          <a:xfrm>
            <a:off x="581193" y="702156"/>
            <a:ext cx="6309003" cy="1013800"/>
          </a:xfrm>
        </p:spPr>
        <p:txBody>
          <a:bodyPr>
            <a:normAutofit/>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Class task</a:t>
            </a:r>
          </a:p>
        </p:txBody>
      </p:sp>
      <p:sp>
        <p:nvSpPr>
          <p:cNvPr id="13" name="Rectangle 1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946D1AF-F4FD-F632-B5CB-BB936379FADE}"/>
              </a:ext>
            </a:extLst>
          </p:cNvPr>
          <p:cNvSpPr>
            <a:spLocks noGrp="1"/>
          </p:cNvSpPr>
          <p:nvPr>
            <p:ph idx="1"/>
          </p:nvPr>
        </p:nvSpPr>
        <p:spPr>
          <a:xfrm>
            <a:off x="581194" y="1896533"/>
            <a:ext cx="6309003" cy="3962266"/>
          </a:xfrm>
        </p:spPr>
        <p:txBody>
          <a:bodyPr>
            <a:normAutofit/>
          </a:bodyPr>
          <a:lstStyle/>
          <a:p>
            <a:r>
              <a:rPr lang="en-GB" sz="2800" b="0" i="0" dirty="0">
                <a:solidFill>
                  <a:schemeClr val="tx1"/>
                </a:solidFill>
                <a:effectLst/>
                <a:latin typeface="Söhne"/>
              </a:rPr>
              <a:t>The field of marketing is constantly evolving due to various factors and drivers of change. </a:t>
            </a:r>
          </a:p>
          <a:p>
            <a:r>
              <a:rPr lang="en-GB" sz="2800" dirty="0">
                <a:solidFill>
                  <a:schemeClr val="tx1"/>
                </a:solidFill>
                <a:latin typeface="Söhne"/>
              </a:rPr>
              <a:t>Work in small groups to discuss and identify key factors that drive change in the field of marketing</a:t>
            </a:r>
          </a:p>
          <a:p>
            <a:r>
              <a:rPr lang="en-GB" sz="2800" dirty="0">
                <a:solidFill>
                  <a:schemeClr val="tx1"/>
                </a:solidFill>
                <a:latin typeface="Söhne"/>
              </a:rPr>
              <a:t>Feed back to the class  </a:t>
            </a:r>
            <a:endParaRPr lang="en-GB" sz="2800" dirty="0">
              <a:solidFill>
                <a:schemeClr val="tx1"/>
              </a:solidFill>
            </a:endParaRPr>
          </a:p>
        </p:txBody>
      </p:sp>
      <p:sp>
        <p:nvSpPr>
          <p:cNvPr id="5" name="Slide Number Placeholder 4">
            <a:extLst>
              <a:ext uri="{FF2B5EF4-FFF2-40B4-BE49-F238E27FC236}">
                <a16:creationId xmlns:a16="http://schemas.microsoft.com/office/drawing/2014/main" id="{96D92463-5706-EAD6-38C7-5E2F7863F46A}"/>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9E6D60"/>
                </a:solidFill>
              </a:rPr>
              <a:pPr>
                <a:spcAft>
                  <a:spcPts val="600"/>
                </a:spcAft>
              </a:pPr>
              <a:t>26</a:t>
            </a:fld>
            <a:endParaRPr lang="en-US">
              <a:solidFill>
                <a:srgbClr val="9E6D60"/>
              </a:solidFill>
            </a:endParaRPr>
          </a:p>
        </p:txBody>
      </p:sp>
      <p:pic>
        <p:nvPicPr>
          <p:cNvPr id="7" name="Picture 6">
            <a:extLst>
              <a:ext uri="{FF2B5EF4-FFF2-40B4-BE49-F238E27FC236}">
                <a16:creationId xmlns:a16="http://schemas.microsoft.com/office/drawing/2014/main" id="{45497B55-FF19-CFE3-4CD8-7E4338223CF4}"/>
              </a:ext>
            </a:extLst>
          </p:cNvPr>
          <p:cNvPicPr>
            <a:picLocks noChangeAspect="1"/>
          </p:cNvPicPr>
          <p:nvPr/>
        </p:nvPicPr>
        <p:blipFill rotWithShape="1">
          <a:blip r:embed="rId2"/>
          <a:srcRect l="19866" r="41825"/>
          <a:stretch/>
        </p:blipFill>
        <p:spPr>
          <a:xfrm>
            <a:off x="7521283" y="10"/>
            <a:ext cx="4670717" cy="6857990"/>
          </a:xfrm>
          <a:prstGeom prst="rect">
            <a:avLst/>
          </a:prstGeom>
        </p:spPr>
      </p:pic>
    </p:spTree>
    <p:extLst>
      <p:ext uri="{BB962C8B-B14F-4D97-AF65-F5344CB8AC3E}">
        <p14:creationId xmlns:p14="http://schemas.microsoft.com/office/powerpoint/2010/main" val="16195116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CE0AF89-D86E-95A6-E4EE-0752B237AC59}"/>
              </a:ext>
            </a:extLst>
          </p:cNvPr>
          <p:cNvSpPr>
            <a:spLocks noGrp="1"/>
          </p:cNvSpPr>
          <p:nvPr>
            <p:ph type="title"/>
          </p:nvPr>
        </p:nvSpPr>
        <p:spPr>
          <a:xfrm>
            <a:off x="581193" y="702156"/>
            <a:ext cx="6309003" cy="653313"/>
          </a:xfrm>
        </p:spPr>
        <p:txBody>
          <a:bodyPr>
            <a:normAutofit/>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Changing consumer behaviour</a:t>
            </a:r>
          </a:p>
        </p:txBody>
      </p:sp>
      <p:sp>
        <p:nvSpPr>
          <p:cNvPr id="21" name="Rectangle 2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Content Placeholder 5">
            <a:extLst>
              <a:ext uri="{FF2B5EF4-FFF2-40B4-BE49-F238E27FC236}">
                <a16:creationId xmlns:a16="http://schemas.microsoft.com/office/drawing/2014/main" id="{12E327CB-37D1-4C29-8B3F-3B2A72BF1DAA}"/>
              </a:ext>
            </a:extLst>
          </p:cNvPr>
          <p:cNvSpPr>
            <a:spLocks noGrp="1"/>
          </p:cNvSpPr>
          <p:nvPr>
            <p:ph idx="1"/>
          </p:nvPr>
        </p:nvSpPr>
        <p:spPr>
          <a:xfrm>
            <a:off x="301214" y="1505428"/>
            <a:ext cx="6955100" cy="5013706"/>
          </a:xfrm>
        </p:spPr>
        <p:txBody>
          <a:bodyPr>
            <a:normAutofit fontScale="77500" lnSpcReduction="20000"/>
          </a:bodyPr>
          <a:lstStyle/>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Consumer preferences and behaviour are constantly evolving. </a:t>
            </a: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F</a:t>
            </a:r>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actors such as demographics, lifestyle changes, and societal trends, have a significant impact on marketing strategies and messaging.</a:t>
            </a:r>
          </a:p>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Marketers </a:t>
            </a: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must</a:t>
            </a:r>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adapt to these changes to remain relevant and connect with their target audience.</a:t>
            </a:r>
          </a:p>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Economic conditions, such as recessions or economic growth, can significantly impact consumer spending habits and marketing budgets. Marketers </a:t>
            </a: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must</a:t>
            </a:r>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adjust their strategies to align with the prevailing economic trends.</a:t>
            </a:r>
          </a:p>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Social and cultural factors play a significant role in shaping consumer preferences. Adapting marketing strategies to align with these trends can help brands connect with their target audience on a deeper level.</a:t>
            </a:r>
          </a:p>
          <a:p>
            <a:r>
              <a:rPr lang="en-GB" sz="2500" dirty="0">
                <a:latin typeface="Calibri" panose="020F0502020204030204" pitchFamily="34" charset="0"/>
                <a:ea typeface="Calibri" panose="020F0502020204030204" pitchFamily="34" charset="0"/>
                <a:cs typeface="Calibri" panose="020F0502020204030204" pitchFamily="34" charset="0"/>
              </a:rPr>
              <a:t>Demand for </a:t>
            </a:r>
            <a:r>
              <a:rPr lang="en-GB" sz="2500" b="1" dirty="0">
                <a:latin typeface="Calibri" panose="020F0502020204030204" pitchFamily="34" charset="0"/>
                <a:ea typeface="Calibri" panose="020F0502020204030204" pitchFamily="34" charset="0"/>
                <a:cs typeface="Calibri" panose="020F0502020204030204" pitchFamily="34" charset="0"/>
              </a:rPr>
              <a:t>personalisation, speed, authenticity, and convenience</a:t>
            </a:r>
            <a:r>
              <a:rPr lang="en-GB" sz="2500" dirty="0">
                <a:latin typeface="Calibri" panose="020F0502020204030204" pitchFamily="34" charset="0"/>
                <a:ea typeface="Calibri" panose="020F0502020204030204" pitchFamily="34" charset="0"/>
                <a:cs typeface="Calibri" panose="020F0502020204030204" pitchFamily="34" charset="0"/>
              </a:rPr>
              <a:t> is driving marketing transformation.</a:t>
            </a:r>
            <a:endParaRPr lang="en-GB" sz="25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endParaRPr lang="en-GB" sz="1600" dirty="0">
              <a:solidFill>
                <a:schemeClr val="tx2"/>
              </a:solidFill>
            </a:endParaRPr>
          </a:p>
        </p:txBody>
      </p:sp>
      <p:sp>
        <p:nvSpPr>
          <p:cNvPr id="4" name="Slide Number Placeholder 3">
            <a:extLst>
              <a:ext uri="{FF2B5EF4-FFF2-40B4-BE49-F238E27FC236}">
                <a16:creationId xmlns:a16="http://schemas.microsoft.com/office/drawing/2014/main" id="{58AF18A8-759F-E463-2431-7CE4D14352FB}"/>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F29B0F"/>
                </a:solidFill>
              </a:rPr>
              <a:pPr>
                <a:spcAft>
                  <a:spcPts val="600"/>
                </a:spcAft>
              </a:pPr>
              <a:t>27</a:t>
            </a:fld>
            <a:endParaRPr lang="en-US">
              <a:solidFill>
                <a:srgbClr val="F29B0F"/>
              </a:solidFill>
            </a:endParaRPr>
          </a:p>
        </p:txBody>
      </p:sp>
      <p:pic>
        <p:nvPicPr>
          <p:cNvPr id="8" name="Picture 7" descr="Colourful carved figures of humans">
            <a:extLst>
              <a:ext uri="{FF2B5EF4-FFF2-40B4-BE49-F238E27FC236}">
                <a16:creationId xmlns:a16="http://schemas.microsoft.com/office/drawing/2014/main" id="{9A8AB827-DE1B-7872-864C-5B10C74F1611}"/>
              </a:ext>
            </a:extLst>
          </p:cNvPr>
          <p:cNvPicPr>
            <a:picLocks noChangeAspect="1"/>
          </p:cNvPicPr>
          <p:nvPr/>
        </p:nvPicPr>
        <p:blipFill rotWithShape="1">
          <a:blip r:embed="rId2"/>
          <a:srcRect l="25982" r="25492" b="-1"/>
          <a:stretch/>
        </p:blipFill>
        <p:spPr>
          <a:xfrm>
            <a:off x="7521283" y="10"/>
            <a:ext cx="4670717" cy="6857990"/>
          </a:xfrm>
          <a:prstGeom prst="rect">
            <a:avLst/>
          </a:prstGeom>
        </p:spPr>
      </p:pic>
    </p:spTree>
    <p:extLst>
      <p:ext uri="{BB962C8B-B14F-4D97-AF65-F5344CB8AC3E}">
        <p14:creationId xmlns:p14="http://schemas.microsoft.com/office/powerpoint/2010/main" val="41301573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471628C-A43D-225D-C1A0-663129DCBE44}"/>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2078F54-1E79-CA93-9FFD-A1B5500F1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4FBA302-3341-4946-1C4E-156E76E704C1}"/>
              </a:ext>
            </a:extLst>
          </p:cNvPr>
          <p:cNvSpPr>
            <a:spLocks noGrp="1"/>
          </p:cNvSpPr>
          <p:nvPr>
            <p:ph type="title"/>
          </p:nvPr>
        </p:nvSpPr>
        <p:spPr>
          <a:xfrm>
            <a:off x="581193" y="702156"/>
            <a:ext cx="6309003" cy="653313"/>
          </a:xfrm>
        </p:spPr>
        <p:txBody>
          <a:bodyPr>
            <a:normAutofit/>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Customers in 2026</a:t>
            </a:r>
          </a:p>
        </p:txBody>
      </p:sp>
      <p:sp>
        <p:nvSpPr>
          <p:cNvPr id="21" name="Rectangle 20">
            <a:extLst>
              <a:ext uri="{FF2B5EF4-FFF2-40B4-BE49-F238E27FC236}">
                <a16:creationId xmlns:a16="http://schemas.microsoft.com/office/drawing/2014/main" id="{6115FAF4-F134-8A93-77F7-CCB0C26653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Content Placeholder 5">
            <a:extLst>
              <a:ext uri="{FF2B5EF4-FFF2-40B4-BE49-F238E27FC236}">
                <a16:creationId xmlns:a16="http://schemas.microsoft.com/office/drawing/2014/main" id="{EE2CB6FD-22D7-AFE6-EE3B-B2812A253DDC}"/>
              </a:ext>
            </a:extLst>
          </p:cNvPr>
          <p:cNvSpPr>
            <a:spLocks noGrp="1"/>
          </p:cNvSpPr>
          <p:nvPr>
            <p:ph idx="1"/>
          </p:nvPr>
        </p:nvSpPr>
        <p:spPr>
          <a:xfrm>
            <a:off x="301214" y="1505428"/>
            <a:ext cx="6955100" cy="5013706"/>
          </a:xfrm>
        </p:spPr>
        <p:txBody>
          <a:bodyPr>
            <a:normAutofit/>
          </a:bodyPr>
          <a:lstStyle/>
          <a:p>
            <a:r>
              <a:rPr lang="en-GB" sz="2400" dirty="0"/>
              <a:t>Expect instant responses </a:t>
            </a:r>
          </a:p>
          <a:p>
            <a:r>
              <a:rPr lang="en-GB" sz="2400" dirty="0"/>
              <a:t>Prefer personalised experiences </a:t>
            </a:r>
          </a:p>
          <a:p>
            <a:r>
              <a:rPr lang="en-GB" sz="2400" dirty="0"/>
              <a:t>Trust authentic brands </a:t>
            </a:r>
          </a:p>
          <a:p>
            <a:r>
              <a:rPr lang="en-GB" sz="2400" dirty="0"/>
              <a:t>Control their own buying journeys </a:t>
            </a:r>
          </a:p>
          <a:p>
            <a:r>
              <a:rPr lang="en-GB" sz="2400" dirty="0"/>
              <a:t>Consumers now research independently before engaging with companies, meaning brands must provide consistent digital experiences across channels.</a:t>
            </a:r>
          </a:p>
          <a:p>
            <a:endParaRPr lang="en-GB" sz="1600" dirty="0">
              <a:solidFill>
                <a:schemeClr val="tx2"/>
              </a:solidFill>
            </a:endParaRPr>
          </a:p>
        </p:txBody>
      </p:sp>
      <p:sp>
        <p:nvSpPr>
          <p:cNvPr id="4" name="Slide Number Placeholder 3">
            <a:extLst>
              <a:ext uri="{FF2B5EF4-FFF2-40B4-BE49-F238E27FC236}">
                <a16:creationId xmlns:a16="http://schemas.microsoft.com/office/drawing/2014/main" id="{E200D19C-E1A4-1F46-C93F-1AF99B500934}"/>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F29B0F"/>
                </a:solidFill>
              </a:rPr>
              <a:pPr>
                <a:spcAft>
                  <a:spcPts val="600"/>
                </a:spcAft>
              </a:pPr>
              <a:t>28</a:t>
            </a:fld>
            <a:endParaRPr lang="en-US">
              <a:solidFill>
                <a:srgbClr val="F29B0F"/>
              </a:solidFill>
            </a:endParaRPr>
          </a:p>
        </p:txBody>
      </p:sp>
      <p:pic>
        <p:nvPicPr>
          <p:cNvPr id="8" name="Picture 7" descr="Colourful carved figures of humans">
            <a:extLst>
              <a:ext uri="{FF2B5EF4-FFF2-40B4-BE49-F238E27FC236}">
                <a16:creationId xmlns:a16="http://schemas.microsoft.com/office/drawing/2014/main" id="{197F227D-2563-AE42-2B69-5B882159F098}"/>
              </a:ext>
            </a:extLst>
          </p:cNvPr>
          <p:cNvPicPr>
            <a:picLocks noChangeAspect="1"/>
          </p:cNvPicPr>
          <p:nvPr/>
        </p:nvPicPr>
        <p:blipFill rotWithShape="1">
          <a:blip r:embed="rId2"/>
          <a:srcRect l="25982" r="25492" b="-1"/>
          <a:stretch/>
        </p:blipFill>
        <p:spPr>
          <a:xfrm>
            <a:off x="7521283" y="10"/>
            <a:ext cx="4670717" cy="6857990"/>
          </a:xfrm>
          <a:prstGeom prst="rect">
            <a:avLst/>
          </a:prstGeom>
        </p:spPr>
      </p:pic>
    </p:spTree>
    <p:extLst>
      <p:ext uri="{BB962C8B-B14F-4D97-AF65-F5344CB8AC3E}">
        <p14:creationId xmlns:p14="http://schemas.microsoft.com/office/powerpoint/2010/main" val="1816525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B055CAA-2668-4929-8202-DBD35A78E8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CE0AF89-D86E-95A6-E4EE-0752B237AC59}"/>
              </a:ext>
            </a:extLst>
          </p:cNvPr>
          <p:cNvSpPr>
            <a:spLocks noGrp="1"/>
          </p:cNvSpPr>
          <p:nvPr>
            <p:ph type="title"/>
          </p:nvPr>
        </p:nvSpPr>
        <p:spPr>
          <a:xfrm>
            <a:off x="4260661" y="702156"/>
            <a:ext cx="7368978" cy="890115"/>
          </a:xfrm>
        </p:spPr>
        <p:txBody>
          <a:bodyPr>
            <a:normAutofit/>
          </a:bodyPr>
          <a:lstStyle/>
          <a:p>
            <a:r>
              <a:rPr lang="en-GB" b="1" u="sng" dirty="0">
                <a:latin typeface="Calibri" panose="020F0502020204030204" pitchFamily="34" charset="0"/>
                <a:ea typeface="Calibri" panose="020F0502020204030204" pitchFamily="34" charset="0"/>
                <a:cs typeface="Calibri" panose="020F0502020204030204" pitchFamily="34" charset="0"/>
              </a:rPr>
              <a:t>Technological advancement</a:t>
            </a:r>
          </a:p>
        </p:txBody>
      </p:sp>
      <p:sp>
        <p:nvSpPr>
          <p:cNvPr id="21" name="Rectangle 20">
            <a:extLst>
              <a:ext uri="{FF2B5EF4-FFF2-40B4-BE49-F238E27FC236}">
                <a16:creationId xmlns:a16="http://schemas.microsoft.com/office/drawing/2014/main" id="{38F88ED4-721F-4A25-9A68-66C57B1F8D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3A5A85F2-11BA-4322-9355-08C0DEC78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1A88A0CA-0BDB-4A19-A648-638BE196B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8" name="Picture 7" descr="A 3D pattern of ring shapes connected by lines">
            <a:extLst>
              <a:ext uri="{FF2B5EF4-FFF2-40B4-BE49-F238E27FC236}">
                <a16:creationId xmlns:a16="http://schemas.microsoft.com/office/drawing/2014/main" id="{0D050C27-1C67-E1FC-106F-72063FAB3A8B}"/>
              </a:ext>
            </a:extLst>
          </p:cNvPr>
          <p:cNvPicPr>
            <a:picLocks noChangeAspect="1"/>
          </p:cNvPicPr>
          <p:nvPr/>
        </p:nvPicPr>
        <p:blipFill rotWithShape="1">
          <a:blip r:embed="rId2"/>
          <a:srcRect l="14484" r="47207"/>
          <a:stretch/>
        </p:blipFill>
        <p:spPr>
          <a:xfrm>
            <a:off x="581192" y="1114543"/>
            <a:ext cx="3194595" cy="4690698"/>
          </a:xfrm>
          <a:prstGeom prst="rect">
            <a:avLst/>
          </a:prstGeom>
        </p:spPr>
      </p:pic>
      <p:sp>
        <p:nvSpPr>
          <p:cNvPr id="6" name="Content Placeholder 5">
            <a:extLst>
              <a:ext uri="{FF2B5EF4-FFF2-40B4-BE49-F238E27FC236}">
                <a16:creationId xmlns:a16="http://schemas.microsoft.com/office/drawing/2014/main" id="{12E327CB-37D1-4C29-8B3F-3B2A72BF1DAA}"/>
              </a:ext>
            </a:extLst>
          </p:cNvPr>
          <p:cNvSpPr>
            <a:spLocks noGrp="1"/>
          </p:cNvSpPr>
          <p:nvPr>
            <p:ph idx="1"/>
          </p:nvPr>
        </p:nvSpPr>
        <p:spPr>
          <a:xfrm>
            <a:off x="4241829" y="2040835"/>
            <a:ext cx="7019005" cy="3934515"/>
          </a:xfrm>
        </p:spPr>
        <p:txBody>
          <a:bodyPr>
            <a:normAutofit/>
          </a:bodyPr>
          <a:lstStyle/>
          <a:p>
            <a:r>
              <a:rPr lang="en-GB" sz="22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rapid pace of technological innovation has transformed the marketing landscape. </a:t>
            </a:r>
          </a:p>
          <a:p>
            <a:r>
              <a:rPr lang="en-GB" sz="22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New tools and platforms emerge regularly, offering different ways to reach and engage with customers. </a:t>
            </a:r>
          </a:p>
          <a:p>
            <a:r>
              <a:rPr lang="en-GB" sz="2200" dirty="0">
                <a:solidFill>
                  <a:schemeClr val="tx1"/>
                </a:solidFill>
                <a:latin typeface="Calibri" panose="020F0502020204030204" pitchFamily="34" charset="0"/>
                <a:ea typeface="Calibri" panose="020F0502020204030204" pitchFamily="34" charset="0"/>
                <a:cs typeface="Calibri" panose="020F0502020204030204" pitchFamily="34" charset="0"/>
              </a:rPr>
              <a:t>D</a:t>
            </a:r>
            <a:r>
              <a:rPr lang="en-GB" sz="22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igital marketing, data analytics, artificial intelligence, and automation, have transformed the way businesses reach and engage with their customers.</a:t>
            </a:r>
          </a:p>
          <a:p>
            <a:r>
              <a:rPr lang="en-GB" sz="22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Staying up-to-date with these advancements is crucial for effective marketing</a:t>
            </a:r>
            <a:endParaRPr lang="en-GB" sz="22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3" name="Footer Placeholder 2">
            <a:extLst>
              <a:ext uri="{FF2B5EF4-FFF2-40B4-BE49-F238E27FC236}">
                <a16:creationId xmlns:a16="http://schemas.microsoft.com/office/drawing/2014/main" id="{EB78223D-33E9-6369-B3FE-30D5AC2D2E90}"/>
              </a:ext>
            </a:extLst>
          </p:cNvPr>
          <p:cNvSpPr>
            <a:spLocks noGrp="1"/>
          </p:cNvSpPr>
          <p:nvPr>
            <p:ph type="ftr" sz="quarter" idx="11"/>
          </p:nvPr>
        </p:nvSpPr>
        <p:spPr>
          <a:xfrm>
            <a:off x="581192" y="6423914"/>
            <a:ext cx="6917210" cy="365125"/>
          </a:xfrm>
        </p:spPr>
        <p:txBody>
          <a:bodyPr>
            <a:normAutofit/>
          </a:bodyPr>
          <a:lstStyle/>
          <a:p>
            <a:endParaRPr lang="en-US">
              <a:solidFill>
                <a:srgbClr val="6E9BC7"/>
              </a:solidFill>
            </a:endParaRPr>
          </a:p>
        </p:txBody>
      </p:sp>
      <p:sp>
        <p:nvSpPr>
          <p:cNvPr id="4" name="Slide Number Placeholder 3">
            <a:extLst>
              <a:ext uri="{FF2B5EF4-FFF2-40B4-BE49-F238E27FC236}">
                <a16:creationId xmlns:a16="http://schemas.microsoft.com/office/drawing/2014/main" id="{58AF18A8-759F-E463-2431-7CE4D14352FB}"/>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solidFill>
                  <a:srgbClr val="6E9BC7"/>
                </a:solidFill>
              </a:rPr>
              <a:pPr>
                <a:spcAft>
                  <a:spcPts val="600"/>
                </a:spcAft>
              </a:pPr>
              <a:t>29</a:t>
            </a:fld>
            <a:endParaRPr lang="en-US">
              <a:solidFill>
                <a:srgbClr val="6E9BC7"/>
              </a:solidFill>
            </a:endParaRPr>
          </a:p>
        </p:txBody>
      </p:sp>
    </p:spTree>
    <p:extLst>
      <p:ext uri="{BB962C8B-B14F-4D97-AF65-F5344CB8AC3E}">
        <p14:creationId xmlns:p14="http://schemas.microsoft.com/office/powerpoint/2010/main" val="20156484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B055CAA-2668-4929-8202-DBD35A78E8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CE0AF89-D86E-95A6-E4EE-0752B237AC59}"/>
              </a:ext>
            </a:extLst>
          </p:cNvPr>
          <p:cNvSpPr>
            <a:spLocks noGrp="1"/>
          </p:cNvSpPr>
          <p:nvPr>
            <p:ph type="title"/>
          </p:nvPr>
        </p:nvSpPr>
        <p:spPr>
          <a:xfrm>
            <a:off x="4260661" y="702156"/>
            <a:ext cx="7368978" cy="890115"/>
          </a:xfrm>
        </p:spPr>
        <p:txBody>
          <a:bodyPr>
            <a:normAutofit/>
          </a:bodyPr>
          <a:lstStyle/>
          <a:p>
            <a:r>
              <a:rPr lang="en-GB" b="1" u="sng" dirty="0">
                <a:latin typeface="Calibri" panose="020F0502020204030204" pitchFamily="34" charset="0"/>
                <a:ea typeface="Calibri" panose="020F0502020204030204" pitchFamily="34" charset="0"/>
                <a:cs typeface="Calibri" panose="020F0502020204030204" pitchFamily="34" charset="0"/>
              </a:rPr>
              <a:t>Digital transformation</a:t>
            </a:r>
          </a:p>
        </p:txBody>
      </p:sp>
      <p:sp>
        <p:nvSpPr>
          <p:cNvPr id="21" name="Rectangle 20">
            <a:extLst>
              <a:ext uri="{FF2B5EF4-FFF2-40B4-BE49-F238E27FC236}">
                <a16:creationId xmlns:a16="http://schemas.microsoft.com/office/drawing/2014/main" id="{38F88ED4-721F-4A25-9A68-66C57B1F8D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3A5A85F2-11BA-4322-9355-08C0DEC78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1A88A0CA-0BDB-4A19-A648-638BE196B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8" name="Picture 7" descr="A 3D pattern of ring shapes connected by lines">
            <a:extLst>
              <a:ext uri="{FF2B5EF4-FFF2-40B4-BE49-F238E27FC236}">
                <a16:creationId xmlns:a16="http://schemas.microsoft.com/office/drawing/2014/main" id="{0D050C27-1C67-E1FC-106F-72063FAB3A8B}"/>
              </a:ext>
            </a:extLst>
          </p:cNvPr>
          <p:cNvPicPr>
            <a:picLocks noChangeAspect="1"/>
          </p:cNvPicPr>
          <p:nvPr/>
        </p:nvPicPr>
        <p:blipFill rotWithShape="1">
          <a:blip r:embed="rId2"/>
          <a:srcRect l="14484" r="47207"/>
          <a:stretch/>
        </p:blipFill>
        <p:spPr>
          <a:xfrm>
            <a:off x="581192" y="1114543"/>
            <a:ext cx="3194595" cy="4690698"/>
          </a:xfrm>
          <a:prstGeom prst="rect">
            <a:avLst/>
          </a:prstGeom>
        </p:spPr>
      </p:pic>
      <p:sp>
        <p:nvSpPr>
          <p:cNvPr id="6" name="Content Placeholder 5">
            <a:extLst>
              <a:ext uri="{FF2B5EF4-FFF2-40B4-BE49-F238E27FC236}">
                <a16:creationId xmlns:a16="http://schemas.microsoft.com/office/drawing/2014/main" id="{12E327CB-37D1-4C29-8B3F-3B2A72BF1DAA}"/>
              </a:ext>
            </a:extLst>
          </p:cNvPr>
          <p:cNvSpPr>
            <a:spLocks noGrp="1"/>
          </p:cNvSpPr>
          <p:nvPr>
            <p:ph idx="1"/>
          </p:nvPr>
        </p:nvSpPr>
        <p:spPr>
          <a:xfrm>
            <a:off x="4241829" y="2040835"/>
            <a:ext cx="7019005" cy="3934515"/>
          </a:xfrm>
        </p:spPr>
        <p:txBody>
          <a:bodyPr>
            <a:normAutofit fontScale="92500"/>
          </a:bodyPr>
          <a:lstStyle/>
          <a:p>
            <a:r>
              <a:rPr lang="en-GB" sz="2200" b="1"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rise of digital platforms</a:t>
            </a:r>
            <a:r>
              <a:rPr lang="en-GB" sz="22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including social media &amp; mobile apps has dramatically shifted how companies engage with customers. New technologies enable personalised marketing, real time interactions and data driven decisions. </a:t>
            </a:r>
          </a:p>
          <a:p>
            <a:r>
              <a:rPr kumimoji="0" lang="en-GB" altLang="en-US" sz="2200" b="1" u="none" strike="noStrike" cap="none" normalizeH="0" baseline="0"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Artificial Intelligence (AI) </a:t>
            </a:r>
            <a:r>
              <a:rPr kumimoji="0" lang="en-GB" altLang="en-US" sz="2200" u="none" strike="noStrike" cap="none" normalizeH="0" baseline="0"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and automation allow marketers to optimise campaigns and provide better customer experiences. Automation also enables more efficient processes. </a:t>
            </a:r>
          </a:p>
          <a:p>
            <a:r>
              <a:rPr kumimoji="0" lang="en-GB" altLang="en-US" sz="2200" b="1" u="none" strike="noStrike" cap="none" normalizeH="0" baseline="0"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Augmented Reality (AR) </a:t>
            </a:r>
            <a:r>
              <a:rPr kumimoji="0" lang="en-GB" altLang="en-US" sz="2200" u="none" strike="noStrike" cap="none" normalizeH="0" baseline="0"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and Virtual Reality (VR) offer immersive experiences, product demonstrations and enhanced customer engagement in ways traditional media can’t.</a:t>
            </a:r>
          </a:p>
        </p:txBody>
      </p:sp>
      <p:sp>
        <p:nvSpPr>
          <p:cNvPr id="3" name="Footer Placeholder 2">
            <a:extLst>
              <a:ext uri="{FF2B5EF4-FFF2-40B4-BE49-F238E27FC236}">
                <a16:creationId xmlns:a16="http://schemas.microsoft.com/office/drawing/2014/main" id="{EB78223D-33E9-6369-B3FE-30D5AC2D2E90}"/>
              </a:ext>
            </a:extLst>
          </p:cNvPr>
          <p:cNvSpPr>
            <a:spLocks noGrp="1"/>
          </p:cNvSpPr>
          <p:nvPr>
            <p:ph type="ftr" sz="quarter" idx="11"/>
          </p:nvPr>
        </p:nvSpPr>
        <p:spPr>
          <a:xfrm>
            <a:off x="581192" y="6423914"/>
            <a:ext cx="6917210" cy="365125"/>
          </a:xfrm>
        </p:spPr>
        <p:txBody>
          <a:bodyPr>
            <a:normAutofit/>
          </a:bodyPr>
          <a:lstStyle/>
          <a:p>
            <a:endParaRPr lang="en-US">
              <a:solidFill>
                <a:srgbClr val="6E9BC7"/>
              </a:solidFill>
            </a:endParaRPr>
          </a:p>
        </p:txBody>
      </p:sp>
      <p:sp>
        <p:nvSpPr>
          <p:cNvPr id="4" name="Slide Number Placeholder 3">
            <a:extLst>
              <a:ext uri="{FF2B5EF4-FFF2-40B4-BE49-F238E27FC236}">
                <a16:creationId xmlns:a16="http://schemas.microsoft.com/office/drawing/2014/main" id="{58AF18A8-759F-E463-2431-7CE4D14352FB}"/>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solidFill>
                  <a:srgbClr val="6E9BC7"/>
                </a:solidFill>
              </a:rPr>
              <a:pPr>
                <a:spcAft>
                  <a:spcPts val="600"/>
                </a:spcAft>
              </a:pPr>
              <a:t>30</a:t>
            </a:fld>
            <a:endParaRPr lang="en-US">
              <a:solidFill>
                <a:srgbClr val="6E9BC7"/>
              </a:solidFill>
            </a:endParaRPr>
          </a:p>
        </p:txBody>
      </p:sp>
    </p:spTree>
    <p:extLst>
      <p:ext uri="{BB962C8B-B14F-4D97-AF65-F5344CB8AC3E}">
        <p14:creationId xmlns:p14="http://schemas.microsoft.com/office/powerpoint/2010/main" val="12573062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450F82-FA66-045B-3632-94DF2713BDF7}"/>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6DB69B7C-4C47-8954-444D-D6F85506F23F}"/>
              </a:ext>
            </a:extLst>
          </p:cNvPr>
          <p:cNvSpPr>
            <a:spLocks noGrp="1"/>
          </p:cNvSpPr>
          <p:nvPr>
            <p:ph type="title"/>
          </p:nvPr>
        </p:nvSpPr>
        <p:spPr>
          <a:xfrm>
            <a:off x="387275" y="729658"/>
            <a:ext cx="11349318" cy="690351"/>
          </a:xfrm>
        </p:spPr>
        <p:txBody>
          <a:bodyPr>
            <a:noAutofit/>
          </a:bodyPr>
          <a:lstStyle/>
          <a:p>
            <a:r>
              <a:rPr lang="en-GB" sz="2000" b="1" dirty="0"/>
              <a:t>Artificial Intelligence (AI) and Automation - a major driver of marketing change in 2026.</a:t>
            </a:r>
            <a:endParaRPr lang="en-GB" sz="2000" dirty="0"/>
          </a:p>
        </p:txBody>
      </p:sp>
      <p:sp>
        <p:nvSpPr>
          <p:cNvPr id="6" name="Content Placeholder 5">
            <a:extLst>
              <a:ext uri="{FF2B5EF4-FFF2-40B4-BE49-F238E27FC236}">
                <a16:creationId xmlns:a16="http://schemas.microsoft.com/office/drawing/2014/main" id="{68A65B39-D70E-B27A-22F0-847B5DDAF0CE}"/>
              </a:ext>
            </a:extLst>
          </p:cNvPr>
          <p:cNvSpPr>
            <a:spLocks noGrp="1"/>
          </p:cNvSpPr>
          <p:nvPr>
            <p:ph sz="half" idx="1"/>
          </p:nvPr>
        </p:nvSpPr>
        <p:spPr>
          <a:xfrm>
            <a:off x="387275" y="1549101"/>
            <a:ext cx="6411558" cy="4658061"/>
          </a:xfrm>
        </p:spPr>
        <p:txBody>
          <a:bodyPr>
            <a:normAutofit fontScale="47500" lnSpcReduction="20000"/>
          </a:bodyPr>
          <a:lstStyle/>
          <a:p>
            <a:pPr marL="0" indent="0">
              <a:buNone/>
            </a:pPr>
            <a:r>
              <a:rPr lang="en-GB" sz="5100" b="1" dirty="0"/>
              <a:t>AI is transforming:</a:t>
            </a:r>
          </a:p>
          <a:p>
            <a:r>
              <a:rPr lang="en-GB" sz="4500" dirty="0"/>
              <a:t>Customer targeting </a:t>
            </a:r>
          </a:p>
          <a:p>
            <a:r>
              <a:rPr lang="en-GB" sz="4500" dirty="0"/>
              <a:t>Content creation </a:t>
            </a:r>
          </a:p>
          <a:p>
            <a:r>
              <a:rPr lang="en-GB" sz="4500" dirty="0"/>
              <a:t>Personalisation </a:t>
            </a:r>
          </a:p>
          <a:p>
            <a:r>
              <a:rPr lang="en-GB" sz="4500" dirty="0"/>
              <a:t>Decision-making </a:t>
            </a:r>
          </a:p>
          <a:p>
            <a:r>
              <a:rPr lang="en-GB" sz="4500" dirty="0"/>
              <a:t>Customer service </a:t>
            </a:r>
          </a:p>
          <a:p>
            <a:pPr marL="0" indent="0">
              <a:buNone/>
            </a:pPr>
            <a:r>
              <a:rPr lang="en-GB" sz="4500" dirty="0"/>
              <a:t>Companies are moving from </a:t>
            </a:r>
            <a:r>
              <a:rPr lang="en-GB" sz="4500" b="1" dirty="0"/>
              <a:t>AI-assisted marketing</a:t>
            </a:r>
            <a:r>
              <a:rPr lang="en-GB" sz="4500" dirty="0"/>
              <a:t> to </a:t>
            </a:r>
            <a:r>
              <a:rPr lang="en-GB" sz="4500" b="1" dirty="0"/>
              <a:t>AI-driven marketing ecosystems</a:t>
            </a:r>
            <a:r>
              <a:rPr lang="en-GB" sz="4500" dirty="0"/>
              <a:t>, where automated systems manage customer journeys and optimise campaigns continuously. </a:t>
            </a:r>
          </a:p>
          <a:p>
            <a:endParaRPr lang="en-GB" sz="2400" dirty="0"/>
          </a:p>
        </p:txBody>
      </p:sp>
      <p:sp>
        <p:nvSpPr>
          <p:cNvPr id="2" name="Content Placeholder 1">
            <a:extLst>
              <a:ext uri="{FF2B5EF4-FFF2-40B4-BE49-F238E27FC236}">
                <a16:creationId xmlns:a16="http://schemas.microsoft.com/office/drawing/2014/main" id="{F93912F2-2070-6BC3-E862-7306A1788171}"/>
              </a:ext>
            </a:extLst>
          </p:cNvPr>
          <p:cNvSpPr>
            <a:spLocks noGrp="1"/>
          </p:cNvSpPr>
          <p:nvPr>
            <p:ph sz="half" idx="2"/>
          </p:nvPr>
        </p:nvSpPr>
        <p:spPr>
          <a:xfrm>
            <a:off x="7164593" y="1636761"/>
            <a:ext cx="4446215" cy="4224289"/>
          </a:xfrm>
        </p:spPr>
        <p:txBody>
          <a:bodyPr>
            <a:noAutofit/>
          </a:bodyPr>
          <a:lstStyle/>
          <a:p>
            <a:pPr marL="0" indent="0">
              <a:buNone/>
            </a:pPr>
            <a:r>
              <a:rPr lang="en-GB" sz="2000" b="1" dirty="0"/>
              <a:t>Why This Matters</a:t>
            </a:r>
          </a:p>
          <a:p>
            <a:pPr marL="0" indent="0">
              <a:buNone/>
            </a:pPr>
            <a:r>
              <a:rPr lang="en-GB" sz="2000" dirty="0"/>
              <a:t>AI enables:</a:t>
            </a:r>
          </a:p>
          <a:p>
            <a:r>
              <a:rPr lang="en-GB" sz="2000" dirty="0"/>
              <a:t>Real-time customer interaction </a:t>
            </a:r>
          </a:p>
          <a:p>
            <a:r>
              <a:rPr lang="en-GB" sz="2000" dirty="0"/>
              <a:t>Predictive analytics </a:t>
            </a:r>
          </a:p>
          <a:p>
            <a:r>
              <a:rPr lang="en-GB" sz="2000" dirty="0"/>
              <a:t>Automated campaign testing </a:t>
            </a:r>
          </a:p>
          <a:p>
            <a:r>
              <a:rPr lang="en-GB" sz="2000" dirty="0"/>
              <a:t>Hyper-personalised messaging</a:t>
            </a:r>
          </a:p>
        </p:txBody>
      </p:sp>
      <p:sp>
        <p:nvSpPr>
          <p:cNvPr id="3" name="Footer Placeholder 2">
            <a:extLst>
              <a:ext uri="{FF2B5EF4-FFF2-40B4-BE49-F238E27FC236}">
                <a16:creationId xmlns:a16="http://schemas.microsoft.com/office/drawing/2014/main" id="{C298B618-A7A3-C178-07E0-02AD0B711A6D}"/>
              </a:ext>
            </a:extLst>
          </p:cNvPr>
          <p:cNvSpPr>
            <a:spLocks noGrp="1"/>
          </p:cNvSpPr>
          <p:nvPr>
            <p:ph type="ftr" sz="quarter" idx="11"/>
          </p:nvPr>
        </p:nvSpPr>
        <p:spPr/>
        <p:txBody>
          <a:bodyPr>
            <a:normAutofit/>
          </a:bodyPr>
          <a:lstStyle/>
          <a:p>
            <a:endParaRPr lang="en-US">
              <a:solidFill>
                <a:srgbClr val="6E9BC7"/>
              </a:solidFill>
            </a:endParaRPr>
          </a:p>
        </p:txBody>
      </p:sp>
      <p:sp>
        <p:nvSpPr>
          <p:cNvPr id="4" name="Slide Number Placeholder 3">
            <a:extLst>
              <a:ext uri="{FF2B5EF4-FFF2-40B4-BE49-F238E27FC236}">
                <a16:creationId xmlns:a16="http://schemas.microsoft.com/office/drawing/2014/main" id="{15A848DE-8D65-0DFF-82F6-B7FCD53D4E0B}"/>
              </a:ext>
            </a:extLst>
          </p:cNvPr>
          <p:cNvSpPr>
            <a:spLocks noGrp="1"/>
          </p:cNvSpPr>
          <p:nvPr>
            <p:ph type="sldNum" sz="quarter" idx="12"/>
          </p:nvPr>
        </p:nvSpPr>
        <p:spPr/>
        <p:txBody>
          <a:bodyPr>
            <a:normAutofit/>
          </a:bodyPr>
          <a:lstStyle/>
          <a:p>
            <a:pPr>
              <a:spcAft>
                <a:spcPts val="600"/>
              </a:spcAft>
            </a:pPr>
            <a:fld id="{3A98EE3D-8CD1-4C3F-BD1C-C98C9596463C}" type="slidenum">
              <a:rPr lang="en-US" smtClean="0">
                <a:solidFill>
                  <a:srgbClr val="6E9BC7"/>
                </a:solidFill>
              </a:rPr>
              <a:pPr>
                <a:spcAft>
                  <a:spcPts val="600"/>
                </a:spcAft>
              </a:pPr>
              <a:t>31</a:t>
            </a:fld>
            <a:endParaRPr lang="en-US">
              <a:solidFill>
                <a:srgbClr val="6E9BC7"/>
              </a:solidFill>
            </a:endParaRPr>
          </a:p>
        </p:txBody>
      </p:sp>
    </p:spTree>
    <p:extLst>
      <p:ext uri="{BB962C8B-B14F-4D97-AF65-F5344CB8AC3E}">
        <p14:creationId xmlns:p14="http://schemas.microsoft.com/office/powerpoint/2010/main" val="19541665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B055CAA-2668-4929-8202-DBD35A78E8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CE0AF89-D86E-95A6-E4EE-0752B237AC59}"/>
              </a:ext>
            </a:extLst>
          </p:cNvPr>
          <p:cNvSpPr>
            <a:spLocks noGrp="1"/>
          </p:cNvSpPr>
          <p:nvPr>
            <p:ph type="title"/>
          </p:nvPr>
        </p:nvSpPr>
        <p:spPr>
          <a:xfrm>
            <a:off x="4260661" y="702156"/>
            <a:ext cx="7368978" cy="890115"/>
          </a:xfrm>
        </p:spPr>
        <p:txBody>
          <a:bodyPr>
            <a:normAutofit/>
          </a:bodyPr>
          <a:lstStyle/>
          <a:p>
            <a:r>
              <a:rPr lang="en-GB" b="1" u="sng" dirty="0">
                <a:latin typeface="Calibri" panose="020F0502020204030204" pitchFamily="34" charset="0"/>
                <a:ea typeface="Calibri" panose="020F0502020204030204" pitchFamily="34" charset="0"/>
                <a:cs typeface="Calibri" panose="020F0502020204030204" pitchFamily="34" charset="0"/>
              </a:rPr>
              <a:t>Content platform evolution</a:t>
            </a:r>
          </a:p>
        </p:txBody>
      </p:sp>
      <p:sp>
        <p:nvSpPr>
          <p:cNvPr id="21" name="Rectangle 20">
            <a:extLst>
              <a:ext uri="{FF2B5EF4-FFF2-40B4-BE49-F238E27FC236}">
                <a16:creationId xmlns:a16="http://schemas.microsoft.com/office/drawing/2014/main" id="{38F88ED4-721F-4A25-9A68-66C57B1F8D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3A5A85F2-11BA-4322-9355-08C0DEC78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1A88A0CA-0BDB-4A19-A648-638BE196B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8" name="Picture 7">
            <a:extLst>
              <a:ext uri="{FF2B5EF4-FFF2-40B4-BE49-F238E27FC236}">
                <a16:creationId xmlns:a16="http://schemas.microsoft.com/office/drawing/2014/main" id="{0D050C27-1C67-E1FC-106F-72063FAB3A8B}"/>
              </a:ext>
            </a:extLst>
          </p:cNvPr>
          <p:cNvPicPr>
            <a:picLocks noChangeAspect="1"/>
          </p:cNvPicPr>
          <p:nvPr/>
        </p:nvPicPr>
        <p:blipFill>
          <a:blip r:embed="rId2">
            <a:extLst>
              <a:ext uri="{837473B0-CC2E-450A-ABE3-18F120FF3D39}">
                <a1611:picAttrSrcUrl xmlns:a1611="http://schemas.microsoft.com/office/drawing/2016/11/main" r:id="rId3"/>
              </a:ext>
            </a:extLst>
          </a:blip>
          <a:srcRect l="30845" r="30845"/>
          <a:stretch/>
        </p:blipFill>
        <p:spPr>
          <a:xfrm>
            <a:off x="581192" y="1045582"/>
            <a:ext cx="3194595" cy="4690698"/>
          </a:xfrm>
          <a:prstGeom prst="rect">
            <a:avLst/>
          </a:prstGeom>
        </p:spPr>
      </p:pic>
      <p:sp>
        <p:nvSpPr>
          <p:cNvPr id="6" name="Content Placeholder 5">
            <a:extLst>
              <a:ext uri="{FF2B5EF4-FFF2-40B4-BE49-F238E27FC236}">
                <a16:creationId xmlns:a16="http://schemas.microsoft.com/office/drawing/2014/main" id="{12E327CB-37D1-4C29-8B3F-3B2A72BF1DAA}"/>
              </a:ext>
            </a:extLst>
          </p:cNvPr>
          <p:cNvSpPr>
            <a:spLocks noGrp="1"/>
          </p:cNvSpPr>
          <p:nvPr>
            <p:ph idx="1"/>
          </p:nvPr>
        </p:nvSpPr>
        <p:spPr>
          <a:xfrm>
            <a:off x="4241829" y="2040835"/>
            <a:ext cx="7019005" cy="3934515"/>
          </a:xfrm>
        </p:spPr>
        <p:txBody>
          <a:bodyPr>
            <a:normAutofit fontScale="77500" lnSpcReduction="20000"/>
          </a:bodyPr>
          <a:lstStyle/>
          <a:p>
            <a:pPr marL="0" indent="0">
              <a:buNone/>
            </a:pPr>
            <a:endParaRPr lang="en-GB" sz="2400" b="1" dirty="0"/>
          </a:p>
          <a:p>
            <a:pPr>
              <a:buFont typeface="Arial" panose="020B0604020202020204" pitchFamily="34" charset="0"/>
              <a:buChar char="•"/>
            </a:pPr>
            <a:r>
              <a:rPr lang="en-GB" sz="2400" dirty="0">
                <a:latin typeface="Calibri" panose="020F0502020204030204" pitchFamily="34" charset="0"/>
                <a:ea typeface="Calibri" panose="020F0502020204030204" pitchFamily="34" charset="0"/>
                <a:cs typeface="Calibri" panose="020F0502020204030204" pitchFamily="34" charset="0"/>
              </a:rPr>
              <a:t>The dominance of </a:t>
            </a:r>
            <a:r>
              <a:rPr lang="en-GB" sz="2400" b="1" dirty="0">
                <a:latin typeface="Calibri" panose="020F0502020204030204" pitchFamily="34" charset="0"/>
                <a:ea typeface="Calibri" panose="020F0502020204030204" pitchFamily="34" charset="0"/>
                <a:cs typeface="Calibri" panose="020F0502020204030204" pitchFamily="34" charset="0"/>
              </a:rPr>
              <a:t>short-form video (TikTok, Instagram Reels, YouTube Shorts)</a:t>
            </a:r>
            <a:r>
              <a:rPr lang="en-GB" sz="2400" dirty="0">
                <a:latin typeface="Calibri" panose="020F0502020204030204" pitchFamily="34" charset="0"/>
                <a:ea typeface="Calibri" panose="020F0502020204030204" pitchFamily="34" charset="0"/>
                <a:cs typeface="Calibri" panose="020F0502020204030204" pitchFamily="34" charset="0"/>
              </a:rPr>
              <a:t> continues to reshape content strategies.</a:t>
            </a:r>
          </a:p>
          <a:p>
            <a:pPr>
              <a:buFont typeface="Arial" panose="020B0604020202020204" pitchFamily="34" charset="0"/>
              <a:buChar char="•"/>
            </a:pPr>
            <a:r>
              <a:rPr lang="en-GB" sz="2400" dirty="0">
                <a:latin typeface="Calibri" panose="020F0502020204030204" pitchFamily="34" charset="0"/>
                <a:ea typeface="Calibri" panose="020F0502020204030204" pitchFamily="34" charset="0"/>
                <a:cs typeface="Calibri" panose="020F0502020204030204" pitchFamily="34" charset="0"/>
              </a:rPr>
              <a:t>Creators and influencers play a major role in building trust and engagement.</a:t>
            </a:r>
          </a:p>
          <a:p>
            <a:pPr>
              <a:buFont typeface="Arial" panose="020B0604020202020204" pitchFamily="34" charset="0"/>
              <a:buChar char="•"/>
            </a:pPr>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b="1" dirty="0">
                <a:latin typeface="Calibri" panose="020F0502020204030204" pitchFamily="34" charset="0"/>
                <a:ea typeface="Calibri" panose="020F0502020204030204" pitchFamily="34" charset="0"/>
                <a:cs typeface="Calibri" panose="020F0502020204030204" pitchFamily="34" charset="0"/>
              </a:rPr>
              <a:t>Community-Centric Marketing</a:t>
            </a:r>
          </a:p>
          <a:p>
            <a:pPr>
              <a:buFont typeface="Arial" panose="020B0604020202020204" pitchFamily="34" charset="0"/>
              <a:buChar char="•"/>
            </a:pPr>
            <a:r>
              <a:rPr lang="en-GB" sz="2400" dirty="0">
                <a:latin typeface="Calibri" panose="020F0502020204030204" pitchFamily="34" charset="0"/>
                <a:ea typeface="Calibri" panose="020F0502020204030204" pitchFamily="34" charset="0"/>
                <a:cs typeface="Calibri" panose="020F0502020204030204" pitchFamily="34" charset="0"/>
              </a:rPr>
              <a:t>Brands are building </a:t>
            </a:r>
            <a:r>
              <a:rPr lang="en-GB" sz="2400" b="1" dirty="0">
                <a:latin typeface="Calibri" panose="020F0502020204030204" pitchFamily="34" charset="0"/>
                <a:ea typeface="Calibri" panose="020F0502020204030204" pitchFamily="34" charset="0"/>
                <a:cs typeface="Calibri" panose="020F0502020204030204" pitchFamily="34" charset="0"/>
              </a:rPr>
              <a:t>online communities</a:t>
            </a:r>
            <a:r>
              <a:rPr lang="en-GB" sz="2400" dirty="0">
                <a:latin typeface="Calibri" panose="020F0502020204030204" pitchFamily="34" charset="0"/>
                <a:ea typeface="Calibri" panose="020F0502020204030204" pitchFamily="34" charset="0"/>
                <a:cs typeface="Calibri" panose="020F0502020204030204" pitchFamily="34" charset="0"/>
              </a:rPr>
              <a:t> to foster loyalty, engagement, and advocacy.</a:t>
            </a:r>
          </a:p>
          <a:p>
            <a:pPr>
              <a:buFont typeface="Arial" panose="020B0604020202020204" pitchFamily="34" charset="0"/>
              <a:buChar char="•"/>
            </a:pPr>
            <a:r>
              <a:rPr lang="en-GB" sz="2400" dirty="0">
                <a:latin typeface="Calibri" panose="020F0502020204030204" pitchFamily="34" charset="0"/>
                <a:ea typeface="Calibri" panose="020F0502020204030204" pitchFamily="34" charset="0"/>
                <a:cs typeface="Calibri" panose="020F0502020204030204" pitchFamily="34" charset="0"/>
              </a:rPr>
              <a:t>User-generated content, forums, and social groups are becoming essential touchpoints.</a:t>
            </a:r>
          </a:p>
          <a:p>
            <a:pPr>
              <a:buFont typeface="Arial" panose="020B0604020202020204" pitchFamily="34" charset="0"/>
              <a:buChar char="•"/>
            </a:pPr>
            <a:endParaRPr lang="en-GB" sz="2400" dirty="0">
              <a:latin typeface="Calibri" panose="020F0502020204030204" pitchFamily="34" charset="0"/>
              <a:ea typeface="Calibri" panose="020F0502020204030204" pitchFamily="34" charset="0"/>
              <a:cs typeface="Calibri" panose="020F0502020204030204" pitchFamily="34" charset="0"/>
            </a:endParaRPr>
          </a:p>
        </p:txBody>
      </p:sp>
      <p:sp>
        <p:nvSpPr>
          <p:cNvPr id="3" name="Footer Placeholder 2">
            <a:extLst>
              <a:ext uri="{FF2B5EF4-FFF2-40B4-BE49-F238E27FC236}">
                <a16:creationId xmlns:a16="http://schemas.microsoft.com/office/drawing/2014/main" id="{EB78223D-33E9-6369-B3FE-30D5AC2D2E90}"/>
              </a:ext>
            </a:extLst>
          </p:cNvPr>
          <p:cNvSpPr>
            <a:spLocks noGrp="1"/>
          </p:cNvSpPr>
          <p:nvPr>
            <p:ph type="ftr" sz="quarter" idx="11"/>
          </p:nvPr>
        </p:nvSpPr>
        <p:spPr>
          <a:xfrm>
            <a:off x="581192" y="6423914"/>
            <a:ext cx="6917210" cy="365125"/>
          </a:xfrm>
        </p:spPr>
        <p:txBody>
          <a:bodyPr>
            <a:normAutofit/>
          </a:bodyPr>
          <a:lstStyle/>
          <a:p>
            <a:endParaRPr lang="en-US">
              <a:solidFill>
                <a:srgbClr val="6E9BC7"/>
              </a:solidFill>
            </a:endParaRPr>
          </a:p>
        </p:txBody>
      </p:sp>
      <p:sp>
        <p:nvSpPr>
          <p:cNvPr id="4" name="Slide Number Placeholder 3">
            <a:extLst>
              <a:ext uri="{FF2B5EF4-FFF2-40B4-BE49-F238E27FC236}">
                <a16:creationId xmlns:a16="http://schemas.microsoft.com/office/drawing/2014/main" id="{58AF18A8-759F-E463-2431-7CE4D14352FB}"/>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solidFill>
                  <a:srgbClr val="6E9BC7"/>
                </a:solidFill>
              </a:rPr>
              <a:pPr>
                <a:spcAft>
                  <a:spcPts val="600"/>
                </a:spcAft>
              </a:pPr>
              <a:t>32</a:t>
            </a:fld>
            <a:endParaRPr lang="en-US">
              <a:solidFill>
                <a:srgbClr val="6E9BC7"/>
              </a:solidFill>
            </a:endParaRPr>
          </a:p>
        </p:txBody>
      </p:sp>
      <p:sp>
        <p:nvSpPr>
          <p:cNvPr id="2" name="TextBox 1">
            <a:extLst>
              <a:ext uri="{FF2B5EF4-FFF2-40B4-BE49-F238E27FC236}">
                <a16:creationId xmlns:a16="http://schemas.microsoft.com/office/drawing/2014/main" id="{8218084A-C56C-4CD2-45EE-4180CEAF8479}"/>
              </a:ext>
            </a:extLst>
          </p:cNvPr>
          <p:cNvSpPr txBox="1"/>
          <p:nvPr/>
        </p:nvSpPr>
        <p:spPr>
          <a:xfrm>
            <a:off x="581192" y="5805241"/>
            <a:ext cx="3194595" cy="230832"/>
          </a:xfrm>
          <a:prstGeom prst="rect">
            <a:avLst/>
          </a:prstGeom>
          <a:noFill/>
        </p:spPr>
        <p:txBody>
          <a:bodyPr wrap="square" rtlCol="0">
            <a:spAutoFit/>
          </a:bodyPr>
          <a:lstStyle/>
          <a:p>
            <a:r>
              <a:rPr lang="en-GB" sz="900">
                <a:hlinkClick r:id="rId3" tooltip="https://socialcovid.commons.gc.cuny.edu/the-role-of-social-media-in-covid-19/"/>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42371228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CCEB46-A917-A970-BC0C-23356E6038A0}"/>
              </a:ext>
            </a:extLst>
          </p:cNvPr>
          <p:cNvSpPr>
            <a:spLocks noGrp="1"/>
          </p:cNvSpPr>
          <p:nvPr>
            <p:ph type="title"/>
          </p:nvPr>
        </p:nvSpPr>
        <p:spPr>
          <a:xfrm>
            <a:off x="581193" y="702156"/>
            <a:ext cx="6309003" cy="653313"/>
          </a:xfrm>
        </p:spPr>
        <p:txBody>
          <a:bodyPr>
            <a:normAutofit/>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Data and analytics and Big data</a:t>
            </a:r>
          </a:p>
        </p:txBody>
      </p:sp>
      <p:sp>
        <p:nvSpPr>
          <p:cNvPr id="13" name="Rectangle 1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7914769-98A8-C693-C966-0CF70AFD0B39}"/>
              </a:ext>
            </a:extLst>
          </p:cNvPr>
          <p:cNvSpPr>
            <a:spLocks noGrp="1"/>
          </p:cNvSpPr>
          <p:nvPr>
            <p:ph idx="1"/>
          </p:nvPr>
        </p:nvSpPr>
        <p:spPr>
          <a:xfrm>
            <a:off x="581194" y="1621536"/>
            <a:ext cx="7550870" cy="4237263"/>
          </a:xfrm>
        </p:spPr>
        <p:txBody>
          <a:bodyPr>
            <a:normAutofit lnSpcReduction="10000"/>
          </a:bodyPr>
          <a:lstStyle/>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Marketing today relies heavily on data and analytics to make informed decisions. </a:t>
            </a:r>
          </a:p>
          <a:p>
            <a:pPr marL="0" marR="0" lvl="0" indent="0" algn="l" defTabSz="914400" rtl="0" eaLnBrk="0" fontAlgn="base" latinLnBrk="0" hangingPunct="0">
              <a:lnSpc>
                <a:spcPct val="100000"/>
              </a:lnSpc>
              <a:spcBef>
                <a:spcPct val="0"/>
              </a:spcBef>
              <a:spcAft>
                <a:spcPct val="0"/>
              </a:spcAft>
              <a:buClrTx/>
              <a:buSzTx/>
              <a:buNone/>
              <a:tabLst/>
            </a:pPr>
            <a:endParaRPr lang="en-GB" sz="9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As data collection methods and tools improve, ability to collect and analyse large data sets enable marketers to continually refine their strategies with precision based on insights gained from data analysis.</a:t>
            </a:r>
          </a:p>
          <a:p>
            <a:endParaRPr lang="en-GB" sz="9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Organisations that invest in data analytics can increase their insight and effectiveness, meet customer needs better and develop operational efficiencies. </a:t>
            </a:r>
          </a:p>
        </p:txBody>
      </p:sp>
      <p:sp>
        <p:nvSpPr>
          <p:cNvPr id="4" name="Footer Placeholder 3">
            <a:extLst>
              <a:ext uri="{FF2B5EF4-FFF2-40B4-BE49-F238E27FC236}">
                <a16:creationId xmlns:a16="http://schemas.microsoft.com/office/drawing/2014/main" id="{F7CAB977-A0CD-7A78-30C5-F8E51EC76432}"/>
              </a:ext>
            </a:extLst>
          </p:cNvPr>
          <p:cNvSpPr>
            <a:spLocks noGrp="1"/>
          </p:cNvSpPr>
          <p:nvPr>
            <p:ph type="ftr" sz="quarter" idx="11"/>
          </p:nvPr>
        </p:nvSpPr>
        <p:spPr>
          <a:xfrm>
            <a:off x="581193" y="5951811"/>
            <a:ext cx="4277410" cy="365125"/>
          </a:xfrm>
        </p:spPr>
        <p:txBody>
          <a:bodyPr>
            <a:normAutofit/>
          </a:bodyPr>
          <a:lstStyle/>
          <a:p>
            <a:endParaRPr lang="en-US" dirty="0">
              <a:solidFill>
                <a:srgbClr val="EE8061"/>
              </a:solidFill>
            </a:endParaRPr>
          </a:p>
        </p:txBody>
      </p:sp>
      <p:sp>
        <p:nvSpPr>
          <p:cNvPr id="5" name="Slide Number Placeholder 4">
            <a:extLst>
              <a:ext uri="{FF2B5EF4-FFF2-40B4-BE49-F238E27FC236}">
                <a16:creationId xmlns:a16="http://schemas.microsoft.com/office/drawing/2014/main" id="{796AC00D-C162-4E0D-39B9-E44101F95E64}"/>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EE8061"/>
                </a:solidFill>
              </a:rPr>
              <a:pPr>
                <a:spcAft>
                  <a:spcPts val="600"/>
                </a:spcAft>
              </a:pPr>
              <a:t>33</a:t>
            </a:fld>
            <a:endParaRPr lang="en-US">
              <a:solidFill>
                <a:srgbClr val="EE8061"/>
              </a:solidFill>
            </a:endParaRPr>
          </a:p>
        </p:txBody>
      </p:sp>
      <p:pic>
        <p:nvPicPr>
          <p:cNvPr id="7" name="Picture 6" descr="Desk with productivity items">
            <a:extLst>
              <a:ext uri="{FF2B5EF4-FFF2-40B4-BE49-F238E27FC236}">
                <a16:creationId xmlns:a16="http://schemas.microsoft.com/office/drawing/2014/main" id="{C99BBB51-8009-B7A8-FB3F-A437A71517CE}"/>
              </a:ext>
            </a:extLst>
          </p:cNvPr>
          <p:cNvPicPr>
            <a:picLocks noChangeAspect="1"/>
          </p:cNvPicPr>
          <p:nvPr/>
        </p:nvPicPr>
        <p:blipFill rotWithShape="1">
          <a:blip r:embed="rId2"/>
          <a:srcRect l="34894" r="19644" b="-1"/>
          <a:stretch/>
        </p:blipFill>
        <p:spPr>
          <a:xfrm>
            <a:off x="8608373" y="10"/>
            <a:ext cx="3583627" cy="6857990"/>
          </a:xfrm>
          <a:prstGeom prst="rect">
            <a:avLst/>
          </a:prstGeom>
        </p:spPr>
      </p:pic>
    </p:spTree>
    <p:extLst>
      <p:ext uri="{BB962C8B-B14F-4D97-AF65-F5344CB8AC3E}">
        <p14:creationId xmlns:p14="http://schemas.microsoft.com/office/powerpoint/2010/main" val="26039951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CE0AF89-D86E-95A6-E4EE-0752B237AC59}"/>
              </a:ext>
            </a:extLst>
          </p:cNvPr>
          <p:cNvSpPr>
            <a:spLocks noGrp="1"/>
          </p:cNvSpPr>
          <p:nvPr>
            <p:ph type="title"/>
          </p:nvPr>
        </p:nvSpPr>
        <p:spPr>
          <a:xfrm>
            <a:off x="581193" y="702156"/>
            <a:ext cx="6309003" cy="653313"/>
          </a:xfrm>
        </p:spPr>
        <p:txBody>
          <a:bodyPr>
            <a:normAutofit/>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Competitive landscape</a:t>
            </a:r>
          </a:p>
        </p:txBody>
      </p:sp>
      <p:sp>
        <p:nvSpPr>
          <p:cNvPr id="14" name="Rectangle 1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Content Placeholder 5">
            <a:extLst>
              <a:ext uri="{FF2B5EF4-FFF2-40B4-BE49-F238E27FC236}">
                <a16:creationId xmlns:a16="http://schemas.microsoft.com/office/drawing/2014/main" id="{12E327CB-37D1-4C29-8B3F-3B2A72BF1DAA}"/>
              </a:ext>
            </a:extLst>
          </p:cNvPr>
          <p:cNvSpPr>
            <a:spLocks noGrp="1"/>
          </p:cNvSpPr>
          <p:nvPr>
            <p:ph idx="1"/>
          </p:nvPr>
        </p:nvSpPr>
        <p:spPr>
          <a:xfrm>
            <a:off x="311972" y="1505428"/>
            <a:ext cx="7209311" cy="4353371"/>
          </a:xfrm>
        </p:spPr>
        <p:txBody>
          <a:bodyPr>
            <a:noAutofit/>
          </a:bodyPr>
          <a:lstStyle/>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Markets are dynamic, and competition is fierce. </a:t>
            </a:r>
          </a:p>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Innovative, agile startups can disruption established markets with new business models and technologies</a:t>
            </a:r>
          </a:p>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To stay ahead, marketers must be agile and responsive to changes in the competitive landscape. </a:t>
            </a:r>
          </a:p>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Adapting marketing strategies can help a company differentiate itself from competitors, gain competitive advantage, first mover and market leadership.</a:t>
            </a:r>
            <a:endPar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3" name="Footer Placeholder 2">
            <a:extLst>
              <a:ext uri="{FF2B5EF4-FFF2-40B4-BE49-F238E27FC236}">
                <a16:creationId xmlns:a16="http://schemas.microsoft.com/office/drawing/2014/main" id="{EB78223D-33E9-6369-B3FE-30D5AC2D2E90}"/>
              </a:ext>
            </a:extLst>
          </p:cNvPr>
          <p:cNvSpPr>
            <a:spLocks noGrp="1"/>
          </p:cNvSpPr>
          <p:nvPr>
            <p:ph type="ftr" sz="quarter" idx="11"/>
          </p:nvPr>
        </p:nvSpPr>
        <p:spPr>
          <a:xfrm>
            <a:off x="581193" y="5951811"/>
            <a:ext cx="4277410" cy="365125"/>
          </a:xfrm>
        </p:spPr>
        <p:txBody>
          <a:bodyPr>
            <a:normAutofit/>
          </a:bodyPr>
          <a:lstStyle/>
          <a:p>
            <a:endParaRPr lang="en-US">
              <a:solidFill>
                <a:srgbClr val="D43A1D"/>
              </a:solidFill>
            </a:endParaRPr>
          </a:p>
        </p:txBody>
      </p:sp>
      <p:sp>
        <p:nvSpPr>
          <p:cNvPr id="4" name="Slide Number Placeholder 3">
            <a:extLst>
              <a:ext uri="{FF2B5EF4-FFF2-40B4-BE49-F238E27FC236}">
                <a16:creationId xmlns:a16="http://schemas.microsoft.com/office/drawing/2014/main" id="{58AF18A8-759F-E463-2431-7CE4D14352FB}"/>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D43A1D"/>
                </a:solidFill>
              </a:rPr>
              <a:pPr>
                <a:spcAft>
                  <a:spcPts val="600"/>
                </a:spcAft>
              </a:pPr>
              <a:t>34</a:t>
            </a:fld>
            <a:endParaRPr lang="en-US">
              <a:solidFill>
                <a:srgbClr val="D43A1D"/>
              </a:solidFill>
            </a:endParaRPr>
          </a:p>
        </p:txBody>
      </p:sp>
      <p:pic>
        <p:nvPicPr>
          <p:cNvPr id="8" name="Picture 7" descr="Blue arrows pointing at a red button">
            <a:extLst>
              <a:ext uri="{FF2B5EF4-FFF2-40B4-BE49-F238E27FC236}">
                <a16:creationId xmlns:a16="http://schemas.microsoft.com/office/drawing/2014/main" id="{9FD6B57F-0A03-B469-2851-98FB3B443391}"/>
              </a:ext>
            </a:extLst>
          </p:cNvPr>
          <p:cNvPicPr>
            <a:picLocks noChangeAspect="1"/>
          </p:cNvPicPr>
          <p:nvPr/>
        </p:nvPicPr>
        <p:blipFill rotWithShape="1">
          <a:blip r:embed="rId2"/>
          <a:srcRect l="31456" r="23082" b="-1"/>
          <a:stretch/>
        </p:blipFill>
        <p:spPr>
          <a:xfrm>
            <a:off x="7521283" y="10"/>
            <a:ext cx="4670717" cy="6857990"/>
          </a:xfrm>
          <a:prstGeom prst="rect">
            <a:avLst/>
          </a:prstGeom>
        </p:spPr>
      </p:pic>
    </p:spTree>
    <p:extLst>
      <p:ext uri="{BB962C8B-B14F-4D97-AF65-F5344CB8AC3E}">
        <p14:creationId xmlns:p14="http://schemas.microsoft.com/office/powerpoint/2010/main" val="26349065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CE0AF89-D86E-95A6-E4EE-0752B237AC59}"/>
              </a:ext>
            </a:extLst>
          </p:cNvPr>
          <p:cNvSpPr>
            <a:spLocks noGrp="1"/>
          </p:cNvSpPr>
          <p:nvPr>
            <p:ph type="title"/>
          </p:nvPr>
        </p:nvSpPr>
        <p:spPr>
          <a:xfrm>
            <a:off x="581193" y="702156"/>
            <a:ext cx="6309003" cy="1013800"/>
          </a:xfrm>
        </p:spPr>
        <p:txBody>
          <a:bodyPr>
            <a:normAutofit/>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globalisation</a:t>
            </a:r>
          </a:p>
        </p:txBody>
      </p:sp>
      <p:sp>
        <p:nvSpPr>
          <p:cNvPr id="14" name="Rectangle 1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Content Placeholder 5">
            <a:extLst>
              <a:ext uri="{FF2B5EF4-FFF2-40B4-BE49-F238E27FC236}">
                <a16:creationId xmlns:a16="http://schemas.microsoft.com/office/drawing/2014/main" id="{12E327CB-37D1-4C29-8B3F-3B2A72BF1DAA}"/>
              </a:ext>
            </a:extLst>
          </p:cNvPr>
          <p:cNvSpPr>
            <a:spLocks noGrp="1"/>
          </p:cNvSpPr>
          <p:nvPr>
            <p:ph idx="1"/>
          </p:nvPr>
        </p:nvSpPr>
        <p:spPr>
          <a:xfrm>
            <a:off x="581194" y="1896533"/>
            <a:ext cx="6309003" cy="3962266"/>
          </a:xfrm>
        </p:spPr>
        <p:txBody>
          <a:bodyPr>
            <a:normAutofit/>
          </a:bodyPr>
          <a:lstStyle/>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As markets become more globalised, businesses need to adjust their marketing strategies to cater to diverse cultures, languages, and consumer behaviours. </a:t>
            </a:r>
          </a:p>
          <a:p>
            <a:endPar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Adapting to these changes can help companies expand their reach and tap into new markets</a:t>
            </a:r>
            <a:r>
              <a:rPr lang="en-GB" sz="2400" b="0" i="0" dirty="0">
                <a:solidFill>
                  <a:schemeClr val="tx2"/>
                </a:solidFill>
                <a:effectLst/>
                <a:latin typeface="Söhne"/>
              </a:rPr>
              <a:t>.</a:t>
            </a:r>
            <a:endParaRPr lang="en-GB" sz="2400" dirty="0">
              <a:solidFill>
                <a:schemeClr val="tx2"/>
              </a:solidFill>
            </a:endParaRPr>
          </a:p>
        </p:txBody>
      </p:sp>
      <p:sp>
        <p:nvSpPr>
          <p:cNvPr id="3" name="Footer Placeholder 2">
            <a:extLst>
              <a:ext uri="{FF2B5EF4-FFF2-40B4-BE49-F238E27FC236}">
                <a16:creationId xmlns:a16="http://schemas.microsoft.com/office/drawing/2014/main" id="{EB78223D-33E9-6369-B3FE-30D5AC2D2E90}"/>
              </a:ext>
            </a:extLst>
          </p:cNvPr>
          <p:cNvSpPr>
            <a:spLocks noGrp="1"/>
          </p:cNvSpPr>
          <p:nvPr>
            <p:ph type="ftr" sz="quarter" idx="11"/>
          </p:nvPr>
        </p:nvSpPr>
        <p:spPr>
          <a:xfrm>
            <a:off x="581193" y="5951811"/>
            <a:ext cx="4277410" cy="365125"/>
          </a:xfrm>
        </p:spPr>
        <p:txBody>
          <a:bodyPr>
            <a:normAutofit/>
          </a:bodyPr>
          <a:lstStyle/>
          <a:p>
            <a:endParaRPr lang="en-US">
              <a:solidFill>
                <a:srgbClr val="5CE9FD"/>
              </a:solidFill>
            </a:endParaRPr>
          </a:p>
        </p:txBody>
      </p:sp>
      <p:sp>
        <p:nvSpPr>
          <p:cNvPr id="4" name="Slide Number Placeholder 3">
            <a:extLst>
              <a:ext uri="{FF2B5EF4-FFF2-40B4-BE49-F238E27FC236}">
                <a16:creationId xmlns:a16="http://schemas.microsoft.com/office/drawing/2014/main" id="{58AF18A8-759F-E463-2431-7CE4D14352FB}"/>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5CE9FD"/>
                </a:solidFill>
              </a:rPr>
              <a:pPr>
                <a:spcAft>
                  <a:spcPts val="600"/>
                </a:spcAft>
              </a:pPr>
              <a:t>35</a:t>
            </a:fld>
            <a:endParaRPr lang="en-US">
              <a:solidFill>
                <a:srgbClr val="5CE9FD"/>
              </a:solidFill>
            </a:endParaRPr>
          </a:p>
        </p:txBody>
      </p:sp>
      <p:pic>
        <p:nvPicPr>
          <p:cNvPr id="8" name="Picture 7" descr="Digital financial graphs in 3D">
            <a:extLst>
              <a:ext uri="{FF2B5EF4-FFF2-40B4-BE49-F238E27FC236}">
                <a16:creationId xmlns:a16="http://schemas.microsoft.com/office/drawing/2014/main" id="{3C7AE739-DFFB-DCB3-F584-E8FAA5E2AE24}"/>
              </a:ext>
            </a:extLst>
          </p:cNvPr>
          <p:cNvPicPr>
            <a:picLocks noChangeAspect="1"/>
          </p:cNvPicPr>
          <p:nvPr/>
        </p:nvPicPr>
        <p:blipFill rotWithShape="1">
          <a:blip r:embed="rId2"/>
          <a:srcRect l="36321" r="10725" b="-2"/>
          <a:stretch/>
        </p:blipFill>
        <p:spPr>
          <a:xfrm>
            <a:off x="7521283" y="10"/>
            <a:ext cx="4670717" cy="6857990"/>
          </a:xfrm>
          <a:prstGeom prst="rect">
            <a:avLst/>
          </a:prstGeom>
        </p:spPr>
      </p:pic>
    </p:spTree>
    <p:extLst>
      <p:ext uri="{BB962C8B-B14F-4D97-AF65-F5344CB8AC3E}">
        <p14:creationId xmlns:p14="http://schemas.microsoft.com/office/powerpoint/2010/main" val="41254708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CCEB46-A917-A970-BC0C-23356E6038A0}"/>
              </a:ext>
            </a:extLst>
          </p:cNvPr>
          <p:cNvSpPr>
            <a:spLocks noGrp="1"/>
          </p:cNvSpPr>
          <p:nvPr>
            <p:ph type="title"/>
          </p:nvPr>
        </p:nvSpPr>
        <p:spPr>
          <a:xfrm>
            <a:off x="581193" y="702156"/>
            <a:ext cx="6309003" cy="1013800"/>
          </a:xfrm>
        </p:spPr>
        <p:txBody>
          <a:bodyPr>
            <a:normAutofit/>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regulations</a:t>
            </a:r>
          </a:p>
        </p:txBody>
      </p:sp>
      <p:sp>
        <p:nvSpPr>
          <p:cNvPr id="13" name="Rectangle 1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7914769-98A8-C693-C966-0CF70AFD0B39}"/>
              </a:ext>
            </a:extLst>
          </p:cNvPr>
          <p:cNvSpPr>
            <a:spLocks noGrp="1"/>
          </p:cNvSpPr>
          <p:nvPr>
            <p:ph idx="1"/>
          </p:nvPr>
        </p:nvSpPr>
        <p:spPr>
          <a:xfrm>
            <a:off x="581194" y="1896533"/>
            <a:ext cx="7355798" cy="3962266"/>
          </a:xfrm>
        </p:spPr>
        <p:txBody>
          <a:bodyPr>
            <a:normAutofit/>
          </a:bodyPr>
          <a:lstStyle/>
          <a:p>
            <a:r>
              <a:rPr lang="en-GB" sz="240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Marketing is subject to various regulations and standards, such as data privacy laws and advertising guidelines. </a:t>
            </a:r>
          </a:p>
          <a:p>
            <a:pPr marL="0" indent="0">
              <a:buNone/>
            </a:pPr>
            <a:endParaRPr lang="en-GB" sz="240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r>
              <a:rPr lang="en-GB" sz="240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Staying compliant with these regulations is essential to avoid legal issues and maintain a positive brand image.</a:t>
            </a:r>
            <a:endPar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F7CAB977-A0CD-7A78-30C5-F8E51EC76432}"/>
              </a:ext>
            </a:extLst>
          </p:cNvPr>
          <p:cNvSpPr>
            <a:spLocks noGrp="1"/>
          </p:cNvSpPr>
          <p:nvPr>
            <p:ph type="ftr" sz="quarter" idx="11"/>
          </p:nvPr>
        </p:nvSpPr>
        <p:spPr>
          <a:xfrm>
            <a:off x="581193" y="5951811"/>
            <a:ext cx="42774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796AC00D-C162-4E0D-39B9-E44101F95E64}"/>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pPr>
                <a:spcAft>
                  <a:spcPts val="600"/>
                </a:spcAft>
              </a:pPr>
              <a:t>36</a:t>
            </a:fld>
            <a:endParaRPr lang="en-US"/>
          </a:p>
        </p:txBody>
      </p:sp>
      <p:pic>
        <p:nvPicPr>
          <p:cNvPr id="7" name="Picture 6" descr="Padlock on computer motherboard">
            <a:extLst>
              <a:ext uri="{FF2B5EF4-FFF2-40B4-BE49-F238E27FC236}">
                <a16:creationId xmlns:a16="http://schemas.microsoft.com/office/drawing/2014/main" id="{F6956A47-5992-90A4-E0C6-C2DC97214592}"/>
              </a:ext>
            </a:extLst>
          </p:cNvPr>
          <p:cNvPicPr>
            <a:picLocks noChangeAspect="1"/>
          </p:cNvPicPr>
          <p:nvPr/>
        </p:nvPicPr>
        <p:blipFill rotWithShape="1">
          <a:blip r:embed="rId2"/>
          <a:srcRect l="15592" r="38946" b="-1"/>
          <a:stretch/>
        </p:blipFill>
        <p:spPr>
          <a:xfrm>
            <a:off x="8485632" y="10"/>
            <a:ext cx="3706368" cy="6857990"/>
          </a:xfrm>
          <a:prstGeom prst="rect">
            <a:avLst/>
          </a:prstGeom>
        </p:spPr>
      </p:pic>
    </p:spTree>
    <p:extLst>
      <p:ext uri="{BB962C8B-B14F-4D97-AF65-F5344CB8AC3E}">
        <p14:creationId xmlns:p14="http://schemas.microsoft.com/office/powerpoint/2010/main" val="9559606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ECCEB46-A917-A970-BC0C-23356E6038A0}"/>
              </a:ext>
            </a:extLst>
          </p:cNvPr>
          <p:cNvSpPr>
            <a:spLocks noGrp="1"/>
          </p:cNvSpPr>
          <p:nvPr>
            <p:ph type="title"/>
          </p:nvPr>
        </p:nvSpPr>
        <p:spPr>
          <a:xfrm>
            <a:off x="5540829" y="702156"/>
            <a:ext cx="6041266" cy="513458"/>
          </a:xfrm>
        </p:spPr>
        <p:txBody>
          <a:bodyPr>
            <a:normAutofit fontScale="90000"/>
          </a:bodyPr>
          <a:lstStyle/>
          <a:p>
            <a:r>
              <a:rPr lang="en-GB" sz="2600" b="1" u="sng" dirty="0">
                <a:solidFill>
                  <a:schemeClr val="tx1"/>
                </a:solidFill>
                <a:latin typeface="Calibri" panose="020F0502020204030204" pitchFamily="34" charset="0"/>
                <a:ea typeface="Calibri" panose="020F0502020204030204" pitchFamily="34" charset="0"/>
                <a:cs typeface="Calibri" panose="020F0502020204030204" pitchFamily="34" charset="0"/>
              </a:rPr>
              <a:t>Environmental and social influences</a:t>
            </a:r>
          </a:p>
        </p:txBody>
      </p:sp>
      <p:pic>
        <p:nvPicPr>
          <p:cNvPr id="7" name="Picture 6" descr="Sphere of mesh and nodes">
            <a:extLst>
              <a:ext uri="{FF2B5EF4-FFF2-40B4-BE49-F238E27FC236}">
                <a16:creationId xmlns:a16="http://schemas.microsoft.com/office/drawing/2014/main" id="{73B7E0AD-071D-D467-4D59-BE446428185E}"/>
              </a:ext>
            </a:extLst>
          </p:cNvPr>
          <p:cNvPicPr>
            <a:picLocks noChangeAspect="1"/>
          </p:cNvPicPr>
          <p:nvPr/>
        </p:nvPicPr>
        <p:blipFill rotWithShape="1">
          <a:blip r:embed="rId2"/>
          <a:srcRect l="17567"/>
          <a:stretch/>
        </p:blipFill>
        <p:spPr>
          <a:xfrm>
            <a:off x="21" y="10"/>
            <a:ext cx="5010892" cy="6857990"/>
          </a:xfrm>
          <a:prstGeom prst="rect">
            <a:avLst/>
          </a:prstGeom>
        </p:spPr>
      </p:pic>
      <p:sp>
        <p:nvSpPr>
          <p:cNvPr id="13" name="Rectangle 12">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7914769-98A8-C693-C966-0CF70AFD0B39}"/>
              </a:ext>
            </a:extLst>
          </p:cNvPr>
          <p:cNvSpPr>
            <a:spLocks noGrp="1"/>
          </p:cNvSpPr>
          <p:nvPr>
            <p:ph idx="1"/>
          </p:nvPr>
        </p:nvSpPr>
        <p:spPr>
          <a:xfrm>
            <a:off x="5266944" y="1917770"/>
            <a:ext cx="6620256" cy="4057580"/>
          </a:xfrm>
        </p:spPr>
        <p:txBody>
          <a:bodyPr>
            <a:noAutofit/>
          </a:bodyPr>
          <a:lstStyle/>
          <a:p>
            <a:pPr>
              <a:lnSpc>
                <a:spcPct val="100000"/>
              </a:lnSpc>
            </a:pPr>
            <a:r>
              <a:rPr lang="en-GB" sz="2200" dirty="0">
                <a:solidFill>
                  <a:schemeClr val="tx1"/>
                </a:solidFill>
                <a:latin typeface="Calibri" panose="020F0502020204030204" pitchFamily="34" charset="0"/>
                <a:ea typeface="Calibri" panose="020F0502020204030204" pitchFamily="34" charset="0"/>
                <a:cs typeface="Calibri" panose="020F0502020204030204" pitchFamily="34" charset="0"/>
              </a:rPr>
              <a:t>F</a:t>
            </a:r>
            <a:r>
              <a:rPr lang="en-GB" sz="220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actors related to the environment and society that significantly impact marketing strategies, consumer behaviour, and brand perceptions. </a:t>
            </a:r>
          </a:p>
          <a:p>
            <a:pPr>
              <a:lnSpc>
                <a:spcPct val="100000"/>
              </a:lnSpc>
            </a:pPr>
            <a:r>
              <a:rPr lang="en-GB" sz="220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These drivers are increasingly important in today's business landscape as consumers and stakeholders are more conscious of environmental and social issues</a:t>
            </a:r>
            <a:r>
              <a:rPr lang="en-GB" sz="2200" dirty="0">
                <a:solidFill>
                  <a:schemeClr val="tx1"/>
                </a:solidFill>
                <a:latin typeface="Calibri" panose="020F0502020204030204" pitchFamily="34" charset="0"/>
                <a:ea typeface="Calibri" panose="020F0502020204030204" pitchFamily="34" charset="0"/>
                <a:cs typeface="Calibri" panose="020F0502020204030204" pitchFamily="34" charset="0"/>
              </a:rPr>
              <a:t> often preferring brands that are eco-conscious, transparent and socially conscious</a:t>
            </a:r>
            <a:r>
              <a:rPr lang="en-GB" sz="220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t>
            </a:r>
          </a:p>
          <a:p>
            <a:pPr>
              <a:lnSpc>
                <a:spcPct val="100000"/>
              </a:lnSpc>
            </a:pPr>
            <a:r>
              <a:rPr lang="en-GB" sz="220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Companies that adopt sustainable practices in their operations and marketing often have a competitive advantage.</a:t>
            </a:r>
          </a:p>
          <a:p>
            <a:pPr>
              <a:lnSpc>
                <a:spcPct val="100000"/>
              </a:lnSpc>
            </a:pPr>
            <a:r>
              <a:rPr lang="en-GB" sz="2200" dirty="0">
                <a:solidFill>
                  <a:schemeClr val="tx1"/>
                </a:solidFill>
                <a:latin typeface="Calibri" panose="020F0502020204030204" pitchFamily="34" charset="0"/>
                <a:ea typeface="Calibri" panose="020F0502020204030204" pitchFamily="34" charset="0"/>
                <a:cs typeface="Calibri" panose="020F0502020204030204" pitchFamily="34" charset="0"/>
              </a:rPr>
              <a:t>E.g. Green marketing. Reduced carbon footprint, CSR, circular economy. Ethical sourcing.</a:t>
            </a:r>
          </a:p>
        </p:txBody>
      </p:sp>
      <p:sp>
        <p:nvSpPr>
          <p:cNvPr id="5" name="Slide Number Placeholder 4">
            <a:extLst>
              <a:ext uri="{FF2B5EF4-FFF2-40B4-BE49-F238E27FC236}">
                <a16:creationId xmlns:a16="http://schemas.microsoft.com/office/drawing/2014/main" id="{796AC00D-C162-4E0D-39B9-E44101F95E64}"/>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37</a:t>
            </a:fld>
            <a:endParaRPr lang="en-US"/>
          </a:p>
        </p:txBody>
      </p:sp>
    </p:spTree>
    <p:extLst>
      <p:ext uri="{BB962C8B-B14F-4D97-AF65-F5344CB8AC3E}">
        <p14:creationId xmlns:p14="http://schemas.microsoft.com/office/powerpoint/2010/main" val="11764586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76D4D-89D0-D6BB-BA5F-80BD20D59249}"/>
              </a:ext>
            </a:extLst>
          </p:cNvPr>
          <p:cNvSpPr>
            <a:spLocks noGrp="1"/>
          </p:cNvSpPr>
          <p:nvPr>
            <p:ph type="title"/>
          </p:nvPr>
        </p:nvSpPr>
        <p:spPr/>
        <p:txBody>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Boston Consulting Group</a:t>
            </a:r>
          </a:p>
        </p:txBody>
      </p:sp>
      <p:sp>
        <p:nvSpPr>
          <p:cNvPr id="3" name="Content Placeholder 2">
            <a:extLst>
              <a:ext uri="{FF2B5EF4-FFF2-40B4-BE49-F238E27FC236}">
                <a16:creationId xmlns:a16="http://schemas.microsoft.com/office/drawing/2014/main" id="{DC1AE7F7-2C9A-75D5-FDB2-D31FA210E696}"/>
              </a:ext>
            </a:extLst>
          </p:cNvPr>
          <p:cNvSpPr>
            <a:spLocks noGrp="1"/>
          </p:cNvSpPr>
          <p:nvPr>
            <p:ph idx="1"/>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hlinkClick r:id="rId2"/>
              </a:rPr>
              <a:t>Historical Rankings of the 50 Most Innovative Companies | BCG</a:t>
            </a: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hlinkClick r:id="rId3"/>
            </a:endParaRPr>
          </a:p>
          <a:p>
            <a:r>
              <a:rPr lang="en-GB" dirty="0">
                <a:latin typeface="Calibri" panose="020F0502020204030204" pitchFamily="34" charset="0"/>
                <a:ea typeface="Calibri" panose="020F0502020204030204" pitchFamily="34" charset="0"/>
                <a:cs typeface="Calibri" panose="020F0502020204030204" pitchFamily="34" charset="0"/>
                <a:hlinkClick r:id="rId3"/>
              </a:rPr>
              <a:t>Advantages of Innovation - 2023 Most Innovative Companies | BCG</a:t>
            </a: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hlinkClick r:id="rId4"/>
            </a:endParaRPr>
          </a:p>
          <a:p>
            <a:r>
              <a:rPr lang="en-GB" dirty="0">
                <a:latin typeface="Calibri" panose="020F0502020204030204" pitchFamily="34" charset="0"/>
                <a:ea typeface="Calibri" panose="020F0502020204030204" pitchFamily="34" charset="0"/>
                <a:cs typeface="Calibri" panose="020F0502020204030204" pitchFamily="34" charset="0"/>
                <a:hlinkClick r:id="rId4"/>
              </a:rPr>
              <a:t>Nearly 80% of Companies Worldwide Rank Innovation as a Top-Three Priority for 2023 (bcg.com)</a:t>
            </a: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4" name="Footer Placeholder 3">
            <a:extLst>
              <a:ext uri="{FF2B5EF4-FFF2-40B4-BE49-F238E27FC236}">
                <a16:creationId xmlns:a16="http://schemas.microsoft.com/office/drawing/2014/main" id="{BD122049-37E3-E8EC-DAC1-C0D7BEC4D11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892D80A-662D-7E0F-2A7A-079C080AC81F}"/>
              </a:ext>
            </a:extLst>
          </p:cNvPr>
          <p:cNvSpPr>
            <a:spLocks noGrp="1"/>
          </p:cNvSpPr>
          <p:nvPr>
            <p:ph type="sldNum" sz="quarter" idx="12"/>
          </p:nvPr>
        </p:nvSpPr>
        <p:spPr/>
        <p:txBody>
          <a:bodyPr/>
          <a:lstStyle/>
          <a:p>
            <a:fld id="{3A98EE3D-8CD1-4C3F-BD1C-C98C9596463C}" type="slidenum">
              <a:rPr lang="en-US" smtClean="0"/>
              <a:t>38</a:t>
            </a:fld>
            <a:endParaRPr lang="en-US" dirty="0"/>
          </a:p>
        </p:txBody>
      </p:sp>
    </p:spTree>
    <p:extLst>
      <p:ext uri="{BB962C8B-B14F-4D97-AF65-F5344CB8AC3E}">
        <p14:creationId xmlns:p14="http://schemas.microsoft.com/office/powerpoint/2010/main" val="10900884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1C2E1-723F-03F0-97BA-AB8AE6673569}"/>
              </a:ext>
            </a:extLst>
          </p:cNvPr>
          <p:cNvSpPr>
            <a:spLocks noGrp="1"/>
          </p:cNvSpPr>
          <p:nvPr>
            <p:ph type="title"/>
          </p:nvPr>
        </p:nvSpPr>
        <p:spPr>
          <a:xfrm>
            <a:off x="581192" y="702156"/>
            <a:ext cx="11029616" cy="873725"/>
          </a:xfrm>
        </p:spPr>
        <p:txBody>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Gartner</a:t>
            </a:r>
          </a:p>
        </p:txBody>
      </p:sp>
      <p:sp>
        <p:nvSpPr>
          <p:cNvPr id="3" name="Content Placeholder 2">
            <a:extLst>
              <a:ext uri="{FF2B5EF4-FFF2-40B4-BE49-F238E27FC236}">
                <a16:creationId xmlns:a16="http://schemas.microsoft.com/office/drawing/2014/main" id="{29AC5CC6-CBCA-47CB-FAB4-831825108A8E}"/>
              </a:ext>
            </a:extLst>
          </p:cNvPr>
          <p:cNvSpPr>
            <a:spLocks noGrp="1"/>
          </p:cNvSpPr>
          <p:nvPr>
            <p:ph idx="1"/>
          </p:nvPr>
        </p:nvSpPr>
        <p:spPr>
          <a:xfrm>
            <a:off x="581192" y="1809345"/>
            <a:ext cx="11029615" cy="4166005"/>
          </a:xfrm>
        </p:spPr>
        <p:txBody>
          <a:bodyPr/>
          <a:lstStyle/>
          <a:p>
            <a:r>
              <a:rPr lang="en-GB" sz="2400" dirty="0">
                <a:latin typeface="Calibri" panose="020F0502020204030204" pitchFamily="34" charset="0"/>
                <a:ea typeface="Calibri" panose="020F0502020204030204" pitchFamily="34" charset="0"/>
                <a:cs typeface="Calibri" panose="020F0502020204030204" pitchFamily="34" charset="0"/>
              </a:rPr>
              <a:t>Marketing consultants offering a range of free insights and resources</a:t>
            </a:r>
          </a:p>
          <a:p>
            <a:r>
              <a:rPr lang="en-GB" sz="2400" dirty="0">
                <a:latin typeface="Calibri" panose="020F0502020204030204" pitchFamily="34" charset="0"/>
                <a:ea typeface="Calibri" panose="020F0502020204030204" pitchFamily="34" charset="0"/>
                <a:cs typeface="Calibri" panose="020F0502020204030204" pitchFamily="34" charset="0"/>
              </a:rPr>
              <a:t>Gartner website </a:t>
            </a:r>
            <a:r>
              <a:rPr lang="en-GB" sz="2400" dirty="0">
                <a:latin typeface="Calibri" panose="020F0502020204030204" pitchFamily="34" charset="0"/>
                <a:ea typeface="Calibri" panose="020F0502020204030204" pitchFamily="34" charset="0"/>
                <a:cs typeface="Calibri" panose="020F0502020204030204" pitchFamily="34" charset="0"/>
                <a:hlinkClick r:id="rId2"/>
              </a:rPr>
              <a:t>Gartner for Marketing Leaders</a:t>
            </a:r>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Gartner You Tube Site </a:t>
            </a:r>
            <a:r>
              <a:rPr lang="en-GB" sz="2400" dirty="0">
                <a:latin typeface="Calibri" panose="020F0502020204030204" pitchFamily="34" charset="0"/>
                <a:ea typeface="Calibri" panose="020F0502020204030204" pitchFamily="34" charset="0"/>
                <a:cs typeface="Calibri" panose="020F0502020204030204" pitchFamily="34" charset="0"/>
                <a:hlinkClick r:id="rId3"/>
              </a:rPr>
              <a:t>Gartner – YouTube</a:t>
            </a:r>
            <a:endParaRPr lang="en-GB" sz="2400"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4" name="Footer Placeholder 3">
            <a:extLst>
              <a:ext uri="{FF2B5EF4-FFF2-40B4-BE49-F238E27FC236}">
                <a16:creationId xmlns:a16="http://schemas.microsoft.com/office/drawing/2014/main" id="{53AC84D9-C4F8-63E2-FEA1-DEED7A8A9A0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E6EC63C-82A6-33C2-91CB-A4DCAC9CAF74}"/>
              </a:ext>
            </a:extLst>
          </p:cNvPr>
          <p:cNvSpPr>
            <a:spLocks noGrp="1"/>
          </p:cNvSpPr>
          <p:nvPr>
            <p:ph type="sldNum" sz="quarter" idx="12"/>
          </p:nvPr>
        </p:nvSpPr>
        <p:spPr/>
        <p:txBody>
          <a:bodyPr/>
          <a:lstStyle/>
          <a:p>
            <a:fld id="{3A98EE3D-8CD1-4C3F-BD1C-C98C9596463C}" type="slidenum">
              <a:rPr lang="en-US" smtClean="0"/>
              <a:t>39</a:t>
            </a:fld>
            <a:endParaRPr lang="en-US" dirty="0"/>
          </a:p>
        </p:txBody>
      </p:sp>
    </p:spTree>
    <p:extLst>
      <p:ext uri="{BB962C8B-B14F-4D97-AF65-F5344CB8AC3E}">
        <p14:creationId xmlns:p14="http://schemas.microsoft.com/office/powerpoint/2010/main" val="401730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1F24C9-D5BF-BEB6-1EA4-F385FABA7CF8}"/>
              </a:ext>
            </a:extLst>
          </p:cNvPr>
          <p:cNvSpPr>
            <a:spLocks noGrp="1"/>
          </p:cNvSpPr>
          <p:nvPr>
            <p:ph type="title"/>
          </p:nvPr>
        </p:nvSpPr>
        <p:spPr>
          <a:xfrm>
            <a:off x="581192" y="1507414"/>
            <a:ext cx="5120255" cy="3903332"/>
          </a:xfrm>
        </p:spPr>
        <p:txBody>
          <a:bodyPr anchor="t">
            <a:normAutofit/>
          </a:bodyPr>
          <a:lstStyle/>
          <a:p>
            <a:r>
              <a:rPr lang="en-GB" sz="4000" b="1" u="sng">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Useful Resources - SMART INSIGHTS</a:t>
            </a:r>
          </a:p>
        </p:txBody>
      </p:sp>
      <p:sp>
        <p:nvSpPr>
          <p:cNvPr id="12" name="Rectangle 11">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0CEAC16-E924-21C7-EE9D-07D0D8B423A4}"/>
              </a:ext>
            </a:extLst>
          </p:cNvPr>
          <p:cNvSpPr>
            <a:spLocks noGrp="1"/>
          </p:cNvSpPr>
          <p:nvPr>
            <p:ph idx="1"/>
          </p:nvPr>
        </p:nvSpPr>
        <p:spPr>
          <a:xfrm>
            <a:off x="6441743" y="1507415"/>
            <a:ext cx="4819091" cy="3903331"/>
          </a:xfrm>
          <a:ln w="57150">
            <a:noFill/>
          </a:ln>
        </p:spPr>
        <p:txBody>
          <a:bodyPr anchor="t">
            <a:normAutofit/>
          </a:bodyPr>
          <a:lstStyle/>
          <a:p>
            <a:pPr>
              <a:lnSpc>
                <a:spcPct val="90000"/>
              </a:lnSpc>
            </a:pPr>
            <a:r>
              <a:rPr lang="en-GB" sz="1600" b="0" i="0">
                <a:effectLst/>
                <a:latin typeface="Calibri" panose="020F0502020204030204" pitchFamily="34" charset="0"/>
                <a:ea typeface="Calibri" panose="020F0502020204030204" pitchFamily="34" charset="0"/>
                <a:cs typeface="Calibri" panose="020F0502020204030204" pitchFamily="34" charset="0"/>
              </a:rPr>
              <a:t>Digital marketing and technology experts Dr. Dave Chaffey and Stuart Miller launched Smart Insights in 2010 with the aim of providing marketing professionals with a single up-to-date source of best practices to create and implement plans to take advantage of the opportunities of digital marketing.</a:t>
            </a:r>
          </a:p>
          <a:p>
            <a:pPr>
              <a:lnSpc>
                <a:spcPct val="90000"/>
              </a:lnSpc>
            </a:pPr>
            <a:r>
              <a:rPr lang="en-GB" sz="1600">
                <a:latin typeface="Calibri" panose="020F0502020204030204" pitchFamily="34" charset="0"/>
                <a:ea typeface="Calibri" panose="020F0502020204030204" pitchFamily="34" charset="0"/>
                <a:cs typeface="Calibri" panose="020F0502020204030204" pitchFamily="34" charset="0"/>
              </a:rPr>
              <a:t>Smart Insights website </a:t>
            </a:r>
            <a:r>
              <a:rPr lang="en-GB" sz="1600">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www.smartinsights.com</a:t>
            </a:r>
            <a:endParaRPr lang="en-GB" sz="1600">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1600">
                <a:latin typeface="Calibri" panose="020F0502020204030204" pitchFamily="34" charset="0"/>
                <a:ea typeface="Calibri" panose="020F0502020204030204" pitchFamily="34" charset="0"/>
                <a:cs typeface="Calibri" panose="020F0502020204030204" pitchFamily="34" charset="0"/>
              </a:rPr>
              <a:t>Register for free membership and access resources</a:t>
            </a:r>
          </a:p>
          <a:p>
            <a:pPr>
              <a:lnSpc>
                <a:spcPct val="90000"/>
              </a:lnSpc>
            </a:pPr>
            <a:r>
              <a:rPr lang="en-GB" sz="1600">
                <a:latin typeface="Calibri" panose="020F0502020204030204" pitchFamily="34" charset="0"/>
                <a:ea typeface="Calibri" panose="020F0502020204030204" pitchFamily="34" charset="0"/>
                <a:cs typeface="Calibri" panose="020F0502020204030204" pitchFamily="34" charset="0"/>
              </a:rPr>
              <a:t>Follow their blog form current trends and insights</a:t>
            </a:r>
          </a:p>
          <a:p>
            <a:pPr lvl="1">
              <a:lnSpc>
                <a:spcPct val="90000"/>
              </a:lnSpc>
            </a:pPr>
            <a:r>
              <a:rPr lang="en-GB" sz="1600">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Marketing Strategy Blog &gt; Smart Insights Digital Marketing</a:t>
            </a:r>
            <a:endParaRPr lang="en-GB" sz="1600">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1600">
                <a:latin typeface="Calibri" panose="020F0502020204030204" pitchFamily="34" charset="0"/>
                <a:ea typeface="Calibri" panose="020F0502020204030204" pitchFamily="34" charset="0"/>
                <a:cs typeface="Calibri" panose="020F0502020204030204" pitchFamily="34" charset="0"/>
              </a:rPr>
              <a:t>Dr Dave Chaffey </a:t>
            </a:r>
            <a:r>
              <a:rPr lang="en-GB" sz="1600">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Dr Dave - Dr Dave Chaffey - YouTube</a:t>
            </a:r>
            <a:endParaRPr lang="en-GB" sz="1600"/>
          </a:p>
        </p:txBody>
      </p:sp>
      <p:sp>
        <p:nvSpPr>
          <p:cNvPr id="16" name="Rectangle 15">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Slide Number Placeholder 4">
            <a:extLst>
              <a:ext uri="{FF2B5EF4-FFF2-40B4-BE49-F238E27FC236}">
                <a16:creationId xmlns:a16="http://schemas.microsoft.com/office/drawing/2014/main" id="{2E55DE8D-877D-5C26-A969-E42C82AE072D}"/>
              </a:ext>
            </a:extLst>
          </p:cNvPr>
          <p:cNvSpPr>
            <a:spLocks noGrp="1"/>
          </p:cNvSpPr>
          <p:nvPr>
            <p:ph type="sldNum" sz="quarter" idx="12"/>
          </p:nvPr>
        </p:nvSpPr>
        <p:spPr>
          <a:xfrm>
            <a:off x="10558300" y="5951810"/>
            <a:ext cx="1052510" cy="365125"/>
          </a:xfrm>
        </p:spPr>
        <p:txBody>
          <a:bodyPr>
            <a:normAutofit/>
          </a:bodyPr>
          <a:lstStyle/>
          <a:p>
            <a:pPr>
              <a:spcAft>
                <a:spcPts val="600"/>
              </a:spcAft>
            </a:pPr>
            <a:fld id="{3A98EE3D-8CD1-4C3F-BD1C-C98C9596463C}" type="slidenum">
              <a:rPr lang="en-US">
                <a:solidFill>
                  <a:srgbClr val="FFFFFF"/>
                </a:solidFill>
              </a:rPr>
              <a:pPr>
                <a:spcAft>
                  <a:spcPts val="600"/>
                </a:spcAft>
              </a:pPr>
              <a:t>40</a:t>
            </a:fld>
            <a:endParaRPr lang="en-US">
              <a:solidFill>
                <a:srgbClr val="FFFFFF"/>
              </a:solidFill>
            </a:endParaRPr>
          </a:p>
        </p:txBody>
      </p:sp>
    </p:spTree>
    <p:extLst>
      <p:ext uri="{BB962C8B-B14F-4D97-AF65-F5344CB8AC3E}">
        <p14:creationId xmlns:p14="http://schemas.microsoft.com/office/powerpoint/2010/main" val="23784583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1" name="Rectangle 20">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0207D9BC-959D-AE9B-E40E-8B8CB5AA2A0C}"/>
              </a:ext>
            </a:extLst>
          </p:cNvPr>
          <p:cNvSpPr>
            <a:spLocks noGrp="1"/>
          </p:cNvSpPr>
          <p:nvPr>
            <p:ph type="title"/>
          </p:nvPr>
        </p:nvSpPr>
        <p:spPr>
          <a:xfrm>
            <a:off x="638620" y="1062987"/>
            <a:ext cx="3511233" cy="3779995"/>
          </a:xfrm>
        </p:spPr>
        <p:txBody>
          <a:bodyPr vert="horz" lIns="91440" tIns="45720" rIns="91440" bIns="45720" rtlCol="0" anchor="ctr">
            <a:normAutofit/>
          </a:bodyPr>
          <a:lstStyle/>
          <a:p>
            <a:r>
              <a:rPr lang="en-US" sz="4400" dirty="0">
                <a:solidFill>
                  <a:schemeClr val="tx1"/>
                </a:solidFill>
              </a:rPr>
              <a:t>Any questions?</a:t>
            </a:r>
          </a:p>
        </p:txBody>
      </p:sp>
      <p:sp>
        <p:nvSpPr>
          <p:cNvPr id="23" name="Rectangle 22">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 name="Picture 5" descr="Quizzical burrowing owl looking forward">
            <a:extLst>
              <a:ext uri="{FF2B5EF4-FFF2-40B4-BE49-F238E27FC236}">
                <a16:creationId xmlns:a16="http://schemas.microsoft.com/office/drawing/2014/main" id="{DC9F75C1-9EB9-784B-0492-9F79C6CDF3E6}"/>
              </a:ext>
            </a:extLst>
          </p:cNvPr>
          <p:cNvPicPr>
            <a:picLocks noChangeAspect="1"/>
          </p:cNvPicPr>
          <p:nvPr/>
        </p:nvPicPr>
        <p:blipFill>
          <a:blip r:embed="rId2"/>
          <a:srcRect r="23612"/>
          <a:stretch>
            <a:fillRect/>
          </a:stretch>
        </p:blipFill>
        <p:spPr>
          <a:xfrm>
            <a:off x="4654295" y="10"/>
            <a:ext cx="7537705" cy="6857990"/>
          </a:xfrm>
          <a:prstGeom prst="rect">
            <a:avLst/>
          </a:prstGeom>
        </p:spPr>
      </p:pic>
      <p:sp>
        <p:nvSpPr>
          <p:cNvPr id="4" name="Slide Number Placeholder 3">
            <a:extLst>
              <a:ext uri="{FF2B5EF4-FFF2-40B4-BE49-F238E27FC236}">
                <a16:creationId xmlns:a16="http://schemas.microsoft.com/office/drawing/2014/main" id="{3674A392-F064-C1C7-E770-9D5FE54860CC}"/>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41</a:t>
            </a:fld>
            <a:endParaRPr lang="en-US">
              <a:solidFill>
                <a:srgbClr val="FFFFFF"/>
              </a:solidFill>
            </a:endParaRPr>
          </a:p>
        </p:txBody>
      </p:sp>
    </p:spTree>
    <p:extLst>
      <p:ext uri="{BB962C8B-B14F-4D97-AF65-F5344CB8AC3E}">
        <p14:creationId xmlns:p14="http://schemas.microsoft.com/office/powerpoint/2010/main" val="335422337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2.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0</TotalTime>
  <Words>2435</Words>
  <Application>Microsoft Office PowerPoint</Application>
  <PresentationFormat>Widescreen</PresentationFormat>
  <Paragraphs>275</Paragraphs>
  <Slides>41</Slides>
  <Notes>4</Notes>
  <HiddenSlides>0</HiddenSlides>
  <MMClips>3</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Söhne</vt:lpstr>
      <vt:lpstr>Arial</vt:lpstr>
      <vt:lpstr>Calibri</vt:lpstr>
      <vt:lpstr>Franklin Gothic Book</vt:lpstr>
      <vt:lpstr>Franklin Gothic Demi</vt:lpstr>
      <vt:lpstr>Gill Sans MT</vt:lpstr>
      <vt:lpstr>Wingdings</vt:lpstr>
      <vt:lpstr>Wingdings 2</vt:lpstr>
      <vt:lpstr>DividendVTI</vt:lpstr>
      <vt:lpstr>MBA  BMMB7026  MANAGING Marketing CHANGE</vt:lpstr>
      <vt:lpstr>a bit about myself – Gwyneth Jones  </vt:lpstr>
      <vt:lpstr>How I would like to work with you</vt:lpstr>
      <vt:lpstr>A bit about you – Please introduce yourself </vt:lpstr>
      <vt:lpstr>Moodle Module Page</vt:lpstr>
      <vt:lpstr>Module Set up</vt:lpstr>
      <vt:lpstr>SCHEDULE </vt:lpstr>
      <vt:lpstr>MODULE ASSESSMENTS</vt:lpstr>
      <vt:lpstr>ASSESSMENTS </vt:lpstr>
      <vt:lpstr>Introduction to mba MANAGING Marketing CHANGE   module handbook</vt:lpstr>
      <vt:lpstr>Indicative content</vt:lpstr>
      <vt:lpstr>Indicative content (continued)</vt:lpstr>
      <vt:lpstr>Indicative content (continued)</vt:lpstr>
      <vt:lpstr>ANY QUESTIONS ABOUT THE MODULE?</vt:lpstr>
      <vt:lpstr>Marketing – What does it mean to you? </vt:lpstr>
      <vt:lpstr>What is marketing?</vt:lpstr>
      <vt:lpstr>PowerPoint Presentation</vt:lpstr>
      <vt:lpstr>Phillip Kotler  - professor Emeritus, Northwestern university, usa</vt:lpstr>
      <vt:lpstr>Phillip Kotler  </vt:lpstr>
      <vt:lpstr>PowerPoint Presentation</vt:lpstr>
      <vt:lpstr>Industry reports – www.hubspot.com </vt:lpstr>
      <vt:lpstr>PowerPoint Presentation</vt:lpstr>
      <vt:lpstr>Industry reports – www.hubspot.com </vt:lpstr>
      <vt:lpstr>PowerPoint Presentation</vt:lpstr>
      <vt:lpstr>Why is change important for success in marketing?</vt:lpstr>
      <vt:lpstr>Class task</vt:lpstr>
      <vt:lpstr>Changing consumer behaviour</vt:lpstr>
      <vt:lpstr>Customers in 2026</vt:lpstr>
      <vt:lpstr>Technological advancement</vt:lpstr>
      <vt:lpstr>Digital transformation</vt:lpstr>
      <vt:lpstr>Artificial Intelligence (AI) and Automation - a major driver of marketing change in 2026.</vt:lpstr>
      <vt:lpstr>Content platform evolution</vt:lpstr>
      <vt:lpstr>Data and analytics and Big data</vt:lpstr>
      <vt:lpstr>Competitive landscape</vt:lpstr>
      <vt:lpstr>globalisation</vt:lpstr>
      <vt:lpstr>regulations</vt:lpstr>
      <vt:lpstr>Environmental and social influences</vt:lpstr>
      <vt:lpstr>Boston Consulting Group</vt:lpstr>
      <vt:lpstr>Gartner</vt:lpstr>
      <vt:lpstr>Useful Resources - SMART INSIGHTS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188</cp:revision>
  <dcterms:created xsi:type="dcterms:W3CDTF">2021-11-30T09:35:50Z</dcterms:created>
  <dcterms:modified xsi:type="dcterms:W3CDTF">2026-09-29T00:02:09Z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