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66"/>
  </p:notesMasterIdLst>
  <p:sldIdLst>
    <p:sldId id="256" r:id="rId2"/>
    <p:sldId id="286" r:id="rId3"/>
    <p:sldId id="287" r:id="rId4"/>
    <p:sldId id="308" r:id="rId5"/>
    <p:sldId id="288" r:id="rId6"/>
    <p:sldId id="289" r:id="rId7"/>
    <p:sldId id="290" r:id="rId8"/>
    <p:sldId id="291" r:id="rId9"/>
    <p:sldId id="292" r:id="rId10"/>
    <p:sldId id="293" r:id="rId11"/>
    <p:sldId id="296" r:id="rId12"/>
    <p:sldId id="297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  <p:sldId id="317" r:id="rId22"/>
    <p:sldId id="318" r:id="rId23"/>
    <p:sldId id="319" r:id="rId24"/>
    <p:sldId id="320" r:id="rId25"/>
    <p:sldId id="321" r:id="rId26"/>
    <p:sldId id="322" r:id="rId27"/>
    <p:sldId id="323" r:id="rId28"/>
    <p:sldId id="324" r:id="rId29"/>
    <p:sldId id="325" r:id="rId30"/>
    <p:sldId id="300" r:id="rId31"/>
    <p:sldId id="326" r:id="rId32"/>
    <p:sldId id="327" r:id="rId33"/>
    <p:sldId id="328" r:id="rId34"/>
    <p:sldId id="329" r:id="rId35"/>
    <p:sldId id="330" r:id="rId36"/>
    <p:sldId id="331" r:id="rId37"/>
    <p:sldId id="332" r:id="rId38"/>
    <p:sldId id="333" r:id="rId39"/>
    <p:sldId id="334" r:id="rId40"/>
    <p:sldId id="335" r:id="rId41"/>
    <p:sldId id="336" r:id="rId42"/>
    <p:sldId id="337" r:id="rId43"/>
    <p:sldId id="338" r:id="rId44"/>
    <p:sldId id="339" r:id="rId45"/>
    <p:sldId id="340" r:id="rId46"/>
    <p:sldId id="341" r:id="rId47"/>
    <p:sldId id="342" r:id="rId48"/>
    <p:sldId id="343" r:id="rId49"/>
    <p:sldId id="344" r:id="rId50"/>
    <p:sldId id="345" r:id="rId51"/>
    <p:sldId id="346" r:id="rId52"/>
    <p:sldId id="347" r:id="rId53"/>
    <p:sldId id="348" r:id="rId54"/>
    <p:sldId id="349" r:id="rId55"/>
    <p:sldId id="350" r:id="rId56"/>
    <p:sldId id="351" r:id="rId57"/>
    <p:sldId id="352" r:id="rId58"/>
    <p:sldId id="353" r:id="rId59"/>
    <p:sldId id="354" r:id="rId60"/>
    <p:sldId id="355" r:id="rId61"/>
    <p:sldId id="356" r:id="rId62"/>
    <p:sldId id="357" r:id="rId63"/>
    <p:sldId id="358" r:id="rId64"/>
    <p:sldId id="359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99" autoAdjust="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11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DD5A998-39EF-324B-8E14-EE1CAFF41EDB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8254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7291B89-5B53-A043-8A05-83FE1A69E8B0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409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7291B89-5B53-A043-8A05-83FE1A69E8B0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247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B86174C-1CEB-0F47-ACE0-5235D5FECB00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629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4E05313-81E8-4B47-AF11-28D7346180D6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0106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6A99A10-84DD-3E44-87D3-7AC113F743D3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8742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8F30EC8-FC0A-594F-BE5F-C88BBAE58B61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3031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AF1CFC-CC85-3849-81A1-09B6309A3A76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2386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9148244-5BEC-A84F-AC07-EF11FC8C923E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6527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03F0C6D-F59B-3A44-A469-68034C4CF3A7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8203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81BB0CE-8CEC-774A-8F26-CC853EFE318C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945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9309779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3118088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432315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486112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6257809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23462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06192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19134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/>
              <a:t>2.1 Basic</a:t>
            </a:r>
            <a:r>
              <a:rPr lang="en-US" b="1" baseline="0" dirty="0"/>
              <a:t> Switch Configuration</a:t>
            </a:r>
            <a:endParaRPr lang="en-US" b="1" dirty="0"/>
          </a:p>
          <a:p>
            <a:pPr>
              <a:buFontTx/>
              <a:buNone/>
            </a:pPr>
            <a:r>
              <a:rPr lang="en-US" b="1" dirty="0"/>
              <a:t>2.1.2</a:t>
            </a:r>
            <a:r>
              <a:rPr lang="en-US" b="1" baseline="0" dirty="0"/>
              <a:t> </a:t>
            </a:r>
            <a:r>
              <a:rPr lang="en-US" b="1" dirty="0"/>
              <a:t>Configure Switch Ports</a:t>
            </a:r>
          </a:p>
          <a:p>
            <a:pPr defTabSz="1001675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r>
              <a:rPr lang="en-US" b="1" dirty="0"/>
              <a:t>2.1.2.2 </a:t>
            </a:r>
            <a:r>
              <a:rPr lang="en-US" b="1" dirty="0">
                <a:latin typeface="Arial" charset="0"/>
              </a:rPr>
              <a:t>Configure Switch Ports at the Physical Layer</a:t>
            </a:r>
          </a:p>
        </p:txBody>
      </p:sp>
    </p:spTree>
    <p:extLst>
      <p:ext uri="{BB962C8B-B14F-4D97-AF65-F5344CB8AC3E}">
        <p14:creationId xmlns:p14="http://schemas.microsoft.com/office/powerpoint/2010/main" val="13384927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/>
              <a:t>2.1 Basic</a:t>
            </a:r>
            <a:r>
              <a:rPr lang="en-US" b="1" baseline="0" dirty="0"/>
              <a:t> Switch Configuration</a:t>
            </a:r>
            <a:endParaRPr lang="en-US" b="1" dirty="0"/>
          </a:p>
          <a:p>
            <a:pPr>
              <a:buFontTx/>
              <a:buNone/>
            </a:pPr>
            <a:r>
              <a:rPr lang="en-US" b="1" dirty="0"/>
              <a:t>2.1.2</a:t>
            </a:r>
            <a:r>
              <a:rPr lang="en-US" b="1" baseline="0" dirty="0"/>
              <a:t> </a:t>
            </a:r>
            <a:r>
              <a:rPr lang="en-US" b="1" dirty="0"/>
              <a:t>Configure Switch Ports</a:t>
            </a:r>
          </a:p>
          <a:p>
            <a:pPr defTabSz="1001675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r>
              <a:rPr lang="en-US" b="1" dirty="0"/>
              <a:t>2.1.2.3 </a:t>
            </a:r>
            <a:r>
              <a:rPr lang="en-US" b="1" dirty="0">
                <a:latin typeface="Arial" charset="0"/>
              </a:rPr>
              <a:t>MDIX Auto Feature</a:t>
            </a:r>
          </a:p>
        </p:txBody>
      </p:sp>
    </p:spTree>
    <p:extLst>
      <p:ext uri="{BB962C8B-B14F-4D97-AF65-F5344CB8AC3E}">
        <p14:creationId xmlns:p14="http://schemas.microsoft.com/office/powerpoint/2010/main" val="15793224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2044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1452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76330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1678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8001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387009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7503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DE4C31B-24C1-CC46-91CF-22AFB14F3A98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54225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98759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207337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73465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7461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963175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98003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4831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2443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35768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45080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61824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81842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30026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474077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894767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0255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077732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059863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147914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50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192620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5326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8083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226380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34542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/>
              <a:t>2.2 Switch Security:</a:t>
            </a:r>
            <a:r>
              <a:rPr lang="en-US" b="1" baseline="0" dirty="0"/>
              <a:t> Management and Implementation</a:t>
            </a:r>
            <a:endParaRPr lang="en-US" b="1" dirty="0"/>
          </a:p>
          <a:p>
            <a:pPr>
              <a:buFontTx/>
              <a:buNone/>
            </a:pPr>
            <a:r>
              <a:rPr lang="en-US" b="1" dirty="0"/>
              <a:t>2.2.4</a:t>
            </a:r>
            <a:r>
              <a:rPr lang="en-US" b="1" baseline="0" dirty="0"/>
              <a:t> </a:t>
            </a:r>
            <a:r>
              <a:rPr lang="en-US" b="1" dirty="0"/>
              <a:t>Switch Port Security</a:t>
            </a:r>
            <a:endParaRPr lang="en-US" b="1" baseline="0" dirty="0"/>
          </a:p>
          <a:p>
            <a:pPr marL="110605" indent="-110605" defTabSz="1001675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r>
              <a:rPr lang="en-US" b="1" dirty="0"/>
              <a:t>2.2.4.6</a:t>
            </a:r>
            <a:r>
              <a:rPr lang="en-US" b="1" baseline="0" dirty="0"/>
              <a:t> </a:t>
            </a:r>
            <a:r>
              <a:rPr lang="en-US" b="1" dirty="0"/>
              <a:t>Port Security: Verifying</a:t>
            </a: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774120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799602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394305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34125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5935324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60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705101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09541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537298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4300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cid:image005.png@01CEBADB.7545DCC0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7059404" y="6449297"/>
            <a:ext cx="19641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Local</a:t>
            </a:r>
            <a:r>
              <a:rPr lang="en-US" sz="1200" b="1" baseline="0" dirty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 Area Networks</a:t>
            </a:r>
            <a:endParaRPr lang="en-US" sz="1200" b="1" dirty="0">
              <a:solidFill>
                <a:schemeClr val="tx2">
                  <a:lumMod val="90000"/>
                  <a:lumOff val="10000"/>
                </a:schemeClr>
              </a:solidFill>
              <a:latin typeface="+mj-lt"/>
              <a:cs typeface="Apple Chancery"/>
            </a:endParaRPr>
          </a:p>
        </p:txBody>
      </p:sp>
      <p:pic>
        <p:nvPicPr>
          <p:cNvPr id="7" name="Picture 6"/>
          <p:cNvPicPr/>
          <p:nvPr userDrawn="1"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326"/>
            <a:ext cx="2233061" cy="681693"/>
          </a:xfrm>
          <a:prstGeom prst="rect">
            <a:avLst/>
          </a:prstGeom>
        </p:spPr>
      </p:pic>
      <p:pic>
        <p:nvPicPr>
          <p:cNvPr id="11" name="Picture 10" descr="cid:image005.png@01CEBADB.7545DCC0"/>
          <p:cNvPicPr/>
          <p:nvPr userDrawn="1"/>
        </p:nvPicPr>
        <p:blipFill>
          <a:blip r:embed="rId15" r:link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620" y="-59308"/>
            <a:ext cx="2405380" cy="863600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761226"/>
            <a:ext cx="6498158" cy="1037999"/>
          </a:xfrm>
        </p:spPr>
        <p:txBody>
          <a:bodyPr/>
          <a:lstStyle/>
          <a:p>
            <a:r>
              <a:rPr lang="en-US" altLang="ja-JP" sz="4800" dirty="0">
                <a:latin typeface="Arial" charset="0"/>
                <a:cs typeface="ＭＳ Ｐゴシック" charset="0"/>
              </a:rPr>
              <a:t>Configuring a Switch </a:t>
            </a:r>
            <a:br>
              <a:rPr lang="en-US" altLang="ja-JP" sz="4800" dirty="0">
                <a:latin typeface="Arial" charset="0"/>
                <a:cs typeface="ＭＳ Ｐゴシック" charset="0"/>
              </a:rPr>
            </a:br>
            <a:r>
              <a:rPr lang="en-US" altLang="ja-JP" sz="4800" dirty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>
                <a:latin typeface="Arial" charset="0"/>
                <a:cs typeface="ＭＳ Ｐゴシック" charset="0"/>
              </a:rPr>
            </a:br>
            <a:r>
              <a:rPr lang="en-US" altLang="ja-JP" sz="2800" dirty="0">
                <a:solidFill>
                  <a:srgbClr val="FF0000"/>
                </a:solidFill>
                <a:latin typeface="Arial" charset="0"/>
                <a:cs typeface="ＭＳ Ｐゴシック" charset="0"/>
              </a:rPr>
              <a:t>Lecture 2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 marL="457200" indent="-457200"/>
            <a:r>
              <a:rPr lang="en-CA" altLang="ja-JP" dirty="0">
                <a:solidFill>
                  <a:schemeClr val="tx1"/>
                </a:solidFill>
                <a:latin typeface="Arial" charset="0"/>
                <a:cs typeface="ＭＳ Ｐゴシック" charset="0"/>
              </a:rPr>
              <a:t>Summarize the operation of Ethernet as defined for 100/1000 Mbps LANs in the IEEE 802.3 standard.</a:t>
            </a:r>
          </a:p>
          <a:p>
            <a:pPr marL="457200" indent="-457200"/>
            <a:r>
              <a:rPr lang="en-CA" altLang="ja-JP" dirty="0">
                <a:solidFill>
                  <a:schemeClr val="tx1"/>
                </a:solidFill>
                <a:latin typeface="Arial" charset="0"/>
                <a:cs typeface="ＭＳ Ｐゴシック" charset="0"/>
              </a:rPr>
              <a:t>Explain the functions that enable a switch to forward Ethernet frames in a LAN.</a:t>
            </a:r>
          </a:p>
          <a:p>
            <a:pPr marL="457200" indent="-457200"/>
            <a:r>
              <a:rPr lang="en-CA" altLang="ja-JP" dirty="0">
                <a:solidFill>
                  <a:schemeClr val="tx1"/>
                </a:solidFill>
                <a:latin typeface="Arial" charset="0"/>
                <a:cs typeface="ＭＳ Ｐゴシック" charset="0"/>
              </a:rPr>
              <a:t>Configure a switch for operation in a network designed to support voice, video, and data transmissions.</a:t>
            </a:r>
          </a:p>
          <a:p>
            <a:pPr marL="457200" indent="-457200"/>
            <a:r>
              <a:rPr lang="en-CA" altLang="ja-JP" dirty="0">
                <a:solidFill>
                  <a:schemeClr val="tx1"/>
                </a:solidFill>
                <a:latin typeface="Arial" charset="0"/>
                <a:cs typeface="ＭＳ Ｐゴシック" charset="0"/>
              </a:rPr>
              <a:t>Configure basic security on a switch that will operate in a network designed to support voice, video, and data transmissions.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6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4025" y="321126"/>
            <a:ext cx="8145463" cy="838200"/>
          </a:xfrm>
        </p:spPr>
        <p:txBody>
          <a:bodyPr/>
          <a:lstStyle/>
          <a:p>
            <a:pPr eaLnBrk="1" hangingPunct="1"/>
            <a:r>
              <a:rPr lang="en-GB" sz="2400" dirty="0">
                <a:latin typeface="Arial" charset="0"/>
                <a:cs typeface="ＭＳ Ｐゴシック" charset="0"/>
              </a:rPr>
              <a:t>Communications in a switched LAN network </a:t>
            </a:r>
            <a:endParaRPr lang="en-US" sz="2400" dirty="0">
              <a:latin typeface="Arial" charset="0"/>
              <a:cs typeface="ＭＳ Ｐゴシック" charset="0"/>
            </a:endParaRPr>
          </a:p>
        </p:txBody>
      </p:sp>
      <p:pic>
        <p:nvPicPr>
          <p:cNvPr id="7171" name="Picture 1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12" y="2027238"/>
            <a:ext cx="4251325" cy="304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788" y="1557338"/>
            <a:ext cx="3187700" cy="398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887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4025" y="321126"/>
            <a:ext cx="8145463" cy="838200"/>
          </a:xfrm>
        </p:spPr>
        <p:txBody>
          <a:bodyPr/>
          <a:lstStyle/>
          <a:p>
            <a:pPr eaLnBrk="1" hangingPunct="1"/>
            <a:r>
              <a:rPr lang="en-GB" sz="2400" dirty="0">
                <a:latin typeface="Arial" charset="0"/>
                <a:cs typeface="ＭＳ Ｐゴシック" charset="0"/>
              </a:rPr>
              <a:t>Communications in a switched LAN network </a:t>
            </a:r>
            <a:endParaRPr lang="en-US" sz="2400" dirty="0">
              <a:latin typeface="Arial" charset="0"/>
              <a:cs typeface="ＭＳ Ｐゴシック" charset="0"/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889" y="1440997"/>
            <a:ext cx="5403396" cy="4105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33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88156" y="602342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 dirty="0">
                <a:latin typeface="Arial" charset="0"/>
                <a:cs typeface="ＭＳ Ｐゴシック" charset="0"/>
              </a:rPr>
              <a:t>Design Consideration of Ethernet/802.3</a:t>
            </a:r>
            <a:endParaRPr lang="en-US" sz="2800" dirty="0">
              <a:latin typeface="Arial" charset="0"/>
              <a:cs typeface="ＭＳ Ｐゴシック" charset="0"/>
            </a:endParaRPr>
          </a:p>
        </p:txBody>
      </p:sp>
      <p:pic>
        <p:nvPicPr>
          <p:cNvPr id="8195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" y="2145167"/>
            <a:ext cx="4122738" cy="263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601" y="2538639"/>
            <a:ext cx="4225925" cy="263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Box 4"/>
          <p:cNvSpPr txBox="1">
            <a:spLocks noChangeArrowheads="1"/>
          </p:cNvSpPr>
          <p:nvPr/>
        </p:nvSpPr>
        <p:spPr bwMode="auto">
          <a:xfrm>
            <a:off x="5606597" y="1783444"/>
            <a:ext cx="2732088" cy="25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200" b="1"/>
              <a:t>Collision and Broadcast Domains</a:t>
            </a:r>
          </a:p>
        </p:txBody>
      </p:sp>
    </p:spTree>
    <p:extLst>
      <p:ext uri="{BB962C8B-B14F-4D97-AF65-F5344CB8AC3E}">
        <p14:creationId xmlns:p14="http://schemas.microsoft.com/office/powerpoint/2010/main" val="144237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LAN design Consideration</a:t>
            </a:r>
            <a:br>
              <a:rPr lang="en-CA" altLang="ja-JP" sz="2800">
                <a:latin typeface="Arial" charset="0"/>
                <a:cs typeface="ＭＳ Ｐゴシック" charset="0"/>
              </a:rPr>
            </a:b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9219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3" y="4140200"/>
            <a:ext cx="4125912" cy="248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863" y="1382713"/>
            <a:ext cx="5719762" cy="256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Box 4"/>
          <p:cNvSpPr txBox="1">
            <a:spLocks noChangeArrowheads="1"/>
          </p:cNvSpPr>
          <p:nvPr/>
        </p:nvSpPr>
        <p:spPr bwMode="auto">
          <a:xfrm>
            <a:off x="3897313" y="1143000"/>
            <a:ext cx="14478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100" b="1"/>
              <a:t>LAN Segmentation</a:t>
            </a:r>
          </a:p>
        </p:txBody>
      </p:sp>
      <p:pic>
        <p:nvPicPr>
          <p:cNvPr id="9222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088" y="4300538"/>
            <a:ext cx="4452937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984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Switch forwarding methods</a:t>
            </a:r>
            <a:endParaRPr lang="en-US" sz="2800"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949" y="1434149"/>
            <a:ext cx="6705600" cy="302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18648" y="4824374"/>
            <a:ext cx="822848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droidsansregularregular"/>
              </a:rPr>
              <a:t>Fragment-free</a:t>
            </a:r>
            <a:r>
              <a:rPr lang="en-GB" dirty="0">
                <a:latin typeface="droidsansregularregular"/>
              </a:rPr>
              <a:t> switching is an advanced form of cut-through switching. The switches operating in cut-through switching read only up to the destination MAC address field in the Ethernet frame before making a switching decision. The switches operating in fragment-free switching read at least 64 bytes of the Ethernet frame before switching it to avoid forwarding Ethernet runt frames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132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27025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Symmetric and Asymmetric Switching</a:t>
            </a:r>
            <a:r>
              <a:rPr lang="en-US" altLang="ja-JP" sz="2800">
                <a:latin typeface="Arial" charset="0"/>
                <a:cs typeface="ＭＳ Ｐゴシック" charset="0"/>
              </a:rPr>
              <a:t> 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87" y="1336964"/>
            <a:ext cx="8048625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242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Memory Buffering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429" y="1837028"/>
            <a:ext cx="7487516" cy="3095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242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Layer 2 with Layer 3 switching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775112"/>
            <a:ext cx="8168698" cy="3278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594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Boot Sequence of a Cisco switch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566862"/>
            <a:ext cx="8042276" cy="4158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322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Prepare to Configure a Switch 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313" y="2043979"/>
            <a:ext cx="5694362" cy="369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218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>Switch Boot Sequence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651688"/>
            <a:ext cx="7940675" cy="3571875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POST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Run boot loader software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Boot loader does low-level CPU initialization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Boot loader initializes the flash </a:t>
            </a:r>
            <a:r>
              <a:rPr lang="en-US" dirty="0" err="1">
                <a:solidFill>
                  <a:schemeClr val="tx1"/>
                </a:solidFill>
              </a:rPr>
              <a:t>filesystem</a:t>
            </a:r>
            <a:endParaRPr lang="en-US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Boot loader locates and loads a default </a:t>
            </a:r>
            <a:r>
              <a:rPr lang="en-US" dirty="0" err="1">
                <a:solidFill>
                  <a:schemeClr val="tx1"/>
                </a:solidFill>
              </a:rPr>
              <a:t>IOS</a:t>
            </a:r>
            <a:r>
              <a:rPr lang="en-US" dirty="0">
                <a:solidFill>
                  <a:schemeClr val="tx1"/>
                </a:solidFill>
              </a:rPr>
              <a:t> operating system software image into memory and hands control of the switch over to the </a:t>
            </a:r>
            <a:r>
              <a:rPr lang="en-US" dirty="0" err="1">
                <a:solidFill>
                  <a:schemeClr val="tx1"/>
                </a:solidFill>
              </a:rPr>
              <a:t>IOS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610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>Switch Boot Sequence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419464"/>
            <a:ext cx="7940675" cy="357187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In order to find a suitable </a:t>
            </a:r>
            <a:r>
              <a:rPr lang="en-US" dirty="0" err="1">
                <a:solidFill>
                  <a:schemeClr val="tx1"/>
                </a:solidFill>
              </a:rPr>
              <a:t>IOS</a:t>
            </a:r>
            <a:r>
              <a:rPr lang="en-US" dirty="0">
                <a:solidFill>
                  <a:schemeClr val="tx1"/>
                </a:solidFill>
              </a:rPr>
              <a:t> image, the switch goes through the following steps: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It attempts to automatically boot by using information in the BOOT environment variable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If this variable is not set, the switch performs a top-to-bottom search through the flash file system. It will load and execute the first executable file, if it can.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The </a:t>
            </a:r>
            <a:r>
              <a:rPr lang="en-US" dirty="0" err="1">
                <a:solidFill>
                  <a:schemeClr val="tx1"/>
                </a:solidFill>
              </a:rPr>
              <a:t>IOS</a:t>
            </a:r>
            <a:r>
              <a:rPr lang="en-US" dirty="0">
                <a:solidFill>
                  <a:schemeClr val="tx1"/>
                </a:solidFill>
              </a:rPr>
              <a:t> operating system then initializes the interfaces using the Cisco </a:t>
            </a:r>
            <a:r>
              <a:rPr lang="en-US" dirty="0" err="1">
                <a:solidFill>
                  <a:schemeClr val="tx1"/>
                </a:solidFill>
              </a:rPr>
              <a:t>IOS</a:t>
            </a:r>
            <a:r>
              <a:rPr lang="en-US" dirty="0">
                <a:solidFill>
                  <a:schemeClr val="tx1"/>
                </a:solidFill>
              </a:rPr>
              <a:t> commands found in the configuration file, startup configuration, which is stored in </a:t>
            </a:r>
            <a:r>
              <a:rPr lang="en-US" dirty="0" err="1">
                <a:solidFill>
                  <a:schemeClr val="tx1"/>
                </a:solidFill>
              </a:rPr>
              <a:t>NVRAM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</a:rPr>
              <a:t>Note:</a:t>
            </a:r>
            <a:r>
              <a:rPr lang="en-US" dirty="0">
                <a:solidFill>
                  <a:schemeClr val="tx1"/>
                </a:solidFill>
              </a:rPr>
              <a:t> the command </a:t>
            </a:r>
            <a:r>
              <a:rPr lang="en-US" b="1" dirty="0">
                <a:solidFill>
                  <a:schemeClr val="tx1"/>
                </a:solidFill>
              </a:rPr>
              <a:t>boot system</a:t>
            </a:r>
            <a:r>
              <a:rPr lang="en-US" dirty="0">
                <a:solidFill>
                  <a:schemeClr val="tx1"/>
                </a:solidFill>
              </a:rPr>
              <a:t> can be used to set the BOOT environment variable.</a:t>
            </a:r>
          </a:p>
        </p:txBody>
      </p:sp>
    </p:spTree>
    <p:extLst>
      <p:ext uri="{BB962C8B-B14F-4D97-AF65-F5344CB8AC3E}">
        <p14:creationId xmlns:p14="http://schemas.microsoft.com/office/powerpoint/2010/main" val="230643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65056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>Recovering From a System Crash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911077"/>
            <a:ext cx="7940675" cy="3571875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The boot loader can also be used to manage the switch if the </a:t>
            </a:r>
            <a:r>
              <a:rPr lang="en-US" dirty="0" err="1">
                <a:solidFill>
                  <a:schemeClr val="tx1"/>
                </a:solidFill>
              </a:rPr>
              <a:t>IOS</a:t>
            </a:r>
            <a:r>
              <a:rPr lang="en-US" dirty="0">
                <a:solidFill>
                  <a:schemeClr val="tx1"/>
                </a:solidFill>
              </a:rPr>
              <a:t> can’t be loaded.</a:t>
            </a:r>
          </a:p>
          <a:p>
            <a:r>
              <a:rPr lang="en-US" dirty="0">
                <a:solidFill>
                  <a:schemeClr val="tx1"/>
                </a:solidFill>
              </a:rPr>
              <a:t>The boot loader can be accessed through a console connection by:</a:t>
            </a:r>
          </a:p>
          <a:p>
            <a:pPr marL="795337" lvl="1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Connect a PC by console cable to the switch console port. Unplug the switch power cord.</a:t>
            </a:r>
          </a:p>
          <a:p>
            <a:pPr marL="795337" lvl="1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Reconnect the power cord to the switch and press and hold down the </a:t>
            </a:r>
            <a:r>
              <a:rPr lang="en-US" b="1" dirty="0">
                <a:solidFill>
                  <a:schemeClr val="tx1"/>
                </a:solidFill>
              </a:rPr>
              <a:t>Mode</a:t>
            </a:r>
            <a:r>
              <a:rPr lang="en-US" dirty="0">
                <a:solidFill>
                  <a:schemeClr val="tx1"/>
                </a:solidFill>
              </a:rPr>
              <a:t> button.</a:t>
            </a:r>
          </a:p>
          <a:p>
            <a:pPr marL="795337" lvl="1" indent="-457200">
              <a:buFont typeface="+mj-lt"/>
              <a:buAutoNum type="arabicPeriod"/>
            </a:pPr>
            <a:r>
              <a:rPr lang="en-US" dirty="0">
                <a:solidFill>
                  <a:schemeClr val="tx1"/>
                </a:solidFill>
              </a:rPr>
              <a:t>The System LED turns briefly amber and then solid green. Release the </a:t>
            </a:r>
            <a:r>
              <a:rPr lang="en-US" b="1" dirty="0">
                <a:solidFill>
                  <a:schemeClr val="tx1"/>
                </a:solidFill>
              </a:rPr>
              <a:t>Mode</a:t>
            </a:r>
            <a:r>
              <a:rPr lang="en-US" dirty="0">
                <a:solidFill>
                  <a:schemeClr val="tx1"/>
                </a:solidFill>
              </a:rPr>
              <a:t> button.</a:t>
            </a:r>
          </a:p>
          <a:p>
            <a:r>
              <a:rPr lang="en-US" dirty="0">
                <a:solidFill>
                  <a:schemeClr val="tx1"/>
                </a:solidFill>
              </a:rPr>
              <a:t>The boot loader </a:t>
            </a:r>
            <a:r>
              <a:rPr lang="en-US" b="1" dirty="0">
                <a:solidFill>
                  <a:schemeClr val="tx1"/>
                </a:solidFill>
              </a:rPr>
              <a:t>switch: </a:t>
            </a:r>
            <a:r>
              <a:rPr lang="en-US" dirty="0">
                <a:solidFill>
                  <a:schemeClr val="tx1"/>
                </a:solidFill>
              </a:rPr>
              <a:t>prompt appears in the terminal emulation software on the PC.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05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/>
            </a:r>
            <a:br>
              <a:rPr lang="en-US" sz="3600" dirty="0">
                <a:ea typeface="ＭＳ Ｐゴシック" pitchFamily="34" charset="-128"/>
              </a:rPr>
            </a:br>
            <a:r>
              <a:rPr lang="en-US" sz="3600" dirty="0">
                <a:ea typeface="ＭＳ Ｐゴシック" pitchFamily="34" charset="-128"/>
              </a:rPr>
              <a:t>Switch LED Indicators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478456"/>
            <a:ext cx="7940675" cy="3571875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Each port on Cisco Catalyst switches have status LED indicator lights. </a:t>
            </a:r>
          </a:p>
          <a:p>
            <a:r>
              <a:rPr lang="en-US" dirty="0">
                <a:solidFill>
                  <a:schemeClr val="tx1"/>
                </a:solidFill>
              </a:rPr>
              <a:t>By default these LED lights reflect port activity but they can also provide other information about the switch through the </a:t>
            </a:r>
            <a:r>
              <a:rPr lang="en-US" b="1" dirty="0">
                <a:solidFill>
                  <a:schemeClr val="tx1"/>
                </a:solidFill>
              </a:rPr>
              <a:t>Mode </a:t>
            </a:r>
            <a:r>
              <a:rPr lang="en-US" dirty="0">
                <a:solidFill>
                  <a:schemeClr val="tx1"/>
                </a:solidFill>
              </a:rPr>
              <a:t>button</a:t>
            </a:r>
          </a:p>
          <a:p>
            <a:r>
              <a:rPr lang="en-US" dirty="0">
                <a:solidFill>
                  <a:schemeClr val="tx1"/>
                </a:solidFill>
              </a:rPr>
              <a:t>The following modes are available on Cisco Catalyst 2960 switches: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System LED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Redundant Power System (</a:t>
            </a:r>
            <a:r>
              <a:rPr lang="en-US" dirty="0" err="1">
                <a:solidFill>
                  <a:schemeClr val="tx1"/>
                </a:solidFill>
              </a:rPr>
              <a:t>RPS</a:t>
            </a:r>
            <a:r>
              <a:rPr lang="en-US" dirty="0">
                <a:solidFill>
                  <a:schemeClr val="tx1"/>
                </a:solidFill>
              </a:rPr>
              <a:t>) LED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Port Status LED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Port Duplex LED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Port Speed LED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Power over Ethernet (</a:t>
            </a:r>
            <a:r>
              <a:rPr lang="en-US" dirty="0" err="1">
                <a:solidFill>
                  <a:schemeClr val="tx1"/>
                </a:solidFill>
              </a:rPr>
              <a:t>PoE</a:t>
            </a:r>
            <a:r>
              <a:rPr lang="en-US" dirty="0">
                <a:solidFill>
                  <a:schemeClr val="tx1"/>
                </a:solidFill>
              </a:rPr>
              <a:t>) Mode LED</a:t>
            </a:r>
          </a:p>
        </p:txBody>
      </p:sp>
    </p:spTree>
    <p:extLst>
      <p:ext uri="{BB962C8B-B14F-4D97-AF65-F5344CB8AC3E}">
        <p14:creationId xmlns:p14="http://schemas.microsoft.com/office/powerpoint/2010/main" val="52452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Basic Switch Configuration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Switch LED Indicators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419464"/>
            <a:ext cx="7940675" cy="3571875"/>
          </a:xfrm>
        </p:spPr>
        <p:txBody>
          <a:bodyPr/>
          <a:lstStyle/>
          <a:p>
            <a:r>
              <a:rPr lang="en-US" dirty="0"/>
              <a:t>Cisco Catalyst 2960 switch modes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953" y="2027622"/>
            <a:ext cx="6288794" cy="455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8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1020766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Preparing for Basic Switch Management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5638" y="1859638"/>
            <a:ext cx="7940675" cy="467443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In order to remotely manage a Cisco switch, it needs to be configured to access the network</a:t>
            </a:r>
          </a:p>
          <a:p>
            <a:r>
              <a:rPr lang="en-US" sz="2000" dirty="0">
                <a:solidFill>
                  <a:schemeClr val="tx1"/>
                </a:solidFill>
              </a:rPr>
              <a:t>An IP address and a subnet mask must be configured</a:t>
            </a:r>
          </a:p>
          <a:p>
            <a:r>
              <a:rPr lang="en-US" sz="2000" dirty="0">
                <a:solidFill>
                  <a:schemeClr val="tx1"/>
                </a:solidFill>
              </a:rPr>
              <a:t>If managing the switch from a remote network, a default gateway must also be configured</a:t>
            </a:r>
          </a:p>
          <a:p>
            <a:r>
              <a:rPr lang="en-US" sz="2000" dirty="0">
                <a:solidFill>
                  <a:schemeClr val="tx1"/>
                </a:solidFill>
              </a:rPr>
              <a:t>The IP information (address, subnet mask, gateway) is to be assigned to a switch </a:t>
            </a:r>
            <a:r>
              <a:rPr lang="en-US" sz="2000" dirty="0" err="1">
                <a:solidFill>
                  <a:schemeClr val="tx1"/>
                </a:solidFill>
              </a:rPr>
              <a:t>SVI</a:t>
            </a:r>
            <a:r>
              <a:rPr lang="en-US" sz="2000" dirty="0">
                <a:solidFill>
                  <a:schemeClr val="tx1"/>
                </a:solidFill>
              </a:rPr>
              <a:t> (switch virtual interface)</a:t>
            </a:r>
          </a:p>
          <a:p>
            <a:r>
              <a:rPr lang="en-US" sz="2000" dirty="0">
                <a:solidFill>
                  <a:schemeClr val="tx1"/>
                </a:solidFill>
              </a:rPr>
              <a:t>Although these IP settings allow remote management and remote access to the switch, they do not allow the switch to route Layer 3 packets.</a:t>
            </a:r>
          </a:p>
        </p:txBody>
      </p:sp>
    </p:spTree>
    <p:extLst>
      <p:ext uri="{BB962C8B-B14F-4D97-AF65-F5344CB8AC3E}">
        <p14:creationId xmlns:p14="http://schemas.microsoft.com/office/powerpoint/2010/main" val="114990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6133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/>
              <a:t>Preparing for Basic Switch Management</a:t>
            </a:r>
            <a:endParaRPr lang="en-US" sz="3200" dirty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8365" y="4704751"/>
            <a:ext cx="6711293" cy="2153249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406" y="1601378"/>
            <a:ext cx="6836006" cy="291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93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/>
            </a:r>
            <a:br>
              <a:rPr lang="en-US" sz="3600" dirty="0">
                <a:ea typeface="ＭＳ Ｐゴシック" pitchFamily="34" charset="-128"/>
              </a:rPr>
            </a:br>
            <a:r>
              <a:rPr lang="en-US" sz="3600" dirty="0"/>
              <a:t>Duplex Communication</a:t>
            </a:r>
            <a:endParaRPr lang="en-US" sz="3600" dirty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513" y="1670416"/>
            <a:ext cx="6720840" cy="4378212"/>
          </a:xfrm>
        </p:spPr>
      </p:pic>
    </p:spTree>
    <p:extLst>
      <p:ext uri="{BB962C8B-B14F-4D97-AF65-F5344CB8AC3E}">
        <p14:creationId xmlns:p14="http://schemas.microsoft.com/office/powerpoint/2010/main" val="286204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2800" dirty="0">
                <a:ea typeface="ＭＳ Ｐゴシック" pitchFamily="34" charset="-128"/>
              </a:rPr>
              <a:t/>
            </a:r>
            <a:br>
              <a:rPr lang="en-US" sz="2800" dirty="0">
                <a:ea typeface="ＭＳ Ｐゴシック" pitchFamily="34" charset="-128"/>
              </a:rPr>
            </a:br>
            <a:r>
              <a:rPr lang="en-US" sz="2800" dirty="0"/>
              <a:t>Configure Switch Ports at the Physical Layer</a:t>
            </a:r>
            <a:endParaRPr lang="en-US" sz="2800" dirty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897" y="1388106"/>
            <a:ext cx="6755264" cy="5066448"/>
          </a:xfrm>
        </p:spPr>
      </p:pic>
    </p:spTree>
    <p:extLst>
      <p:ext uri="{BB962C8B-B14F-4D97-AF65-F5344CB8AC3E}">
        <p14:creationId xmlns:p14="http://schemas.microsoft.com/office/powerpoint/2010/main" val="189953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/>
            </a:r>
            <a:br>
              <a:rPr lang="en-US" sz="3600" dirty="0">
                <a:ea typeface="ＭＳ Ｐゴシック" pitchFamily="34" charset="-128"/>
              </a:rPr>
            </a:br>
            <a:r>
              <a:rPr lang="en-US" sz="3600" dirty="0"/>
              <a:t>MDIX Auto Feature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Certain cable types (straight-through or crossover) were required when connecting devices</a:t>
            </a:r>
          </a:p>
          <a:p>
            <a:r>
              <a:rPr lang="en-US" dirty="0">
                <a:solidFill>
                  <a:schemeClr val="tx1"/>
                </a:solidFill>
              </a:rPr>
              <a:t> The automatic medium-dependent interface crossover (auto-MDIX) feature eliminates this problem</a:t>
            </a:r>
          </a:p>
          <a:p>
            <a:r>
              <a:rPr lang="en-US" dirty="0">
                <a:solidFill>
                  <a:schemeClr val="tx1"/>
                </a:solidFill>
              </a:rPr>
              <a:t>When auto-MDIX is enabled, the interface automatically detects and configures the connection appropriately</a:t>
            </a:r>
          </a:p>
          <a:p>
            <a:r>
              <a:rPr lang="en-US" dirty="0">
                <a:solidFill>
                  <a:schemeClr val="tx1"/>
                </a:solidFill>
              </a:rPr>
              <a:t>When using auto-MDIX on an interface, the interface speed and duplex must be set to </a:t>
            </a:r>
            <a:r>
              <a:rPr lang="en-US" b="1" dirty="0">
                <a:solidFill>
                  <a:schemeClr val="tx1"/>
                </a:solidFill>
              </a:rPr>
              <a:t>auto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002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MDIX Auto Feature</a:t>
            </a:r>
            <a:endParaRPr lang="en-US" sz="3600" dirty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143" y="1378177"/>
            <a:ext cx="7826738" cy="4933496"/>
          </a:xfrm>
        </p:spPr>
      </p:pic>
    </p:spTree>
    <p:extLst>
      <p:ext uri="{BB962C8B-B14F-4D97-AF65-F5344CB8AC3E}">
        <p14:creationId xmlns:p14="http://schemas.microsoft.com/office/powerpoint/2010/main" val="208735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MDIX Auto Feature</a:t>
            </a:r>
            <a:endParaRPr lang="en-US" sz="3600" dirty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143" y="2466814"/>
            <a:ext cx="7826738" cy="2756221"/>
          </a:xfrm>
        </p:spPr>
      </p:pic>
    </p:spTree>
    <p:extLst>
      <p:ext uri="{BB962C8B-B14F-4D97-AF65-F5344CB8AC3E}">
        <p14:creationId xmlns:p14="http://schemas.microsoft.com/office/powerpoint/2010/main" val="131996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46495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Verifying Switch Port Configuration</a:t>
            </a:r>
            <a:endParaRPr lang="en-US" sz="3600" dirty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8" y="1455174"/>
            <a:ext cx="8936467" cy="4958977"/>
          </a:xfrm>
        </p:spPr>
      </p:pic>
    </p:spTree>
    <p:extLst>
      <p:ext uri="{BB962C8B-B14F-4D97-AF65-F5344CB8AC3E}">
        <p14:creationId xmlns:p14="http://schemas.microsoft.com/office/powerpoint/2010/main" val="1720532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39" y="1481781"/>
            <a:ext cx="7625344" cy="4871425"/>
          </a:xfr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Access Layer Issues</a:t>
            </a:r>
            <a:endParaRPr lang="en-US" sz="36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2451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39" y="1614849"/>
            <a:ext cx="7625344" cy="4605290"/>
          </a:xfr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Access Layer Issues</a:t>
            </a:r>
            <a:endParaRPr lang="en-US" sz="36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1275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77" y="2399809"/>
            <a:ext cx="8982649" cy="3814171"/>
          </a:xfr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Access Layer Issues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4" name="Content Placeholder 1"/>
          <p:cNvSpPr txBox="1">
            <a:spLocks/>
          </p:cNvSpPr>
          <p:nvPr/>
        </p:nvSpPr>
        <p:spPr bwMode="auto">
          <a:xfrm>
            <a:off x="493939" y="1768262"/>
            <a:ext cx="7940675" cy="11205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Troubleshooting Switch Media (connection) issues</a:t>
            </a:r>
          </a:p>
        </p:txBody>
      </p:sp>
    </p:spTree>
    <p:extLst>
      <p:ext uri="{BB962C8B-B14F-4D97-AF65-F5344CB8AC3E}">
        <p14:creationId xmlns:p14="http://schemas.microsoft.com/office/powerpoint/2010/main" val="112611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77" y="3023676"/>
            <a:ext cx="8982649" cy="2999057"/>
          </a:xfr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Access Layer Issues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4" name="Content Placeholder 1"/>
          <p:cNvSpPr txBox="1">
            <a:spLocks/>
          </p:cNvSpPr>
          <p:nvPr/>
        </p:nvSpPr>
        <p:spPr bwMode="auto">
          <a:xfrm>
            <a:off x="481467" y="2220547"/>
            <a:ext cx="7940675" cy="11205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Troubleshooting Interface-related issues</a:t>
            </a:r>
          </a:p>
        </p:txBody>
      </p:sp>
    </p:spTree>
    <p:extLst>
      <p:ext uri="{BB962C8B-B14F-4D97-AF65-F5344CB8AC3E}">
        <p14:creationId xmlns:p14="http://schemas.microsoft.com/office/powerpoint/2010/main" val="20257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44525" y="576263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Managing the Cisco IOS configuration files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24" y="1600777"/>
            <a:ext cx="8042275" cy="4356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656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SSH Operation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Secure Shell (</a:t>
            </a:r>
            <a:r>
              <a:rPr lang="en-US" dirty="0" err="1">
                <a:solidFill>
                  <a:schemeClr val="tx1"/>
                </a:solidFill>
              </a:rPr>
              <a:t>SSH</a:t>
            </a:r>
            <a:r>
              <a:rPr lang="en-US" dirty="0">
                <a:solidFill>
                  <a:schemeClr val="tx1"/>
                </a:solidFill>
              </a:rPr>
              <a:t>) is a protocol that provides a secure (encrypted) command-line based connection to a remote device</a:t>
            </a:r>
          </a:p>
          <a:p>
            <a:r>
              <a:rPr lang="en-US" dirty="0" err="1">
                <a:solidFill>
                  <a:schemeClr val="tx1"/>
                </a:solidFill>
              </a:rPr>
              <a:t>SSH</a:t>
            </a:r>
            <a:r>
              <a:rPr lang="en-US" dirty="0">
                <a:solidFill>
                  <a:schemeClr val="tx1"/>
                </a:solidFill>
              </a:rPr>
              <a:t> is commonly used in UNIX-based systems</a:t>
            </a:r>
          </a:p>
          <a:p>
            <a:r>
              <a:rPr lang="en-US" dirty="0">
                <a:solidFill>
                  <a:schemeClr val="tx1"/>
                </a:solidFill>
              </a:rPr>
              <a:t>Cisco </a:t>
            </a:r>
            <a:r>
              <a:rPr lang="en-US" dirty="0" err="1">
                <a:solidFill>
                  <a:schemeClr val="tx1"/>
                </a:solidFill>
              </a:rPr>
              <a:t>IOS</a:t>
            </a:r>
            <a:r>
              <a:rPr lang="en-US" dirty="0">
                <a:solidFill>
                  <a:schemeClr val="tx1"/>
                </a:solidFill>
              </a:rPr>
              <a:t> also supports </a:t>
            </a:r>
            <a:r>
              <a:rPr lang="en-US" dirty="0" err="1">
                <a:solidFill>
                  <a:schemeClr val="tx1"/>
                </a:solidFill>
              </a:rPr>
              <a:t>SSH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A version of the </a:t>
            </a:r>
            <a:r>
              <a:rPr lang="en-US" dirty="0" err="1">
                <a:solidFill>
                  <a:schemeClr val="tx1"/>
                </a:solidFill>
              </a:rPr>
              <a:t>IOS</a:t>
            </a:r>
            <a:r>
              <a:rPr lang="en-US" dirty="0">
                <a:solidFill>
                  <a:schemeClr val="tx1"/>
                </a:solidFill>
              </a:rPr>
              <a:t> software including cryptographic (encrypted) features and capabilities is required in order to enable </a:t>
            </a:r>
            <a:r>
              <a:rPr lang="en-US" dirty="0" err="1">
                <a:solidFill>
                  <a:schemeClr val="tx1"/>
                </a:solidFill>
              </a:rPr>
              <a:t>SSH</a:t>
            </a:r>
            <a:r>
              <a:rPr lang="en-US" dirty="0">
                <a:solidFill>
                  <a:schemeClr val="tx1"/>
                </a:solidFill>
              </a:rPr>
              <a:t> on Catalyst 2960 switches</a:t>
            </a:r>
          </a:p>
          <a:p>
            <a:r>
              <a:rPr lang="en-US" dirty="0">
                <a:solidFill>
                  <a:schemeClr val="tx1"/>
                </a:solidFill>
              </a:rPr>
              <a:t>Because its strong encryption features, </a:t>
            </a:r>
            <a:r>
              <a:rPr lang="en-US" dirty="0" err="1">
                <a:solidFill>
                  <a:schemeClr val="tx1"/>
                </a:solidFill>
              </a:rPr>
              <a:t>SSH</a:t>
            </a:r>
            <a:r>
              <a:rPr lang="en-US" dirty="0">
                <a:solidFill>
                  <a:schemeClr val="tx1"/>
                </a:solidFill>
              </a:rPr>
              <a:t> should replace Telnet for management connections</a:t>
            </a:r>
          </a:p>
          <a:p>
            <a:r>
              <a:rPr lang="en-US" dirty="0" err="1">
                <a:solidFill>
                  <a:schemeClr val="tx1"/>
                </a:solidFill>
              </a:rPr>
              <a:t>SSH</a:t>
            </a:r>
            <a:r>
              <a:rPr lang="en-US" dirty="0">
                <a:solidFill>
                  <a:schemeClr val="tx1"/>
                </a:solidFill>
              </a:rPr>
              <a:t> uses TCP port 22 by default. Telnet uses TCP port 23</a:t>
            </a:r>
          </a:p>
        </p:txBody>
      </p:sp>
    </p:spTree>
    <p:extLst>
      <p:ext uri="{BB962C8B-B14F-4D97-AF65-F5344CB8AC3E}">
        <p14:creationId xmlns:p14="http://schemas.microsoft.com/office/powerpoint/2010/main" val="172236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/>
              <a:t>Secure Remote Access</a:t>
            </a:r>
            <a:r>
              <a:rPr lang="en-US" sz="1800" dirty="0">
                <a:ea typeface="ＭＳ Ｐゴシック" pitchFamily="34" charset="-128"/>
              </a:rPr>
              <a:t/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 err="1"/>
              <a:t>SSH</a:t>
            </a:r>
            <a:r>
              <a:rPr lang="en-US" dirty="0"/>
              <a:t> Operation</a:t>
            </a:r>
            <a:endParaRPr lang="en-US" dirty="0">
              <a:ea typeface="ＭＳ Ｐゴシック" pitchFamily="34" charset="-128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084" y="1320593"/>
            <a:ext cx="6618857" cy="5367973"/>
          </a:xfrm>
        </p:spPr>
      </p:pic>
    </p:spTree>
    <p:extLst>
      <p:ext uri="{BB962C8B-B14F-4D97-AF65-F5344CB8AC3E}">
        <p14:creationId xmlns:p14="http://schemas.microsoft.com/office/powerpoint/2010/main" val="63729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Configuring SSH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957" y="1351516"/>
            <a:ext cx="6434084" cy="5229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826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Verifying SSH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200" y="1351516"/>
            <a:ext cx="6359598" cy="5229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524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MAC Address Flooding 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47025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Switches automatically populate their CAM tables by watching traffic entering their ports</a:t>
            </a:r>
          </a:p>
          <a:p>
            <a:r>
              <a:rPr lang="en-US" sz="2000" dirty="0"/>
              <a:t>Switches will forward traffic trough all ports if it can’t find the destination MAC in its CAM table</a:t>
            </a:r>
          </a:p>
          <a:p>
            <a:r>
              <a:rPr lang="en-US" sz="2000" dirty="0"/>
              <a:t>Under such circumstances, the switch acts as a hub. Unicast traffic can be seen by all devices connected to the switch</a:t>
            </a:r>
          </a:p>
          <a:p>
            <a:r>
              <a:rPr lang="en-US" sz="2000" dirty="0"/>
              <a:t>An attacker could exploit this behavior to gain access to traffic normally controlled by the switch by using a PC to run a MAC flooding tool.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468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MAC Address Flooding 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Such tool is a program created to generate and send out frames with bogus source MAC addresses to the switch port </a:t>
            </a:r>
          </a:p>
          <a:p>
            <a:r>
              <a:rPr lang="en-US" sz="2000" dirty="0"/>
              <a:t>As these frames reach the switch, it adds the bogus MAC address to its CAM table, taking note of the port the frames arrived</a:t>
            </a:r>
          </a:p>
          <a:p>
            <a:r>
              <a:rPr lang="en-US" sz="2000" dirty="0"/>
              <a:t>Eventually the CAM table fills out with bogus MAC addresses</a:t>
            </a:r>
          </a:p>
          <a:p>
            <a:r>
              <a:rPr lang="en-US" sz="2000" dirty="0"/>
              <a:t>The CAM table now has no room for legit devices present in the network and therefore will never find their MAC addresses in the CAM table.</a:t>
            </a:r>
          </a:p>
          <a:p>
            <a:r>
              <a:rPr lang="en-US" sz="2000" dirty="0"/>
              <a:t>All frames are now forwarded to all ports, allowing the attacker to access traffic to other hosts</a:t>
            </a:r>
          </a:p>
        </p:txBody>
      </p:sp>
    </p:spTree>
    <p:extLst>
      <p:ext uri="{BB962C8B-B14F-4D97-AF65-F5344CB8AC3E}">
        <p14:creationId xmlns:p14="http://schemas.microsoft.com/office/powerpoint/2010/main" val="317356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MAC Address Flooding 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Attacker flooding the CAM table with bogus entries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818" y="1771835"/>
            <a:ext cx="5854363" cy="4823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53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MAC Address Flooding 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The switch now behaves as a hub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818" y="1841124"/>
            <a:ext cx="5854363" cy="468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86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DHCP Spoofing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644422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 err="1"/>
              <a:t>DHCP</a:t>
            </a:r>
            <a:r>
              <a:rPr lang="en-US" dirty="0"/>
              <a:t> is a network protocol used to assign IP info automatically</a:t>
            </a:r>
          </a:p>
          <a:p>
            <a:r>
              <a:rPr lang="en-US" dirty="0"/>
              <a:t>Two types of </a:t>
            </a:r>
            <a:r>
              <a:rPr lang="en-US" dirty="0" err="1"/>
              <a:t>DHCP</a:t>
            </a:r>
            <a:r>
              <a:rPr lang="en-US" dirty="0"/>
              <a:t> attacks are:</a:t>
            </a:r>
          </a:p>
          <a:p>
            <a:pPr lvl="1">
              <a:buFont typeface="Arial" pitchFamily="34" charset="0"/>
              <a:buChar char="•"/>
            </a:pPr>
            <a:r>
              <a:rPr lang="en-US" dirty="0" err="1"/>
              <a:t>DHCP</a:t>
            </a:r>
            <a:r>
              <a:rPr lang="en-US" dirty="0"/>
              <a:t> spoofing</a:t>
            </a:r>
          </a:p>
          <a:p>
            <a:pPr lvl="1">
              <a:buFont typeface="Arial" pitchFamily="34" charset="0"/>
              <a:buChar char="•"/>
            </a:pPr>
            <a:r>
              <a:rPr lang="en-US" dirty="0" err="1"/>
              <a:t>DHCP</a:t>
            </a:r>
            <a:r>
              <a:rPr lang="en-US" dirty="0"/>
              <a:t> starvation</a:t>
            </a:r>
          </a:p>
          <a:p>
            <a:r>
              <a:rPr lang="en-US" dirty="0"/>
              <a:t>In </a:t>
            </a:r>
            <a:r>
              <a:rPr lang="en-US" dirty="0" err="1"/>
              <a:t>DHCP</a:t>
            </a:r>
            <a:r>
              <a:rPr lang="en-US" dirty="0"/>
              <a:t> spoofing attacks, a fake </a:t>
            </a:r>
            <a:r>
              <a:rPr lang="en-US" dirty="0" err="1"/>
              <a:t>DHCP</a:t>
            </a:r>
            <a:r>
              <a:rPr lang="en-US" dirty="0"/>
              <a:t> server is placed in the network to issue </a:t>
            </a:r>
            <a:r>
              <a:rPr lang="en-US" dirty="0" err="1"/>
              <a:t>DHCP</a:t>
            </a:r>
            <a:r>
              <a:rPr lang="en-US" dirty="0"/>
              <a:t> addresses to clients.</a:t>
            </a:r>
          </a:p>
          <a:p>
            <a:r>
              <a:rPr lang="en-US" dirty="0" err="1"/>
              <a:t>DHCP</a:t>
            </a:r>
            <a:r>
              <a:rPr lang="en-US" dirty="0"/>
              <a:t> starvation is often used before a </a:t>
            </a:r>
            <a:r>
              <a:rPr lang="en-US" dirty="0" err="1"/>
              <a:t>DHCP</a:t>
            </a:r>
            <a:r>
              <a:rPr lang="en-US" dirty="0"/>
              <a:t> spoofing attack to deny service to the legitimate </a:t>
            </a:r>
            <a:r>
              <a:rPr lang="en-US" dirty="0" err="1"/>
              <a:t>DHCP</a:t>
            </a:r>
            <a:r>
              <a:rPr lang="en-US" dirty="0"/>
              <a:t> server</a:t>
            </a:r>
          </a:p>
        </p:txBody>
      </p:sp>
    </p:spTree>
    <p:extLst>
      <p:ext uri="{BB962C8B-B14F-4D97-AF65-F5344CB8AC3E}">
        <p14:creationId xmlns:p14="http://schemas.microsoft.com/office/powerpoint/2010/main" val="391386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596" y="1724617"/>
            <a:ext cx="7083779" cy="4918222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DHCP Spoofing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 err="1"/>
              <a:t>DHCP</a:t>
            </a:r>
            <a:r>
              <a:rPr lang="en-US" dirty="0"/>
              <a:t> Spoof Attack</a:t>
            </a:r>
          </a:p>
        </p:txBody>
      </p:sp>
    </p:spTree>
    <p:extLst>
      <p:ext uri="{BB962C8B-B14F-4D97-AF65-F5344CB8AC3E}">
        <p14:creationId xmlns:p14="http://schemas.microsoft.com/office/powerpoint/2010/main" val="291500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Leveraging CDP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499286"/>
            <a:ext cx="7940675" cy="4778146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 err="1"/>
              <a:t>CDP</a:t>
            </a:r>
            <a:r>
              <a:rPr lang="en-US" dirty="0"/>
              <a:t> is a layer 2 Cisco proprietary protocol used to discover other Cisco devices that are directly connected</a:t>
            </a:r>
          </a:p>
          <a:p>
            <a:r>
              <a:rPr lang="en-US" dirty="0"/>
              <a:t>It is designed to allow the devices to auto-configure their connections</a:t>
            </a:r>
          </a:p>
          <a:p>
            <a:r>
              <a:rPr lang="en-US" dirty="0"/>
              <a:t>If an attacker is listening to </a:t>
            </a:r>
            <a:r>
              <a:rPr lang="en-US" dirty="0" err="1"/>
              <a:t>CDP</a:t>
            </a:r>
            <a:r>
              <a:rPr lang="en-US" dirty="0"/>
              <a:t> messages, it could learn important information such as device model, version of software running</a:t>
            </a:r>
          </a:p>
          <a:p>
            <a:r>
              <a:rPr lang="en-US" dirty="0"/>
              <a:t>Cisco recommends disabling </a:t>
            </a:r>
            <a:r>
              <a:rPr lang="en-US" dirty="0" err="1"/>
              <a:t>CDP</a:t>
            </a:r>
            <a:r>
              <a:rPr lang="en-US" dirty="0"/>
              <a:t> when not in use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20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Leveraging Telnet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573426"/>
            <a:ext cx="7940675" cy="470400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As mentioned the Telnet protocol is insecure and should be replaced by </a:t>
            </a:r>
            <a:r>
              <a:rPr lang="en-US" sz="2000" dirty="0" err="1"/>
              <a:t>SSH</a:t>
            </a:r>
            <a:r>
              <a:rPr lang="en-US" sz="2000" dirty="0"/>
              <a:t>.</a:t>
            </a:r>
          </a:p>
          <a:p>
            <a:r>
              <a:rPr lang="en-US" sz="2000" dirty="0"/>
              <a:t>Although, an attacker can use Telnet as part of other attacks</a:t>
            </a:r>
          </a:p>
          <a:p>
            <a:r>
              <a:rPr lang="en-US" sz="2000" dirty="0"/>
              <a:t>Two of these attacks are Brute Force Password Attack and Telnet DOS Attack</a:t>
            </a:r>
          </a:p>
          <a:p>
            <a:r>
              <a:rPr lang="en-US" sz="2000" dirty="0"/>
              <a:t>When passwords can’t be captured, attackers will try as many combinations of characters as possible. This attempt to guess the password is known as brute force password attack.</a:t>
            </a:r>
          </a:p>
          <a:p>
            <a:r>
              <a:rPr lang="en-US" sz="2000" dirty="0"/>
              <a:t>Telnet can be used to test the guessed password against the system.</a:t>
            </a:r>
          </a:p>
          <a:p>
            <a:pPr marL="800100" lvl="1" indent="-342900">
              <a:buFont typeface="Arial" pitchFamily="34" charset="0"/>
              <a:buChar char="•"/>
            </a:pPr>
            <a:endParaRPr lang="en-US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9113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Leveraging Telnet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466334"/>
            <a:ext cx="7940675" cy="481109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In a Telnet </a:t>
            </a:r>
            <a:r>
              <a:rPr lang="en-US" sz="2000" dirty="0" err="1"/>
              <a:t>DoS</a:t>
            </a:r>
            <a:r>
              <a:rPr lang="en-US" sz="2000" dirty="0"/>
              <a:t> attack, the attacker exploits a flaw in the Telnet server software running on the switch that renders the Telnet service unavailable.</a:t>
            </a:r>
          </a:p>
          <a:p>
            <a:r>
              <a:rPr lang="en-US" sz="2000" dirty="0"/>
              <a:t>This sort of attack prevents an administrator from remotely accessing switch management functions.</a:t>
            </a:r>
          </a:p>
          <a:p>
            <a:r>
              <a:rPr lang="en-US" sz="2000" dirty="0"/>
              <a:t>This can be combined with other direct attacks on the network as part of a coordinated attempt to prevent the network administrator from accessing core devices during the breach.</a:t>
            </a:r>
          </a:p>
          <a:p>
            <a:r>
              <a:rPr lang="en-US" sz="2000" dirty="0"/>
              <a:t>Vulnerabilities in the Telnet service that permit </a:t>
            </a:r>
            <a:r>
              <a:rPr lang="en-US" sz="2000" dirty="0" err="1"/>
              <a:t>DoS</a:t>
            </a:r>
            <a:r>
              <a:rPr lang="en-US" sz="2000" dirty="0"/>
              <a:t> attacks to occur are usually addressed in security patches that are included in newer Cisco </a:t>
            </a:r>
            <a:r>
              <a:rPr lang="en-US" sz="2000" dirty="0" err="1"/>
              <a:t>IOS</a:t>
            </a:r>
            <a:r>
              <a:rPr lang="en-US" sz="2000" dirty="0"/>
              <a:t> revisions.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4339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10 Best Practices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Develop a written security policy for the organization</a:t>
            </a:r>
          </a:p>
          <a:p>
            <a:r>
              <a:rPr lang="en-US" sz="2000" dirty="0"/>
              <a:t>Shut down unused services and ports</a:t>
            </a:r>
          </a:p>
          <a:p>
            <a:r>
              <a:rPr lang="en-US" sz="2000" dirty="0"/>
              <a:t>Use strong passwords and change them often</a:t>
            </a:r>
          </a:p>
          <a:p>
            <a:r>
              <a:rPr lang="en-US" sz="2000" dirty="0"/>
              <a:t>Control physical access to devices</a:t>
            </a:r>
          </a:p>
          <a:p>
            <a:r>
              <a:rPr lang="en-US" sz="2000" dirty="0"/>
              <a:t>Use HTTPS instead of HTTP</a:t>
            </a:r>
          </a:p>
          <a:p>
            <a:r>
              <a:rPr lang="en-US" sz="2000" dirty="0"/>
              <a:t>Perform backups operations on a regular basis.</a:t>
            </a:r>
          </a:p>
          <a:p>
            <a:r>
              <a:rPr lang="en-US" sz="2000" dirty="0"/>
              <a:t>Educate employees about social engineering attacks</a:t>
            </a:r>
          </a:p>
          <a:p>
            <a:r>
              <a:rPr lang="en-US" sz="2000" dirty="0"/>
              <a:t>Encrypt and password-protect sensitive data</a:t>
            </a:r>
          </a:p>
          <a:p>
            <a:r>
              <a:rPr lang="en-US" sz="2000" dirty="0"/>
              <a:t>Implement firewalls.</a:t>
            </a:r>
          </a:p>
          <a:p>
            <a:r>
              <a:rPr lang="en-US" sz="2000" dirty="0"/>
              <a:t>Keep software up-to-date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7611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Security Tools: Options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554203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Network Security Tools are very important to network administrators</a:t>
            </a:r>
          </a:p>
          <a:p>
            <a:r>
              <a:rPr lang="en-US" sz="2000" dirty="0"/>
              <a:t>Such tools allow an administrator to test the strength of the security measures implemented</a:t>
            </a:r>
          </a:p>
          <a:p>
            <a:r>
              <a:rPr lang="en-US" sz="2000" dirty="0"/>
              <a:t>An administrator can launch an attack against the network and analyze the results</a:t>
            </a:r>
          </a:p>
          <a:p>
            <a:r>
              <a:rPr lang="en-US" sz="2000" dirty="0"/>
              <a:t>This is also to determine how to adjust security policies to mitigate those types of attacks</a:t>
            </a:r>
          </a:p>
          <a:p>
            <a:r>
              <a:rPr lang="en-US" sz="2000" dirty="0"/>
              <a:t>Security auditing and penetration testing are two basic functions that network security tools perform</a:t>
            </a:r>
          </a:p>
        </p:txBody>
      </p:sp>
    </p:spTree>
    <p:extLst>
      <p:ext uri="{BB962C8B-B14F-4D97-AF65-F5344CB8AC3E}">
        <p14:creationId xmlns:p14="http://schemas.microsoft.com/office/powerpoint/2010/main" val="2830941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Security Tools: Audits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504776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Network Security Tools can be used to audit the network</a:t>
            </a:r>
          </a:p>
          <a:p>
            <a:r>
              <a:rPr lang="en-US" sz="2000" dirty="0"/>
              <a:t>By monitoring the network, an administrator can assess what type of information an attacker would be able to gather</a:t>
            </a:r>
          </a:p>
          <a:p>
            <a:r>
              <a:rPr lang="en-US" sz="2000" dirty="0"/>
              <a:t>For example, by attacking and flooding the CAM table of a switch, an administrator would learn which switch ports are vulnerable to MAC flooding and correct the issue</a:t>
            </a:r>
          </a:p>
          <a:p>
            <a:r>
              <a:rPr lang="en-US" sz="2000" dirty="0"/>
              <a:t>Network Security Tools can also be used as penetration test tools</a:t>
            </a:r>
          </a:p>
        </p:txBody>
      </p:sp>
    </p:spTree>
    <p:extLst>
      <p:ext uri="{BB962C8B-B14F-4D97-AF65-F5344CB8AC3E}">
        <p14:creationId xmlns:p14="http://schemas.microsoft.com/office/powerpoint/2010/main" val="410831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Security Tools: Audits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5" y="1545965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Penetration testing is a simulated attack</a:t>
            </a:r>
          </a:p>
          <a:p>
            <a:r>
              <a:rPr lang="en-US" sz="2000" dirty="0"/>
              <a:t>It helps to determine how vulnerable the network is when under a real attack.</a:t>
            </a:r>
          </a:p>
          <a:p>
            <a:r>
              <a:rPr lang="en-US" sz="2000" dirty="0"/>
              <a:t>Weaknesses within the configuration of networking devices can be identified based on pen test results </a:t>
            </a:r>
          </a:p>
          <a:p>
            <a:r>
              <a:rPr lang="en-US" sz="2000" dirty="0"/>
              <a:t>Changes can be made to make the devices more resilient to attacks</a:t>
            </a:r>
          </a:p>
          <a:p>
            <a:r>
              <a:rPr lang="en-US" sz="2000" dirty="0"/>
              <a:t>Such tests can damage the network and should be carried out under very controlled conditions</a:t>
            </a:r>
          </a:p>
          <a:p>
            <a:r>
              <a:rPr lang="en-US" sz="2000" dirty="0"/>
              <a:t>An off-line test bed network that mimics the actual production network is the ideal.</a:t>
            </a:r>
          </a:p>
        </p:txBody>
      </p:sp>
    </p:spTree>
    <p:extLst>
      <p:ext uri="{BB962C8B-B14F-4D97-AF65-F5344CB8AC3E}">
        <p14:creationId xmlns:p14="http://schemas.microsoft.com/office/powerpoint/2010/main" val="295692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0639" y="1735696"/>
            <a:ext cx="6716063" cy="4925113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Secure Unused Ports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Disable Unused Ports is a simple yet efficient security guideline</a:t>
            </a:r>
          </a:p>
        </p:txBody>
      </p:sp>
    </p:spTree>
    <p:extLst>
      <p:ext uri="{BB962C8B-B14F-4D97-AF65-F5344CB8AC3E}">
        <p14:creationId xmlns:p14="http://schemas.microsoft.com/office/powerpoint/2010/main" val="192273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1868" y="1880836"/>
            <a:ext cx="6078744" cy="4925113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DHCP Snooping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 err="1"/>
              <a:t>DHCP</a:t>
            </a:r>
            <a:r>
              <a:rPr lang="en-US" dirty="0"/>
              <a:t> Snooping specifies which switch ports can respond to </a:t>
            </a:r>
            <a:r>
              <a:rPr lang="en-US" dirty="0" err="1"/>
              <a:t>DHCP</a:t>
            </a:r>
            <a:r>
              <a:rPr lang="en-US" dirty="0"/>
              <a:t> requests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33" y="4725473"/>
            <a:ext cx="3818659" cy="1645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02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 Security: Operation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Port security limits the number of valid MAC addresses allowed on a port</a:t>
            </a:r>
          </a:p>
          <a:p>
            <a:r>
              <a:rPr lang="en-US" sz="2000" dirty="0"/>
              <a:t>The MAC addresses of legitimate devices are allowed access, while other MAC addresses are denied</a:t>
            </a:r>
          </a:p>
          <a:p>
            <a:r>
              <a:rPr lang="en-US" sz="2000" dirty="0"/>
              <a:t>Any additional attempts to connect by unknown MAC addresses will generate a security violation</a:t>
            </a:r>
          </a:p>
          <a:p>
            <a:r>
              <a:rPr lang="en-US" sz="2000" dirty="0"/>
              <a:t>Secure MAC addresses can be configured in a number of ways: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Static secure MAC addresses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Dynamic secure MAC addresses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Sticky secure MAC addresses</a:t>
            </a:r>
          </a:p>
        </p:txBody>
      </p:sp>
    </p:spTree>
    <p:extLst>
      <p:ext uri="{BB962C8B-B14F-4D97-AF65-F5344CB8AC3E}">
        <p14:creationId xmlns:p14="http://schemas.microsoft.com/office/powerpoint/2010/main" val="420013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 Security: Violation Modes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err="1"/>
              <a:t>IOS</a:t>
            </a:r>
            <a:r>
              <a:rPr lang="en-US" sz="2000" dirty="0"/>
              <a:t> considers a security violation when either of these situations occurs: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The maximum number of secure MAC addresses for that interface have been added to the CAM, and a station whose MAC address is not in the address table attempts to access the interface.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An address learned or configured on one secure interface is seen on another secure interface in the same </a:t>
            </a:r>
            <a:r>
              <a:rPr lang="en-US" sz="1800" dirty="0" err="1"/>
              <a:t>VLAN</a:t>
            </a:r>
            <a:r>
              <a:rPr lang="en-US" sz="1800" dirty="0"/>
              <a:t>.</a:t>
            </a:r>
          </a:p>
          <a:p>
            <a:r>
              <a:rPr lang="en-US" sz="2000" dirty="0"/>
              <a:t>There are three possible action to be taken when a violation is detected: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Protect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Restrict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Shutdown</a:t>
            </a:r>
          </a:p>
        </p:txBody>
      </p:sp>
    </p:spTree>
    <p:extLst>
      <p:ext uri="{BB962C8B-B14F-4D97-AF65-F5344CB8AC3E}">
        <p14:creationId xmlns:p14="http://schemas.microsoft.com/office/powerpoint/2010/main" val="326944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 Security: Configuring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696994"/>
            <a:ext cx="7940675" cy="45804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Dynamic Port Security Defaults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56" y="2462312"/>
            <a:ext cx="8685489" cy="3065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06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 Security: Configuring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4"/>
            <a:ext cx="7940675" cy="487974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Configuring Dynamic Port Security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051" y="1786774"/>
            <a:ext cx="7895899" cy="4968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6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129" y="1850565"/>
            <a:ext cx="6354062" cy="4896534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 Security: Configuring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404938"/>
            <a:ext cx="7940675" cy="264577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Configuring Port Security Sticky</a:t>
            </a:r>
          </a:p>
        </p:txBody>
      </p:sp>
    </p:spTree>
    <p:extLst>
      <p:ext uri="{BB962C8B-B14F-4D97-AF65-F5344CB8AC3E}">
        <p14:creationId xmlns:p14="http://schemas.microsoft.com/office/powerpoint/2010/main" val="72985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152" y="1556558"/>
            <a:ext cx="6989468" cy="5284965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 Security: Verifying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289152" y="1373684"/>
            <a:ext cx="7940675" cy="264577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Verifying Port Security Sticky</a:t>
            </a:r>
          </a:p>
        </p:txBody>
      </p:sp>
    </p:spTree>
    <p:extLst>
      <p:ext uri="{BB962C8B-B14F-4D97-AF65-F5344CB8AC3E}">
        <p14:creationId xmlns:p14="http://schemas.microsoft.com/office/powerpoint/2010/main" val="2114654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152" y="1885933"/>
            <a:ext cx="8457257" cy="4743418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 Security: Verifying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463588"/>
            <a:ext cx="7940675" cy="264577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Verifying Port Security Sticky – Running </a:t>
            </a:r>
            <a:r>
              <a:rPr lang="en-US" dirty="0" err="1"/>
              <a:t>Config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16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896" y="1990274"/>
            <a:ext cx="6743774" cy="4743418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 Security: Verifying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487974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5"/>
            <a:ext cx="7940675" cy="264577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Verifying Port Security Secure MAC Addresses</a:t>
            </a:r>
          </a:p>
        </p:txBody>
      </p:sp>
    </p:spTree>
    <p:extLst>
      <p:ext uri="{BB962C8B-B14F-4D97-AF65-F5344CB8AC3E}">
        <p14:creationId xmlns:p14="http://schemas.microsoft.com/office/powerpoint/2010/main" val="339241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655" y="3628964"/>
            <a:ext cx="7418151" cy="2863340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Ports In Error Disabled State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300740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768395"/>
            <a:ext cx="7940675" cy="264577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A port security violation can put a switch in error disabled state</a:t>
            </a:r>
          </a:p>
          <a:p>
            <a:r>
              <a:rPr lang="en-US" sz="2000" dirty="0"/>
              <a:t>A port in error disabled is effectively shut down</a:t>
            </a:r>
          </a:p>
          <a:p>
            <a:r>
              <a:rPr lang="en-US" sz="2000" dirty="0"/>
              <a:t>The switch will communicate these events through console messages</a:t>
            </a:r>
          </a:p>
        </p:txBody>
      </p:sp>
    </p:spTree>
    <p:extLst>
      <p:ext uri="{BB962C8B-B14F-4D97-AF65-F5344CB8AC3E}">
        <p14:creationId xmlns:p14="http://schemas.microsoft.com/office/powerpoint/2010/main" val="74013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947" y="2129617"/>
            <a:ext cx="7651570" cy="4611438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Ports In Error Disabled State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300740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471827"/>
            <a:ext cx="7940675" cy="85202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The show interface command also reveals a switch port on error disabled state</a:t>
            </a:r>
          </a:p>
        </p:txBody>
      </p:sp>
    </p:spTree>
    <p:extLst>
      <p:ext uri="{BB962C8B-B14F-4D97-AF65-F5344CB8AC3E}">
        <p14:creationId xmlns:p14="http://schemas.microsoft.com/office/powerpoint/2010/main" val="282712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97" y="2676887"/>
            <a:ext cx="8416727" cy="3255645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72869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Ports In Error Disabled State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496" y="1404938"/>
            <a:ext cx="7940675" cy="300740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580518" y="1808921"/>
            <a:ext cx="7940675" cy="85202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A shutdown/no shutdown interface command must be issued to re-enable the port</a:t>
            </a:r>
          </a:p>
        </p:txBody>
      </p:sp>
    </p:spTree>
    <p:extLst>
      <p:ext uri="{BB962C8B-B14F-4D97-AF65-F5344CB8AC3E}">
        <p14:creationId xmlns:p14="http://schemas.microsoft.com/office/powerpoint/2010/main" val="255643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Time Protocol (NTP)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554207"/>
            <a:ext cx="7940675" cy="290702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 err="1"/>
              <a:t>NTP</a:t>
            </a:r>
            <a:r>
              <a:rPr lang="en-US" sz="2000" dirty="0"/>
              <a:t> is a protocol used to synchronize the clocks of computer systems data networks</a:t>
            </a:r>
          </a:p>
          <a:p>
            <a:r>
              <a:rPr lang="en-US" sz="2000" dirty="0" err="1"/>
              <a:t>NTP</a:t>
            </a:r>
            <a:r>
              <a:rPr lang="en-US" sz="2000" dirty="0"/>
              <a:t> can get the correct time from an internal or external time source</a:t>
            </a:r>
          </a:p>
          <a:p>
            <a:r>
              <a:rPr lang="en-US" sz="2000" dirty="0"/>
              <a:t>Time sources can be: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Local master clock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Master clock on the Internet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sz="1800" dirty="0"/>
              <a:t>GPS or atomic clock</a:t>
            </a:r>
          </a:p>
          <a:p>
            <a:r>
              <a:rPr lang="en-US" sz="2000" dirty="0"/>
              <a:t>A network device can be configured as either an NTP server or an NTP client</a:t>
            </a:r>
          </a:p>
        </p:txBody>
      </p:sp>
    </p:spTree>
    <p:extLst>
      <p:ext uri="{BB962C8B-B14F-4D97-AF65-F5344CB8AC3E}">
        <p14:creationId xmlns:p14="http://schemas.microsoft.com/office/powerpoint/2010/main" val="56526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Time Protocol (NTP)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59718" y="1545966"/>
            <a:ext cx="7940675" cy="14535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Configuring </a:t>
            </a:r>
            <a:r>
              <a:rPr lang="en-US" sz="2000" dirty="0" err="1"/>
              <a:t>NTP</a:t>
            </a:r>
            <a:endParaRPr lang="en-US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350" y="2065283"/>
            <a:ext cx="8609412" cy="4666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55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/>
              <a:t>Network Time Protocol (NTP)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662896" y="1397685"/>
            <a:ext cx="7940675" cy="14535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dirty="0"/>
              <a:t>Verifying </a:t>
            </a:r>
            <a:r>
              <a:rPr lang="en-US" dirty="0" err="1"/>
              <a:t>NTP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4780" y="1908764"/>
            <a:ext cx="6530551" cy="4666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56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842" y="2982582"/>
            <a:ext cx="8042276" cy="1336956"/>
          </a:xfrm>
        </p:spPr>
        <p:txBody>
          <a:bodyPr/>
          <a:lstStyle/>
          <a:p>
            <a:r>
              <a:rPr lang="en-GB" dirty="0"/>
              <a:t>Summary </a:t>
            </a:r>
            <a:br>
              <a:rPr lang="en-GB" dirty="0"/>
            </a:br>
            <a:r>
              <a:rPr lang="en-GB" dirty="0"/>
              <a:t>&amp;</a:t>
            </a:r>
            <a:br>
              <a:rPr lang="en-GB" dirty="0"/>
            </a:br>
            <a:r>
              <a:rPr lang="en-GB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87370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3163</TotalTime>
  <Words>2041</Words>
  <Application>Microsoft Office PowerPoint</Application>
  <PresentationFormat>On-screen Show (4:3)</PresentationFormat>
  <Paragraphs>305</Paragraphs>
  <Slides>64</Slides>
  <Notes>62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5" baseType="lpstr">
      <vt:lpstr>ＭＳ Ｐゴシック</vt:lpstr>
      <vt:lpstr>Apple Chancery</vt:lpstr>
      <vt:lpstr>Arial</vt:lpstr>
      <vt:lpstr>Calibri</vt:lpstr>
      <vt:lpstr>droidsansregularregular</vt:lpstr>
      <vt:lpstr>News Gothic MT</vt:lpstr>
      <vt:lpstr>Symbol</vt:lpstr>
      <vt:lpstr>Times New Roman</vt:lpstr>
      <vt:lpstr>Wingdings</vt:lpstr>
      <vt:lpstr>Wingdings 2</vt:lpstr>
      <vt:lpstr>Breeze</vt:lpstr>
      <vt:lpstr>Configuring a Switch   Lecture 2</vt:lpstr>
      <vt:lpstr>Objectives</vt:lpstr>
      <vt:lpstr>Communications in a switched LAN network </vt:lpstr>
      <vt:lpstr>Communications in a switched LAN network </vt:lpstr>
      <vt:lpstr>Design Consideration of Ethernet/802.3</vt:lpstr>
      <vt:lpstr>LAN design Consideration </vt:lpstr>
      <vt:lpstr>Switch forwarding methods</vt:lpstr>
      <vt:lpstr>Symmetric and Asymmetric Switching </vt:lpstr>
      <vt:lpstr>Memory Buffering</vt:lpstr>
      <vt:lpstr>Layer 2 with Layer 3 switching</vt:lpstr>
      <vt:lpstr>Boot Sequence of a Cisco switch</vt:lpstr>
      <vt:lpstr>Prepare to Configure a Switch </vt:lpstr>
      <vt:lpstr>Switch Boot Sequence</vt:lpstr>
      <vt:lpstr>Switch Boot Sequence</vt:lpstr>
      <vt:lpstr>Recovering From a System Crash</vt:lpstr>
      <vt:lpstr> Switch LED Indicators</vt:lpstr>
      <vt:lpstr>Basic Switch Configuration Switch LED Indicators</vt:lpstr>
      <vt:lpstr>Preparing for Basic Switch Management</vt:lpstr>
      <vt:lpstr>Preparing for Basic Switch Management</vt:lpstr>
      <vt:lpstr> Duplex Communication</vt:lpstr>
      <vt:lpstr> Configure Switch Ports at the Physical Layer</vt:lpstr>
      <vt:lpstr> MDIX Auto Feature</vt:lpstr>
      <vt:lpstr>MDIX Auto Feature</vt:lpstr>
      <vt:lpstr>MDIX Auto Feature</vt:lpstr>
      <vt:lpstr>Verifying Switch Port Configuration</vt:lpstr>
      <vt:lpstr>Network Access Layer Issues</vt:lpstr>
      <vt:lpstr>Network Access Layer Issues</vt:lpstr>
      <vt:lpstr>Network Access Layer Issues</vt:lpstr>
      <vt:lpstr>Network Access Layer Issues</vt:lpstr>
      <vt:lpstr>Managing the Cisco IOS configuration files</vt:lpstr>
      <vt:lpstr>SSH Operation</vt:lpstr>
      <vt:lpstr>Secure Remote Access SSH Operation</vt:lpstr>
      <vt:lpstr>Configuring SSH</vt:lpstr>
      <vt:lpstr>Verifying SSH</vt:lpstr>
      <vt:lpstr>MAC Address Flooding </vt:lpstr>
      <vt:lpstr>MAC Address Flooding </vt:lpstr>
      <vt:lpstr>MAC Address Flooding </vt:lpstr>
      <vt:lpstr>MAC Address Flooding </vt:lpstr>
      <vt:lpstr>DHCP Spoofing</vt:lpstr>
      <vt:lpstr>DHCP Spoofing</vt:lpstr>
      <vt:lpstr>Leveraging CDP</vt:lpstr>
      <vt:lpstr>Leveraging Telnet</vt:lpstr>
      <vt:lpstr>Leveraging Telnet</vt:lpstr>
      <vt:lpstr>10 Best Practices</vt:lpstr>
      <vt:lpstr>Network Security Tools: Options</vt:lpstr>
      <vt:lpstr>Network Security Tools: Audits</vt:lpstr>
      <vt:lpstr>Network Security Tools: Audits</vt:lpstr>
      <vt:lpstr>Secure Unused Ports</vt:lpstr>
      <vt:lpstr>DHCP Snooping</vt:lpstr>
      <vt:lpstr>Port Security: Operation</vt:lpstr>
      <vt:lpstr>Port Security: Violation Modes</vt:lpstr>
      <vt:lpstr>Port Security: Configuring</vt:lpstr>
      <vt:lpstr>Port Security: Configuring</vt:lpstr>
      <vt:lpstr>Port Security: Configuring</vt:lpstr>
      <vt:lpstr>Port Security: Verifying</vt:lpstr>
      <vt:lpstr>Port Security: Verifying</vt:lpstr>
      <vt:lpstr>Port Security: Verifying</vt:lpstr>
      <vt:lpstr>Ports In Error Disabled State</vt:lpstr>
      <vt:lpstr>Ports In Error Disabled State</vt:lpstr>
      <vt:lpstr>Ports In Error Disabled State</vt:lpstr>
      <vt:lpstr>Network Time Protocol (NTP)</vt:lpstr>
      <vt:lpstr>Network Time Protocol (NTP)</vt:lpstr>
      <vt:lpstr>Network Time Protocol (NTP)</vt:lpstr>
      <vt:lpstr>Summary  &amp; Questions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Cisco</cp:lastModifiedBy>
  <cp:revision>96</cp:revision>
  <dcterms:created xsi:type="dcterms:W3CDTF">2011-10-03T10:20:59Z</dcterms:created>
  <dcterms:modified xsi:type="dcterms:W3CDTF">2016-10-25T11:14:05Z</dcterms:modified>
</cp:coreProperties>
</file>