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4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9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79" d="100"/>
          <a:sy n="79" d="100"/>
        </p:scale>
        <p:origin x="85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119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02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0525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0460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49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906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851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11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2039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анорамная фотография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8962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оловок и подпис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4369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559105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очка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3850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Три колонк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8145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Столбец с тремя рисункам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36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3163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543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28C18859-9320-47B1-B84A-5AD18E8F8F05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925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5" r:id="rId1"/>
    <p:sldLayoutId id="2147483786" r:id="rId2"/>
    <p:sldLayoutId id="2147483787" r:id="rId3"/>
    <p:sldLayoutId id="2147483788" r:id="rId4"/>
    <p:sldLayoutId id="2147483789" r:id="rId5"/>
    <p:sldLayoutId id="2147483790" r:id="rId6"/>
    <p:sldLayoutId id="2147483791" r:id="rId7"/>
    <p:sldLayoutId id="2147483792" r:id="rId8"/>
    <p:sldLayoutId id="2147483793" r:id="rId9"/>
    <p:sldLayoutId id="2147483794" r:id="rId10"/>
    <p:sldLayoutId id="2147483795" r:id="rId11"/>
    <p:sldLayoutId id="2147483796" r:id="rId12"/>
    <p:sldLayoutId id="2147483797" r:id="rId13"/>
    <p:sldLayoutId id="2147483798" r:id="rId14"/>
    <p:sldLayoutId id="2147483799" r:id="rId15"/>
    <p:sldLayoutId id="2147483800" r:id="rId16"/>
    <p:sldLayoutId id="214748380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estleanalysis.com/pestle-analysis-of-the-food-industry/" TargetMode="External"/><Relationship Id="rId2" Type="http://schemas.openxmlformats.org/officeDocument/2006/relationships/hyperlink" Target="https://www.cipd.org/en/knowledge/factsheets/pestle-analysis-factsheet/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pmc.ncbi.nlm.nih.gov/articles/PMC10138246/" TargetMode="External"/><Relationship Id="rId4" Type="http://schemas.openxmlformats.org/officeDocument/2006/relationships/hyperlink" Target="https://pestleanalysis.com/pestle-analysis-of-the-bakery-industry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kingstbakery.com.au/artisan-pastries/crafting-pastries-at-king-street-bakery" TargetMode="Externa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3823" y="1241066"/>
            <a:ext cx="6704479" cy="3943250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 </a:t>
            </a:r>
            <a:r>
              <a:rPr lang="en-GB" sz="3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</a:t>
            </a:r>
            <a:b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    </a:t>
            </a:r>
            <a:r>
              <a:rPr lang="en-GB" sz="3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LCLM4004</a:t>
            </a:r>
            <a:b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  </a:t>
            </a:r>
            <a:r>
              <a:rPr lang="en-GB" sz="3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Olga Velichko</a:t>
            </a:r>
            <a:b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        </a:t>
            </a:r>
            <a:r>
              <a:rPr lang="en-GB" sz="3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2524346</a:t>
            </a:r>
            <a:b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           </a:t>
            </a:r>
            <a:r>
              <a:rPr lang="en-GB" sz="3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Anita Nan</a:t>
            </a:r>
            <a:b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1:  </a:t>
            </a:r>
            <a:r>
              <a:rPr lang="en-GB" sz="3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</a:t>
            </a:r>
            <a: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Basil’s</a:t>
            </a:r>
            <a:r>
              <a:rPr lang="en-GB" sz="3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Bakery</a:t>
            </a:r>
          </a:p>
        </p:txBody>
      </p:sp>
      <p:pic>
        <p:nvPicPr>
          <p:cNvPr id="4" name="Рисунок 3" descr="Изображение выглядит как выпечка, еда, Легкая закуска, десерт&#10;&#10;Содержимое, созданное искусственным интеллектом, может быть неверным.">
            <a:extLst>
              <a:ext uri="{FF2B5EF4-FFF2-40B4-BE49-F238E27FC236}">
                <a16:creationId xmlns:a16="http://schemas.microsoft.com/office/drawing/2014/main" id="{77679A87-0971-8113-304B-04B0BEE1297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7" r="10356"/>
          <a:stretch>
            <a:fillRect/>
          </a:stretch>
        </p:blipFill>
        <p:spPr>
          <a:xfrm>
            <a:off x="7593202" y="1103587"/>
            <a:ext cx="4598798" cy="4435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418" y="774350"/>
            <a:ext cx="8534401" cy="86868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6597" y="1859910"/>
            <a:ext cx="7604044" cy="4092448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Problem: Nature and Scope (5W2H)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PESTEL Analysis: Basil’s Bakery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2400" dirty="0"/>
          </a:p>
        </p:txBody>
      </p:sp>
      <p:pic>
        <p:nvPicPr>
          <p:cNvPr id="5" name="Рисунок 4" descr="Изображение выглядит как еда, выпечка, хлеб, Глютен&#10;&#10;Содержимое, созданное искусственным интеллектом, может быть неверным.">
            <a:extLst>
              <a:ext uri="{FF2B5EF4-FFF2-40B4-BE49-F238E27FC236}">
                <a16:creationId xmlns:a16="http://schemas.microsoft.com/office/drawing/2014/main" id="{BAF5BE8B-1D8F-2FD2-239B-B1411F52F5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1546" y="1208690"/>
            <a:ext cx="3510454" cy="440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1372" y="642287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994" y="1614790"/>
            <a:ext cx="9752012" cy="4465969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This presentation is about a small independent bakery located in a shopping retail park in Coventry, UK.</a:t>
            </a:r>
          </a:p>
          <a:p>
            <a:pPr algn="l"/>
            <a:r>
              <a:rPr lang="en-GB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After the COVID-19  pandemic, the bakery experienced a decline in sales and profits. In this presentation, we will analyse the business using the 5W2H, PESTEL, and </a:t>
            </a:r>
            <a:r>
              <a:rPr lang="en-US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frameworks</a:t>
            </a:r>
            <a:r>
              <a:rPr lang="en-GB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. </a:t>
            </a:r>
          </a:p>
          <a:p>
            <a:pPr algn="l"/>
            <a:r>
              <a:rPr lang="en-GB" b="1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5W2H</a:t>
            </a:r>
            <a:r>
              <a:rPr lang="en-GB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is a checklist that helps you ask the right questions before taking action</a:t>
            </a:r>
            <a:r>
              <a:rPr lang="ru-RU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(Slack, Brandon-Jones and Burgess, 2022).</a:t>
            </a:r>
            <a:endParaRPr lang="en-GB" dirty="0"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algn="l"/>
            <a:r>
              <a:rPr lang="en-GB" b="1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PESTEL </a:t>
            </a:r>
            <a:r>
              <a:rPr lang="en-GB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is an acronym - political (P), economic (E), socio-cultural (S), technological (T), environmental (E) and legal (L) (Johnson, Scholes and Whittington, 2020)</a:t>
            </a:r>
          </a:p>
          <a:p>
            <a:pPr algn="l"/>
            <a:r>
              <a:rPr lang="en-GB" b="1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Fishbone (Cause-and-Effect) diagram </a:t>
            </a:r>
            <a:r>
              <a:rPr lang="en-GB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to identify the main causes of the business problem (Ishikawa,1986).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508798"/>
            <a:ext cx="8915399" cy="756339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913829"/>
            <a:ext cx="9090595" cy="4078224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charset="2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Founded: 2015</a:t>
            </a:r>
          </a:p>
          <a:p>
            <a:pPr marL="342900" indent="-342900" algn="l">
              <a:buFont typeface="Arial" charset="2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Owner: Basil, an independent artisan baker</a:t>
            </a:r>
          </a:p>
          <a:p>
            <a:pPr marL="342900" indent="-342900" algn="l">
              <a:buFont typeface="Arial" charset="2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Location: Shopping retail park, Coventry, UK</a:t>
            </a:r>
          </a:p>
          <a:p>
            <a:pPr marL="342900" indent="-342900" algn="l">
              <a:buFont typeface="Arial" charset="2"/>
              <a:buChar char="•"/>
            </a:pPr>
            <a:r>
              <a:rPr lang="en-GB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Business type: Independent artisan bakery</a:t>
            </a:r>
          </a:p>
          <a:p>
            <a:pPr marL="342900" indent="-342900" algn="l">
              <a:buFont typeface="Arial" charset="2"/>
              <a:buChar char="•"/>
            </a:pPr>
            <a:r>
              <a:rPr lang="en-GB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Products: Fresh bread, cakes and pastries made from high quality organic ingredients</a:t>
            </a:r>
          </a:p>
          <a:p>
            <a:pPr marL="342900" indent="-342900" algn="l">
              <a:buFont typeface="Arial" charset="2"/>
              <a:buChar char="•"/>
            </a:pPr>
            <a:r>
              <a:rPr lang="en-GB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Target customers: Local shoppers. Retail workers, office workers and warehouse employees</a:t>
            </a:r>
          </a:p>
          <a:p>
            <a:pPr marL="342900" indent="-342900" algn="l">
              <a:buFont typeface="Arial" charset="2"/>
              <a:buChar char="•"/>
            </a:pPr>
            <a:r>
              <a:rPr lang="en-GB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Unique selling point: Fresh. handmade products using organic ingredients and a convenient location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8689" y="418293"/>
            <a:ext cx="8915399" cy="713232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 fontScale="92500"/>
          </a:bodyPr>
          <a:lstStyle/>
          <a:p>
            <a:pPr algn="l"/>
            <a:r>
              <a:rPr lang="en-GB" sz="2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5W2H</a:t>
            </a:r>
          </a:p>
          <a:p>
            <a:pPr algn="l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What:</a:t>
            </a:r>
          </a:p>
          <a:p>
            <a:pPr algn="l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Who:</a:t>
            </a:r>
          </a:p>
          <a:p>
            <a:pPr algn="l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Where:</a:t>
            </a:r>
          </a:p>
          <a:p>
            <a:pPr algn="l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Why:       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footfall, home working and higher costs.</a:t>
            </a:r>
          </a:p>
          <a:p>
            <a:pPr algn="l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When:    </a:t>
            </a:r>
            <a:r>
              <a:rPr lang="ru-RU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Since the COVID-19 pandemic (2020).</a:t>
            </a:r>
          </a:p>
          <a:p>
            <a:pPr algn="l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How:      </a:t>
            </a:r>
            <a:r>
              <a:rPr lang="ru-RU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 visit less frequently, and the bakery lacks a delivery service.</a:t>
            </a:r>
          </a:p>
          <a:p>
            <a:pPr algn="l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much: 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Around a 25% reduction in annual sales.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23F527-096B-DDE8-B12D-DC5A7C1A8C27}"/>
              </a:ext>
            </a:extLst>
          </p:cNvPr>
          <p:cNvSpPr txBox="1"/>
          <p:nvPr/>
        </p:nvSpPr>
        <p:spPr>
          <a:xfrm>
            <a:off x="3204753" y="2098337"/>
            <a:ext cx="74956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Sales have remained approximately 25% below 2019 levels.</a:t>
            </a:r>
            <a:endParaRPr lang="ru-RU" sz="2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D4F9-AAED-EB5C-1E09-96A38C46E937}"/>
              </a:ext>
            </a:extLst>
          </p:cNvPr>
          <p:cNvSpPr txBox="1"/>
          <p:nvPr/>
        </p:nvSpPr>
        <p:spPr>
          <a:xfrm>
            <a:off x="3183732" y="2708533"/>
            <a:ext cx="78836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Retail shoppers, office workers and warehouse staff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E7FFD3-D74E-E87C-5BE5-57E8CB10BE42}"/>
              </a:ext>
            </a:extLst>
          </p:cNvPr>
          <p:cNvSpPr txBox="1"/>
          <p:nvPr/>
        </p:nvSpPr>
        <p:spPr>
          <a:xfrm>
            <a:off x="3183732" y="3228945"/>
            <a:ext cx="58551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Basil`s Bakery in a retail park in Coventry, UK.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5110" y="858845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</a:t>
            </a:r>
            <a:r>
              <a:rPr lang="en-US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91335" y="858845"/>
            <a:ext cx="9409329" cy="5666577"/>
          </a:xfrm>
        </p:spPr>
        <p:txBody>
          <a:bodyPr>
            <a:noAutofit/>
          </a:bodyPr>
          <a:lstStyle/>
          <a:p>
            <a:pPr marL="342900" indent="-342900" algn="l">
              <a:buFont typeface="Wingdings 3" charset="2"/>
              <a:buChar char=""/>
            </a:pPr>
            <a:r>
              <a:rPr lang="en-GB" sz="1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pPr marL="342900" indent="-342900" algn="l">
              <a:buFont typeface="Wingdings 3" charset="2"/>
              <a:buChar char="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Basil’s Bakery must comply with government food safety and hygiene regulations to operate legally and maintain customer trust.</a:t>
            </a:r>
          </a:p>
          <a:p>
            <a:pPr marL="342900" indent="-342900" algn="l">
              <a:buFont typeface="Wingdings 3" charset="2"/>
              <a:buChar char="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Changes in taxation or government policies can increase operating costs and reduce the bakery’s profitability. </a:t>
            </a:r>
          </a:p>
          <a:p>
            <a:pPr marL="342900" indent="-342900" algn="l">
              <a:buFont typeface="Wingdings 3" charset="2"/>
              <a:buChar char=""/>
            </a:pPr>
            <a:r>
              <a:rPr lang="en-GB" sz="1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pPr marL="342900" indent="-342900" algn="l">
              <a:buFont typeface="Wingdings 3" charset="2"/>
              <a:buChar char="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Rising inflation increases the cost of key ingredients such as flour, butter, and sugar, which may reduce Basil’s Bakery’s profit margins. </a:t>
            </a:r>
          </a:p>
          <a:p>
            <a:pPr marL="342900" indent="-342900" algn="l">
              <a:buFont typeface="Wingdings 3" charset="2"/>
              <a:buChar char="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During periods of lower consumer spending, customers may buy fewer premium bakery products, affecting sales.</a:t>
            </a:r>
          </a:p>
          <a:p>
            <a:pPr marL="342900" indent="-342900" algn="l">
              <a:buFont typeface="Wingdings 3" charset="2"/>
              <a:buChar char=""/>
            </a:pPr>
            <a:r>
              <a:rPr lang="en-GB" sz="1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  <a:endParaRPr lang="ru-RU" sz="1800" b="1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 3" charset="2"/>
              <a:buChar char="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Consumers are becoming more interested in healthier products, such as wholemeal, low-sugar, and gluten-free baked goods, creating new opportunities for Basil’s Bakery.</a:t>
            </a:r>
          </a:p>
          <a:p>
            <a:pPr marL="342900" indent="-342900" algn="l">
              <a:buFont typeface="Wingdings 3" charset="2"/>
              <a:buChar char="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Social media platforms and online customer reviews strongly influence purchasing decisions and help attract new customers.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5303" y="0"/>
            <a:ext cx="9921394" cy="128089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PESTEL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3219" y="854651"/>
            <a:ext cx="9717615" cy="4834758"/>
          </a:xfrm>
        </p:spPr>
        <p:txBody>
          <a:bodyPr>
            <a:noAutofit/>
          </a:bodyPr>
          <a:lstStyle/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Modern baking equipment can improve production efficiency, reduce waste, and ensure consistent product quality. 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ordering systems, digital payments, and delivery services make it easier for customers to purchase products from Basil’s Bakery. 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Basil’s Bakery must follow food labelling, food hygiene, and health and safety legislation to avoid legal penalties. 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business must also comply with employment laws, including minimum wage requirements, working hours, and workplace safety regulations. 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</a:t>
            </a:r>
            <a:endParaRPr lang="ru-RU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Climate change and poor harvests can affect the supply and prices of baking ingredients.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recyclable packaging and reducing food waste can improve Basil’s Bakery’s environmental performance and strengthen its reputation among environmentally conscious customers.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027" y="610004"/>
            <a:ext cx="10087707" cy="741969"/>
          </a:xfrm>
        </p:spPr>
        <p:txBody>
          <a:bodyPr/>
          <a:lstStyle/>
          <a:p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and effect analysis (Fishbone diagram)</a:t>
            </a:r>
            <a:endParaRPr lang="en-US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5" name="Прямоугольник: скругленные углы 4">
            <a:extLst>
              <a:ext uri="{FF2B5EF4-FFF2-40B4-BE49-F238E27FC236}">
                <a16:creationId xmlns:a16="http://schemas.microsoft.com/office/drawing/2014/main" id="{2A5017FE-E1E4-F4E8-EF51-C1DE221C87AF}"/>
              </a:ext>
            </a:extLst>
          </p:cNvPr>
          <p:cNvSpPr/>
          <p:nvPr/>
        </p:nvSpPr>
        <p:spPr>
          <a:xfrm>
            <a:off x="9398572" y="3429000"/>
            <a:ext cx="2106039" cy="901190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Declining business performance</a:t>
            </a: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" name="Прямая со стрелкой 6">
            <a:extLst>
              <a:ext uri="{FF2B5EF4-FFF2-40B4-BE49-F238E27FC236}">
                <a16:creationId xmlns:a16="http://schemas.microsoft.com/office/drawing/2014/main" id="{B5F7D54B-7C73-2347-A203-801564F21753}"/>
              </a:ext>
            </a:extLst>
          </p:cNvPr>
          <p:cNvCxnSpPr>
            <a:cxnSpLocks/>
          </p:cNvCxnSpPr>
          <p:nvPr/>
        </p:nvCxnSpPr>
        <p:spPr>
          <a:xfrm>
            <a:off x="2402732" y="3991468"/>
            <a:ext cx="696889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Прямоугольник: скругленные углы 17">
            <a:extLst>
              <a:ext uri="{FF2B5EF4-FFF2-40B4-BE49-F238E27FC236}">
                <a16:creationId xmlns:a16="http://schemas.microsoft.com/office/drawing/2014/main" id="{D1D7BB7A-0FC4-2D11-364E-D8BEAC8EA5BA}"/>
              </a:ext>
            </a:extLst>
          </p:cNvPr>
          <p:cNvSpPr/>
          <p:nvPr/>
        </p:nvSpPr>
        <p:spPr>
          <a:xfrm rot="10800000" flipV="1">
            <a:off x="500743" y="5716128"/>
            <a:ext cx="1828800" cy="778365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Method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Прямоугольник: скругленные углы 18">
            <a:extLst>
              <a:ext uri="{FF2B5EF4-FFF2-40B4-BE49-F238E27FC236}">
                <a16:creationId xmlns:a16="http://schemas.microsoft.com/office/drawing/2014/main" id="{DB7C9EE1-63F5-315B-A9B6-09F1D94C492A}"/>
              </a:ext>
            </a:extLst>
          </p:cNvPr>
          <p:cNvSpPr/>
          <p:nvPr/>
        </p:nvSpPr>
        <p:spPr>
          <a:xfrm>
            <a:off x="4796138" y="1155467"/>
            <a:ext cx="1828800" cy="774635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Machine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Прямоугольник: скругленные углы 20">
            <a:extLst>
              <a:ext uri="{FF2B5EF4-FFF2-40B4-BE49-F238E27FC236}">
                <a16:creationId xmlns:a16="http://schemas.microsoft.com/office/drawing/2014/main" id="{6C44B306-D53F-D17D-96CA-2507423B563A}"/>
              </a:ext>
            </a:extLst>
          </p:cNvPr>
          <p:cNvSpPr/>
          <p:nvPr/>
        </p:nvSpPr>
        <p:spPr>
          <a:xfrm rot="10800000" flipV="1">
            <a:off x="4909245" y="5771774"/>
            <a:ext cx="1828800" cy="72725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Material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2" name="Прямая со стрелкой 21">
            <a:extLst>
              <a:ext uri="{FF2B5EF4-FFF2-40B4-BE49-F238E27FC236}">
                <a16:creationId xmlns:a16="http://schemas.microsoft.com/office/drawing/2014/main" id="{02EE404E-2768-6C88-CAA8-C76A9A955BB3}"/>
              </a:ext>
            </a:extLst>
          </p:cNvPr>
          <p:cNvCxnSpPr>
            <a:cxnSpLocks/>
          </p:cNvCxnSpPr>
          <p:nvPr/>
        </p:nvCxnSpPr>
        <p:spPr>
          <a:xfrm>
            <a:off x="934133" y="1945795"/>
            <a:ext cx="1628874" cy="20246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412C5535-BA42-78CF-9E59-67CECD3BC39F}"/>
              </a:ext>
            </a:extLst>
          </p:cNvPr>
          <p:cNvSpPr txBox="1"/>
          <p:nvPr/>
        </p:nvSpPr>
        <p:spPr>
          <a:xfrm>
            <a:off x="1366844" y="2150475"/>
            <a:ext cx="3207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staff training</a:t>
            </a:r>
            <a:endParaRPr lang="ru-RU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6" name="Прямая со стрелкой 35">
            <a:extLst>
              <a:ext uri="{FF2B5EF4-FFF2-40B4-BE49-F238E27FC236}">
                <a16:creationId xmlns:a16="http://schemas.microsoft.com/office/drawing/2014/main" id="{6FA83AFB-4925-3C27-42E0-D92CB8607104}"/>
              </a:ext>
            </a:extLst>
          </p:cNvPr>
          <p:cNvCxnSpPr>
            <a:cxnSpLocks/>
          </p:cNvCxnSpPr>
          <p:nvPr/>
        </p:nvCxnSpPr>
        <p:spPr>
          <a:xfrm flipV="1">
            <a:off x="959412" y="3985529"/>
            <a:ext cx="1913535" cy="17606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Прямоугольник: скругленные углы 41">
            <a:extLst>
              <a:ext uri="{FF2B5EF4-FFF2-40B4-BE49-F238E27FC236}">
                <a16:creationId xmlns:a16="http://schemas.microsoft.com/office/drawing/2014/main" id="{8CA16C92-E054-D5B9-49A2-F9EEAE515C76}"/>
              </a:ext>
            </a:extLst>
          </p:cNvPr>
          <p:cNvSpPr/>
          <p:nvPr/>
        </p:nvSpPr>
        <p:spPr>
          <a:xfrm>
            <a:off x="500743" y="1171801"/>
            <a:ext cx="2062264" cy="74196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6" name="Прямая со стрелкой 45">
            <a:extLst>
              <a:ext uri="{FF2B5EF4-FFF2-40B4-BE49-F238E27FC236}">
                <a16:creationId xmlns:a16="http://schemas.microsoft.com/office/drawing/2014/main" id="{6BA34D22-71F5-9A00-0BF9-28471DD86A82}"/>
              </a:ext>
            </a:extLst>
          </p:cNvPr>
          <p:cNvCxnSpPr>
            <a:cxnSpLocks/>
          </p:cNvCxnSpPr>
          <p:nvPr/>
        </p:nvCxnSpPr>
        <p:spPr>
          <a:xfrm flipV="1">
            <a:off x="5597855" y="3994584"/>
            <a:ext cx="1296949" cy="177719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Прямая со стрелкой 52">
            <a:extLst>
              <a:ext uri="{FF2B5EF4-FFF2-40B4-BE49-F238E27FC236}">
                <a16:creationId xmlns:a16="http://schemas.microsoft.com/office/drawing/2014/main" id="{80739F54-8A45-2282-F934-577DE897ED47}"/>
              </a:ext>
            </a:extLst>
          </p:cNvPr>
          <p:cNvCxnSpPr>
            <a:cxnSpLocks/>
          </p:cNvCxnSpPr>
          <p:nvPr/>
        </p:nvCxnSpPr>
        <p:spPr>
          <a:xfrm>
            <a:off x="5489212" y="1940445"/>
            <a:ext cx="1893055" cy="20181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Прямая соединительная линия 55">
            <a:extLst>
              <a:ext uri="{FF2B5EF4-FFF2-40B4-BE49-F238E27FC236}">
                <a16:creationId xmlns:a16="http://schemas.microsoft.com/office/drawing/2014/main" id="{AD03C546-031A-85D7-8C00-F20AA1C374A5}"/>
              </a:ext>
            </a:extLst>
          </p:cNvPr>
          <p:cNvCxnSpPr>
            <a:cxnSpLocks/>
          </p:cNvCxnSpPr>
          <p:nvPr/>
        </p:nvCxnSpPr>
        <p:spPr>
          <a:xfrm>
            <a:off x="1402782" y="2496569"/>
            <a:ext cx="307617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Прямая соединительная линия 60">
            <a:extLst>
              <a:ext uri="{FF2B5EF4-FFF2-40B4-BE49-F238E27FC236}">
                <a16:creationId xmlns:a16="http://schemas.microsoft.com/office/drawing/2014/main" id="{B7EB2006-DADF-9D19-B1EB-9E6FF7DA7E02}"/>
              </a:ext>
            </a:extLst>
          </p:cNvPr>
          <p:cNvCxnSpPr>
            <a:cxnSpLocks/>
          </p:cNvCxnSpPr>
          <p:nvPr/>
        </p:nvCxnSpPr>
        <p:spPr>
          <a:xfrm>
            <a:off x="1848024" y="3048292"/>
            <a:ext cx="2435835" cy="74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Box 65">
            <a:extLst>
              <a:ext uri="{FF2B5EF4-FFF2-40B4-BE49-F238E27FC236}">
                <a16:creationId xmlns:a16="http://schemas.microsoft.com/office/drawing/2014/main" id="{2D7B6273-EE12-9DE6-C27F-F23F238F568C}"/>
              </a:ext>
            </a:extLst>
          </p:cNvPr>
          <p:cNvSpPr txBox="1"/>
          <p:nvPr/>
        </p:nvSpPr>
        <p:spPr>
          <a:xfrm>
            <a:off x="1787780" y="2725735"/>
            <a:ext cx="25458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Poor customer service</a:t>
            </a:r>
          </a:p>
        </p:txBody>
      </p:sp>
      <p:cxnSp>
        <p:nvCxnSpPr>
          <p:cNvPr id="69" name="Прямая соединительная линия 68">
            <a:extLst>
              <a:ext uri="{FF2B5EF4-FFF2-40B4-BE49-F238E27FC236}">
                <a16:creationId xmlns:a16="http://schemas.microsoft.com/office/drawing/2014/main" id="{A2CB2517-D322-B46E-2960-A5470EAD6A30}"/>
              </a:ext>
            </a:extLst>
          </p:cNvPr>
          <p:cNvCxnSpPr>
            <a:cxnSpLocks/>
          </p:cNvCxnSpPr>
          <p:nvPr/>
        </p:nvCxnSpPr>
        <p:spPr>
          <a:xfrm flipV="1">
            <a:off x="6032740" y="2497965"/>
            <a:ext cx="2039742" cy="1709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TextBox 74">
            <a:extLst>
              <a:ext uri="{FF2B5EF4-FFF2-40B4-BE49-F238E27FC236}">
                <a16:creationId xmlns:a16="http://schemas.microsoft.com/office/drawing/2014/main" id="{28421A39-FEF9-1412-D940-5F9EEE85E05A}"/>
              </a:ext>
            </a:extLst>
          </p:cNvPr>
          <p:cNvSpPr txBox="1"/>
          <p:nvPr/>
        </p:nvSpPr>
        <p:spPr>
          <a:xfrm>
            <a:off x="5938820" y="1987464"/>
            <a:ext cx="18446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 delivery system</a:t>
            </a:r>
          </a:p>
        </p:txBody>
      </p:sp>
      <p:cxnSp>
        <p:nvCxnSpPr>
          <p:cNvPr id="77" name="Прямая соединительная линия 76">
            <a:extLst>
              <a:ext uri="{FF2B5EF4-FFF2-40B4-BE49-F238E27FC236}">
                <a16:creationId xmlns:a16="http://schemas.microsoft.com/office/drawing/2014/main" id="{99BD4939-6690-187D-3078-50A7E7FCD756}"/>
              </a:ext>
            </a:extLst>
          </p:cNvPr>
          <p:cNvCxnSpPr>
            <a:cxnSpLocks/>
          </p:cNvCxnSpPr>
          <p:nvPr/>
        </p:nvCxnSpPr>
        <p:spPr>
          <a:xfrm>
            <a:off x="6588518" y="3092216"/>
            <a:ext cx="179961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TextBox 85">
            <a:extLst>
              <a:ext uri="{FF2B5EF4-FFF2-40B4-BE49-F238E27FC236}">
                <a16:creationId xmlns:a16="http://schemas.microsoft.com/office/drawing/2014/main" id="{3211E6B9-AF3C-229D-EBBB-1B4C77C89284}"/>
              </a:ext>
            </a:extLst>
          </p:cNvPr>
          <p:cNvSpPr txBox="1"/>
          <p:nvPr/>
        </p:nvSpPr>
        <p:spPr>
          <a:xfrm>
            <a:off x="6531452" y="2539006"/>
            <a:ext cx="22341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 online ordering system</a:t>
            </a:r>
          </a:p>
        </p:txBody>
      </p:sp>
      <p:cxnSp>
        <p:nvCxnSpPr>
          <p:cNvPr id="90" name="Прямая соединительная линия 89">
            <a:extLst>
              <a:ext uri="{FF2B5EF4-FFF2-40B4-BE49-F238E27FC236}">
                <a16:creationId xmlns:a16="http://schemas.microsoft.com/office/drawing/2014/main" id="{60C97BD7-6485-AF42-15F0-9B1D3CBBBECE}"/>
              </a:ext>
            </a:extLst>
          </p:cNvPr>
          <p:cNvCxnSpPr>
            <a:cxnSpLocks/>
          </p:cNvCxnSpPr>
          <p:nvPr/>
        </p:nvCxnSpPr>
        <p:spPr>
          <a:xfrm>
            <a:off x="2253853" y="3575433"/>
            <a:ext cx="20562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3" name="TextBox 92">
            <a:extLst>
              <a:ext uri="{FF2B5EF4-FFF2-40B4-BE49-F238E27FC236}">
                <a16:creationId xmlns:a16="http://schemas.microsoft.com/office/drawing/2014/main" id="{F0C3A81A-09A0-54E3-5E03-F6CEC24C9EF1}"/>
              </a:ext>
            </a:extLst>
          </p:cNvPr>
          <p:cNvSpPr txBox="1"/>
          <p:nvPr/>
        </p:nvSpPr>
        <p:spPr>
          <a:xfrm>
            <a:off x="2165867" y="3272651"/>
            <a:ext cx="31054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Staff shortages</a:t>
            </a:r>
          </a:p>
        </p:txBody>
      </p:sp>
      <p:cxnSp>
        <p:nvCxnSpPr>
          <p:cNvPr id="98" name="Прямая соединительная линия 97">
            <a:extLst>
              <a:ext uri="{FF2B5EF4-FFF2-40B4-BE49-F238E27FC236}">
                <a16:creationId xmlns:a16="http://schemas.microsoft.com/office/drawing/2014/main" id="{A69A47C8-F647-35E6-FE89-6AB54993DC51}"/>
              </a:ext>
            </a:extLst>
          </p:cNvPr>
          <p:cNvCxnSpPr>
            <a:cxnSpLocks/>
          </p:cNvCxnSpPr>
          <p:nvPr/>
        </p:nvCxnSpPr>
        <p:spPr>
          <a:xfrm>
            <a:off x="7052611" y="3613766"/>
            <a:ext cx="18045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TextBox 100">
            <a:extLst>
              <a:ext uri="{FF2B5EF4-FFF2-40B4-BE49-F238E27FC236}">
                <a16:creationId xmlns:a16="http://schemas.microsoft.com/office/drawing/2014/main" id="{259F9E7B-8A18-27D5-F2FF-C379FB8F2940}"/>
              </a:ext>
            </a:extLst>
          </p:cNvPr>
          <p:cNvSpPr txBox="1"/>
          <p:nvPr/>
        </p:nvSpPr>
        <p:spPr>
          <a:xfrm>
            <a:off x="8941372" y="2233849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640FF81C-BA6F-4A1E-628B-031781BF9263}"/>
              </a:ext>
            </a:extLst>
          </p:cNvPr>
          <p:cNvSpPr txBox="1"/>
          <p:nvPr/>
        </p:nvSpPr>
        <p:spPr>
          <a:xfrm>
            <a:off x="7019463" y="3068019"/>
            <a:ext cx="21060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Limited production capacity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6240A8-A59D-E215-1625-7ABCD8854A09}"/>
              </a:ext>
            </a:extLst>
          </p:cNvPr>
          <p:cNvSpPr txBox="1"/>
          <p:nvPr/>
        </p:nvSpPr>
        <p:spPr>
          <a:xfrm>
            <a:off x="2774034" y="3925022"/>
            <a:ext cx="16506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marketing  </a:t>
            </a:r>
          </a:p>
        </p:txBody>
      </p:sp>
      <p:cxnSp>
        <p:nvCxnSpPr>
          <p:cNvPr id="16" name="Прямая соединительная линия 15">
            <a:extLst>
              <a:ext uri="{FF2B5EF4-FFF2-40B4-BE49-F238E27FC236}">
                <a16:creationId xmlns:a16="http://schemas.microsoft.com/office/drawing/2014/main" id="{E05970E9-A5B8-8A8D-D015-A080BE8B6F96}"/>
              </a:ext>
            </a:extLst>
          </p:cNvPr>
          <p:cNvCxnSpPr>
            <a:cxnSpLocks/>
          </p:cNvCxnSpPr>
          <p:nvPr/>
        </p:nvCxnSpPr>
        <p:spPr>
          <a:xfrm>
            <a:off x="2329543" y="4499993"/>
            <a:ext cx="2245208" cy="66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Прямая соединительная линия 22">
            <a:extLst>
              <a:ext uri="{FF2B5EF4-FFF2-40B4-BE49-F238E27FC236}">
                <a16:creationId xmlns:a16="http://schemas.microsoft.com/office/drawing/2014/main" id="{682FC071-DFEC-0967-23B7-CA4CD4E6CD1E}"/>
              </a:ext>
            </a:extLst>
          </p:cNvPr>
          <p:cNvCxnSpPr>
            <a:cxnSpLocks/>
          </p:cNvCxnSpPr>
          <p:nvPr/>
        </p:nvCxnSpPr>
        <p:spPr>
          <a:xfrm>
            <a:off x="1787780" y="4979914"/>
            <a:ext cx="22238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Прямая соединительная линия 25">
            <a:extLst>
              <a:ext uri="{FF2B5EF4-FFF2-40B4-BE49-F238E27FC236}">
                <a16:creationId xmlns:a16="http://schemas.microsoft.com/office/drawing/2014/main" id="{AD120AB3-7FF4-3752-3961-84CC84ECDB48}"/>
              </a:ext>
            </a:extLst>
          </p:cNvPr>
          <p:cNvCxnSpPr>
            <a:cxnSpLocks/>
          </p:cNvCxnSpPr>
          <p:nvPr/>
        </p:nvCxnSpPr>
        <p:spPr>
          <a:xfrm>
            <a:off x="1281290" y="5495108"/>
            <a:ext cx="23744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Прямая соединительная линия 28">
            <a:extLst>
              <a:ext uri="{FF2B5EF4-FFF2-40B4-BE49-F238E27FC236}">
                <a16:creationId xmlns:a16="http://schemas.microsoft.com/office/drawing/2014/main" id="{29368C4F-B39E-295D-A549-23AD973033C8}"/>
              </a:ext>
            </a:extLst>
          </p:cNvPr>
          <p:cNvCxnSpPr>
            <a:cxnSpLocks/>
          </p:cNvCxnSpPr>
          <p:nvPr/>
        </p:nvCxnSpPr>
        <p:spPr>
          <a:xfrm>
            <a:off x="6129328" y="5018867"/>
            <a:ext cx="199068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Прямая соединительная линия 30">
            <a:extLst>
              <a:ext uri="{FF2B5EF4-FFF2-40B4-BE49-F238E27FC236}">
                <a16:creationId xmlns:a16="http://schemas.microsoft.com/office/drawing/2014/main" id="{43B366AA-168D-14AB-E1BC-F33754E7719E}"/>
              </a:ext>
            </a:extLst>
          </p:cNvPr>
          <p:cNvCxnSpPr>
            <a:cxnSpLocks/>
          </p:cNvCxnSpPr>
          <p:nvPr/>
        </p:nvCxnSpPr>
        <p:spPr>
          <a:xfrm>
            <a:off x="5769478" y="5586151"/>
            <a:ext cx="25955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Прямая соединительная линия 32">
            <a:extLst>
              <a:ext uri="{FF2B5EF4-FFF2-40B4-BE49-F238E27FC236}">
                <a16:creationId xmlns:a16="http://schemas.microsoft.com/office/drawing/2014/main" id="{892A8EAD-1D96-6A98-56E4-881F3BF33DE8}"/>
              </a:ext>
            </a:extLst>
          </p:cNvPr>
          <p:cNvCxnSpPr>
            <a:cxnSpLocks/>
          </p:cNvCxnSpPr>
          <p:nvPr/>
        </p:nvCxnSpPr>
        <p:spPr>
          <a:xfrm flipV="1">
            <a:off x="6671825" y="4484797"/>
            <a:ext cx="1716310" cy="7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Box 46">
            <a:extLst>
              <a:ext uri="{FF2B5EF4-FFF2-40B4-BE49-F238E27FC236}">
                <a16:creationId xmlns:a16="http://schemas.microsoft.com/office/drawing/2014/main" id="{D13F6325-0395-0375-83A4-611C1B28CDAD}"/>
              </a:ext>
            </a:extLst>
          </p:cNvPr>
          <p:cNvSpPr txBox="1"/>
          <p:nvPr/>
        </p:nvSpPr>
        <p:spPr>
          <a:xfrm>
            <a:off x="2009491" y="4610582"/>
            <a:ext cx="2644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Outdated processes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0A69D623-AF92-6CB1-2C6F-D3E8C9F38123}"/>
              </a:ext>
            </a:extLst>
          </p:cNvPr>
          <p:cNvSpPr txBox="1"/>
          <p:nvPr/>
        </p:nvSpPr>
        <p:spPr>
          <a:xfrm>
            <a:off x="1753888" y="4939820"/>
            <a:ext cx="22916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Weak</a:t>
            </a:r>
            <a:r>
              <a:rPr lang="ru-R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customer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communication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341C1815-D34A-7895-39EC-B47B15896FCA}"/>
              </a:ext>
            </a:extLst>
          </p:cNvPr>
          <p:cNvSpPr txBox="1"/>
          <p:nvPr/>
        </p:nvSpPr>
        <p:spPr>
          <a:xfrm>
            <a:off x="6921751" y="3891920"/>
            <a:ext cx="26887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Rising cost of organic ingredients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FDE664BD-DBC0-9D84-5AB8-70862A7500C9}"/>
              </a:ext>
            </a:extLst>
          </p:cNvPr>
          <p:cNvSpPr txBox="1"/>
          <p:nvPr/>
        </p:nvSpPr>
        <p:spPr>
          <a:xfrm>
            <a:off x="6531406" y="4438974"/>
            <a:ext cx="25940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Unpredictable stock prices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4795EBED-E867-E3B6-0D79-41CBDF7EE386}"/>
              </a:ext>
            </a:extLst>
          </p:cNvPr>
          <p:cNvSpPr txBox="1"/>
          <p:nvPr/>
        </p:nvSpPr>
        <p:spPr>
          <a:xfrm>
            <a:off x="5887823" y="5166227"/>
            <a:ext cx="2688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Supply delays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1156" y="835383"/>
            <a:ext cx="3382832" cy="502351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1156" y="1974714"/>
            <a:ext cx="4861657" cy="3127263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This presentation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analysed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the challenges facing Basil’s Bakery using the 5W2H framework, PESTEL analysis and the Fishbone diagram. </a:t>
            </a:r>
          </a:p>
          <a:p>
            <a:pPr algn="l"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findings show that declining sales are mainly caused by reduced customer footfall, increasing operating costs, and the lack of online ordering and delivery services.</a:t>
            </a:r>
          </a:p>
          <a:p>
            <a:pPr algn="l"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This tools provide a clear understanding of the problem and support future decision-making.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8187575-5CB4-477B-AA47-020C6D2A7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552950" y="1"/>
            <a:ext cx="7639050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E585F70-7C5D-424E-A182-39507AF48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501468" y="1"/>
            <a:ext cx="4690532" cy="6858000"/>
          </a:xfrm>
          <a:prstGeom prst="rect">
            <a:avLst/>
          </a:prstGeom>
        </p:spPr>
      </p:pic>
      <p:pic>
        <p:nvPicPr>
          <p:cNvPr id="5" name="Рисунок 4" descr="Изображение выглядит как человек, Легкая закуска, выпечка, пекарня&#10;&#10;Содержимое, созданное искусственным интеллектом, может быть неверным.">
            <a:extLst>
              <a:ext uri="{FF2B5EF4-FFF2-40B4-BE49-F238E27FC236}">
                <a16:creationId xmlns:a16="http://schemas.microsoft.com/office/drawing/2014/main" id="{E3CF92FD-A679-ECB3-B56D-1308C8C4AB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50" r="26700"/>
          <a:stretch>
            <a:fillRect/>
          </a:stretch>
        </p:blipFill>
        <p:spPr>
          <a:xfrm>
            <a:off x="7094135" y="942387"/>
            <a:ext cx="5097865" cy="4638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6439" y="425669"/>
            <a:ext cx="8915399" cy="8604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10" name="Текст 9">
            <a:extLst>
              <a:ext uri="{FF2B5EF4-FFF2-40B4-BE49-F238E27FC236}">
                <a16:creationId xmlns:a16="http://schemas.microsoft.com/office/drawing/2014/main" id="{95211B13-14AA-E1D4-6A26-DCA6ED5D0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43076" y="1814513"/>
            <a:ext cx="9761536" cy="461781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GB" dirty="0"/>
              <a:t>Chartered Institute of Personnel and Development (CIPD) (2025) </a:t>
            </a:r>
            <a:r>
              <a:rPr lang="en-GB" i="1" dirty="0"/>
              <a:t>PESTLE analysis factsheet</a:t>
            </a:r>
            <a:r>
              <a:rPr lang="en-GB" dirty="0"/>
              <a:t>. Available at: </a:t>
            </a:r>
            <a:r>
              <a:rPr lang="en-GB" u="sng" dirty="0">
                <a:hlinkClick r:id="rId2"/>
              </a:rPr>
              <a:t>https://www.cipd.org/en/knowledge/factsheets/pestle-analysis-factsheet/</a:t>
            </a:r>
            <a:r>
              <a:rPr lang="en-GB" dirty="0"/>
              <a:t> (Accessed: 6 July 2026).  </a:t>
            </a:r>
          </a:p>
          <a:p>
            <a:pPr algn="l"/>
            <a:r>
              <a:rPr lang="en-GB" dirty="0"/>
              <a:t>Makos, J. (2024) </a:t>
            </a:r>
            <a:r>
              <a:rPr lang="en-GB" i="1" dirty="0"/>
              <a:t>PESTLE Analysis of the Food Industry (with Example)</a:t>
            </a:r>
            <a:r>
              <a:rPr lang="en-GB" dirty="0"/>
              <a:t>. PESTLE Analysis. Available at: </a:t>
            </a:r>
            <a:r>
              <a:rPr lang="en-GB" u="sng" dirty="0">
                <a:hlinkClick r:id="rId3"/>
              </a:rPr>
              <a:t>https://pestleanalysis.com/pestle-analysis-of-the-food-industry/</a:t>
            </a:r>
            <a:r>
              <a:rPr lang="en-GB" dirty="0"/>
              <a:t> (Accessed: 6 July 2026).  </a:t>
            </a:r>
          </a:p>
          <a:p>
            <a:pPr algn="l"/>
            <a:r>
              <a:rPr lang="en-GB" dirty="0"/>
              <a:t>Makos, J. (2023) </a:t>
            </a:r>
            <a:r>
              <a:rPr lang="en-GB" i="1" dirty="0"/>
              <a:t>PESTLE Analysis of the Bakery Industry</a:t>
            </a:r>
            <a:r>
              <a:rPr lang="en-GB" dirty="0"/>
              <a:t>. PESTLE Analysis. Available at: </a:t>
            </a:r>
            <a:r>
              <a:rPr lang="en-GB" u="sng" dirty="0">
                <a:hlinkClick r:id="rId4"/>
              </a:rPr>
              <a:t>https://pestleanalysis.com/pestle-analysis-of-the-bakery-industry/</a:t>
            </a:r>
            <a:r>
              <a:rPr lang="en-GB" dirty="0"/>
              <a:t> (Accessed: 6 July 2026).  </a:t>
            </a:r>
          </a:p>
          <a:p>
            <a:pPr algn="l"/>
            <a:r>
              <a:rPr lang="en-GB" dirty="0"/>
              <a:t>Nicolosi, A. </a:t>
            </a:r>
            <a:r>
              <a:rPr lang="en-GB" i="1" dirty="0"/>
              <a:t>et al.</a:t>
            </a:r>
            <a:r>
              <a:rPr lang="en-GB" dirty="0"/>
              <a:t> (2023) ‘Habits, health and environment in the purchase of bakery products’, </a:t>
            </a:r>
            <a:r>
              <a:rPr lang="en-GB" i="1" dirty="0"/>
              <a:t>Foods</a:t>
            </a:r>
            <a:r>
              <a:rPr lang="en-GB" dirty="0"/>
              <a:t>, 12(8). Available at: </a:t>
            </a:r>
            <a:r>
              <a:rPr lang="en-GB" u="sng" dirty="0">
                <a:hlinkClick r:id="rId5"/>
              </a:rPr>
              <a:t>https://pmc.ncbi.nlm.nih.gov/articles/PMC10138246/</a:t>
            </a:r>
            <a:r>
              <a:rPr lang="en-GB" dirty="0"/>
              <a:t> (Accessed: 6 July 2026).  </a:t>
            </a:r>
          </a:p>
          <a:p>
            <a:pPr algn="l"/>
            <a:r>
              <a:rPr lang="en-GB" dirty="0"/>
              <a:t>Mind Tools (2024) PESTLE Analysis and Fishbone diagram. Available at: </a:t>
            </a:r>
            <a:r>
              <a:rPr lang="en-GB" u="sng" dirty="0"/>
              <a:t>https</a:t>
            </a:r>
            <a:r>
              <a:rPr lang="en-GB" u="sng" dirty="0">
                <a:sym typeface="Wingdings" panose="05000000000000000000" pitchFamily="2" charset="2"/>
              </a:rPr>
              <a:t>//www.mindtools.com</a:t>
            </a:r>
          </a:p>
          <a:p>
            <a:pPr algn="l"/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Текст 2">
            <a:extLst>
              <a:ext uri="{FF2B5EF4-FFF2-40B4-BE49-F238E27FC236}">
                <a16:creationId xmlns:a16="http://schemas.microsoft.com/office/drawing/2014/main" id="{E73CA0A2-528C-1C39-EAED-DD13A96FD4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03506" y="1031132"/>
            <a:ext cx="9538953" cy="462343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98052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</a:p>
          <a:p>
            <a:pPr algn="l"/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Cardoso, R.C. (2005) The 5W2H method for action planning. Available at: https://www.fm2s.com.br/5w2h (Accessed: 6 July 2026).</a:t>
            </a:r>
          </a:p>
          <a:p>
            <a:pPr algn="l"/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Gürel, E. and Tat, M. (2017) ‘SWOT Analysis: A Theoretical Review’, The Journal of International Social Research, 10(51), pp. 994–1006.</a:t>
            </a:r>
          </a:p>
          <a:p>
            <a:pPr algn="l"/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Johnson, G., Scholes, K. and Whittington, R. (2020) Exploring Strategy. 12th </a:t>
            </a:r>
            <a:r>
              <a:rPr lang="en-GB" dirty="0" err="1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edn</a:t>
            </a:r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 Harlow: Pearson.</a:t>
            </a:r>
          </a:p>
          <a:p>
            <a:pPr algn="l"/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King Street Bakery (2025) Crafting pastries at King Street Bakery. Available at: https://kingstbakery.com.au/artisan-pastries/crafting-pastries-at-king-street-bakery (Accessed: 6 July 2026).</a:t>
            </a:r>
          </a:p>
          <a:p>
            <a:pPr algn="l"/>
            <a:r>
              <a:rPr lang="en-GB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https://www.rians.us/what-is-patisserie/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96788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934063"/>
            <a:ext cx="4340631" cy="116451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100" dirty="0"/>
              <a:t>				</a:t>
            </a:r>
            <a:r>
              <a:rPr lang="en-US" sz="5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Сланец">
  <a:themeElements>
    <a:clrScheme name="Другая 1">
      <a:dk1>
        <a:sysClr val="windowText" lastClr="000000"/>
      </a:dk1>
      <a:lt1>
        <a:srgbClr val="EBDDC3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Сланец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ланец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3920</TotalTime>
  <Words>1075</Words>
  <Application>Microsoft Office PowerPoint</Application>
  <PresentationFormat>Широкоэкранный</PresentationFormat>
  <Paragraphs>93</Paragraphs>
  <Slides>12</Slides>
  <Notes>1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6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12</vt:i4>
      </vt:variant>
    </vt:vector>
  </HeadingPairs>
  <TitlesOfParts>
    <vt:vector size="19" baseType="lpstr">
      <vt:lpstr>Aptos</vt:lpstr>
      <vt:lpstr>Arial</vt:lpstr>
      <vt:lpstr>Calisto MT</vt:lpstr>
      <vt:lpstr>Wingdings</vt:lpstr>
      <vt:lpstr>Wingdings 2</vt:lpstr>
      <vt:lpstr>Wingdings 3</vt:lpstr>
      <vt:lpstr>Сланец</vt:lpstr>
      <vt:lpstr>Module name:  Problem Solving and Decision Making Module code:     LCLM4004 Student name:   Olga Velichko Student ID:         2524346 Lecturer:            Anita Nan Assignment 1:  Individual Presentation Basil’s Bakery</vt:lpstr>
      <vt:lpstr>OVERVIEW</vt:lpstr>
      <vt:lpstr>INTRODUCTION</vt:lpstr>
      <vt:lpstr>COMPANY BACKGROUND</vt:lpstr>
      <vt:lpstr>PROBLEM: NATURE AND SCOPE</vt:lpstr>
      <vt:lpstr>PESTEL ANALYSIS: Basil’s Bakery </vt:lpstr>
      <vt:lpstr>PESTEL ANALYSIS: Basil’s Bakery </vt:lpstr>
      <vt:lpstr>Cause and effect analysis (Fishbone diagram) </vt:lpstr>
      <vt:lpstr>CONCLUSION</vt:lpstr>
      <vt:lpstr>REFERENCES </vt:lpstr>
      <vt:lpstr>Презентация PowerPoint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Olga Velichko (2524346)</cp:lastModifiedBy>
  <cp:revision>165</cp:revision>
  <dcterms:created xsi:type="dcterms:W3CDTF">2024-10-08T15:58:04Z</dcterms:created>
  <dcterms:modified xsi:type="dcterms:W3CDTF">2026-07-11T15:21:29Z</dcterms:modified>
</cp:coreProperties>
</file>