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13004800" cy="9753600"/>
  <p:notesSz cx="6858000" cy="9144000"/>
  <p:defaultTextStyle>
    <a:lvl1pPr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1pPr>
    <a:lvl2pPr indent="2286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2pPr>
    <a:lvl3pPr indent="4572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3pPr>
    <a:lvl4pPr indent="6858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4pPr>
    <a:lvl5pPr indent="9144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5pPr>
    <a:lvl6pPr indent="11430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6pPr>
    <a:lvl7pPr indent="13716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7pPr>
    <a:lvl8pPr indent="16002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8pPr>
    <a:lvl9pPr indent="1828800" algn="ctr" defTabSz="584200">
      <a:defRPr sz="3600">
        <a:solidFill>
          <a:srgbClr val="72675A"/>
        </a:solidFill>
        <a:latin typeface="+mj-lt"/>
        <a:ea typeface="+mj-ea"/>
        <a:cs typeface="+mj-cs"/>
        <a:sym typeface="Baskervill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CCCDCB"/>
              </a:solidFill>
              <a:prstDash val="solid"/>
              <a:miter lim="400000"/>
            </a:ln>
          </a:left>
          <a:right>
            <a:ln w="12700" cap="flat">
              <a:solidFill>
                <a:srgbClr val="CCCDCB"/>
              </a:solidFill>
              <a:prstDash val="solid"/>
              <a:miter lim="400000"/>
            </a:ln>
          </a:right>
          <a:top>
            <a:ln w="12700" cap="flat">
              <a:solidFill>
                <a:srgbClr val="CCCDCB"/>
              </a:solidFill>
              <a:prstDash val="solid"/>
              <a:miter lim="400000"/>
            </a:ln>
          </a:top>
          <a:bottom>
            <a:ln w="12700" cap="flat">
              <a:solidFill>
                <a:srgbClr val="CCCDCB"/>
              </a:solidFill>
              <a:prstDash val="solid"/>
              <a:miter lim="400000"/>
            </a:ln>
          </a:bottom>
          <a:insideH>
            <a:ln w="12700" cap="flat">
              <a:solidFill>
                <a:srgbClr val="CCCDCB"/>
              </a:solidFill>
              <a:prstDash val="solid"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828D8E">
              <a:alpha val="20000"/>
            </a:srgbClr>
          </a:solidFill>
        </a:fill>
      </a:tcStyle>
    </a:band2H>
    <a:firstCol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CCCDCB"/>
              </a:solidFill>
              <a:prstDash val="solid"/>
              <a:miter lim="400000"/>
            </a:ln>
          </a:left>
          <a:right>
            <a:ln w="38100" cap="flat">
              <a:solidFill>
                <a:srgbClr val="CCCDCB"/>
              </a:solidFill>
              <a:prstDash val="solid"/>
              <a:miter lim="400000"/>
            </a:ln>
          </a:right>
          <a:top>
            <a:ln w="12700" cap="flat">
              <a:solidFill>
                <a:srgbClr val="CCCDCB"/>
              </a:solidFill>
              <a:prstDash val="solid"/>
              <a:miter lim="400000"/>
            </a:ln>
          </a:top>
          <a:bottom>
            <a:ln w="12700" cap="flat">
              <a:solidFill>
                <a:srgbClr val="CCCDCB"/>
              </a:solidFill>
              <a:prstDash val="solid"/>
              <a:miter lim="400000"/>
            </a:ln>
          </a:bottom>
          <a:insideH>
            <a:ln w="12700" cap="flat">
              <a:solidFill>
                <a:srgbClr val="CCCDCB"/>
              </a:solidFill>
              <a:prstDash val="solid"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solidFill>
            <a:srgbClr val="EBEBE3"/>
          </a:solidFill>
        </a:fill>
      </a:tcStyle>
    </a:firstCol>
    <a:lastRow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CCCDCB"/>
              </a:solidFill>
              <a:prstDash val="solid"/>
              <a:miter lim="400000"/>
            </a:ln>
          </a:left>
          <a:right>
            <a:ln w="12700" cap="flat">
              <a:solidFill>
                <a:srgbClr val="CCCDCB"/>
              </a:solidFill>
              <a:prstDash val="solid"/>
              <a:miter lim="400000"/>
            </a:ln>
          </a:right>
          <a:top>
            <a:ln w="38100" cap="flat">
              <a:solidFill>
                <a:srgbClr val="CCCDCB"/>
              </a:solidFill>
              <a:prstDash val="solid"/>
              <a:miter lim="400000"/>
            </a:ln>
          </a:top>
          <a:bottom>
            <a:ln w="12700" cap="flat">
              <a:solidFill>
                <a:srgbClr val="CCCDCB"/>
              </a:solidFill>
              <a:prstDash val="solid"/>
              <a:miter lim="400000"/>
            </a:ln>
          </a:bottom>
          <a:insideH>
            <a:ln w="12700" cap="flat">
              <a:solidFill>
                <a:srgbClr val="CCCDCB"/>
              </a:solidFill>
              <a:prstDash val="solid"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solidFill>
            <a:srgbClr val="EBEBE3"/>
          </a:solidFill>
        </a:fill>
      </a:tcStyle>
    </a:lastRow>
    <a:firstRow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CCCDCB"/>
              </a:solidFill>
              <a:prstDash val="solid"/>
              <a:miter lim="400000"/>
            </a:ln>
          </a:left>
          <a:right>
            <a:ln w="12700" cap="flat">
              <a:solidFill>
                <a:srgbClr val="CCCDCB"/>
              </a:solidFill>
              <a:prstDash val="solid"/>
              <a:miter lim="400000"/>
            </a:ln>
          </a:right>
          <a:top>
            <a:ln w="12700" cap="flat">
              <a:solidFill>
                <a:srgbClr val="CCCDCB"/>
              </a:solidFill>
              <a:prstDash val="solid"/>
              <a:miter lim="400000"/>
            </a:ln>
          </a:top>
          <a:bottom>
            <a:ln w="38100" cap="flat">
              <a:solidFill>
                <a:srgbClr val="CCCDCB"/>
              </a:solidFill>
              <a:prstDash val="solid"/>
              <a:miter lim="400000"/>
            </a:ln>
          </a:bottom>
          <a:insideH>
            <a:ln w="12700" cap="flat">
              <a:solidFill>
                <a:srgbClr val="CCCDCB"/>
              </a:solidFill>
              <a:prstDash val="solid"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solidFill>
            <a:srgbClr val="EBEBE3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6350" cap="flat">
              <a:solidFill>
                <a:srgbClr val="516345"/>
              </a:solidFill>
              <a:prstDash val="solid"/>
              <a:miter lim="400000"/>
            </a:ln>
          </a:left>
          <a:right>
            <a:ln w="6350" cap="flat">
              <a:solidFill>
                <a:srgbClr val="516345"/>
              </a:solidFill>
              <a:prstDash val="solid"/>
              <a:miter lim="400000"/>
            </a:ln>
          </a:right>
          <a:top>
            <a:ln w="6350" cap="flat">
              <a:solidFill>
                <a:srgbClr val="516345"/>
              </a:solidFill>
              <a:prstDash val="solid"/>
              <a:miter lim="400000"/>
            </a:ln>
          </a:top>
          <a:bottom>
            <a:ln w="6350" cap="flat">
              <a:solidFill>
                <a:srgbClr val="516345"/>
              </a:solidFill>
              <a:prstDash val="solid"/>
              <a:miter lim="400000"/>
            </a:ln>
          </a:bottom>
          <a:insideH>
            <a:ln w="6350" cap="flat">
              <a:solidFill>
                <a:srgbClr val="516345"/>
              </a:solidFill>
              <a:prstDash val="solid"/>
              <a:miter lim="400000"/>
            </a:ln>
          </a:insideH>
          <a:insideV>
            <a:ln w="6350" cap="flat">
              <a:solidFill>
                <a:srgbClr val="516345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ff" i="off">
        <a:fontRef idx="major">
          <a:srgbClr val="000000"/>
        </a:fontRef>
        <a:srgbClr val="000000"/>
      </a:tcTxStyle>
      <a:tcStyle>
        <a:tcBdr>
          <a:left>
            <a:ln w="6350" cap="flat">
              <a:solidFill>
                <a:srgbClr val="516345"/>
              </a:solidFill>
              <a:prstDash val="solid"/>
              <a:miter lim="400000"/>
            </a:ln>
          </a:left>
          <a:right>
            <a:ln w="6350" cap="flat">
              <a:solidFill>
                <a:srgbClr val="516345"/>
              </a:solidFill>
              <a:prstDash val="solid"/>
              <a:miter lim="400000"/>
            </a:ln>
          </a:right>
          <a:top>
            <a:ln w="6350" cap="flat">
              <a:solidFill>
                <a:srgbClr val="516345"/>
              </a:solidFill>
              <a:prstDash val="solid"/>
              <a:miter lim="400000"/>
            </a:ln>
          </a:top>
          <a:bottom>
            <a:ln w="6350" cap="flat">
              <a:solidFill>
                <a:srgbClr val="516345"/>
              </a:solidFill>
              <a:prstDash val="solid"/>
              <a:miter lim="400000"/>
            </a:ln>
          </a:bottom>
          <a:insideH>
            <a:ln w="6350" cap="flat">
              <a:solidFill>
                <a:srgbClr val="516345"/>
              </a:solidFill>
              <a:prstDash val="solid"/>
              <a:miter lim="400000"/>
            </a:ln>
          </a:insideH>
          <a:insideV>
            <a:ln w="6350" cap="flat">
              <a:solidFill>
                <a:srgbClr val="516345"/>
              </a:solidFill>
              <a:prstDash val="solid"/>
              <a:miter lim="400000"/>
            </a:ln>
          </a:insideV>
        </a:tcBdr>
        <a:fill>
          <a:solidFill>
            <a:srgbClr val="E5E1C5"/>
          </a:solidFill>
        </a:fill>
      </a:tcStyle>
    </a:firstCol>
    <a:lastRow>
      <a:tcTxStyle b="off" i="off">
        <a:fontRef idx="major">
          <a:srgbClr val="000000"/>
        </a:fontRef>
        <a:srgbClr val="000000"/>
      </a:tcTxStyle>
      <a:tcStyle>
        <a:tcBdr>
          <a:left>
            <a:ln w="6350" cap="flat">
              <a:solidFill>
                <a:srgbClr val="516345"/>
              </a:solidFill>
              <a:prstDash val="solid"/>
              <a:miter lim="400000"/>
            </a:ln>
          </a:left>
          <a:right>
            <a:ln w="6350" cap="flat">
              <a:solidFill>
                <a:srgbClr val="516345"/>
              </a:solidFill>
              <a:prstDash val="solid"/>
              <a:miter lim="400000"/>
            </a:ln>
          </a:right>
          <a:top>
            <a:ln w="6350" cap="flat">
              <a:solidFill>
                <a:srgbClr val="516345"/>
              </a:solidFill>
              <a:prstDash val="solid"/>
              <a:miter lim="400000"/>
            </a:ln>
          </a:top>
          <a:bottom>
            <a:ln w="6350" cap="flat">
              <a:solidFill>
                <a:srgbClr val="516345"/>
              </a:solidFill>
              <a:prstDash val="solid"/>
              <a:miter lim="400000"/>
            </a:ln>
          </a:bottom>
          <a:insideH>
            <a:ln w="6350" cap="flat">
              <a:solidFill>
                <a:srgbClr val="516345"/>
              </a:solidFill>
              <a:prstDash val="solid"/>
              <a:miter lim="400000"/>
            </a:ln>
          </a:insideH>
          <a:insideV>
            <a:ln w="6350" cap="flat">
              <a:solidFill>
                <a:srgbClr val="516345"/>
              </a:solidFill>
              <a:prstDash val="solid"/>
              <a:miter lim="400000"/>
            </a:ln>
          </a:insideV>
        </a:tcBdr>
        <a:fill>
          <a:solidFill>
            <a:srgbClr val="B0C09A"/>
          </a:solidFill>
        </a:fill>
      </a:tcStyle>
    </a:lastRow>
    <a:firstRow>
      <a:tcTxStyle b="off" i="off">
        <a:fontRef idx="major">
          <a:srgbClr val="000000"/>
        </a:fontRef>
        <a:srgbClr val="000000"/>
      </a:tcTxStyle>
      <a:tcStyle>
        <a:tcBdr>
          <a:left>
            <a:ln w="6350" cap="flat">
              <a:solidFill>
                <a:srgbClr val="516345"/>
              </a:solidFill>
              <a:prstDash val="solid"/>
              <a:miter lim="400000"/>
            </a:ln>
          </a:left>
          <a:right>
            <a:ln w="6350" cap="flat">
              <a:solidFill>
                <a:srgbClr val="516345"/>
              </a:solidFill>
              <a:prstDash val="solid"/>
              <a:miter lim="400000"/>
            </a:ln>
          </a:right>
          <a:top>
            <a:ln w="6350" cap="flat">
              <a:solidFill>
                <a:srgbClr val="516345"/>
              </a:solidFill>
              <a:prstDash val="solid"/>
              <a:miter lim="400000"/>
            </a:ln>
          </a:top>
          <a:bottom>
            <a:ln w="6350" cap="flat">
              <a:solidFill>
                <a:srgbClr val="516345"/>
              </a:solidFill>
              <a:prstDash val="solid"/>
              <a:miter lim="400000"/>
            </a:ln>
          </a:bottom>
          <a:insideH>
            <a:ln w="6350" cap="flat">
              <a:solidFill>
                <a:srgbClr val="516345"/>
              </a:solidFill>
              <a:prstDash val="solid"/>
              <a:miter lim="400000"/>
            </a:ln>
          </a:insideH>
          <a:insideV>
            <a:ln w="6350" cap="flat">
              <a:solidFill>
                <a:srgbClr val="516345"/>
              </a:solidFill>
              <a:prstDash val="solid"/>
              <a:miter lim="400000"/>
            </a:ln>
          </a:insideV>
        </a:tcBdr>
        <a:fill>
          <a:solidFill>
            <a:srgbClr val="B0C09A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444444"/>
              </a:solidFill>
              <a:prstDash val="solid"/>
              <a:miter lim="400000"/>
            </a:ln>
          </a:top>
          <a:bottom>
            <a:ln w="12700" cap="flat">
              <a:solidFill>
                <a:srgbClr val="444444"/>
              </a:solidFill>
              <a:prstDash val="solid"/>
              <a:miter lim="400000"/>
            </a:ln>
          </a:bottom>
          <a:insideH>
            <a:ln w="12700" cap="flat">
              <a:solidFill>
                <a:srgbClr val="444444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9AB0B5">
              <a:alpha val="10000"/>
            </a:srgbClr>
          </a:solidFill>
        </a:fill>
      </a:tcStyle>
    </a:band2H>
    <a:firstCo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5E7385"/>
              </a:solidFill>
              <a:prstDash val="solid"/>
              <a:miter lim="400000"/>
            </a:ln>
          </a:left>
          <a:right>
            <a:ln w="12700" cap="flat">
              <a:solidFill>
                <a:srgbClr val="444444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DADBD7"/>
          </a:solidFill>
        </a:fill>
      </a:tcStyle>
    </a:firstCol>
    <a:la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444444"/>
              </a:solidFill>
              <a:prstDash val="solid"/>
              <a:miter lim="400000"/>
            </a:ln>
          </a:top>
          <a:bottom>
            <a:ln w="12700" cap="flat">
              <a:solidFill>
                <a:srgbClr val="5E7385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AB0B5"/>
          </a:solidFill>
        </a:fill>
      </a:tcStyle>
    </a:lastRow>
    <a:fir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5E7385"/>
              </a:solidFill>
              <a:prstDash val="solid"/>
              <a:miter lim="400000"/>
            </a:ln>
          </a:top>
          <a:bottom>
            <a:ln w="12700" cap="flat">
              <a:solidFill>
                <a:srgbClr val="444444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AB0B5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949E9F"/>
              </a:solidFill>
              <a:prstDash val="solid"/>
              <a:miter lim="400000"/>
            </a:ln>
          </a:left>
          <a:right>
            <a:ln w="12700" cap="flat">
              <a:solidFill>
                <a:srgbClr val="949E9F"/>
              </a:solidFill>
              <a:prstDash val="solid"/>
              <a:miter lim="400000"/>
            </a:ln>
          </a:right>
          <a:top>
            <a:ln w="12700" cap="flat">
              <a:solidFill>
                <a:srgbClr val="949E9F"/>
              </a:solidFill>
              <a:prstDash val="solid"/>
              <a:miter lim="400000"/>
            </a:ln>
          </a:top>
          <a:bottom>
            <a:ln w="12700" cap="flat">
              <a:solidFill>
                <a:srgbClr val="949E9F"/>
              </a:solidFill>
              <a:prstDash val="solid"/>
              <a:miter lim="400000"/>
            </a:ln>
          </a:bottom>
          <a:insideH>
            <a:ln w="12700" cap="flat">
              <a:solidFill>
                <a:srgbClr val="949E9F"/>
              </a:solidFill>
              <a:prstDash val="solid"/>
              <a:miter lim="400000"/>
            </a:ln>
          </a:insideH>
          <a:insideV>
            <a:ln w="12700" cap="flat">
              <a:solidFill>
                <a:srgbClr val="949E9F"/>
              </a:solidFill>
              <a:prstDash val="solid"/>
              <a:miter lim="400000"/>
            </a:ln>
          </a:insideV>
        </a:tcBdr>
        <a:fill>
          <a:solidFill>
            <a:srgbClr val="E2E0D9"/>
          </a:solidFill>
        </a:fill>
      </a:tcStyle>
    </a:wholeTbl>
    <a:band2H>
      <a:tcTxStyle/>
      <a:tcStyle>
        <a:tcBdr/>
        <a:fill>
          <a:solidFill>
            <a:srgbClr val="EFECE5"/>
          </a:solidFill>
        </a:fill>
      </a:tcStyle>
    </a:band2H>
    <a:firstCo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7D7054"/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52922"/>
              </a:solidFill>
              <a:prstDash val="solid"/>
              <a:miter lim="400000"/>
            </a:ln>
          </a:top>
          <a:bottom>
            <a:ln w="12700" cap="flat">
              <a:solidFill>
                <a:srgbClr val="352922"/>
              </a:solidFill>
              <a:prstDash val="solid"/>
              <a:miter lim="400000"/>
            </a:ln>
          </a:bottom>
          <a:insideH>
            <a:ln w="12700" cap="flat">
              <a:solidFill>
                <a:srgbClr val="352922"/>
              </a:solidFill>
              <a:prstDash val="solid"/>
              <a:miter lim="400000"/>
            </a:ln>
          </a:insideH>
          <a:insideV>
            <a:ln w="12700" cap="flat">
              <a:solidFill>
                <a:srgbClr val="352922"/>
              </a:solidFill>
              <a:prstDash val="solid"/>
              <a:miter lim="400000"/>
            </a:ln>
          </a:insideV>
        </a:tcBdr>
        <a:fill>
          <a:solidFill>
            <a:srgbClr val="4F4036"/>
          </a:solidFill>
        </a:fill>
      </a:tcStyle>
    </a:firstCol>
    <a:lastRow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6D5D4B"/>
              </a:solidFill>
              <a:prstDash val="solid"/>
              <a:miter lim="400000"/>
            </a:ln>
          </a:left>
          <a:right>
            <a:ln w="12700" cap="flat">
              <a:solidFill>
                <a:srgbClr val="6D5D4B"/>
              </a:solidFill>
              <a:prstDash val="solid"/>
              <a:miter lim="400000"/>
            </a:ln>
          </a:right>
          <a:top>
            <a:ln w="25400" cap="flat">
              <a:solidFill>
                <a:srgbClr val="352922"/>
              </a:solidFill>
              <a:prstDash val="solid"/>
              <a:miter lim="400000"/>
            </a:ln>
          </a:top>
          <a:bottom>
            <a:ln w="12700" cap="flat">
              <a:solidFill>
                <a:srgbClr val="7D7054"/>
              </a:solidFill>
              <a:prstDash val="solid"/>
              <a:miter lim="400000"/>
            </a:ln>
          </a:bottom>
          <a:insideH>
            <a:ln w="12700" cap="flat">
              <a:solidFill>
                <a:srgbClr val="6D5D4B"/>
              </a:solidFill>
              <a:prstDash val="solid"/>
              <a:miter lim="400000"/>
            </a:ln>
          </a:insideH>
          <a:insideV>
            <a:ln w="12700" cap="flat">
              <a:solidFill>
                <a:srgbClr val="6D5D4B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352922"/>
              </a:solidFill>
              <a:prstDash val="solid"/>
              <a:miter lim="400000"/>
            </a:ln>
          </a:left>
          <a:right>
            <a:ln w="12700" cap="flat">
              <a:solidFill>
                <a:srgbClr val="352922"/>
              </a:solidFill>
              <a:prstDash val="solid"/>
              <a:miter lim="400000"/>
            </a:ln>
          </a:right>
          <a:top>
            <a:ln w="12700" cap="flat">
              <a:solidFill>
                <a:srgbClr val="7D7054"/>
              </a:solidFill>
              <a:prstDash val="solid"/>
              <a:miter lim="400000"/>
            </a:ln>
          </a:top>
          <a:bottom>
            <a:ln w="12700" cap="flat">
              <a:solidFill>
                <a:srgbClr val="352922"/>
              </a:solidFill>
              <a:prstDash val="solid"/>
              <a:miter lim="400000"/>
            </a:ln>
          </a:bottom>
          <a:insideH>
            <a:ln w="12700" cap="flat">
              <a:solidFill>
                <a:srgbClr val="352922"/>
              </a:solidFill>
              <a:prstDash val="solid"/>
              <a:miter lim="400000"/>
            </a:ln>
          </a:insideH>
          <a:insideV>
            <a:ln w="12700" cap="flat">
              <a:solidFill>
                <a:srgbClr val="352922"/>
              </a:solidFill>
              <a:prstDash val="solid"/>
              <a:miter lim="400000"/>
            </a:ln>
          </a:insideV>
        </a:tcBdr>
        <a:fill>
          <a:solidFill>
            <a:srgbClr val="4F403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434343"/>
        </a:fontRef>
        <a:srgbClr val="434343"/>
      </a:tcTxStyle>
      <a:tcStyle>
        <a:tcBdr>
          <a:left>
            <a:ln w="12700" cap="flat">
              <a:solidFill>
                <a:srgbClr val="CCCDCB"/>
              </a:solidFill>
              <a:prstDash val="solid"/>
              <a:miter lim="400000"/>
            </a:ln>
          </a:left>
          <a:right>
            <a:ln w="12700" cap="flat">
              <a:solidFill>
                <a:srgbClr val="CCCDCB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2D2D3">
              <a:alpha val="38000"/>
            </a:srgbClr>
          </a:solidFill>
        </a:fill>
      </a:tcStyle>
    </a:band2H>
    <a:firstCol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939393"/>
              </a:solidFill>
              <a:prstDash val="solid"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CCCDCB"/>
              </a:solidFill>
              <a:prstDash val="solid"/>
              <a:miter lim="400000"/>
            </a:ln>
          </a:insideV>
        </a:tcBdr>
        <a:fill>
          <a:solidFill>
            <a:srgbClr val="A5A8A3"/>
          </a:solidFill>
        </a:fill>
      </a:tcStyle>
    </a:firstCol>
    <a:lastRow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A5A8A3"/>
              </a:solidFill>
              <a:prstDash val="solid"/>
              <a:miter lim="400000"/>
            </a:ln>
          </a:left>
          <a:right>
            <a:ln w="12700" cap="flat">
              <a:solidFill>
                <a:srgbClr val="A5A8A3"/>
              </a:solidFill>
              <a:prstDash val="solid"/>
              <a:miter lim="400000"/>
            </a:ln>
          </a:right>
          <a:top>
            <a:ln w="12700" cap="flat">
              <a:solidFill>
                <a:srgbClr val="939393"/>
              </a:solidFill>
              <a:prstDash val="solid"/>
              <a:miter lim="400000"/>
            </a:ln>
          </a:top>
          <a:bottom>
            <a:ln w="12700" cap="flat">
              <a:solidFill>
                <a:srgbClr val="93939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A5A8A3"/>
              </a:solidFill>
              <a:prstDash val="solid"/>
              <a:miter lim="400000"/>
            </a:ln>
          </a:insideV>
        </a:tcBdr>
        <a:fill>
          <a:solidFill>
            <a:srgbClr val="6D6D6D"/>
          </a:solidFill>
        </a:fill>
      </a:tcStyle>
    </a:lastRow>
    <a:firstRow>
      <a:tcTxStyle b="off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A5A8A3"/>
              </a:solidFill>
              <a:prstDash val="solid"/>
              <a:miter lim="400000"/>
            </a:ln>
          </a:left>
          <a:right>
            <a:ln w="12700" cap="flat">
              <a:solidFill>
                <a:srgbClr val="A5A8A3"/>
              </a:solidFill>
              <a:prstDash val="solid"/>
              <a:miter lim="400000"/>
            </a:ln>
          </a:right>
          <a:top>
            <a:ln w="12700" cap="flat">
              <a:solidFill>
                <a:srgbClr val="939393"/>
              </a:solidFill>
              <a:prstDash val="solid"/>
              <a:miter lim="400000"/>
            </a:ln>
          </a:top>
          <a:bottom>
            <a:ln w="12700" cap="flat">
              <a:solidFill>
                <a:srgbClr val="93939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A5A8A3"/>
              </a:solidFill>
              <a:prstDash val="solid"/>
              <a:miter lim="400000"/>
            </a:ln>
          </a:insideV>
        </a:tcBdr>
        <a:fill>
          <a:solidFill>
            <a:srgbClr val="6D6D6D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CCDCB">
              <a:alpha val="21000"/>
            </a:srgbClr>
          </a:solidFill>
        </a:fill>
      </a:tcStyle>
    </a:band2H>
    <a:firstCo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39393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right>
          <a:top>
            <a:ln w="25400" cap="flat">
              <a:solidFill>
                <a:srgbClr val="939393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39393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232323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96" y="-84"/>
      </p:cViewPr>
      <p:guideLst>
        <p:guide orient="horz" pos="3072"/>
        <p:guide pos="409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3" name="Shape 33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1524941192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1pPr>
    <a:lvl2pPr indent="2286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2pPr>
    <a:lvl3pPr indent="4572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3pPr>
    <a:lvl4pPr indent="6858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4pPr>
    <a:lvl5pPr indent="9144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5pPr>
    <a:lvl6pPr indent="11430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6pPr>
    <a:lvl7pPr indent="13716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7pPr>
    <a:lvl8pPr indent="16002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8pPr>
    <a:lvl9pPr indent="18288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079500" y="2438400"/>
            <a:ext cx="11176000" cy="2921000"/>
          </a:xfrm>
          <a:prstGeom prst="rect">
            <a:avLst/>
          </a:prstGeom>
        </p:spPr>
        <p:txBody>
          <a:bodyPr anchor="b"/>
          <a:lstStyle>
            <a:lvl1pPr>
              <a:defRPr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1pPr>
          </a:lstStyle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079500" y="5346700"/>
            <a:ext cx="11176000" cy="13970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1pPr>
            <a:lvl2pPr marL="0" indent="2286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2pPr>
            <a:lvl3pPr marL="0" indent="4572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3pPr>
            <a:lvl4pPr marL="0" indent="6858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4pPr>
            <a:lvl5pPr marL="0" indent="9144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5pPr>
          </a:lstStyle>
          <a:p>
            <a:pPr lvl="0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One</a:t>
            </a:r>
          </a:p>
          <a:p>
            <a:pPr lvl="1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Two</a:t>
            </a:r>
          </a:p>
          <a:p>
            <a:pPr lvl="2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Three</a:t>
            </a:r>
          </a:p>
          <a:p>
            <a:pPr lvl="3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Four</a:t>
            </a:r>
          </a:p>
          <a:p>
            <a:pPr lvl="4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1079500" y="6172200"/>
            <a:ext cx="11176000" cy="1968500"/>
          </a:xfrm>
          <a:prstGeom prst="rect">
            <a:avLst/>
          </a:prstGeom>
        </p:spPr>
        <p:txBody>
          <a:bodyPr anchor="b"/>
          <a:lstStyle>
            <a:lvl1pPr>
              <a:defRPr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1pPr>
          </a:lstStyle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Title Text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1079500" y="8166100"/>
            <a:ext cx="11176000" cy="1308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1pPr>
            <a:lvl2pPr marL="0" indent="2286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2pPr>
            <a:lvl3pPr marL="0" indent="4572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3pPr>
            <a:lvl4pPr marL="0" indent="6858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4pPr>
            <a:lvl5pPr marL="0" indent="914400" algn="ctr">
              <a:spcBef>
                <a:spcPts val="0"/>
              </a:spcBef>
              <a:buSzTx/>
              <a:buNone/>
              <a:def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5pPr>
          </a:lstStyle>
          <a:p>
            <a:pPr lvl="0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One</a:t>
            </a:r>
          </a:p>
          <a:p>
            <a:pPr lvl="1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Two</a:t>
            </a:r>
          </a:p>
          <a:p>
            <a:pPr lvl="2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Three</a:t>
            </a:r>
          </a:p>
          <a:p>
            <a:pPr lvl="3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Four</a:t>
            </a:r>
          </a:p>
          <a:p>
            <a:pPr lvl="4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079500" y="3416300"/>
            <a:ext cx="11176000" cy="2921000"/>
          </a:xfrm>
          <a:prstGeom prst="rect">
            <a:avLst/>
          </a:prstGeom>
        </p:spPr>
        <p:txBody>
          <a:bodyPr/>
          <a:lstStyle>
            <a:lvl1pPr>
              <a:defRPr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  <a:latin typeface="+mn-lt"/>
                <a:ea typeface="+mn-ea"/>
                <a:cs typeface="+mn-cs"/>
                <a:sym typeface="Cochin"/>
              </a:defRPr>
            </a:lvl1pPr>
          </a:lstStyle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>
            <a:spLocks noGrp="1"/>
          </p:cNvSpPr>
          <p:nvPr>
            <p:ph type="title"/>
          </p:nvPr>
        </p:nvSpPr>
        <p:spPr>
          <a:xfrm>
            <a:off x="914400" y="1193800"/>
            <a:ext cx="5270500" cy="3911600"/>
          </a:xfrm>
          <a:prstGeom prst="rect">
            <a:avLst/>
          </a:prstGeom>
        </p:spPr>
        <p:txBody>
          <a:bodyPr anchor="b"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Title Text</a:t>
            </a:r>
          </a:p>
        </p:txBody>
      </p:sp>
      <p:sp>
        <p:nvSpPr>
          <p:cNvPr id="14" name="Shape 14"/>
          <p:cNvSpPr>
            <a:spLocks noGrp="1"/>
          </p:cNvSpPr>
          <p:nvPr>
            <p:ph type="body" idx="1"/>
          </p:nvPr>
        </p:nvSpPr>
        <p:spPr>
          <a:xfrm>
            <a:off x="914400" y="5219700"/>
            <a:ext cx="5270500" cy="33782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600"/>
            </a:lvl1pPr>
            <a:lvl2pPr marL="0" indent="228600" algn="ctr">
              <a:spcBef>
                <a:spcPts val="0"/>
              </a:spcBef>
              <a:buSzTx/>
              <a:buNone/>
              <a:defRPr sz="3600"/>
            </a:lvl2pPr>
            <a:lvl3pPr marL="0" indent="457200" algn="ctr">
              <a:spcBef>
                <a:spcPts val="0"/>
              </a:spcBef>
              <a:buSzTx/>
              <a:buNone/>
              <a:defRPr sz="3600"/>
            </a:lvl3pPr>
            <a:lvl4pPr marL="0" indent="685800" algn="ctr">
              <a:spcBef>
                <a:spcPts val="0"/>
              </a:spcBef>
              <a:buSzTx/>
              <a:buNone/>
              <a:defRPr sz="3600"/>
            </a:lvl4pPr>
            <a:lvl5pPr marL="0" indent="914400" algn="ctr">
              <a:spcBef>
                <a:spcPts val="0"/>
              </a:spcBef>
              <a:buSzTx/>
              <a:buNone/>
              <a:defRPr sz="36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72675A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72675A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72675A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72675A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72675A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1"/>
          </p:nvPr>
        </p:nvSpPr>
        <p:spPr>
          <a:xfrm>
            <a:off x="914400" y="2705100"/>
            <a:ext cx="5118100" cy="6019800"/>
          </a:xfrm>
          <a:prstGeom prst="rect">
            <a:avLst/>
          </a:prstGeom>
        </p:spPr>
        <p:txBody>
          <a:bodyPr/>
          <a:lstStyle>
            <a:lvl1pPr marL="342900" indent="-342900">
              <a:defRPr sz="3400"/>
            </a:lvl1pPr>
            <a:lvl2pPr marL="685800" indent="-342900">
              <a:defRPr sz="3400"/>
            </a:lvl2pPr>
            <a:lvl3pPr marL="1028700" indent="-342900">
              <a:defRPr sz="3400"/>
            </a:lvl3pPr>
            <a:lvl4pPr marL="1371600" indent="-342900">
              <a:defRPr sz="3400"/>
            </a:lvl4pPr>
            <a:lvl5pPr marL="1714500" indent="-342900">
              <a:defRPr sz="34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body" idx="1"/>
          </p:nvPr>
        </p:nvSpPr>
        <p:spPr>
          <a:xfrm>
            <a:off x="914400" y="685800"/>
            <a:ext cx="11176000" cy="8382000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Caption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>
            <a:spLocks noGrp="1"/>
          </p:cNvSpPr>
          <p:nvPr>
            <p:ph type="body" idx="1"/>
          </p:nvPr>
        </p:nvSpPr>
        <p:spPr>
          <a:xfrm>
            <a:off x="1016000" y="7200900"/>
            <a:ext cx="5207000" cy="6604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sz="2400">
                <a:solidFill>
                  <a:srgbClr val="515151"/>
                </a:solidFill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1pPr>
            <a:lvl2pPr marL="0" indent="228600">
              <a:spcBef>
                <a:spcPts val="0"/>
              </a:spcBef>
              <a:buSzTx/>
              <a:buNone/>
              <a:defRPr sz="2400">
                <a:solidFill>
                  <a:srgbClr val="515151"/>
                </a:solidFill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2pPr>
            <a:lvl3pPr marL="0" indent="457200">
              <a:spcBef>
                <a:spcPts val="0"/>
              </a:spcBef>
              <a:buSzTx/>
              <a:buNone/>
              <a:defRPr sz="2400">
                <a:solidFill>
                  <a:srgbClr val="515151"/>
                </a:solidFill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3pPr>
            <a:lvl4pPr marL="0" indent="685800">
              <a:spcBef>
                <a:spcPts val="0"/>
              </a:spcBef>
              <a:buSzTx/>
              <a:buNone/>
              <a:defRPr sz="2400">
                <a:solidFill>
                  <a:srgbClr val="515151"/>
                </a:solidFill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4pPr>
            <a:lvl5pPr marL="0" indent="914400">
              <a:spcBef>
                <a:spcPts val="0"/>
              </a:spcBef>
              <a:buSzTx/>
              <a:buNone/>
              <a:defRPr sz="2400">
                <a:solidFill>
                  <a:srgbClr val="515151"/>
                </a:solidFill>
                <a:latin typeface="Bradley Hand ITC TT-Bold"/>
                <a:ea typeface="Bradley Hand ITC TT-Bold"/>
                <a:cs typeface="Bradley Hand ITC TT-Bold"/>
                <a:sym typeface="Bradley Hand ITC TT-Bold"/>
              </a:defRPr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51515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51515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51515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51515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51515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2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14400" y="317500"/>
            <a:ext cx="11176000" cy="1778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14400" y="2717800"/>
            <a:ext cx="11176000" cy="6350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ransition spd="med"/>
  <p:txStyles>
    <p:titleStyle>
      <a:lvl1pPr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1pPr>
      <a:lvl2pPr indent="2286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2pPr>
      <a:lvl3pPr indent="4572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3pPr>
      <a:lvl4pPr indent="6858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4pPr>
      <a:lvl5pPr indent="9144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5pPr>
      <a:lvl6pPr indent="11430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6pPr>
      <a:lvl7pPr indent="13716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7pPr>
      <a:lvl8pPr indent="16002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8pPr>
      <a:lvl9pPr indent="1828800" algn="ctr" defTabSz="584200">
        <a:defRPr sz="5800">
          <a:solidFill>
            <a:srgbClr val="817463"/>
          </a:solidFill>
          <a:latin typeface="+mj-lt"/>
          <a:ea typeface="+mj-ea"/>
          <a:cs typeface="+mj-cs"/>
          <a:sym typeface="Baskerville"/>
        </a:defRPr>
      </a:lvl9pPr>
    </p:titleStyle>
    <p:bodyStyle>
      <a:lvl1pPr marL="4191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1pPr>
      <a:lvl2pPr marL="8382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2pPr>
      <a:lvl3pPr marL="12573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3pPr>
      <a:lvl4pPr marL="16764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4pPr>
      <a:lvl5pPr marL="20955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5pPr>
      <a:lvl6pPr marL="25146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6pPr>
      <a:lvl7pPr marL="29337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7pPr>
      <a:lvl8pPr marL="33528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8pPr>
      <a:lvl9pPr marL="3771900" indent="-419100" defTabSz="584200">
        <a:spcBef>
          <a:spcPts val="3800"/>
        </a:spcBef>
        <a:buSzPct val="100000"/>
        <a:buChar char="•"/>
        <a:defRPr sz="4000">
          <a:solidFill>
            <a:srgbClr val="72675A"/>
          </a:solidFill>
          <a:latin typeface="+mj-lt"/>
          <a:ea typeface="+mj-ea"/>
          <a:cs typeface="+mj-cs"/>
          <a:sym typeface="Baskerville"/>
        </a:defRPr>
      </a:lvl9pPr>
    </p:bodyStyle>
    <p:otherStyle>
      <a:lvl1pPr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1pPr>
      <a:lvl2pPr indent="2286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2pPr>
      <a:lvl3pPr indent="4572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3pPr>
      <a:lvl4pPr indent="6858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4pPr>
      <a:lvl5pPr indent="9144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5pPr>
      <a:lvl6pPr indent="11430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6pPr>
      <a:lvl7pPr indent="13716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7pPr>
      <a:lvl8pPr indent="16002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8pPr>
      <a:lvl9pPr indent="1828800" algn="ctr" defTabSz="584200">
        <a:defRPr>
          <a:solidFill>
            <a:schemeClr val="tx1"/>
          </a:solidFill>
          <a:effectLst>
            <a:outerShdw blurRad="25400" dist="23648" dir="16200000" rotWithShape="0">
              <a:srgbClr val="000000">
                <a:alpha val="20689"/>
              </a:srgbClr>
            </a:outerShdw>
          </a:effectLst>
          <a:latin typeface="+mn-lt"/>
          <a:ea typeface="+mn-ea"/>
          <a:cs typeface="+mn-cs"/>
          <a:sym typeface="Baskervill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PRACTICE AS RESEARCH</a:t>
            </a:r>
          </a:p>
        </p:txBody>
      </p:sp>
      <p:sp>
        <p:nvSpPr>
          <p:cNvPr id="36" name="Shape 36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spc="0">
                <a:solidFill>
                  <a:srgbClr val="000000"/>
                </a:solidFill>
                <a:effectLst/>
              </a:defRPr>
            </a:pPr>
            <a:r>
              <a:rPr sz="3600" spc="144">
                <a:solidFill>
                  <a:srgbClr val="FFFFFF"/>
                </a:solidFill>
                <a:effectLst>
                  <a:outerShdw blurRad="25400" dist="27326" dir="16200000" rotWithShape="0">
                    <a:srgbClr val="000000">
                      <a:alpha val="50000"/>
                    </a:srgbClr>
                  </a:outerShdw>
                </a:effectLst>
              </a:rPr>
              <a:t>AN INTRODUCTION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Methodology</a:t>
            </a:r>
          </a:p>
        </p:txBody>
      </p:sp>
      <p:sp>
        <p:nvSpPr>
          <p:cNvPr id="39" name="Shape 3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marR="457200" lvl="0" indent="0" defTabSz="457200">
              <a:spcBef>
                <a:spcPts val="0"/>
              </a:spcBef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5400" dirty="0">
                <a:latin typeface="Times New Roman"/>
                <a:ea typeface="Times New Roman"/>
                <a:cs typeface="Times New Roman"/>
                <a:sym typeface="Times New Roman"/>
              </a:rPr>
              <a:t>‘The term [methodology] actually depicts distinct methods and their accompanying epistemological and ontological assumptions’ </a:t>
            </a:r>
            <a:endParaRPr lang="en-GB" sz="5400" dirty="0" smtClean="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marR="457200" lvl="0" indent="0" defTabSz="457200">
              <a:spcBef>
                <a:spcPts val="0"/>
              </a:spcBef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2900" i="1" dirty="0" smtClean="0">
                <a:latin typeface="Times New Roman"/>
                <a:ea typeface="Times New Roman"/>
                <a:cs typeface="Times New Roman"/>
                <a:sym typeface="Times New Roman"/>
              </a:rPr>
              <a:t>Research </a:t>
            </a:r>
            <a:r>
              <a:rPr sz="2900" i="1" dirty="0">
                <a:latin typeface="Times New Roman"/>
                <a:ea typeface="Times New Roman"/>
                <a:cs typeface="Times New Roman"/>
                <a:sym typeface="Times New Roman"/>
              </a:rPr>
              <a:t>Methodologies for Drama Education, </a:t>
            </a:r>
            <a:r>
              <a:rPr sz="2900" dirty="0">
                <a:latin typeface="Times New Roman"/>
                <a:ea typeface="Times New Roman"/>
                <a:cs typeface="Times New Roman"/>
                <a:sym typeface="Times New Roman"/>
              </a:rPr>
              <a:t>(</a:t>
            </a:r>
            <a:r>
              <a:rPr sz="2900" dirty="0" err="1">
                <a:latin typeface="Times New Roman"/>
                <a:ea typeface="Times New Roman"/>
                <a:cs typeface="Times New Roman"/>
                <a:sym typeface="Times New Roman"/>
              </a:rPr>
              <a:t>Ackroyd</a:t>
            </a:r>
            <a:r>
              <a:rPr sz="2900" dirty="0">
                <a:latin typeface="Times New Roman"/>
                <a:ea typeface="Times New Roman"/>
                <a:cs typeface="Times New Roman"/>
                <a:sym typeface="Times New Roman"/>
              </a:rPr>
              <a:t> 2006:X). </a:t>
            </a:r>
          </a:p>
          <a:p>
            <a:pPr marL="0" marR="457200" lvl="0" indent="0" defTabSz="457200">
              <a:spcBef>
                <a:spcPts val="0"/>
              </a:spcBef>
              <a:buSzTx/>
              <a:buNone/>
              <a:defRPr sz="1800">
                <a:solidFill>
                  <a:srgbClr val="000000"/>
                </a:solidFill>
              </a:defRPr>
            </a:pPr>
            <a:endParaRPr sz="29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Methodology</a:t>
            </a:r>
          </a:p>
        </p:txBody>
      </p:sp>
      <p:sp>
        <p:nvSpPr>
          <p:cNvPr id="42" name="Shape 4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May include multiple methods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Includes the research paradigm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It is the over-arching approach to the research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Stating your methodology tells other researchers about the perspective of the work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Methodology (examples)</a:t>
            </a:r>
          </a:p>
        </p:txBody>
      </p:sp>
      <p:sp>
        <p:nvSpPr>
          <p:cNvPr id="45" name="Shape 4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Grounded Theory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Auto-Ethnographic Study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Case Study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Action Research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Practice as Research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(There are many more)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methods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Methods</a:t>
            </a:r>
          </a:p>
        </p:txBody>
      </p:sp>
      <p:sp>
        <p:nvSpPr>
          <p:cNvPr id="50" name="Shape 5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How you get the information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Many research projects have a ‘mixed methods’ approach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Methods also indicate paradigms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Research Methods</a:t>
            </a:r>
          </a:p>
        </p:txBody>
      </p:sp>
      <p:sp>
        <p:nvSpPr>
          <p:cNvPr id="53" name="Shape 53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Interview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Focus Group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Field Observation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Review of Literature / existing studies</a:t>
            </a:r>
          </a:p>
          <a:p>
            <a:pPr marL="0" lvl="0" indent="0"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(There are many more)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dominant paradigm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9" name="Group 59"/>
          <p:cNvGrpSpPr/>
          <p:nvPr/>
        </p:nvGrpSpPr>
        <p:grpSpPr>
          <a:xfrm>
            <a:off x="6603999" y="2857500"/>
            <a:ext cx="5549602" cy="5702300"/>
            <a:chOff x="-139700" y="-139700"/>
            <a:chExt cx="5549600" cy="5702300"/>
          </a:xfrm>
        </p:grpSpPr>
        <p:pic>
          <p:nvPicPr>
            <p:cNvPr id="58" name="oxbridge-1_2012609b.jpg"/>
            <p:cNvPicPr/>
            <p:nvPr/>
          </p:nvPicPr>
          <p:blipFill>
            <a:blip r:embed="rId2">
              <a:extLst/>
            </a:blip>
            <a:srcRect l="19447" r="19447"/>
            <a:stretch>
              <a:fillRect/>
            </a:stretch>
          </p:blipFill>
          <p:spPr>
            <a:xfrm>
              <a:off x="0" y="0"/>
              <a:ext cx="5270201" cy="53975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57" name="Picture 56"/>
            <p:cNvPicPr/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-139700" y="-139700"/>
              <a:ext cx="5549601" cy="5702300"/>
            </a:xfrm>
            <a:prstGeom prst="rect">
              <a:avLst/>
            </a:prstGeom>
            <a:effectLst/>
          </p:spPr>
        </p:pic>
      </p:grpSp>
      <p:sp>
        <p:nvSpPr>
          <p:cNvPr id="60" name="Shape 60"/>
          <p:cNvSpPr>
            <a:spLocks noGrp="1"/>
          </p:cNvSpPr>
          <p:nvPr>
            <p:ph type="title"/>
          </p:nvPr>
        </p:nvSpPr>
        <p:spPr>
          <a:xfrm>
            <a:off x="914400" y="292100"/>
            <a:ext cx="11176000" cy="1778000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Dominant research paradigm</a:t>
            </a:r>
          </a:p>
        </p:txBody>
      </p:sp>
      <p:sp>
        <p:nvSpPr>
          <p:cNvPr id="61" name="Shape 6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Positivism (mathematical proof)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hegemonic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hierarchical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quantitative 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why is this relevant?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WHAT is research?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9" name="Group 69"/>
          <p:cNvGrpSpPr/>
          <p:nvPr/>
        </p:nvGrpSpPr>
        <p:grpSpPr>
          <a:xfrm>
            <a:off x="6790266" y="2863850"/>
            <a:ext cx="5549602" cy="5702300"/>
            <a:chOff x="-139700" y="-139700"/>
            <a:chExt cx="5549600" cy="5702300"/>
          </a:xfrm>
        </p:grpSpPr>
        <p:pic>
          <p:nvPicPr>
            <p:cNvPr id="68" name="H1030009.jpeg"/>
            <p:cNvPicPr/>
            <p:nvPr/>
          </p:nvPicPr>
          <p:blipFill>
            <a:blip r:embed="rId2">
              <a:extLst/>
            </a:blip>
            <a:srcRect l="22538" r="22538"/>
            <a:stretch>
              <a:fillRect/>
            </a:stretch>
          </p:blipFill>
          <p:spPr>
            <a:xfrm>
              <a:off x="0" y="0"/>
              <a:ext cx="5270201" cy="53975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67" name="Picture 66"/>
            <p:cNvPicPr/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-139700" y="-139700"/>
              <a:ext cx="5549601" cy="5702300"/>
            </a:xfrm>
            <a:prstGeom prst="rect">
              <a:avLst/>
            </a:prstGeom>
            <a:effectLst/>
          </p:spPr>
        </p:pic>
      </p:grpSp>
      <p:sp>
        <p:nvSpPr>
          <p:cNvPr id="70" name="Shape 7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What is Research?</a:t>
            </a:r>
          </a:p>
        </p:txBody>
      </p:sp>
      <p:sp>
        <p:nvSpPr>
          <p:cNvPr id="71" name="Shape 71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Finding out something that you did not know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Looking at what is happening and making justified propositions why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Contributing to knowledge in the field/discipline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what is knowledge?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/>
          <p:nvPr/>
        </p:nvSpPr>
        <p:spPr>
          <a:xfrm>
            <a:off x="1270000" y="6362700"/>
            <a:ext cx="10464800" cy="8509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5200" i="1"/>
            </a:lvl1pPr>
          </a:lstStyle>
          <a:p>
            <a:pPr lvl="0">
              <a:defRPr sz="1800" i="0">
                <a:solidFill>
                  <a:srgbClr val="000000"/>
                </a:solidFill>
              </a:defRPr>
            </a:pPr>
            <a:r>
              <a:rPr sz="5200" i="1">
                <a:solidFill>
                  <a:srgbClr val="72675A"/>
                </a:solidFill>
              </a:rPr>
              <a:t>Plato</a:t>
            </a:r>
          </a:p>
        </p:txBody>
      </p:sp>
      <p:sp>
        <p:nvSpPr>
          <p:cNvPr id="76" name="Shape 76"/>
          <p:cNvSpPr/>
          <p:nvPr/>
        </p:nvSpPr>
        <p:spPr>
          <a:xfrm>
            <a:off x="1270000" y="3765550"/>
            <a:ext cx="10464800" cy="1003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62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6200">
                <a:solidFill>
                  <a:srgbClr val="72675A"/>
                </a:solidFill>
              </a:rPr>
              <a:t>knowledge is justified true belief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what is:</a:t>
            </a:r>
          </a:p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- truth?</a:t>
            </a:r>
          </a:p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- belief?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Types of Knowledge</a:t>
            </a:r>
          </a:p>
        </p:txBody>
      </p:sp>
      <p:sp>
        <p:nvSpPr>
          <p:cNvPr id="81" name="Shape 81"/>
          <p:cNvSpPr>
            <a:spLocks noGrp="1"/>
          </p:cNvSpPr>
          <p:nvPr>
            <p:ph type="body" idx="1"/>
          </p:nvPr>
        </p:nvSpPr>
        <p:spPr>
          <a:xfrm>
            <a:off x="914400" y="1936882"/>
            <a:ext cx="11176000" cy="6180278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i="1" dirty="0">
                <a:solidFill>
                  <a:srgbClr val="72675A"/>
                </a:solidFill>
              </a:rPr>
              <a:t>a priori</a:t>
            </a:r>
            <a:r>
              <a:rPr sz="3959" dirty="0">
                <a:solidFill>
                  <a:srgbClr val="72675A"/>
                </a:solidFill>
              </a:rPr>
              <a:t> (what comes before)</a:t>
            </a:r>
          </a:p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i="1" dirty="0">
                <a:solidFill>
                  <a:srgbClr val="72675A"/>
                </a:solidFill>
              </a:rPr>
              <a:t>a posteriori</a:t>
            </a:r>
            <a:r>
              <a:rPr sz="3959" dirty="0">
                <a:solidFill>
                  <a:srgbClr val="72675A"/>
                </a:solidFill>
              </a:rPr>
              <a:t> - from observation experience - empirical</a:t>
            </a:r>
          </a:p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dirty="0">
                <a:solidFill>
                  <a:srgbClr val="72675A"/>
                </a:solidFill>
              </a:rPr>
              <a:t>explicit knowledge - recorded &amp; communicated in journals / books</a:t>
            </a:r>
          </a:p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dirty="0">
                <a:solidFill>
                  <a:srgbClr val="72675A"/>
                </a:solidFill>
              </a:rPr>
              <a:t>tacit knowledge - known by self / phenomenological</a:t>
            </a:r>
          </a:p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dirty="0">
                <a:solidFill>
                  <a:srgbClr val="72675A"/>
                </a:solidFill>
              </a:rPr>
              <a:t>propositional knowledge - knowing something is true</a:t>
            </a:r>
          </a:p>
          <a:p>
            <a:pPr marL="414909" lvl="0" indent="-414909" defTabSz="578358">
              <a:spcBef>
                <a:spcPts val="3700"/>
              </a:spcBef>
              <a:defRPr sz="1800">
                <a:solidFill>
                  <a:srgbClr val="000000"/>
                </a:solidFill>
              </a:defRPr>
            </a:pPr>
            <a:r>
              <a:rPr sz="3959" dirty="0">
                <a:solidFill>
                  <a:srgbClr val="72675A"/>
                </a:solidFill>
              </a:rPr>
              <a:t>procedural knowledge - applied knowledge by doing</a:t>
            </a: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The Little Juggle</a:t>
            </a:r>
          </a:p>
        </p:txBody>
      </p:sp>
      <p:sp>
        <p:nvSpPr>
          <p:cNvPr id="84" name="Shape 84"/>
          <p:cNvSpPr>
            <a:spLocks noGrp="1"/>
          </p:cNvSpPr>
          <p:nvPr>
            <p:ph type="body" idx="1"/>
          </p:nvPr>
        </p:nvSpPr>
        <p:spPr>
          <a:xfrm>
            <a:off x="914400" y="2717800"/>
            <a:ext cx="11176000" cy="611944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divide into jugglers / non jugglers</a:t>
            </a:r>
          </a:p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jugglers juggle - non jugglers describe</a:t>
            </a:r>
          </a:p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look at instructions of juggling</a:t>
            </a:r>
          </a:p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how do you feel learning to juggle? how do jugglers describe the correct timing of juggling?</a:t>
            </a:r>
          </a:p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can you describe how to juggle?</a:t>
            </a:r>
          </a:p>
          <a:p>
            <a:pPr marL="402335" lvl="0" indent="-402335" defTabSz="560831">
              <a:spcBef>
                <a:spcPts val="3600"/>
              </a:spcBef>
              <a:defRPr sz="1800">
                <a:solidFill>
                  <a:srgbClr val="000000"/>
                </a:solidFill>
              </a:defRPr>
            </a:pPr>
            <a:r>
              <a:rPr sz="3839" dirty="0">
                <a:solidFill>
                  <a:srgbClr val="72675A"/>
                </a:solidFill>
              </a:rPr>
              <a:t>can you demonstrate juggling?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pasted-image.pdf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851" y="-36650"/>
            <a:ext cx="12893098" cy="96651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" name="pasted-image.pdf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64814" y="-46207"/>
            <a:ext cx="13011151" cy="97536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" name="Old Couple Or Musician 1930 Salvador Dali.jp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0" y="0"/>
            <a:ext cx="13004800" cy="97536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justified true belief</a:t>
            </a:r>
          </a:p>
        </p:txBody>
      </p:sp>
      <p:sp>
        <p:nvSpPr>
          <p:cNvPr id="93" name="Shape 93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truth and belief are both contingent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we justify based on reliable evidence around us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>
                <a:solidFill>
                  <a:srgbClr val="72675A"/>
                </a:solidFill>
              </a:rPr>
              <a:t>PaR contributes to ways of knowing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can practice be knowledge?</a:t>
            </a:r>
          </a:p>
        </p:txBody>
      </p: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/>
          <p:nvPr/>
        </p:nvSpPr>
        <p:spPr>
          <a:xfrm>
            <a:off x="1270000" y="6362700"/>
            <a:ext cx="10464800" cy="558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>
            <a:spAutoFit/>
          </a:bodyPr>
          <a:lstStyle>
            <a:lvl1pPr>
              <a:defRPr sz="3200" i="1"/>
            </a:lvl1pPr>
          </a:lstStyle>
          <a:p>
            <a:pPr lvl="0">
              <a:defRPr sz="1800" i="0">
                <a:solidFill>
                  <a:srgbClr val="000000"/>
                </a:solidFill>
              </a:defRPr>
            </a:pPr>
            <a:r>
              <a:rPr sz="3200" i="1">
                <a:solidFill>
                  <a:srgbClr val="72675A"/>
                </a:solidFill>
              </a:rPr>
              <a:t>–Barrett &amp; Bolt, (2010)</a:t>
            </a:r>
          </a:p>
        </p:txBody>
      </p:sp>
      <p:sp>
        <p:nvSpPr>
          <p:cNvPr id="98" name="Shape 98"/>
          <p:cNvSpPr/>
          <p:nvPr/>
        </p:nvSpPr>
        <p:spPr>
          <a:xfrm>
            <a:off x="1270000" y="3302000"/>
            <a:ext cx="10464800" cy="19304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spAutoFit/>
          </a:bodyPr>
          <a:lstStyle>
            <a:lvl1pPr>
              <a:defRPr sz="42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4200" dirty="0" smtClean="0">
                <a:solidFill>
                  <a:srgbClr val="72675A"/>
                </a:solidFill>
              </a:rPr>
              <a:t>“</a:t>
            </a:r>
            <a:r>
              <a:rPr lang="en-GB" sz="4200" dirty="0" smtClean="0">
                <a:solidFill>
                  <a:srgbClr val="72675A"/>
                </a:solidFill>
              </a:rPr>
              <a:t>[Pierre]</a:t>
            </a:r>
            <a:r>
              <a:rPr sz="4200" dirty="0" err="1" smtClean="0">
                <a:solidFill>
                  <a:srgbClr val="72675A"/>
                </a:solidFill>
              </a:rPr>
              <a:t>Bordieu</a:t>
            </a:r>
            <a:r>
              <a:rPr sz="4200" dirty="0" smtClean="0">
                <a:solidFill>
                  <a:srgbClr val="72675A"/>
                </a:solidFill>
              </a:rPr>
              <a:t> </a:t>
            </a:r>
            <a:r>
              <a:rPr sz="4200" dirty="0">
                <a:solidFill>
                  <a:srgbClr val="72675A"/>
                </a:solidFill>
              </a:rPr>
              <a:t>argues that tacit knowledge and the alternative logic of practice underpins all discovery”</a:t>
            </a: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Practice as knowledge</a:t>
            </a:r>
          </a:p>
        </p:txBody>
      </p:sp>
      <p:sp>
        <p:nvSpPr>
          <p:cNvPr id="101" name="Shape 101"/>
          <p:cNvSpPr>
            <a:spLocks noGrp="1"/>
          </p:cNvSpPr>
          <p:nvPr>
            <p:ph type="body" idx="1"/>
          </p:nvPr>
        </p:nvSpPr>
        <p:spPr>
          <a:xfrm>
            <a:off x="914400" y="2717800"/>
            <a:ext cx="11176000" cy="6047432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knowledge can be understood as a sense activity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relations between subjectivities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being </a:t>
            </a:r>
            <a:r>
              <a:rPr sz="4000" i="1" dirty="0">
                <a:solidFill>
                  <a:srgbClr val="72675A"/>
                </a:solidFill>
              </a:rPr>
              <a:t>in-the-game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not pre-determined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4000" dirty="0">
                <a:solidFill>
                  <a:srgbClr val="72675A"/>
                </a:solidFill>
              </a:rPr>
              <a:t>challenges positivistic / empirical approaches</a:t>
            </a:r>
          </a:p>
        </p:txBody>
      </p:sp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PaR - criticisms</a:t>
            </a:r>
          </a:p>
        </p:txBody>
      </p:sp>
      <p:sp>
        <p:nvSpPr>
          <p:cNvPr id="104" name="Shape 104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There are debates regarding the legitimacy of PaR, criticisms include: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unpredictable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difficult to be quantifiable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mainly subjective difficult to be objective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privileges unconventional ways of making meaning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experiential knowledge </a:t>
            </a:r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 cap="none" spc="0">
                <a:solidFill>
                  <a:srgbClr val="000000"/>
                </a:solidFill>
                <a:effectLst/>
              </a:defRPr>
            </a:pPr>
            <a:r>
              <a:rPr sz="5800" cap="all" spc="232">
                <a:solidFill>
                  <a:srgbClr val="EBEBEB"/>
                </a:solidFill>
                <a:effectLst>
                  <a:outerShdw blurRad="25400" dist="25400" dir="16200000" rotWithShape="0">
                    <a:srgbClr val="000000">
                      <a:alpha val="50000"/>
                    </a:srgbClr>
                  </a:outerShdw>
                </a:effectLst>
              </a:rPr>
              <a:t>what is practice as research?</a:t>
            </a:r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Practice as Research</a:t>
            </a:r>
          </a:p>
        </p:txBody>
      </p:sp>
      <p:sp>
        <p:nvSpPr>
          <p:cNvPr id="109" name="Shape 10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Also known as: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Practice led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Practice based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Creative inquiry</a:t>
            </a:r>
          </a:p>
          <a:p>
            <a:pPr marL="342900" lvl="0" indent="-342900">
              <a:defRPr sz="1800">
                <a:solidFill>
                  <a:srgbClr val="000000"/>
                </a:solidFill>
              </a:defRPr>
            </a:pPr>
            <a:r>
              <a:rPr sz="3400">
                <a:solidFill>
                  <a:srgbClr val="72675A"/>
                </a:solidFill>
              </a:rPr>
              <a:t>Art as research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5800">
                <a:solidFill>
                  <a:srgbClr val="817463"/>
                </a:solidFill>
              </a:rPr>
              <a:t>PaR</a:t>
            </a:r>
          </a:p>
        </p:txBody>
      </p:sp>
      <p:sp>
        <p:nvSpPr>
          <p:cNvPr id="112" name="Shape 11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72675A"/>
                </a:solidFill>
              </a:rPr>
              <a:t>practice must be integral</a:t>
            </a:r>
          </a:p>
          <a:p>
            <a:pPr marL="0" lvl="0" indent="0">
              <a:buSzTx/>
              <a:buNone/>
              <a:defRPr sz="1800">
                <a:solidFill>
                  <a:srgbClr val="000000"/>
                </a:solidFill>
              </a:defRPr>
            </a:pPr>
            <a:r>
              <a:rPr sz="4400">
                <a:solidFill>
                  <a:srgbClr val="72675A"/>
                </a:solidFill>
              </a:rPr>
              <a:t>to research</a:t>
            </a:r>
          </a:p>
        </p:txBody>
      </p:sp>
      <p:pic>
        <p:nvPicPr>
          <p:cNvPr id="113" name="AHRC-Logo-Square-300x289.png"/>
          <p:cNvPicPr/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77425" y="2787650"/>
            <a:ext cx="5430716" cy="523158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PhotoPortfolio">
  <a:themeElements>
    <a:clrScheme name="PhotoPortfolio">
      <a:dk1>
        <a:srgbClr val="72675A"/>
      </a:dk1>
      <a:lt1>
        <a:srgbClr val="184472"/>
      </a:lt1>
      <a:dk2>
        <a:srgbClr val="626262"/>
      </a:dk2>
      <a:lt2>
        <a:srgbClr val="C1C1C1"/>
      </a:lt2>
      <a:accent1>
        <a:srgbClr val="95ABBF"/>
      </a:accent1>
      <a:accent2>
        <a:srgbClr val="8FAC7A"/>
      </a:accent2>
      <a:accent3>
        <a:srgbClr val="C6C190"/>
      </a:accent3>
      <a:accent4>
        <a:srgbClr val="C2B18B"/>
      </a:accent4>
      <a:accent5>
        <a:srgbClr val="D9A774"/>
      </a:accent5>
      <a:accent6>
        <a:srgbClr val="B78367"/>
      </a:accent6>
      <a:hlink>
        <a:srgbClr val="0000FF"/>
      </a:hlink>
      <a:folHlink>
        <a:srgbClr val="FF00FF"/>
      </a:folHlink>
    </a:clrScheme>
    <a:fontScheme name="PhotoPortfolio">
      <a:majorFont>
        <a:latin typeface="Baskerville"/>
        <a:ea typeface="Baskerville"/>
        <a:cs typeface="Baskerville"/>
      </a:majorFont>
      <a:minorFont>
        <a:latin typeface="Cochin"/>
        <a:ea typeface="Cochin"/>
        <a:cs typeface="Cochin"/>
      </a:minorFont>
    </a:fontScheme>
    <a:fmtScheme name="PhotoPortfol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50800" dist="38100" dir="5400000" rotWithShape="0">
            <a:srgbClr val="000000">
              <a:alpha val="4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50800" cap="flat">
          <a:solidFill>
            <a:srgbClr val="515151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2675A"/>
            </a:solidFill>
            <a:effectLst/>
            <a:uFillTx/>
            <a:latin typeface="+mj-lt"/>
            <a:ea typeface="+mj-ea"/>
            <a:cs typeface="+mj-cs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PhotoPortfolio">
  <a:themeElements>
    <a:clrScheme name="PhotoPortfolio">
      <a:dk1>
        <a:srgbClr val="000000"/>
      </a:dk1>
      <a:lt1>
        <a:srgbClr val="FFFFFF"/>
      </a:lt1>
      <a:dk2>
        <a:srgbClr val="626262"/>
      </a:dk2>
      <a:lt2>
        <a:srgbClr val="C1C1C1"/>
      </a:lt2>
      <a:accent1>
        <a:srgbClr val="95ABBF"/>
      </a:accent1>
      <a:accent2>
        <a:srgbClr val="8FAC7A"/>
      </a:accent2>
      <a:accent3>
        <a:srgbClr val="C6C190"/>
      </a:accent3>
      <a:accent4>
        <a:srgbClr val="C2B18B"/>
      </a:accent4>
      <a:accent5>
        <a:srgbClr val="D9A774"/>
      </a:accent5>
      <a:accent6>
        <a:srgbClr val="B78367"/>
      </a:accent6>
      <a:hlink>
        <a:srgbClr val="0000FF"/>
      </a:hlink>
      <a:folHlink>
        <a:srgbClr val="FF00FF"/>
      </a:folHlink>
    </a:clrScheme>
    <a:fontScheme name="PhotoPortfolio">
      <a:majorFont>
        <a:latin typeface="Baskerville"/>
        <a:ea typeface="Baskerville"/>
        <a:cs typeface="Baskerville"/>
      </a:majorFont>
      <a:minorFont>
        <a:latin typeface="Cochin"/>
        <a:ea typeface="Cochin"/>
        <a:cs typeface="Cochin"/>
      </a:minorFont>
    </a:fontScheme>
    <a:fmtScheme name="PhotoPortfolio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50800" dist="38100" dir="5400000" rotWithShape="0">
            <a:srgbClr val="000000">
              <a:alpha val="4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j-lt"/>
            <a:ea typeface="+mj-ea"/>
            <a:cs typeface="+mj-cs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50800" cap="flat">
          <a:solidFill>
            <a:srgbClr val="515151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2675A"/>
            </a:solidFill>
            <a:effectLst/>
            <a:uFillTx/>
            <a:latin typeface="+mj-lt"/>
            <a:ea typeface="+mj-ea"/>
            <a:cs typeface="+mj-cs"/>
            <a:sym typeface="Baskervill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433</Words>
  <Application>Microsoft Office PowerPoint</Application>
  <PresentationFormat>Custom</PresentationFormat>
  <Paragraphs>90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PhotoPortfolio</vt:lpstr>
      <vt:lpstr>PRACTICE AS RESEARCH</vt:lpstr>
      <vt:lpstr>Methodology</vt:lpstr>
      <vt:lpstr>Methodology</vt:lpstr>
      <vt:lpstr>Methodology (examples)</vt:lpstr>
      <vt:lpstr>methods</vt:lpstr>
      <vt:lpstr>Methods</vt:lpstr>
      <vt:lpstr>Research Methods</vt:lpstr>
      <vt:lpstr>dominant paradigm</vt:lpstr>
      <vt:lpstr>Dominant research paradigm</vt:lpstr>
      <vt:lpstr>why is this relevant?</vt:lpstr>
      <vt:lpstr>WHAT is research?</vt:lpstr>
      <vt:lpstr>What is Research?</vt:lpstr>
      <vt:lpstr>what is knowledge?</vt:lpstr>
      <vt:lpstr>PowerPoint Presentation</vt:lpstr>
      <vt:lpstr>what is: - truth? - belief?</vt:lpstr>
      <vt:lpstr>Types of Knowledge</vt:lpstr>
      <vt:lpstr>The Little Juggle</vt:lpstr>
      <vt:lpstr>PowerPoint Presentation</vt:lpstr>
      <vt:lpstr>PowerPoint Presentation</vt:lpstr>
      <vt:lpstr>PowerPoint Presentation</vt:lpstr>
      <vt:lpstr>justified true belief</vt:lpstr>
      <vt:lpstr>can practice be knowledge?</vt:lpstr>
      <vt:lpstr>PowerPoint Presentation</vt:lpstr>
      <vt:lpstr>Practice as knowledge</vt:lpstr>
      <vt:lpstr>PaR - criticisms</vt:lpstr>
      <vt:lpstr>what is practice as research?</vt:lpstr>
      <vt:lpstr>Practice as Research</vt:lpstr>
      <vt:lpstr>PaR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PRACTICE AS RESEARCH</dc:title>
  <cp:lastModifiedBy>Administrator</cp:lastModifiedBy>
  <cp:revision>1</cp:revision>
  <dcterms:modified xsi:type="dcterms:W3CDTF">2015-09-28T09:25:17Z</dcterms:modified>
</cp:coreProperties>
</file>