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6" r:id="rId2"/>
    <p:sldId id="257" r:id="rId3"/>
    <p:sldId id="258" r:id="rId4"/>
    <p:sldId id="261" r:id="rId5"/>
    <p:sldId id="259" r:id="rId6"/>
    <p:sldId id="260" r:id="rId7"/>
    <p:sldId id="262" r:id="rId8"/>
    <p:sldId id="263" r:id="rId9"/>
    <p:sldId id="264" r:id="rId10"/>
    <p:sldId id="265" r:id="rId11"/>
    <p:sldId id="268"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2C53B4-A576-9012-495C-788E40718F3F}" v="151" dt="2024-05-29T01:40:16.861"/>
    <p1510:client id="{7F146BA3-07C9-CE46-028A-8C418FE5D921}" v="834" dt="2024-05-29T08:53:53.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29/05/2024</a:t>
            </a:fld>
            <a:endParaRPr lang="en-GB"/>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29/05/2024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2</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rtlCol="0" anchor="b">
            <a:noAutofit/>
          </a:bodyPr>
          <a:lstStyle>
            <a:lvl1pPr algn="ctr">
              <a:defRPr sz="5400">
                <a:effectLst/>
              </a:defRPr>
            </a:lvl1pPr>
          </a:lstStyle>
          <a:p>
            <a:pPr rtl="0"/>
            <a:r>
              <a:rPr lang="en-GB" noProof="0"/>
              <a:t>Click to edit Master title style</a:t>
            </a:r>
          </a:p>
        </p:txBody>
      </p:sp>
      <p:sp>
        <p:nvSpPr>
          <p:cNvPr id="3" name="Subtitle 2"/>
          <p:cNvSpPr>
            <a:spLocks noGrp="1"/>
          </p:cNvSpPr>
          <p:nvPr>
            <p:ph type="subTitle" idx="1"/>
          </p:nvPr>
        </p:nvSpPr>
        <p:spPr>
          <a:xfrm>
            <a:off x="2692398" y="3657597"/>
            <a:ext cx="6815669" cy="1320802"/>
          </a:xfrm>
        </p:spPr>
        <p:txBody>
          <a:bodyPr rtlCol="0"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7983232" y="5037663"/>
            <a:ext cx="897467" cy="279400"/>
          </a:xfrm>
        </p:spPr>
        <p:txBody>
          <a:bodyPr rtlCol="0"/>
          <a:lstStyle/>
          <a:p>
            <a:pPr rtl="0"/>
            <a:fld id="{4019326E-2AE0-4404-9271-EC2CB6663C52}" type="datetime1">
              <a:rPr lang="en-GB" noProof="0" smtClean="0"/>
              <a:t>29/05/2024</a:t>
            </a:fld>
            <a:endParaRPr lang="en-GB" noProof="0"/>
          </a:p>
        </p:txBody>
      </p:sp>
      <p:sp>
        <p:nvSpPr>
          <p:cNvPr id="5" name="Footer Placeholder 4"/>
          <p:cNvSpPr>
            <a:spLocks noGrp="1"/>
          </p:cNvSpPr>
          <p:nvPr>
            <p:ph type="ftr" sz="quarter" idx="11"/>
          </p:nvPr>
        </p:nvSpPr>
        <p:spPr>
          <a:xfrm>
            <a:off x="2692397" y="5037663"/>
            <a:ext cx="5214635" cy="279400"/>
          </a:xfrm>
        </p:spPr>
        <p:txBody>
          <a:bodyPr rtlCol="0"/>
          <a:lstStyle/>
          <a:p>
            <a:pPr rtl="0"/>
            <a:endParaRPr lang="en-GB" noProof="0"/>
          </a:p>
        </p:txBody>
      </p:sp>
      <p:sp>
        <p:nvSpPr>
          <p:cNvPr id="6" name="Slide Number Placeholder 5"/>
          <p:cNvSpPr>
            <a:spLocks noGrp="1"/>
          </p:cNvSpPr>
          <p:nvPr>
            <p:ph type="sldNum" sz="quarter" idx="12"/>
          </p:nvPr>
        </p:nvSpPr>
        <p:spPr>
          <a:xfrm>
            <a:off x="8956900" y="5037663"/>
            <a:ext cx="551167" cy="279400"/>
          </a:xfrm>
        </p:spPr>
        <p:txBody>
          <a:bodyPr rtlCol="0"/>
          <a:lstStyle/>
          <a:p>
            <a:pPr rtl="0"/>
            <a:fld id="{D57F1E4F-1CFF-5643-939E-217C01CDF565}" type="slidenum">
              <a:rPr lang="en-GB" noProof="0" smtClean="0"/>
              <a:pPr rtl="0"/>
              <a:t>‹#›</a:t>
            </a:fld>
            <a:endParaRPr lang="en-GB" noProof="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D5AD68B-A6A7-4C2B-B2DB-FEB28B8DBBE5}"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E97799C9-84D9-46D2-A11E-BCF8A720529D}"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rtlCol="0" anchor="b">
            <a:normAutofit/>
          </a:bodyPr>
          <a:lstStyle>
            <a:lvl1pPr algn="ctr">
              <a:defRPr sz="4400" b="0" cap="none"/>
            </a:lvl1pPr>
          </a:lstStyle>
          <a:p>
            <a:pPr rtl="0"/>
            <a:r>
              <a:rPr lang="en-GB" noProof="0"/>
              <a:t>Click to edit Master title style</a:t>
            </a:r>
          </a:p>
        </p:txBody>
      </p:sp>
      <p:sp>
        <p:nvSpPr>
          <p:cNvPr id="3" name="Text Placeholder 2"/>
          <p:cNvSpPr>
            <a:spLocks noGrp="1"/>
          </p:cNvSpPr>
          <p:nvPr>
            <p:ph type="body" idx="1"/>
          </p:nvPr>
        </p:nvSpPr>
        <p:spPr>
          <a:xfrm>
            <a:off x="2015067" y="3846051"/>
            <a:ext cx="8158690" cy="954547"/>
          </a:xfrm>
        </p:spPr>
        <p:txBody>
          <a:bodyPr rtlCol="0"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DEA1C07-BD26-4BD0-B7E1-5B0A5B355ED2}"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298448" y="2560320"/>
            <a:ext cx="4718304" cy="3310128"/>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81344" y="2560320"/>
            <a:ext cx="4718304" cy="3310128"/>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4DDAC12-5F45-4DA3-9C18-E3CC2023508E}" type="datetime1">
              <a:rPr lang="en-GB" noProof="0" smtClean="0"/>
              <a:t>29/05/2024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D84065D-F351-4B03-BD91-D8A6B8D4B362}"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295400" y="2658533"/>
            <a:ext cx="4718304" cy="576262"/>
          </a:xfrm>
        </p:spPr>
        <p:txBody>
          <a:bodyPr rtlCol="0"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95400" y="3243262"/>
            <a:ext cx="4718304" cy="2632605"/>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80670" y="2658533"/>
            <a:ext cx="4718304" cy="576262"/>
          </a:xfrm>
        </p:spPr>
        <p:txBody>
          <a:bodyPr rtlCol="0"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80670" y="3243262"/>
            <a:ext cx="4718304" cy="2632605"/>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3910AF89-4890-4355-8DB8-FA48C3C22A75}" type="datetime1">
              <a:rPr lang="en-GB" noProof="0" smtClean="0"/>
              <a:t>29/05/2024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1ACE2CB-DE19-4D57-83DA-C29A36EB9467}" type="datetime1">
              <a:rPr lang="en-GB" noProof="0" smtClean="0"/>
              <a:t>29/05/2024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2535B9F-E26C-42CD-AD30-15717F400014}" type="datetime1">
              <a:rPr lang="en-GB" noProof="0" smtClean="0"/>
              <a:t>29/05/2024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rtlCol="0" anchor="b">
            <a:normAutofit/>
          </a:bodyPr>
          <a:lstStyle>
            <a:lvl1pPr algn="ctr">
              <a:defRPr sz="2400" b="0"/>
            </a:lvl1pPr>
          </a:lstStyle>
          <a:p>
            <a:pPr rtl="0"/>
            <a:r>
              <a:rPr lang="en-GB" noProof="0"/>
              <a:t>Click to edit Master title style</a:t>
            </a:r>
          </a:p>
        </p:txBody>
      </p:sp>
      <p:sp>
        <p:nvSpPr>
          <p:cNvPr id="3" name="Content Placeholder 2"/>
          <p:cNvSpPr>
            <a:spLocks noGrp="1"/>
          </p:cNvSpPr>
          <p:nvPr>
            <p:ph idx="1"/>
          </p:nvPr>
        </p:nvSpPr>
        <p:spPr>
          <a:xfrm>
            <a:off x="5418668" y="982131"/>
            <a:ext cx="5469466" cy="4893735"/>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293811" y="3031065"/>
            <a:ext cx="3718455" cy="2438404"/>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4CBAA919-5032-46A5-A888-FF2B4C624590}" type="datetime1">
              <a:rPr lang="en-GB" noProof="0" smtClean="0"/>
              <a:t>29/05/2024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rtlCol="0" anchor="b">
            <a:normAutofit/>
          </a:bodyPr>
          <a:lstStyle>
            <a:lvl1pPr algn="ctr">
              <a:defRPr sz="2800" b="0"/>
            </a:lvl1pPr>
          </a:lstStyle>
          <a:p>
            <a:pPr rtl="0"/>
            <a:r>
              <a:rPr lang="en-GB" noProof="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295399" y="3255432"/>
            <a:ext cx="6241816" cy="1828800"/>
          </a:xfrm>
        </p:spPr>
        <p:txBody>
          <a:bodyPr rtlCol="0"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AAE0F24-C9FD-4ABD-9451-7F67B6DCAA64}" type="datetime1">
              <a:rPr lang="en-GB" noProof="0" smtClean="0"/>
              <a:t>29/05/2024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rtlCol="0" anchor="b">
            <a:normAutofit/>
          </a:bodyPr>
          <a:lstStyle>
            <a:lvl1pPr algn="ctr">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295401" y="5382153"/>
            <a:ext cx="9609666" cy="493712"/>
          </a:xfrm>
        </p:spPr>
        <p:txBody>
          <a:bodyPr rtlCol="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F738C126-C28A-4A98-8F2B-6EE5A3FABFA6}" type="datetime1">
              <a:rPr lang="en-GB" noProof="0" smtClean="0"/>
              <a:t>29/05/2024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rtlCol="0" anchor="ctr">
            <a:normAutofit/>
          </a:bodyPr>
          <a:lstStyle>
            <a:lvl1pPr algn="ctr">
              <a:defRPr sz="3200" b="0" cap="none"/>
            </a:lvl1pPr>
          </a:lstStyle>
          <a:p>
            <a:pPr rtl="0"/>
            <a:r>
              <a:rPr lang="en-GB" noProof="0"/>
              <a:t>Click to edit Master title style</a:t>
            </a:r>
          </a:p>
        </p:txBody>
      </p:sp>
      <p:sp>
        <p:nvSpPr>
          <p:cNvPr id="3" name="Text Placeholder 2"/>
          <p:cNvSpPr>
            <a:spLocks noGrp="1"/>
          </p:cNvSpPr>
          <p:nvPr>
            <p:ph type="body" idx="1"/>
          </p:nvPr>
        </p:nvSpPr>
        <p:spPr>
          <a:xfrm>
            <a:off x="1303868" y="4343399"/>
            <a:ext cx="9592732" cy="1532467"/>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03212B5-4BE7-4939-87F5-AD922AB0254F}"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rtlCol="0" anchor="ctr">
            <a:normAutofit/>
          </a:bodyPr>
          <a:lstStyle>
            <a:lvl1pPr algn="ctr">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1674812" y="3352800"/>
            <a:ext cx="8839202" cy="584200"/>
          </a:xfrm>
        </p:spPr>
        <p:txBody>
          <a:bodyPr rtlCol="0"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1295401" y="4343399"/>
            <a:ext cx="9609666" cy="1532467"/>
          </a:xfrm>
        </p:spPr>
        <p:txBody>
          <a:bodyPr rtlCol="0"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F13223C-C697-4260-994D-EABB85A7F85A}"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rtl="0"/>
            <a:r>
              <a:rPr lang="en-GB" sz="8000" noProof="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rtl="0"/>
            <a:r>
              <a:rPr lang="en-GB" sz="8000" noProof="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rtlCol="0" anchor="b">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1295401" y="4777381"/>
            <a:ext cx="9609668"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6E3437CE-716B-4FB5-9770-44A069AA525B}"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rtlCol="0" anchor="ctr">
            <a:normAutofit/>
          </a:bodyPr>
          <a:lstStyle>
            <a:lvl1pPr algn="ctr">
              <a:defRPr sz="3200" b="0" cap="none">
                <a:solidFill>
                  <a:schemeClr val="tx1"/>
                </a:solidFill>
              </a:defRPr>
            </a:lvl1pPr>
          </a:lstStyle>
          <a:p>
            <a:pPr rtl="0"/>
            <a:r>
              <a:rPr lang="en-GB" noProof="0"/>
              <a:t>Click to edit Master title style</a:t>
            </a:r>
          </a:p>
        </p:txBody>
      </p:sp>
      <p:sp>
        <p:nvSpPr>
          <p:cNvPr id="23" name="Text Placeholder 2"/>
          <p:cNvSpPr>
            <a:spLocks noGrp="1"/>
          </p:cNvSpPr>
          <p:nvPr>
            <p:ph type="body" idx="13"/>
          </p:nvPr>
        </p:nvSpPr>
        <p:spPr>
          <a:xfrm>
            <a:off x="1295401" y="3639312"/>
            <a:ext cx="9609668" cy="886968"/>
          </a:xfrm>
        </p:spPr>
        <p:txBody>
          <a:bodyPr rtlCol="0"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3" name="Text Placeholder 2"/>
          <p:cNvSpPr>
            <a:spLocks noGrp="1"/>
          </p:cNvSpPr>
          <p:nvPr>
            <p:ph type="body" idx="1"/>
          </p:nvPr>
        </p:nvSpPr>
        <p:spPr>
          <a:xfrm>
            <a:off x="1295401" y="4529667"/>
            <a:ext cx="9609668" cy="13462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73ED1D9-28A9-4A07-9D94-90E2441DBC64}"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rtl="0"/>
            <a:r>
              <a:rPr lang="en-GB" sz="8000" noProof="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rtl="0"/>
            <a:r>
              <a:rPr lang="en-GB" sz="8000" noProof="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20" name="Text Placeholder 2"/>
          <p:cNvSpPr>
            <a:spLocks noGrp="1"/>
          </p:cNvSpPr>
          <p:nvPr>
            <p:ph type="body" idx="13"/>
          </p:nvPr>
        </p:nvSpPr>
        <p:spPr>
          <a:xfrm>
            <a:off x="1295401" y="3630168"/>
            <a:ext cx="9609668" cy="841248"/>
          </a:xfrm>
        </p:spPr>
        <p:txBody>
          <a:bodyPr rtlCol="0"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3" name="Text Placeholder 2"/>
          <p:cNvSpPr>
            <a:spLocks noGrp="1"/>
          </p:cNvSpPr>
          <p:nvPr>
            <p:ph type="body" idx="1"/>
          </p:nvPr>
        </p:nvSpPr>
        <p:spPr>
          <a:xfrm>
            <a:off x="1295400" y="4470399"/>
            <a:ext cx="9609670" cy="1405467"/>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7BD440C-0610-4486-817E-7CF815475B40}"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ctr">
              <a:defRPr/>
            </a:lvl1pPr>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3A82647-4099-417D-93D4-E02AC68E85F4}"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4C73F8A-5DDC-4D19-AEFA-0ABBE7DC3C9F}" type="datetime1">
              <a:rPr lang="en-GB" noProof="0" smtClean="0"/>
              <a:t>29/05/2024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EAD37BBA-FE14-4796-BA5E-A8E00CC3938A}" type="datetime1">
              <a:rPr lang="en-GB" noProof="0" smtClean="0"/>
              <a:t>29/05/2024</a:t>
            </a:fld>
            <a:endParaRPr lang="en-GB" noProof="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hemerahgroup.com/angeloucentre" TargetMode="External"/><Relationship Id="rId3" Type="http://schemas.openxmlformats.org/officeDocument/2006/relationships/hyperlink" Target="https://www.britanniahotels.com/hotels/grand-hotel-gosforth-park-newcastle#:~:text=Formerly%20a%20Marriott%20hotel%2C%20the,assortment%20of%20first%2Drate%20amenities" TargetMode="External"/><Relationship Id="rId7" Type="http://schemas.openxmlformats.org/officeDocument/2006/relationships/hyperlink" Target="https://www.poptop.uk.com/newcastle-upon-tyne/suppliers/comedian-or-comedy-act/" TargetMode="External"/><Relationship Id="rId2" Type="http://schemas.openxmlformats.org/officeDocument/2006/relationships/hyperlink" Target="https://angelou-centre.org.uk/" TargetMode="External"/><Relationship Id="rId1" Type="http://schemas.openxmlformats.org/officeDocument/2006/relationships/slideLayout" Target="../slideLayouts/slideLayout2.xml"/><Relationship Id="rId6" Type="http://schemas.openxmlformats.org/officeDocument/2006/relationships/hyperlink" Target="https://www.micemag.com/mice-events/" TargetMode="External"/><Relationship Id="rId5" Type="http://schemas.openxmlformats.org/officeDocument/2006/relationships/hyperlink" Target="https://blog.winspireme.com/3-reasons-to-plan-your-event-on-a-weekday" TargetMode="External"/><Relationship Id="rId10" Type="http://schemas.openxmlformats.org/officeDocument/2006/relationships/hyperlink" Target="https://vinsights.co.uk/Business/607766" TargetMode="External"/><Relationship Id="rId4" Type="http://schemas.openxmlformats.org/officeDocument/2006/relationships/hyperlink" Target="https://marketinginsidergroup.com/content-marketing/8-ways-to-generate-pre-event-hype-with-content-marketing/" TargetMode="External"/><Relationship Id="rId9" Type="http://schemas.openxmlformats.org/officeDocument/2006/relationships/hyperlink" Target="https://www.venuescanner.com/north-brunton/grand-hotel-gosforth-park-newcastle/the-racecourse-sui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sz="1400" b="1"/>
              <a:t>Planning an International Meeting:</a:t>
            </a:r>
            <a:br>
              <a:rPr lang="en-GB" sz="1400"/>
            </a:br>
            <a:r>
              <a:rPr lang="en-GB"/>
              <a:t>Charity fundraiser diner</a:t>
            </a:r>
          </a:p>
        </p:txBody>
      </p:sp>
      <p:sp>
        <p:nvSpPr>
          <p:cNvPr id="3" name="Subtitle 2"/>
          <p:cNvSpPr>
            <a:spLocks noGrp="1"/>
          </p:cNvSpPr>
          <p:nvPr>
            <p:ph type="subTitle" idx="1"/>
          </p:nvPr>
        </p:nvSpPr>
        <p:spPr/>
        <p:txBody>
          <a:bodyPr rtlCol="0"/>
          <a:lstStyle/>
          <a:p>
            <a:r>
              <a:rPr lang="en-US" sz="1400" b="1" dirty="0">
                <a:latin typeface="Cambria"/>
                <a:ea typeface="+mn-lt"/>
                <a:cs typeface="+mn-lt"/>
              </a:rPr>
              <a:t>Student: </a:t>
            </a:r>
            <a:r>
              <a:rPr lang="en-US" sz="1400" b="1" dirty="0" err="1">
                <a:latin typeface="Cambria"/>
                <a:ea typeface="+mn-lt"/>
                <a:cs typeface="+mn-lt"/>
              </a:rPr>
              <a:t>Mukhlishah</a:t>
            </a:r>
            <a:r>
              <a:rPr lang="en-US" sz="1400" b="1" dirty="0">
                <a:latin typeface="Cambria"/>
                <a:ea typeface="+mn-lt"/>
                <a:cs typeface="+mn-lt"/>
              </a:rPr>
              <a:t> Raja (2020782)</a:t>
            </a:r>
            <a:br>
              <a:rPr lang="en-US" sz="1400" b="1" dirty="0">
                <a:latin typeface="Cambria"/>
                <a:ea typeface="+mn-lt"/>
                <a:cs typeface="+mn-lt"/>
              </a:rPr>
            </a:br>
            <a:br>
              <a:rPr lang="en-US" sz="1400" b="1" dirty="0">
                <a:latin typeface="Cambria"/>
                <a:ea typeface="+mn-lt"/>
                <a:cs typeface="+mn-lt"/>
              </a:rPr>
            </a:br>
            <a:r>
              <a:rPr lang="en-US" sz="1400" b="1" dirty="0">
                <a:latin typeface="Cambria"/>
                <a:ea typeface="+mn-lt"/>
                <a:cs typeface="+mn-lt"/>
              </a:rPr>
              <a:t>Module: International meetings Management for the Hotel Industry (BMIH6007)</a:t>
            </a:r>
            <a:br>
              <a:rPr lang="en-US" sz="1400" b="1" dirty="0">
                <a:latin typeface="Cambria"/>
                <a:ea typeface="+mn-lt"/>
                <a:cs typeface="+mn-lt"/>
              </a:rPr>
            </a:br>
            <a:r>
              <a:rPr lang="en-US" sz="1400" b="1" dirty="0">
                <a:latin typeface="Cambria"/>
                <a:ea typeface="+mn-lt"/>
                <a:cs typeface="+mn-lt"/>
              </a:rPr>
              <a:t>Lecturer: Kathryn Flynn</a:t>
            </a:r>
            <a:endParaRPr lang="en-US" sz="1400" b="1" dirty="0">
              <a:latin typeface="Cambria"/>
              <a:ea typeface="Cambria"/>
              <a:cs typeface="Calibri"/>
            </a:endParaRPr>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97462C-A5F1-F6A9-96EB-EA37CC453657}"/>
              </a:ext>
            </a:extLst>
          </p:cNvPr>
          <p:cNvSpPr>
            <a:spLocks noGrp="1"/>
          </p:cNvSpPr>
          <p:nvPr>
            <p:ph idx="1"/>
          </p:nvPr>
        </p:nvSpPr>
        <p:spPr/>
        <p:txBody>
          <a:bodyPr>
            <a:normAutofit fontScale="92500" lnSpcReduction="10000"/>
          </a:bodyPr>
          <a:lstStyle/>
          <a:p>
            <a:pPr marL="0" indent="0">
              <a:buSzPct val="114999"/>
              <a:buNone/>
            </a:pPr>
            <a:r>
              <a:rPr lang="en-GB" dirty="0">
                <a:solidFill>
                  <a:schemeClr val="tx1">
                    <a:lumMod val="75000"/>
                    <a:lumOff val="25000"/>
                  </a:schemeClr>
                </a:solidFill>
              </a:rPr>
              <a:t>This Event has been planned to raise money for charity organisation called The Angelou centre through fundraising Diner Event, Organisations such as the Angelou Centre rely heavily on donations and government funding in order to run smoothly and often hire out event managers. The Goal of this event is:</a:t>
            </a:r>
            <a:endParaRPr lang="en-US" dirty="0">
              <a:solidFill>
                <a:schemeClr val="tx1">
                  <a:lumMod val="75000"/>
                  <a:lumOff val="25000"/>
                </a:schemeClr>
              </a:solidFill>
            </a:endParaRPr>
          </a:p>
          <a:p>
            <a:pPr>
              <a:buSzPct val="114999"/>
              <a:buFont typeface="Wingdings"/>
              <a:buChar char="v"/>
            </a:pPr>
            <a:r>
              <a:rPr lang="en-GB" dirty="0">
                <a:solidFill>
                  <a:schemeClr val="tx1">
                    <a:lumMod val="75000"/>
                    <a:lumOff val="25000"/>
                  </a:schemeClr>
                </a:solidFill>
              </a:rPr>
              <a:t>Fundraise </a:t>
            </a:r>
          </a:p>
          <a:p>
            <a:pPr>
              <a:buSzPct val="114999"/>
              <a:buFont typeface="Wingdings"/>
              <a:buChar char="v"/>
            </a:pPr>
            <a:r>
              <a:rPr lang="en-GB" dirty="0">
                <a:solidFill>
                  <a:schemeClr val="tx1">
                    <a:lumMod val="75000"/>
                    <a:lumOff val="25000"/>
                  </a:schemeClr>
                </a:solidFill>
              </a:rPr>
              <a:t>Create opportunities for ethnic minority women</a:t>
            </a:r>
          </a:p>
          <a:p>
            <a:pPr>
              <a:buSzPct val="114999"/>
              <a:buFont typeface="Wingdings"/>
              <a:buChar char="v"/>
            </a:pPr>
            <a:r>
              <a:rPr lang="en-GB" dirty="0">
                <a:solidFill>
                  <a:schemeClr val="tx1">
                    <a:lumMod val="75000"/>
                    <a:lumOff val="25000"/>
                  </a:schemeClr>
                </a:solidFill>
              </a:rPr>
              <a:t>Use Digital Marketing to reduce cost</a:t>
            </a:r>
          </a:p>
          <a:p>
            <a:pPr>
              <a:buSzPct val="114999"/>
              <a:buFont typeface="Wingdings"/>
              <a:buChar char="v"/>
            </a:pPr>
            <a:r>
              <a:rPr lang="en-GB" dirty="0">
                <a:solidFill>
                  <a:schemeClr val="tx1">
                    <a:lumMod val="75000"/>
                    <a:lumOff val="25000"/>
                  </a:schemeClr>
                </a:solidFill>
              </a:rPr>
              <a:t>Dinner and Night of laughter...</a:t>
            </a:r>
          </a:p>
          <a:p>
            <a:pPr>
              <a:buSzPct val="114999"/>
              <a:buFont typeface="Wingdings"/>
              <a:buChar char="v"/>
            </a:pPr>
            <a:endParaRPr lang="en-GB">
              <a:solidFill>
                <a:schemeClr val="tx1">
                  <a:lumMod val="75000"/>
                  <a:lumOff val="25000"/>
                </a:schemeClr>
              </a:solidFill>
            </a:endParaRPr>
          </a:p>
        </p:txBody>
      </p:sp>
      <p:sp>
        <p:nvSpPr>
          <p:cNvPr id="5" name="Title 4">
            <a:extLst>
              <a:ext uri="{FF2B5EF4-FFF2-40B4-BE49-F238E27FC236}">
                <a16:creationId xmlns:a16="http://schemas.microsoft.com/office/drawing/2014/main" id="{737E32BD-302D-1E8F-7284-4C807839D472}"/>
              </a:ext>
            </a:extLst>
          </p:cNvPr>
          <p:cNvSpPr>
            <a:spLocks noGrp="1"/>
          </p:cNvSpPr>
          <p:nvPr>
            <p:ph type="title"/>
          </p:nvPr>
        </p:nvSpPr>
        <p:spPr/>
        <p:txBody>
          <a:bodyPr/>
          <a:lstStyle/>
          <a:p>
            <a:r>
              <a:rPr lang="en-GB" sz="2000" b="1" dirty="0"/>
              <a:t>Planning an International Meeting:</a:t>
            </a:r>
            <a:br>
              <a:rPr lang="en-GB" sz="2000" b="1" dirty="0"/>
            </a:br>
            <a:r>
              <a:rPr lang="en-GB" sz="2000" b="1" dirty="0"/>
              <a:t>A Charity fundraiser evening:</a:t>
            </a:r>
          </a:p>
        </p:txBody>
      </p:sp>
    </p:spTree>
    <p:extLst>
      <p:ext uri="{BB962C8B-B14F-4D97-AF65-F5344CB8AC3E}">
        <p14:creationId xmlns:p14="http://schemas.microsoft.com/office/powerpoint/2010/main" val="1893674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6B28186-9B94-BC6C-6B20-6F7FEBA35ADD}"/>
              </a:ext>
            </a:extLst>
          </p:cNvPr>
          <p:cNvSpPr>
            <a:spLocks noGrp="1"/>
          </p:cNvSpPr>
          <p:nvPr>
            <p:ph type="title"/>
          </p:nvPr>
        </p:nvSpPr>
        <p:spPr>
          <a:xfrm>
            <a:off x="7524940" y="982132"/>
            <a:ext cx="3371657" cy="966410"/>
          </a:xfrm>
        </p:spPr>
        <p:txBody>
          <a:bodyPr>
            <a:normAutofit/>
          </a:bodyPr>
          <a:lstStyle/>
          <a:p>
            <a:r>
              <a:rPr lang="en-GB"/>
              <a:t>Who?</a:t>
            </a:r>
          </a:p>
        </p:txBody>
      </p:sp>
      <p:sp>
        <p:nvSpPr>
          <p:cNvPr id="17" name="Rectangle 1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29E117A-BA28-5A2A-4664-681D71BD3802}"/>
              </a:ext>
            </a:extLst>
          </p:cNvPr>
          <p:cNvPicPr>
            <a:picLocks noChangeAspect="1"/>
          </p:cNvPicPr>
          <p:nvPr/>
        </p:nvPicPr>
        <p:blipFill rotWithShape="1">
          <a:blip r:embed="rId5"/>
          <a:srcRect t="6815"/>
          <a:stretch/>
        </p:blipFill>
        <p:spPr>
          <a:xfrm>
            <a:off x="1412683" y="1410208"/>
            <a:ext cx="5278777" cy="3858780"/>
          </a:xfrm>
          <a:prstGeom prst="rect">
            <a:avLst/>
          </a:prstGeom>
        </p:spPr>
      </p:pic>
      <p:cxnSp>
        <p:nvCxnSpPr>
          <p:cNvPr id="19" name="Straight Connector 1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C9FDD8D-7064-6D87-485E-2BE87B60A48E}"/>
              </a:ext>
            </a:extLst>
          </p:cNvPr>
          <p:cNvSpPr>
            <a:spLocks noGrp="1"/>
          </p:cNvSpPr>
          <p:nvPr>
            <p:ph idx="1"/>
          </p:nvPr>
        </p:nvSpPr>
        <p:spPr>
          <a:xfrm>
            <a:off x="7261504" y="1823961"/>
            <a:ext cx="3635091" cy="3790650"/>
          </a:xfrm>
        </p:spPr>
        <p:txBody>
          <a:bodyPr>
            <a:normAutofit fontScale="92500" lnSpcReduction="20000"/>
          </a:bodyPr>
          <a:lstStyle/>
          <a:p>
            <a:r>
              <a:rPr lang="en-GB" dirty="0"/>
              <a:t> The Angelou Centre in Newcastle</a:t>
            </a:r>
            <a:endParaRPr lang="en-US" dirty="0"/>
          </a:p>
          <a:p>
            <a:pPr>
              <a:buSzPct val="114999"/>
            </a:pPr>
            <a:r>
              <a:rPr lang="en-GB" dirty="0"/>
              <a:t>Support for ethnic minority women who are survivors of sexual and domestic violence.</a:t>
            </a:r>
            <a:endParaRPr lang="en-GB"/>
          </a:p>
          <a:p>
            <a:pPr>
              <a:buSzPct val="114999"/>
            </a:pPr>
            <a:r>
              <a:rPr lang="en-GB" dirty="0"/>
              <a:t>30 Years of empowering women through: </a:t>
            </a:r>
            <a:br>
              <a:rPr lang="en-GB" dirty="0"/>
            </a:br>
            <a:r>
              <a:rPr lang="en-GB" dirty="0"/>
              <a:t>-Training and development</a:t>
            </a:r>
            <a:br>
              <a:rPr lang="en-US" dirty="0"/>
            </a:br>
            <a:r>
              <a:rPr lang="en-GB" dirty="0"/>
              <a:t>-Ending Violence against woman/Girls.</a:t>
            </a:r>
            <a:br>
              <a:rPr lang="en-GB" dirty="0"/>
            </a:br>
            <a:r>
              <a:rPr lang="en-GB" dirty="0"/>
              <a:t>-Wellbeing and inclusion.</a:t>
            </a:r>
          </a:p>
          <a:p>
            <a:pPr>
              <a:buSzPct val="114999"/>
            </a:pPr>
            <a:endParaRPr lang="en-US" sz="1800" dirty="0">
              <a:solidFill>
                <a:srgbClr val="7D59A1"/>
              </a:solidFill>
            </a:endParaRPr>
          </a:p>
          <a:p>
            <a:pPr>
              <a:buSzPct val="114999"/>
            </a:pPr>
            <a:endParaRPr lang="en-GB" dirty="0"/>
          </a:p>
        </p:txBody>
      </p:sp>
    </p:spTree>
    <p:extLst>
      <p:ext uri="{BB962C8B-B14F-4D97-AF65-F5344CB8AC3E}">
        <p14:creationId xmlns:p14="http://schemas.microsoft.com/office/powerpoint/2010/main" val="360055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floor, ceiling, living&#10;&#10;Description automatically generated">
            <a:extLst>
              <a:ext uri="{FF2B5EF4-FFF2-40B4-BE49-F238E27FC236}">
                <a16:creationId xmlns:a16="http://schemas.microsoft.com/office/drawing/2014/main" id="{E3A50B83-825B-F8DB-A75D-5A7C151C2520}"/>
              </a:ext>
            </a:extLst>
          </p:cNvPr>
          <p:cNvPicPr>
            <a:picLocks noChangeAspect="1"/>
          </p:cNvPicPr>
          <p:nvPr/>
        </p:nvPicPr>
        <p:blipFill rotWithShape="1">
          <a:blip r:embed="rId2">
            <a:alphaModFix amt="35000"/>
          </a:blip>
          <a:srcRect t="9639"/>
          <a:stretch/>
        </p:blipFill>
        <p:spPr>
          <a:xfrm>
            <a:off x="20" y="10"/>
            <a:ext cx="12191980" cy="6857990"/>
          </a:xfrm>
          <a:prstGeom prst="rect">
            <a:avLst/>
          </a:prstGeom>
        </p:spPr>
      </p:pic>
      <p:sp>
        <p:nvSpPr>
          <p:cNvPr id="2" name="Title 1">
            <a:extLst>
              <a:ext uri="{FF2B5EF4-FFF2-40B4-BE49-F238E27FC236}">
                <a16:creationId xmlns:a16="http://schemas.microsoft.com/office/drawing/2014/main" id="{3EC70EAA-D183-DF53-0F49-49CFE66A8099}"/>
              </a:ext>
            </a:extLst>
          </p:cNvPr>
          <p:cNvSpPr>
            <a:spLocks noGrp="1"/>
          </p:cNvSpPr>
          <p:nvPr>
            <p:ph type="title"/>
          </p:nvPr>
        </p:nvSpPr>
        <p:spPr>
          <a:xfrm>
            <a:off x="1295402" y="982132"/>
            <a:ext cx="9601196" cy="1303867"/>
          </a:xfrm>
        </p:spPr>
        <p:txBody>
          <a:bodyPr>
            <a:normAutofit fontScale="90000"/>
          </a:bodyPr>
          <a:lstStyle/>
          <a:p>
            <a:r>
              <a:rPr lang="en-GB" dirty="0">
                <a:solidFill>
                  <a:srgbClr val="FFFFFF"/>
                </a:solidFill>
              </a:rPr>
              <a:t>Where? </a:t>
            </a:r>
            <a:br>
              <a:rPr lang="en-GB" dirty="0">
                <a:solidFill>
                  <a:srgbClr val="FFFFFF"/>
                </a:solidFill>
              </a:rPr>
            </a:br>
            <a:r>
              <a:rPr lang="en-GB" dirty="0">
                <a:solidFill>
                  <a:srgbClr val="FFFFFF"/>
                </a:solidFill>
              </a:rPr>
              <a:t>The Venue</a:t>
            </a:r>
          </a:p>
        </p:txBody>
      </p:sp>
      <p:cxnSp>
        <p:nvCxnSpPr>
          <p:cNvPr id="20" name="Straight Connector 12">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21" name="Content Placeholder 7">
            <a:extLst>
              <a:ext uri="{FF2B5EF4-FFF2-40B4-BE49-F238E27FC236}">
                <a16:creationId xmlns:a16="http://schemas.microsoft.com/office/drawing/2014/main" id="{B272CE54-CDB5-E28A-56D5-2D31AF1DC36F}"/>
              </a:ext>
            </a:extLst>
          </p:cNvPr>
          <p:cNvSpPr>
            <a:spLocks noGrp="1"/>
          </p:cNvSpPr>
          <p:nvPr>
            <p:ph idx="1"/>
          </p:nvPr>
        </p:nvSpPr>
        <p:spPr>
          <a:xfrm>
            <a:off x="1295401" y="2556932"/>
            <a:ext cx="9601196" cy="3318936"/>
          </a:xfrm>
        </p:spPr>
        <p:txBody>
          <a:bodyPr>
            <a:normAutofit/>
          </a:bodyPr>
          <a:lstStyle/>
          <a:p>
            <a:r>
              <a:rPr lang="en-US" dirty="0">
                <a:solidFill>
                  <a:srgbClr val="FFFFFF"/>
                </a:solidFill>
              </a:rPr>
              <a:t>Grand Hotel Gosforth park</a:t>
            </a:r>
            <a:br>
              <a:rPr lang="en-US" dirty="0">
                <a:solidFill>
                  <a:srgbClr val="FFFFFF"/>
                </a:solidFill>
              </a:rPr>
            </a:br>
            <a:r>
              <a:rPr lang="en-US" dirty="0">
                <a:solidFill>
                  <a:srgbClr val="FFFFFF"/>
                </a:solidFill>
              </a:rPr>
              <a:t>High</a:t>
            </a:r>
            <a:r>
              <a:rPr lang="en-US" dirty="0">
                <a:ea typeface="+mn-lt"/>
                <a:cs typeface="+mn-lt"/>
              </a:rPr>
              <a:t> Gosforth Park, </a:t>
            </a:r>
            <a:br>
              <a:rPr lang="en-US" dirty="0">
                <a:ea typeface="+mn-lt"/>
                <a:cs typeface="+mn-lt"/>
              </a:rPr>
            </a:br>
            <a:r>
              <a:rPr lang="en-US" dirty="0">
                <a:ea typeface="+mn-lt"/>
                <a:cs typeface="+mn-lt"/>
              </a:rPr>
              <a:t>Newcastle upon Tyne </a:t>
            </a:r>
            <a:br>
              <a:rPr lang="en-US" dirty="0">
                <a:ea typeface="+mn-lt"/>
                <a:cs typeface="+mn-lt"/>
              </a:rPr>
            </a:br>
            <a:r>
              <a:rPr lang="en-US" dirty="0">
                <a:ea typeface="+mn-lt"/>
                <a:cs typeface="+mn-lt"/>
              </a:rPr>
              <a:t>NE3 5HN</a:t>
            </a:r>
            <a:endParaRPr lang="en-US"/>
          </a:p>
          <a:p>
            <a:pPr>
              <a:buSzPct val="114999"/>
            </a:pPr>
            <a:r>
              <a:rPr lang="en-US" sz="2000" dirty="0">
                <a:solidFill>
                  <a:srgbClr val="000000"/>
                </a:solidFill>
                <a:highlight>
                  <a:srgbClr val="C0C0C0"/>
                </a:highlight>
                <a:latin typeface="Tinos"/>
              </a:rPr>
              <a:t>The event will be held at the Grand Hotel Gosforth Park, formally a Mariott Hotel it is now a Britannia Hotel; the Hotel is a beautiful 4-star Hotel with plenty of parking facilities</a:t>
            </a:r>
            <a:endParaRPr lang="en-US" dirty="0">
              <a:solidFill>
                <a:srgbClr val="FFFFFF"/>
              </a:solidFill>
              <a:highlight>
                <a:srgbClr val="C0C0C0"/>
              </a:highlight>
            </a:endParaRPr>
          </a:p>
          <a:p>
            <a:pPr>
              <a:buSzPct val="114999"/>
            </a:pPr>
            <a:r>
              <a:rPr lang="en-US" sz="2000" dirty="0">
                <a:solidFill>
                  <a:srgbClr val="000000"/>
                </a:solidFill>
                <a:highlight>
                  <a:srgbClr val="C0C0C0"/>
                </a:highlight>
                <a:latin typeface="Tinos"/>
              </a:rPr>
              <a:t>Chosen Conference room for event: The racecourse Suite</a:t>
            </a:r>
          </a:p>
          <a:p>
            <a:pPr marL="0" indent="0">
              <a:buNone/>
            </a:pPr>
            <a:endParaRPr lang="en-US" dirty="0">
              <a:solidFill>
                <a:srgbClr val="FFFFFF"/>
              </a:solidFill>
            </a:endParaRPr>
          </a:p>
        </p:txBody>
      </p:sp>
    </p:spTree>
    <p:extLst>
      <p:ext uri="{BB962C8B-B14F-4D97-AF65-F5344CB8AC3E}">
        <p14:creationId xmlns:p14="http://schemas.microsoft.com/office/powerpoint/2010/main" val="256009363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E588-55C0-EE10-E168-4761E42E64DC}"/>
              </a:ext>
            </a:extLst>
          </p:cNvPr>
          <p:cNvSpPr>
            <a:spLocks noGrp="1"/>
          </p:cNvSpPr>
          <p:nvPr>
            <p:ph type="title"/>
          </p:nvPr>
        </p:nvSpPr>
        <p:spPr/>
        <p:txBody>
          <a:bodyPr/>
          <a:lstStyle/>
          <a:p>
            <a:r>
              <a:rPr lang="en-GB"/>
              <a:t>Target Audience</a:t>
            </a:r>
          </a:p>
        </p:txBody>
      </p:sp>
      <p:sp>
        <p:nvSpPr>
          <p:cNvPr id="3" name="Content Placeholder 2">
            <a:extLst>
              <a:ext uri="{FF2B5EF4-FFF2-40B4-BE49-F238E27FC236}">
                <a16:creationId xmlns:a16="http://schemas.microsoft.com/office/drawing/2014/main" id="{9929B9D1-0C3F-ACDE-FCED-B777096C6D80}"/>
              </a:ext>
            </a:extLst>
          </p:cNvPr>
          <p:cNvSpPr>
            <a:spLocks noGrp="1"/>
          </p:cNvSpPr>
          <p:nvPr>
            <p:ph idx="1"/>
          </p:nvPr>
        </p:nvSpPr>
        <p:spPr/>
        <p:txBody>
          <a:bodyPr/>
          <a:lstStyle/>
          <a:p>
            <a:r>
              <a:rPr lang="en-GB"/>
              <a:t>Doners</a:t>
            </a:r>
            <a:endParaRPr lang="en-US"/>
          </a:p>
          <a:p>
            <a:pPr>
              <a:buSzPct val="114999"/>
            </a:pPr>
            <a:r>
              <a:rPr lang="en-GB" dirty="0"/>
              <a:t>People who care about this cause (e-mail list)</a:t>
            </a:r>
            <a:endParaRPr lang="en-US" dirty="0"/>
          </a:p>
          <a:p>
            <a:pPr>
              <a:buSzPct val="114999"/>
            </a:pPr>
            <a:r>
              <a:rPr lang="en-GB" dirty="0"/>
              <a:t>People who love to have a laugh guilt free (adults only event)</a:t>
            </a:r>
            <a:endParaRPr lang="en-US"/>
          </a:p>
          <a:p>
            <a:pPr>
              <a:buSzPct val="114999"/>
            </a:pPr>
            <a:r>
              <a:rPr lang="en-GB" dirty="0"/>
              <a:t>Love for a night of comedy and diner</a:t>
            </a:r>
          </a:p>
          <a:p>
            <a:pPr>
              <a:buSzPct val="114999"/>
            </a:pPr>
            <a:r>
              <a:rPr lang="en-GB" dirty="0"/>
              <a:t>Followed by fundraising for a good cause</a:t>
            </a:r>
          </a:p>
        </p:txBody>
      </p:sp>
      <p:pic>
        <p:nvPicPr>
          <p:cNvPr id="4" name="Picture 4" descr="Smiling people at dining table">
            <a:extLst>
              <a:ext uri="{FF2B5EF4-FFF2-40B4-BE49-F238E27FC236}">
                <a16:creationId xmlns:a16="http://schemas.microsoft.com/office/drawing/2014/main" id="{5F098CE8-4D67-ED2A-612B-083D2536A5B6}"/>
              </a:ext>
            </a:extLst>
          </p:cNvPr>
          <p:cNvPicPr>
            <a:picLocks noChangeAspect="1"/>
          </p:cNvPicPr>
          <p:nvPr/>
        </p:nvPicPr>
        <p:blipFill>
          <a:blip r:embed="rId2"/>
          <a:stretch>
            <a:fillRect/>
          </a:stretch>
        </p:blipFill>
        <p:spPr>
          <a:xfrm>
            <a:off x="8214359" y="4218576"/>
            <a:ext cx="2688772" cy="1796144"/>
          </a:xfrm>
          <a:prstGeom prst="rect">
            <a:avLst/>
          </a:prstGeom>
        </p:spPr>
      </p:pic>
    </p:spTree>
    <p:extLst>
      <p:ext uri="{BB962C8B-B14F-4D97-AF65-F5344CB8AC3E}">
        <p14:creationId xmlns:p14="http://schemas.microsoft.com/office/powerpoint/2010/main" val="3646670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C4B9C-4174-5AA9-B542-64AD5E97A725}"/>
              </a:ext>
            </a:extLst>
          </p:cNvPr>
          <p:cNvSpPr>
            <a:spLocks noGrp="1"/>
          </p:cNvSpPr>
          <p:nvPr>
            <p:ph type="title"/>
          </p:nvPr>
        </p:nvSpPr>
        <p:spPr>
          <a:xfrm>
            <a:off x="1295402" y="982132"/>
            <a:ext cx="9601196" cy="1303867"/>
          </a:xfrm>
        </p:spPr>
        <p:txBody>
          <a:bodyPr>
            <a:normAutofit/>
          </a:bodyPr>
          <a:lstStyle/>
          <a:p>
            <a:r>
              <a:rPr lang="en-GB" dirty="0"/>
              <a:t>The Budget</a:t>
            </a:r>
          </a:p>
        </p:txBody>
      </p:sp>
      <p:sp>
        <p:nvSpPr>
          <p:cNvPr id="3" name="Content Placeholder 2">
            <a:extLst>
              <a:ext uri="{FF2B5EF4-FFF2-40B4-BE49-F238E27FC236}">
                <a16:creationId xmlns:a16="http://schemas.microsoft.com/office/drawing/2014/main" id="{37170B20-F7B7-7729-F336-68E84EB0F3CF}"/>
              </a:ext>
            </a:extLst>
          </p:cNvPr>
          <p:cNvSpPr>
            <a:spLocks noGrp="1"/>
          </p:cNvSpPr>
          <p:nvPr>
            <p:ph idx="1"/>
          </p:nvPr>
        </p:nvSpPr>
        <p:spPr>
          <a:xfrm>
            <a:off x="1295402" y="2556932"/>
            <a:ext cx="6256866" cy="3318936"/>
          </a:xfrm>
        </p:spPr>
        <p:txBody>
          <a:bodyPr>
            <a:normAutofit lnSpcReduction="10000"/>
          </a:bodyPr>
          <a:lstStyle/>
          <a:p>
            <a:pPr marL="0" indent="0">
              <a:buNone/>
            </a:pPr>
            <a:endParaRPr lang="en-GB" sz="1800" dirty="0"/>
          </a:p>
          <a:p>
            <a:pPr>
              <a:buSzPct val="114999"/>
            </a:pPr>
            <a:r>
              <a:rPr lang="en-GB" sz="1800" dirty="0"/>
              <a:t>The racecourse suite ( capacity: 120 people) = £1,200</a:t>
            </a:r>
            <a:endParaRPr lang="en-GB" dirty="0"/>
          </a:p>
          <a:p>
            <a:pPr>
              <a:buSzPct val="114999"/>
            </a:pPr>
            <a:r>
              <a:rPr lang="en-GB" sz="1800" dirty="0"/>
              <a:t>Simple Meal by Newcastle </a:t>
            </a:r>
            <a:r>
              <a:rPr lang="en-GB" sz="1800" dirty="0" err="1"/>
              <a:t>Vujon</a:t>
            </a:r>
            <a:r>
              <a:rPr lang="en-GB" sz="1800" dirty="0"/>
              <a:t> Biryani is £10 a head= £1,200</a:t>
            </a:r>
          </a:p>
          <a:p>
            <a:pPr>
              <a:buSzPct val="114999"/>
            </a:pPr>
            <a:r>
              <a:rPr lang="en-GB" sz="1800" dirty="0"/>
              <a:t>Entertainment hired comedian £200-£1000 (estimates taken from pop top)</a:t>
            </a:r>
          </a:p>
          <a:p>
            <a:pPr>
              <a:buSzPct val="114999"/>
            </a:pPr>
            <a:r>
              <a:rPr lang="en-GB" sz="1800" dirty="0"/>
              <a:t>Marketing - £0-£200 (reduced through digital marketing and pre-existing email list)</a:t>
            </a:r>
          </a:p>
          <a:p>
            <a:pPr>
              <a:buSzPct val="114999"/>
            </a:pPr>
            <a:r>
              <a:rPr lang="en-GB" sz="1800" dirty="0"/>
              <a:t>Extra's £200 </a:t>
            </a:r>
          </a:p>
          <a:p>
            <a:pPr>
              <a:buSzPct val="114999"/>
            </a:pPr>
            <a:r>
              <a:rPr lang="en-GB" dirty="0"/>
              <a:t>Max Total: £3,800 (£32 per head)</a:t>
            </a:r>
          </a:p>
          <a:p>
            <a:pPr>
              <a:buSzPct val="114999"/>
            </a:pPr>
            <a:endParaRPr lang="en-GB" dirty="0"/>
          </a:p>
          <a:p>
            <a:pPr>
              <a:buSzPct val="114999"/>
            </a:pPr>
            <a:endParaRPr lang="en-GB" dirty="0"/>
          </a:p>
          <a:p>
            <a:pPr>
              <a:buSzPct val="114999"/>
            </a:pPr>
            <a:endParaRPr lang="en-GB" dirty="0"/>
          </a:p>
        </p:txBody>
      </p:sp>
      <p:pic>
        <p:nvPicPr>
          <p:cNvPr id="4" name="Picture 4" descr="A picture containing indoor, table, ceiling, scene&#10;&#10;Description automatically generated">
            <a:extLst>
              <a:ext uri="{FF2B5EF4-FFF2-40B4-BE49-F238E27FC236}">
                <a16:creationId xmlns:a16="http://schemas.microsoft.com/office/drawing/2014/main" id="{83472FF1-7597-22ED-80A4-85D0CCF116BF}"/>
              </a:ext>
            </a:extLst>
          </p:cNvPr>
          <p:cNvPicPr>
            <a:picLocks noChangeAspect="1"/>
          </p:cNvPicPr>
          <p:nvPr/>
        </p:nvPicPr>
        <p:blipFill rotWithShape="1">
          <a:blip r:embed="rId3"/>
          <a:srcRect l="17816" r="14008"/>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65867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3F924-E890-1D4D-C9F3-4D1F35A42D51}"/>
              </a:ext>
            </a:extLst>
          </p:cNvPr>
          <p:cNvSpPr>
            <a:spLocks noGrp="1"/>
          </p:cNvSpPr>
          <p:nvPr>
            <p:ph type="title"/>
          </p:nvPr>
        </p:nvSpPr>
        <p:spPr/>
        <p:txBody>
          <a:bodyPr/>
          <a:lstStyle/>
          <a:p>
            <a:r>
              <a:rPr lang="en-GB" dirty="0"/>
              <a:t>Continued budget plans</a:t>
            </a:r>
          </a:p>
        </p:txBody>
      </p:sp>
      <p:sp>
        <p:nvSpPr>
          <p:cNvPr id="3" name="Content Placeholder 2">
            <a:extLst>
              <a:ext uri="{FF2B5EF4-FFF2-40B4-BE49-F238E27FC236}">
                <a16:creationId xmlns:a16="http://schemas.microsoft.com/office/drawing/2014/main" id="{B914F557-0F99-5BB8-E2B4-05F07789F256}"/>
              </a:ext>
            </a:extLst>
          </p:cNvPr>
          <p:cNvSpPr>
            <a:spLocks noGrp="1"/>
          </p:cNvSpPr>
          <p:nvPr>
            <p:ph idx="1"/>
          </p:nvPr>
        </p:nvSpPr>
        <p:spPr/>
        <p:txBody>
          <a:bodyPr/>
          <a:lstStyle/>
          <a:p>
            <a:r>
              <a:rPr lang="en-GB" dirty="0"/>
              <a:t>The event will cost between £50-£100 per seat</a:t>
            </a:r>
          </a:p>
          <a:p>
            <a:pPr>
              <a:buSzPct val="114999"/>
            </a:pPr>
            <a:r>
              <a:rPr lang="en-GB" dirty="0"/>
              <a:t>120 seats: 20 seats will be VIP seats which will cost £100</a:t>
            </a:r>
            <a:br>
              <a:rPr lang="en-GB" dirty="0"/>
            </a:br>
            <a:r>
              <a:rPr lang="en-GB" dirty="0"/>
              <a:t>80 seats will be sold at £50 and 20 seats will be used for marketing. This will total to £10k (£6.2k profit)</a:t>
            </a:r>
          </a:p>
          <a:p>
            <a:pPr>
              <a:buSzPct val="114999"/>
            </a:pPr>
            <a:r>
              <a:rPr lang="en-GB" dirty="0"/>
              <a:t>There will also be fundraising at the end which will include raffles (the prizes will be from donations.</a:t>
            </a:r>
          </a:p>
        </p:txBody>
      </p:sp>
    </p:spTree>
    <p:extLst>
      <p:ext uri="{BB962C8B-B14F-4D97-AF65-F5344CB8AC3E}">
        <p14:creationId xmlns:p14="http://schemas.microsoft.com/office/powerpoint/2010/main" val="2699784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A4B5F-9E73-09FD-F7D0-DD4D20705E07}"/>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D6E66CF6-AD87-4D77-C28A-761F26B57257}"/>
              </a:ext>
            </a:extLst>
          </p:cNvPr>
          <p:cNvSpPr>
            <a:spLocks noGrp="1"/>
          </p:cNvSpPr>
          <p:nvPr>
            <p:ph idx="1"/>
          </p:nvPr>
        </p:nvSpPr>
        <p:spPr/>
        <p:txBody>
          <a:bodyPr/>
          <a:lstStyle/>
          <a:p>
            <a:r>
              <a:rPr lang="en-GB" dirty="0"/>
              <a:t>Strength: easy target market for charitable causes, Angelou centre will organise guests with their contacts list through e-mail and other Digital marketing (</a:t>
            </a:r>
            <a:r>
              <a:rPr lang="en-GB" dirty="0" err="1"/>
              <a:t>ie</a:t>
            </a:r>
            <a:r>
              <a:rPr lang="en-GB" dirty="0"/>
              <a:t> Facebook ads)</a:t>
            </a:r>
          </a:p>
          <a:p>
            <a:pPr>
              <a:buSzPct val="114999"/>
            </a:pPr>
            <a:r>
              <a:rPr lang="en-GB" dirty="0"/>
              <a:t>Weakness: venue is in the pricey side for a charity cause</a:t>
            </a:r>
          </a:p>
          <a:p>
            <a:pPr>
              <a:buSzPct val="114999"/>
            </a:pPr>
            <a:r>
              <a:rPr lang="en-GB" dirty="0"/>
              <a:t>Opportunities: attract elite people due to venue</a:t>
            </a:r>
          </a:p>
          <a:p>
            <a:pPr>
              <a:buSzPct val="114999"/>
            </a:pPr>
            <a:r>
              <a:rPr lang="en-GB" dirty="0"/>
              <a:t>Threats: adjusting from laughter to fundraising can be tricky at times.</a:t>
            </a:r>
          </a:p>
          <a:p>
            <a:pPr>
              <a:buSzPct val="114999"/>
            </a:pPr>
            <a:endParaRPr lang="en-GB" dirty="0"/>
          </a:p>
        </p:txBody>
      </p:sp>
    </p:spTree>
    <p:extLst>
      <p:ext uri="{BB962C8B-B14F-4D97-AF65-F5344CB8AC3E}">
        <p14:creationId xmlns:p14="http://schemas.microsoft.com/office/powerpoint/2010/main" val="1124305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2AF1-1396-7AC4-B8CB-FB5F7EE5B47F}"/>
              </a:ext>
            </a:extLst>
          </p:cNvPr>
          <p:cNvSpPr>
            <a:spLocks noGrp="1"/>
          </p:cNvSpPr>
          <p:nvPr>
            <p:ph type="title"/>
          </p:nvPr>
        </p:nvSpPr>
        <p:spPr/>
        <p:txBody>
          <a:bodyPr/>
          <a:lstStyle/>
          <a:p>
            <a:r>
              <a:rPr lang="en-GB" dirty="0"/>
              <a:t>Schedule: Thursday 11th July 2024</a:t>
            </a:r>
          </a:p>
        </p:txBody>
      </p:sp>
      <p:sp>
        <p:nvSpPr>
          <p:cNvPr id="3" name="Content Placeholder 2">
            <a:extLst>
              <a:ext uri="{FF2B5EF4-FFF2-40B4-BE49-F238E27FC236}">
                <a16:creationId xmlns:a16="http://schemas.microsoft.com/office/drawing/2014/main" id="{713DB4B6-4462-FB2F-508E-3DC362425831}"/>
              </a:ext>
            </a:extLst>
          </p:cNvPr>
          <p:cNvSpPr>
            <a:spLocks noGrp="1"/>
          </p:cNvSpPr>
          <p:nvPr>
            <p:ph idx="1"/>
          </p:nvPr>
        </p:nvSpPr>
        <p:spPr/>
        <p:txBody>
          <a:bodyPr>
            <a:normAutofit fontScale="92500" lnSpcReduction="10000"/>
          </a:bodyPr>
          <a:lstStyle/>
          <a:p>
            <a:r>
              <a:rPr lang="en-GB" dirty="0"/>
              <a:t>5pm Start, drinks and snacks will be available</a:t>
            </a:r>
          </a:p>
          <a:p>
            <a:pPr>
              <a:buSzPct val="114999"/>
            </a:pPr>
            <a:r>
              <a:rPr lang="en-GB" dirty="0"/>
              <a:t>5.30pm start warm up to comedy entertainment</a:t>
            </a:r>
          </a:p>
          <a:p>
            <a:pPr>
              <a:buSzPct val="114999"/>
            </a:pPr>
            <a:r>
              <a:rPr lang="en-GB" dirty="0"/>
              <a:t>6pm- starters</a:t>
            </a:r>
            <a:r>
              <a:rPr lang="en-GB"/>
              <a:t> handed out (comedy in the background)</a:t>
            </a:r>
          </a:p>
          <a:p>
            <a:pPr>
              <a:buSzPct val="114999"/>
            </a:pPr>
            <a:r>
              <a:rPr lang="en-GB" dirty="0"/>
              <a:t>6.30pm- meals served with full on comedy</a:t>
            </a:r>
          </a:p>
          <a:p>
            <a:pPr>
              <a:buSzPct val="114999"/>
            </a:pPr>
            <a:r>
              <a:rPr lang="en-GB" dirty="0"/>
              <a:t>7pm comedian continues whilst everyone eats</a:t>
            </a:r>
          </a:p>
          <a:p>
            <a:pPr>
              <a:buSzPct val="114999"/>
            </a:pPr>
            <a:r>
              <a:rPr lang="en-GB" dirty="0"/>
              <a:t>7.30pm break to clear up and set up charity </a:t>
            </a:r>
            <a:r>
              <a:rPr lang="en-GB" err="1"/>
              <a:t>findraiser</a:t>
            </a:r>
            <a:r>
              <a:rPr lang="en-GB"/>
              <a:t> which will until 8-8.30pm</a:t>
            </a:r>
            <a:endParaRPr lang="en-GB" dirty="0"/>
          </a:p>
          <a:p>
            <a:pPr>
              <a:buSzPct val="114999"/>
            </a:pPr>
            <a:r>
              <a:rPr lang="en-GB" dirty="0"/>
              <a:t>9pm start wrapping up.</a:t>
            </a:r>
          </a:p>
          <a:p>
            <a:pPr>
              <a:buSzPct val="114999"/>
            </a:pPr>
            <a:endParaRPr lang="en-GB" dirty="0"/>
          </a:p>
        </p:txBody>
      </p:sp>
    </p:spTree>
    <p:extLst>
      <p:ext uri="{BB962C8B-B14F-4D97-AF65-F5344CB8AC3E}">
        <p14:creationId xmlns:p14="http://schemas.microsoft.com/office/powerpoint/2010/main" val="1159993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D375-CC80-7823-D51E-FEE38294911B}"/>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5106E4AC-C055-09A7-36FB-35BF9351C833}"/>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1370971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C472CA-4D9E-C0CF-60FA-E5B87B351AD8}"/>
              </a:ext>
            </a:extLst>
          </p:cNvPr>
          <p:cNvSpPr txBox="1"/>
          <p:nvPr/>
        </p:nvSpPr>
        <p:spPr>
          <a:xfrm>
            <a:off x="962898" y="962898"/>
            <a:ext cx="10152919"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Reference:</a:t>
            </a:r>
            <a:endParaRPr lang="en-US" sz="1200" dirty="0">
              <a:latin typeface="Arial"/>
              <a:cs typeface="Arial"/>
            </a:endParaRPr>
          </a:p>
          <a:p>
            <a:endParaRPr lang="en-US" sz="1200" dirty="0">
              <a:latin typeface="Arial"/>
              <a:cs typeface="Arial"/>
            </a:endParaRPr>
          </a:p>
          <a:p>
            <a:r>
              <a:rPr lang="en-US" sz="1200" dirty="0">
                <a:latin typeface="Arial"/>
                <a:cs typeface="Arial"/>
              </a:rPr>
              <a:t>Angelou Centre. (2023). </a:t>
            </a:r>
            <a:r>
              <a:rPr lang="en-US" sz="1200" i="1" dirty="0">
                <a:latin typeface="Arial"/>
                <a:cs typeface="Arial"/>
              </a:rPr>
              <a:t>Home. </a:t>
            </a:r>
            <a:r>
              <a:rPr lang="en-US" sz="1200" dirty="0">
                <a:latin typeface="Arial"/>
                <a:cs typeface="Arial"/>
              </a:rPr>
              <a:t>Available at: </a:t>
            </a:r>
            <a:r>
              <a:rPr lang="en-US" sz="1200" u="sng" dirty="0">
                <a:latin typeface="Arial"/>
                <a:cs typeface="Arial"/>
                <a:hlinkClick r:id="rId2"/>
              </a:rPr>
              <a:t>https://angelou-centre.org.uk/</a:t>
            </a:r>
            <a:r>
              <a:rPr lang="en-US" sz="1200" dirty="0">
                <a:latin typeface="Arial"/>
                <a:cs typeface="Arial"/>
              </a:rPr>
              <a:t> (Accessed: 20 May, 2023)</a:t>
            </a:r>
          </a:p>
          <a:p>
            <a:endParaRPr lang="en-US" sz="1200" dirty="0">
              <a:latin typeface="Arial"/>
              <a:cs typeface="Arial"/>
            </a:endParaRPr>
          </a:p>
          <a:p>
            <a:r>
              <a:rPr lang="en-US" sz="1200" dirty="0">
                <a:latin typeface="Arial"/>
                <a:cs typeface="Arial"/>
              </a:rPr>
              <a:t>Britannia Hotel. (2023). </a:t>
            </a:r>
            <a:r>
              <a:rPr lang="en-US" sz="1200" i="1" dirty="0">
                <a:latin typeface="Arial"/>
                <a:cs typeface="Arial"/>
              </a:rPr>
              <a:t>The Grand Hotel Gosforth Park</a:t>
            </a:r>
            <a:r>
              <a:rPr lang="en-US" sz="1200" dirty="0">
                <a:latin typeface="Arial"/>
                <a:cs typeface="Arial"/>
              </a:rPr>
              <a:t>. Available at: </a:t>
            </a:r>
            <a:r>
              <a:rPr lang="en-US" sz="1200" u="sng" dirty="0">
                <a:latin typeface="Arial"/>
                <a:cs typeface="Arial"/>
                <a:hlinkClick r:id="rId3"/>
              </a:rPr>
              <a:t>https://www.britanniahotels.com/hotels/grand-hotel-gosforth-park-newcastle#:~:text=Formerly%20a%20Marriott%20hotel%2C%20the,assortment%20of%20first%2Drate%20amenities</a:t>
            </a:r>
            <a:r>
              <a:rPr lang="en-US" sz="1200" dirty="0">
                <a:latin typeface="Arial"/>
                <a:cs typeface="Arial"/>
              </a:rPr>
              <a:t>. (Accessed: 20 May, 2023)</a:t>
            </a:r>
          </a:p>
          <a:p>
            <a:endParaRPr lang="en-US" sz="1200" dirty="0">
              <a:latin typeface="Arial"/>
              <a:cs typeface="Arial"/>
            </a:endParaRPr>
          </a:p>
          <a:p>
            <a:r>
              <a:rPr lang="en-GB" sz="1200" dirty="0">
                <a:latin typeface="Arial"/>
                <a:cs typeface="Arial"/>
              </a:rPr>
              <a:t>Brenner, M. (2023). 11 Ways to Generate Pre-Event Hype with Content Marketing</a:t>
            </a:r>
            <a:endParaRPr lang="en-US" sz="1200" dirty="0">
              <a:latin typeface="Arial"/>
              <a:cs typeface="Arial"/>
            </a:endParaRPr>
          </a:p>
          <a:p>
            <a:r>
              <a:rPr lang="en-GB" sz="1200" u="sng" dirty="0">
                <a:latin typeface="Arial"/>
                <a:cs typeface="Arial"/>
                <a:hlinkClick r:id="rId4"/>
              </a:rPr>
              <a:t>https://marketinginsidergroup.com/content-marketing/8-ways-to-generate-pre-event-hype-with-content-marketing/</a:t>
            </a:r>
            <a:r>
              <a:rPr lang="en-GB" sz="1200" dirty="0">
                <a:latin typeface="Arial"/>
                <a:cs typeface="Arial"/>
              </a:rPr>
              <a:t> </a:t>
            </a:r>
            <a:r>
              <a:rPr lang="en-US" sz="1200" dirty="0">
                <a:latin typeface="Arial"/>
                <a:cs typeface="Arial"/>
              </a:rPr>
              <a:t>(Accessed: 20 May, 2023)</a:t>
            </a:r>
          </a:p>
          <a:p>
            <a:endParaRPr lang="en-US" sz="1200" dirty="0">
              <a:latin typeface="Arial"/>
              <a:cs typeface="Arial"/>
            </a:endParaRPr>
          </a:p>
          <a:p>
            <a:endParaRPr lang="en-US" sz="1200" dirty="0">
              <a:latin typeface="Arial"/>
              <a:cs typeface="Arial"/>
            </a:endParaRPr>
          </a:p>
          <a:p>
            <a:r>
              <a:rPr lang="en-US" sz="1200" dirty="0">
                <a:latin typeface="Arial"/>
                <a:cs typeface="Arial"/>
              </a:rPr>
              <a:t>Neus, F. (2020). Event Marketing in the Context of Higher Education Marketing and Digital Environments. Germany: </a:t>
            </a:r>
            <a:r>
              <a:rPr lang="en-US" sz="1200" dirty="0" err="1">
                <a:latin typeface="Arial"/>
                <a:cs typeface="Arial"/>
              </a:rPr>
              <a:t>SpringerGabler</a:t>
            </a:r>
            <a:r>
              <a:rPr lang="en-US" sz="1200" dirty="0">
                <a:latin typeface="Arial"/>
                <a:cs typeface="Arial"/>
              </a:rPr>
              <a:t>.</a:t>
            </a:r>
          </a:p>
          <a:p>
            <a:endParaRPr lang="en-US" sz="1200" dirty="0">
              <a:latin typeface="Arial"/>
              <a:cs typeface="Arial"/>
            </a:endParaRPr>
          </a:p>
          <a:p>
            <a:r>
              <a:rPr lang="en-US" sz="1200" dirty="0">
                <a:latin typeface="Arial"/>
                <a:cs typeface="Arial"/>
              </a:rPr>
              <a:t>Lauth, I. (2023). </a:t>
            </a:r>
            <a:r>
              <a:rPr lang="en-US" sz="1200" i="1" dirty="0">
                <a:latin typeface="Arial"/>
                <a:cs typeface="Arial"/>
              </a:rPr>
              <a:t>THURSDAY IS THE NEW SATURDAY: 3 REASONS TO PLAN YOUR EVENT ON A WEEKDAY. </a:t>
            </a:r>
            <a:r>
              <a:rPr lang="en-US" sz="1200" dirty="0">
                <a:latin typeface="Arial"/>
                <a:cs typeface="Arial"/>
              </a:rPr>
              <a:t>Available at: </a:t>
            </a:r>
            <a:r>
              <a:rPr lang="en-US" sz="1200" u="sng" dirty="0">
                <a:latin typeface="Arial"/>
                <a:cs typeface="Arial"/>
                <a:hlinkClick r:id="rId5"/>
              </a:rPr>
              <a:t>https://blog.winspireme.com/3-reasons-to-plan-your-event-on-a-weekday</a:t>
            </a:r>
            <a:r>
              <a:rPr lang="en-US" sz="1200" dirty="0">
                <a:latin typeface="Arial"/>
                <a:cs typeface="Arial"/>
              </a:rPr>
              <a:t> (Accessed: 20 May, 2023)</a:t>
            </a:r>
          </a:p>
          <a:p>
            <a:endParaRPr lang="en-US" sz="1200" dirty="0">
              <a:latin typeface="Arial"/>
              <a:cs typeface="Arial"/>
            </a:endParaRPr>
          </a:p>
          <a:p>
            <a:r>
              <a:rPr lang="en-US" sz="1200" dirty="0">
                <a:latin typeface="Arial"/>
                <a:cs typeface="Arial"/>
              </a:rPr>
              <a:t>Mice magazine. (2023). </a:t>
            </a:r>
            <a:r>
              <a:rPr lang="en-US" sz="1200" i="1" dirty="0">
                <a:latin typeface="Arial"/>
                <a:cs typeface="Arial"/>
              </a:rPr>
              <a:t>OUR SELECTION OF MICE EVENTS. </a:t>
            </a:r>
            <a:r>
              <a:rPr lang="en-US" sz="1200" dirty="0">
                <a:latin typeface="Arial"/>
                <a:cs typeface="Arial"/>
              </a:rPr>
              <a:t>Available at: </a:t>
            </a:r>
            <a:r>
              <a:rPr lang="en-US" sz="1200" u="sng" dirty="0">
                <a:latin typeface="Arial"/>
                <a:cs typeface="Arial"/>
                <a:hlinkClick r:id="rId6"/>
              </a:rPr>
              <a:t>https://www.micemag.com/mice-events/</a:t>
            </a:r>
            <a:r>
              <a:rPr lang="en-US" sz="1200" dirty="0">
                <a:latin typeface="Arial"/>
                <a:cs typeface="Arial"/>
              </a:rPr>
              <a:t> Accessed: 2 May, 2023)</a:t>
            </a:r>
          </a:p>
          <a:p>
            <a:endParaRPr lang="en-US" sz="1200" dirty="0">
              <a:latin typeface="Arial"/>
              <a:cs typeface="Arial"/>
            </a:endParaRPr>
          </a:p>
          <a:p>
            <a:r>
              <a:rPr lang="en-US" sz="1400" dirty="0">
                <a:latin typeface="Calibri"/>
                <a:ea typeface="Calibri"/>
                <a:cs typeface="Calibri"/>
              </a:rPr>
              <a:t>Pop top. (2023). </a:t>
            </a:r>
            <a:r>
              <a:rPr lang="en-US" sz="1400" i="1" dirty="0">
                <a:latin typeface="Calibri"/>
                <a:ea typeface="Calibri"/>
                <a:cs typeface="Calibri"/>
              </a:rPr>
              <a:t>Hire comedians in Newcastle. Available at: </a:t>
            </a:r>
            <a:r>
              <a:rPr lang="en-US" sz="1400" u="sng" dirty="0">
                <a:latin typeface="Calibri"/>
                <a:ea typeface="Calibri"/>
                <a:cs typeface="Calibri"/>
                <a:hlinkClick r:id="rId7"/>
              </a:rPr>
              <a:t>https://www.poptop.uk.com/newcastle-upon-tyne/suppliers/comedian-or-comedy-act/</a:t>
            </a:r>
            <a:r>
              <a:rPr lang="en-US" sz="1400" dirty="0">
                <a:latin typeface="Calibri"/>
                <a:ea typeface="Calibri"/>
                <a:cs typeface="Calibri"/>
              </a:rPr>
              <a:t> </a:t>
            </a:r>
            <a:r>
              <a:rPr lang="en-US" sz="1200" dirty="0">
                <a:latin typeface="Arial"/>
                <a:cs typeface="Arial"/>
              </a:rPr>
              <a:t>(Accessed: 20 May, 2023).</a:t>
            </a:r>
          </a:p>
          <a:p>
            <a:endParaRPr lang="en-US" sz="1200" dirty="0">
              <a:latin typeface="Arial"/>
              <a:cs typeface="Arial"/>
            </a:endParaRPr>
          </a:p>
          <a:p>
            <a:r>
              <a:rPr lang="en-US" sz="1200" dirty="0">
                <a:latin typeface="Arial"/>
                <a:cs typeface="Arial"/>
              </a:rPr>
              <a:t>The Merah group (2023). </a:t>
            </a:r>
            <a:r>
              <a:rPr lang="en-US" sz="1200" i="1" dirty="0">
                <a:latin typeface="Arial"/>
                <a:cs typeface="Arial"/>
              </a:rPr>
              <a:t>The Angelou Centre</a:t>
            </a:r>
            <a:r>
              <a:rPr lang="en-US" sz="1200" dirty="0">
                <a:latin typeface="Arial"/>
                <a:cs typeface="Arial"/>
              </a:rPr>
              <a:t>. Available at: </a:t>
            </a:r>
            <a:r>
              <a:rPr lang="en-US" sz="1200" u="sng" dirty="0">
                <a:latin typeface="Arial"/>
                <a:cs typeface="Arial"/>
                <a:hlinkClick r:id="rId8"/>
              </a:rPr>
              <a:t>https://www.themerahgroup.com/angeloucentre</a:t>
            </a:r>
            <a:r>
              <a:rPr lang="en-US" sz="1200" dirty="0">
                <a:latin typeface="Arial"/>
                <a:cs typeface="Arial"/>
              </a:rPr>
              <a:t> (Accessed: 20 May, 2023)</a:t>
            </a:r>
          </a:p>
          <a:p>
            <a:endParaRPr lang="en-US" sz="1200" dirty="0">
              <a:latin typeface="Arial"/>
              <a:cs typeface="Arial"/>
            </a:endParaRPr>
          </a:p>
          <a:p>
            <a:r>
              <a:rPr lang="en-US" sz="1200" dirty="0">
                <a:latin typeface="Arial"/>
                <a:cs typeface="Arial"/>
              </a:rPr>
              <a:t>Venue scanner. (2023). The grand Hotel Gosforth Park. Available at: </a:t>
            </a:r>
            <a:r>
              <a:rPr lang="en-US" sz="1200" u="sng" dirty="0">
                <a:latin typeface="Arial"/>
                <a:cs typeface="Arial"/>
                <a:hlinkClick r:id="rId9"/>
              </a:rPr>
              <a:t>https://www.venuescanner.com/north-brunton/grand-hotel-gosforth-park-newcastle/the-racecourse-suite</a:t>
            </a:r>
            <a:r>
              <a:rPr lang="en-US" sz="1200" dirty="0">
                <a:latin typeface="Arial"/>
                <a:cs typeface="Arial"/>
              </a:rPr>
              <a:t> (Accessed: 20 May, 2023)</a:t>
            </a:r>
          </a:p>
          <a:p>
            <a:endParaRPr lang="en-US" sz="1200" dirty="0">
              <a:latin typeface="Arial"/>
              <a:cs typeface="Arial"/>
            </a:endParaRPr>
          </a:p>
          <a:p>
            <a:endParaRPr lang="en-US" sz="1200" dirty="0">
              <a:latin typeface="Arial"/>
              <a:cs typeface="Arial"/>
            </a:endParaRPr>
          </a:p>
          <a:p>
            <a:r>
              <a:rPr lang="en-US" sz="1400" dirty="0">
                <a:latin typeface="Calibri"/>
                <a:ea typeface="Calibri"/>
                <a:cs typeface="Calibri"/>
              </a:rPr>
              <a:t>V insights. (2023). </a:t>
            </a:r>
            <a:r>
              <a:rPr lang="en-US" sz="1400" i="1" dirty="0" err="1">
                <a:latin typeface="Calibri"/>
                <a:ea typeface="Calibri"/>
                <a:cs typeface="Calibri"/>
              </a:rPr>
              <a:t>Vujon</a:t>
            </a:r>
            <a:r>
              <a:rPr lang="en-US" sz="1400" i="1" dirty="0">
                <a:latin typeface="Calibri"/>
                <a:ea typeface="Calibri"/>
                <a:cs typeface="Calibri"/>
              </a:rPr>
              <a:t> Biryani.</a:t>
            </a:r>
            <a:r>
              <a:rPr lang="en-US" sz="1400" dirty="0">
                <a:latin typeface="Calibri"/>
                <a:ea typeface="Calibri"/>
                <a:cs typeface="Calibri"/>
              </a:rPr>
              <a:t> Available at: </a:t>
            </a:r>
            <a:r>
              <a:rPr lang="en-US" sz="1400" u="sng" dirty="0">
                <a:latin typeface="Calibri"/>
                <a:ea typeface="Calibri"/>
                <a:cs typeface="Calibri"/>
                <a:hlinkClick r:id="rId10"/>
              </a:rPr>
              <a:t>https://vinsights.co.uk/Business/607766</a:t>
            </a:r>
            <a:r>
              <a:rPr lang="en-US" sz="1400" dirty="0">
                <a:latin typeface="Calibri"/>
                <a:ea typeface="Calibri"/>
                <a:cs typeface="Calibri"/>
              </a:rPr>
              <a:t> </a:t>
            </a:r>
            <a:r>
              <a:rPr lang="en-US" sz="1200" dirty="0">
                <a:latin typeface="Arial"/>
                <a:cs typeface="Arial"/>
              </a:rPr>
              <a:t>(Accessed: 20 May, 2023).</a:t>
            </a:r>
          </a:p>
          <a:p>
            <a:endParaRPr lang="en-US" sz="1200" dirty="0">
              <a:latin typeface="Arial"/>
              <a:cs typeface="Arial"/>
            </a:endParaRPr>
          </a:p>
          <a:p>
            <a:pPr algn="l"/>
            <a:endParaRPr lang="en-US" dirty="0"/>
          </a:p>
        </p:txBody>
      </p:sp>
    </p:spTree>
    <p:extLst>
      <p:ext uri="{BB962C8B-B14F-4D97-AF65-F5344CB8AC3E}">
        <p14:creationId xmlns:p14="http://schemas.microsoft.com/office/powerpoint/2010/main" val="26468037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Planning an International Meeting: Charity fundraiser diner</vt:lpstr>
      <vt:lpstr>Planning an International Meeting: A Charity fundraiser evening:</vt:lpstr>
      <vt:lpstr>Who?</vt:lpstr>
      <vt:lpstr>Where?  The Venue</vt:lpstr>
      <vt:lpstr>Target Audience</vt:lpstr>
      <vt:lpstr>The Budget</vt:lpstr>
      <vt:lpstr>Continued budget plans</vt:lpstr>
      <vt:lpstr>SWOT</vt:lpstr>
      <vt:lpstr>Schedule: Thursday 11th July 2024</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513</cp:revision>
  <dcterms:created xsi:type="dcterms:W3CDTF">2023-05-26T17:18:02Z</dcterms:created>
  <dcterms:modified xsi:type="dcterms:W3CDTF">2024-05-29T09:00:19Z</dcterms:modified>
</cp:coreProperties>
</file>