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7"/>
  </p:notesMasterIdLst>
  <p:handoutMasterIdLst>
    <p:handoutMasterId r:id="rId8"/>
  </p:handoutMasterIdLst>
  <p:sldIdLst>
    <p:sldId id="277" r:id="rId2"/>
    <p:sldId id="278" r:id="rId3"/>
    <p:sldId id="279" r:id="rId4"/>
    <p:sldId id="280" r:id="rId5"/>
    <p:sldId id="281" r:id="rId6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576" autoAdjust="0"/>
  </p:normalViewPr>
  <p:slideViewPr>
    <p:cSldViewPr>
      <p:cViewPr varScale="1">
        <p:scale>
          <a:sx n="84" d="100"/>
          <a:sy n="84" d="100"/>
        </p:scale>
        <p:origin x="1382" y="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684213" y="908050"/>
            <a:ext cx="7772400" cy="1225550"/>
          </a:xfrm>
        </p:spPr>
        <p:txBody>
          <a:bodyPr/>
          <a:lstStyle/>
          <a:p>
            <a:pPr eaLnBrk="1" hangingPunct="1"/>
            <a:r>
              <a:rPr lang="en-GB" altLang="en-US" dirty="0" smtClean="0"/>
              <a:t>Order </a:t>
            </a:r>
            <a:r>
              <a:rPr lang="en-GB" altLang="en-US" dirty="0" err="1" smtClean="0"/>
              <a:t>NorthWind</a:t>
            </a:r>
            <a:r>
              <a:rPr lang="en-GB" altLang="en-US" dirty="0" smtClean="0"/>
              <a:t> Db</a:t>
            </a:r>
            <a:endParaRPr lang="en-GB" altLang="en-US" dirty="0"/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715767" y="2133600"/>
            <a:ext cx="7740846" cy="3022178"/>
          </a:xfrm>
        </p:spPr>
        <p:txBody>
          <a:bodyPr/>
          <a:lstStyle/>
          <a:p>
            <a:pPr eaLnBrk="1" hangingPunct="1"/>
            <a:r>
              <a:rPr lang="en-GB" altLang="en-US" smtClean="0">
                <a:solidFill>
                  <a:schemeClr val="tx1"/>
                </a:solidFill>
              </a:rPr>
              <a:t>ACCC 5001</a:t>
            </a:r>
            <a:endParaRPr lang="en-GB" altLang="en-US" dirty="0">
              <a:solidFill>
                <a:schemeClr val="tx1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8244408" y="6453336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A9768-FD2E-734D-9B1B-9BBA16C4EF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73610"/>
            <a:ext cx="8229600" cy="562074"/>
          </a:xfrm>
        </p:spPr>
        <p:txBody>
          <a:bodyPr/>
          <a:lstStyle/>
          <a:p>
            <a:r>
              <a:rPr lang="en-US" b="1" dirty="0" smtClean="0"/>
              <a:t>Tables Customer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97ACE8-5D03-124B-9AEE-D1917C25B1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Table: Customer            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table Customer (</a:t>
            </a:r>
          </a:p>
          <a:p>
            <a:pPr marL="0" indent="0">
              <a:buNone/>
            </a:pPr>
            <a:r>
              <a:rPr lang="en-US" sz="800" dirty="0"/>
              <a:t>   Id                   </a:t>
            </a:r>
            <a:r>
              <a:rPr lang="en-US" sz="800" dirty="0" err="1"/>
              <a:t>int</a:t>
            </a:r>
            <a:r>
              <a:rPr lang="en-US" sz="800" dirty="0"/>
              <a:t>                  identity,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FirstName</a:t>
            </a:r>
            <a:r>
              <a:rPr lang="en-US" sz="800" dirty="0"/>
              <a:t>            </a:t>
            </a:r>
            <a:r>
              <a:rPr lang="en-US" sz="800" dirty="0" err="1"/>
              <a:t>nvarchar</a:t>
            </a:r>
            <a:r>
              <a:rPr lang="en-US" sz="800" dirty="0"/>
              <a:t>(40)         not null,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LastName</a:t>
            </a:r>
            <a:r>
              <a:rPr lang="en-US" sz="800" dirty="0"/>
              <a:t>             </a:t>
            </a:r>
            <a:r>
              <a:rPr lang="en-US" sz="800" dirty="0" err="1"/>
              <a:t>nvarchar</a:t>
            </a:r>
            <a:r>
              <a:rPr lang="en-US" sz="800" dirty="0"/>
              <a:t>(40)         not null,</a:t>
            </a:r>
          </a:p>
          <a:p>
            <a:pPr marL="0" indent="0">
              <a:buNone/>
            </a:pPr>
            <a:r>
              <a:rPr lang="en-US" sz="800" dirty="0"/>
              <a:t>   City                 </a:t>
            </a:r>
            <a:r>
              <a:rPr lang="en-US" sz="800" dirty="0" err="1"/>
              <a:t>nvarchar</a:t>
            </a:r>
            <a:r>
              <a:rPr lang="en-US" sz="800" dirty="0"/>
              <a:t>(40)         null,</a:t>
            </a:r>
          </a:p>
          <a:p>
            <a:pPr marL="0" indent="0">
              <a:buNone/>
            </a:pPr>
            <a:r>
              <a:rPr lang="en-US" sz="800" dirty="0"/>
              <a:t>   Country              </a:t>
            </a:r>
            <a:r>
              <a:rPr lang="en-US" sz="800" dirty="0" err="1"/>
              <a:t>nvarchar</a:t>
            </a:r>
            <a:r>
              <a:rPr lang="en-US" sz="800" dirty="0"/>
              <a:t>(40)         null,</a:t>
            </a:r>
          </a:p>
          <a:p>
            <a:pPr marL="0" indent="0">
              <a:buNone/>
            </a:pPr>
            <a:r>
              <a:rPr lang="en-US" sz="800" dirty="0"/>
              <a:t>   Phone                </a:t>
            </a:r>
            <a:r>
              <a:rPr lang="en-US" sz="800" dirty="0" err="1"/>
              <a:t>nvarchar</a:t>
            </a:r>
            <a:r>
              <a:rPr lang="en-US" sz="800" dirty="0"/>
              <a:t>(20)         null,</a:t>
            </a:r>
          </a:p>
          <a:p>
            <a:pPr marL="0" indent="0">
              <a:buNone/>
            </a:pPr>
            <a:r>
              <a:rPr lang="en-US" sz="800" dirty="0"/>
              <a:t>   constraint PK_CUSTOMER primary key (Id)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Index: </a:t>
            </a:r>
            <a:r>
              <a:rPr lang="en-US" sz="800" dirty="0" err="1"/>
              <a:t>IndexCustomerName</a:t>
            </a:r>
            <a:r>
              <a:rPr lang="en-US" sz="800" dirty="0"/>
              <a:t>   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index </a:t>
            </a:r>
            <a:r>
              <a:rPr lang="en-US" sz="800" dirty="0" err="1"/>
              <a:t>IndexCustomerName</a:t>
            </a:r>
            <a:r>
              <a:rPr lang="en-US" sz="800" dirty="0"/>
              <a:t> on Customer (</a:t>
            </a:r>
          </a:p>
          <a:p>
            <a:pPr marL="0" indent="0">
              <a:buNone/>
            </a:pPr>
            <a:r>
              <a:rPr lang="en-US" sz="800" dirty="0" err="1"/>
              <a:t>LastName</a:t>
            </a:r>
            <a:r>
              <a:rPr lang="en-US" sz="800" dirty="0"/>
              <a:t> ASC,</a:t>
            </a:r>
          </a:p>
          <a:p>
            <a:pPr marL="0" indent="0">
              <a:buNone/>
            </a:pPr>
            <a:r>
              <a:rPr lang="en-US" sz="800" dirty="0" err="1"/>
              <a:t>FirstName</a:t>
            </a:r>
            <a:r>
              <a:rPr lang="en-US" sz="800" dirty="0"/>
              <a:t> ASC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A1613B-F808-3544-BAF4-3269CF97B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A38A284-4B25-FE46-8CEC-659E9DA3E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392886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8171"/>
          </a:xfrm>
        </p:spPr>
        <p:txBody>
          <a:bodyPr/>
          <a:lstStyle/>
          <a:p>
            <a:r>
              <a:rPr lang="en-GB" dirty="0" smtClean="0"/>
              <a:t>Tables Order &amp; </a:t>
            </a:r>
            <a:r>
              <a:rPr lang="en-GB" dirty="0" err="1" smtClean="0"/>
              <a:t>OrderItem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352" y="908720"/>
            <a:ext cx="4249664" cy="3917032"/>
          </a:xfrm>
        </p:spPr>
        <p:txBody>
          <a:bodyPr/>
          <a:lstStyle/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Table: "Order"             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table "Order" (</a:t>
            </a:r>
          </a:p>
          <a:p>
            <a:pPr marL="0" indent="0">
              <a:buNone/>
            </a:pPr>
            <a:r>
              <a:rPr lang="en-US" sz="800" dirty="0"/>
              <a:t>   Id                   </a:t>
            </a:r>
            <a:r>
              <a:rPr lang="en-US" sz="800" dirty="0" err="1"/>
              <a:t>int</a:t>
            </a:r>
            <a:r>
              <a:rPr lang="en-US" sz="800" dirty="0"/>
              <a:t>                  identity,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OrderDate</a:t>
            </a:r>
            <a:r>
              <a:rPr lang="en-US" sz="800" dirty="0"/>
              <a:t>            </a:t>
            </a:r>
            <a:r>
              <a:rPr lang="en-US" sz="800" dirty="0" err="1"/>
              <a:t>datetime</a:t>
            </a:r>
            <a:r>
              <a:rPr lang="en-US" sz="800" dirty="0"/>
              <a:t>             not null default </a:t>
            </a:r>
            <a:r>
              <a:rPr lang="en-US" sz="800" dirty="0" err="1"/>
              <a:t>getdate</a:t>
            </a:r>
            <a:r>
              <a:rPr lang="en-US" sz="800" dirty="0"/>
              <a:t>(),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OrderNumber</a:t>
            </a:r>
            <a:r>
              <a:rPr lang="en-US" sz="800" dirty="0"/>
              <a:t>          </a:t>
            </a:r>
            <a:r>
              <a:rPr lang="en-US" sz="800" dirty="0" err="1"/>
              <a:t>nvarchar</a:t>
            </a:r>
            <a:r>
              <a:rPr lang="en-US" sz="800" dirty="0"/>
              <a:t>(10)         null,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CustomerId</a:t>
            </a:r>
            <a:r>
              <a:rPr lang="en-US" sz="800" dirty="0"/>
              <a:t>           </a:t>
            </a:r>
            <a:r>
              <a:rPr lang="en-US" sz="800" dirty="0" err="1"/>
              <a:t>int</a:t>
            </a:r>
            <a:r>
              <a:rPr lang="en-US" sz="800" dirty="0"/>
              <a:t>                  not null,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TotalAmount</a:t>
            </a:r>
            <a:r>
              <a:rPr lang="en-US" sz="800" dirty="0"/>
              <a:t>          decimal(12,2)        null default 0,</a:t>
            </a:r>
          </a:p>
          <a:p>
            <a:pPr marL="0" indent="0">
              <a:buNone/>
            </a:pPr>
            <a:r>
              <a:rPr lang="en-US" sz="800" dirty="0"/>
              <a:t>   constraint PK_ORDER primary key (Id)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Index: </a:t>
            </a:r>
            <a:r>
              <a:rPr lang="en-US" sz="800" dirty="0" err="1"/>
              <a:t>IndexOrderCustomerId</a:t>
            </a:r>
            <a:r>
              <a:rPr lang="en-US" sz="800" dirty="0"/>
              <a:t>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index </a:t>
            </a:r>
            <a:r>
              <a:rPr lang="en-US" sz="800" dirty="0" err="1"/>
              <a:t>IndexOrderCustomerId</a:t>
            </a:r>
            <a:r>
              <a:rPr lang="en-US" sz="800" dirty="0"/>
              <a:t> on "Order" (</a:t>
            </a:r>
          </a:p>
          <a:p>
            <a:pPr marL="0" indent="0">
              <a:buNone/>
            </a:pPr>
            <a:r>
              <a:rPr lang="en-US" sz="800" dirty="0" err="1"/>
              <a:t>CustomerId</a:t>
            </a:r>
            <a:r>
              <a:rPr lang="en-US" sz="800" dirty="0"/>
              <a:t> ASC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Index: </a:t>
            </a:r>
            <a:r>
              <a:rPr lang="en-US" sz="800" dirty="0" err="1"/>
              <a:t>IndexOrderOrderDate</a:t>
            </a:r>
            <a:r>
              <a:rPr lang="en-US" sz="800" dirty="0"/>
              <a:t> 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index </a:t>
            </a:r>
            <a:r>
              <a:rPr lang="en-US" sz="800" dirty="0" err="1"/>
              <a:t>IndexOrderOrderDate</a:t>
            </a:r>
            <a:r>
              <a:rPr lang="en-US" sz="800" dirty="0"/>
              <a:t> on "Order" (</a:t>
            </a:r>
          </a:p>
          <a:p>
            <a:pPr marL="0" indent="0">
              <a:buNone/>
            </a:pPr>
            <a:r>
              <a:rPr lang="en-US" sz="800" dirty="0" err="1"/>
              <a:t>OrderDate</a:t>
            </a:r>
            <a:r>
              <a:rPr lang="en-US" sz="800" dirty="0"/>
              <a:t> ASC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/>
          </a:p>
        </p:txBody>
      </p:sp>
      <p:sp>
        <p:nvSpPr>
          <p:cNvPr id="7" name="TextBox 6"/>
          <p:cNvSpPr txBox="1"/>
          <p:nvPr/>
        </p:nvSpPr>
        <p:spPr>
          <a:xfrm>
            <a:off x="4644008" y="908720"/>
            <a:ext cx="4042792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Table: </a:t>
            </a:r>
            <a:r>
              <a:rPr lang="en-US" sz="800" dirty="0" err="1"/>
              <a:t>OrderItem</a:t>
            </a:r>
            <a:r>
              <a:rPr lang="en-US" sz="800" dirty="0"/>
              <a:t>           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table </a:t>
            </a:r>
            <a:r>
              <a:rPr lang="en-US" sz="800" dirty="0" err="1"/>
              <a:t>OrderItem</a:t>
            </a:r>
            <a:r>
              <a:rPr lang="en-US" sz="800" dirty="0"/>
              <a:t> (</a:t>
            </a:r>
          </a:p>
          <a:p>
            <a:pPr marL="0" indent="0">
              <a:buNone/>
            </a:pPr>
            <a:r>
              <a:rPr lang="en-US" sz="800" dirty="0"/>
              <a:t>   Id                   </a:t>
            </a:r>
            <a:r>
              <a:rPr lang="en-US" sz="800" dirty="0" err="1"/>
              <a:t>int</a:t>
            </a:r>
            <a:r>
              <a:rPr lang="en-US" sz="800" dirty="0"/>
              <a:t>                  identity,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OrderId</a:t>
            </a:r>
            <a:r>
              <a:rPr lang="en-US" sz="800" dirty="0"/>
              <a:t>              </a:t>
            </a:r>
            <a:r>
              <a:rPr lang="en-US" sz="800" dirty="0" err="1"/>
              <a:t>int</a:t>
            </a:r>
            <a:r>
              <a:rPr lang="en-US" sz="800" dirty="0"/>
              <a:t>                  not null,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ProductId</a:t>
            </a:r>
            <a:r>
              <a:rPr lang="en-US" sz="800" dirty="0"/>
              <a:t>            </a:t>
            </a:r>
            <a:r>
              <a:rPr lang="en-US" sz="800" dirty="0" err="1"/>
              <a:t>int</a:t>
            </a:r>
            <a:r>
              <a:rPr lang="en-US" sz="800" dirty="0"/>
              <a:t>                  not null,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UnitPrice</a:t>
            </a:r>
            <a:r>
              <a:rPr lang="en-US" sz="800" dirty="0"/>
              <a:t>            decimal(12,2)        not null default 0,</a:t>
            </a:r>
          </a:p>
          <a:p>
            <a:pPr marL="0" indent="0">
              <a:buNone/>
            </a:pPr>
            <a:r>
              <a:rPr lang="en-US" sz="800" dirty="0"/>
              <a:t>   Quantity             </a:t>
            </a:r>
            <a:r>
              <a:rPr lang="en-US" sz="800" dirty="0" err="1"/>
              <a:t>int</a:t>
            </a:r>
            <a:r>
              <a:rPr lang="en-US" sz="800" dirty="0"/>
              <a:t>                  not null default 1,</a:t>
            </a:r>
          </a:p>
          <a:p>
            <a:pPr marL="0" indent="0">
              <a:buNone/>
            </a:pPr>
            <a:r>
              <a:rPr lang="en-US" sz="800" dirty="0"/>
              <a:t>   constraint PK_ORDERITEM primary key (Id)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Index: </a:t>
            </a:r>
            <a:r>
              <a:rPr lang="en-US" sz="800" dirty="0" err="1"/>
              <a:t>IndexOrderItemOrderId</a:t>
            </a:r>
            <a:r>
              <a:rPr lang="en-US" sz="800" dirty="0"/>
              <a:t>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index </a:t>
            </a:r>
            <a:r>
              <a:rPr lang="en-US" sz="800" dirty="0" err="1"/>
              <a:t>IndexOrderItemOrderId</a:t>
            </a:r>
            <a:r>
              <a:rPr lang="en-US" sz="800" dirty="0"/>
              <a:t> on </a:t>
            </a:r>
            <a:r>
              <a:rPr lang="en-US" sz="800" dirty="0" err="1"/>
              <a:t>OrderItem</a:t>
            </a:r>
            <a:r>
              <a:rPr lang="en-US" sz="800" dirty="0"/>
              <a:t> (</a:t>
            </a:r>
          </a:p>
          <a:p>
            <a:pPr marL="0" indent="0">
              <a:buNone/>
            </a:pPr>
            <a:r>
              <a:rPr lang="en-US" sz="800" dirty="0" err="1"/>
              <a:t>OrderId</a:t>
            </a:r>
            <a:r>
              <a:rPr lang="en-US" sz="800" dirty="0"/>
              <a:t> ASC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Index: </a:t>
            </a:r>
            <a:r>
              <a:rPr lang="en-US" sz="800" dirty="0" err="1"/>
              <a:t>IndexOrderItemProductId</a:t>
            </a:r>
            <a:r>
              <a:rPr lang="en-US" sz="800" dirty="0"/>
              <a:t>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index </a:t>
            </a:r>
            <a:r>
              <a:rPr lang="en-US" sz="800" dirty="0" err="1"/>
              <a:t>IndexOrderItemProductId</a:t>
            </a:r>
            <a:r>
              <a:rPr lang="en-US" sz="800" dirty="0"/>
              <a:t> on </a:t>
            </a:r>
            <a:r>
              <a:rPr lang="en-US" sz="800" dirty="0" err="1"/>
              <a:t>OrderItem</a:t>
            </a:r>
            <a:r>
              <a:rPr lang="en-US" sz="800" dirty="0"/>
              <a:t> (</a:t>
            </a:r>
          </a:p>
          <a:p>
            <a:pPr marL="0" indent="0">
              <a:buNone/>
            </a:pPr>
            <a:r>
              <a:rPr lang="en-US" sz="800" dirty="0" err="1"/>
              <a:t>ProductId</a:t>
            </a:r>
            <a:r>
              <a:rPr lang="en-US" sz="800" dirty="0"/>
              <a:t> ASC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585210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18171"/>
          </a:xfrm>
        </p:spPr>
        <p:txBody>
          <a:bodyPr/>
          <a:lstStyle/>
          <a:p>
            <a:r>
              <a:rPr lang="en-GB" dirty="0" smtClean="0"/>
              <a:t>Table Product &amp; Supplier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836712"/>
            <a:ext cx="4330824" cy="3917032"/>
          </a:xfrm>
        </p:spPr>
        <p:txBody>
          <a:bodyPr/>
          <a:lstStyle/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Table: Product             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table Product (</a:t>
            </a:r>
          </a:p>
          <a:p>
            <a:pPr marL="0" indent="0">
              <a:buNone/>
            </a:pPr>
            <a:r>
              <a:rPr lang="en-US" sz="800" dirty="0"/>
              <a:t>   Id                   </a:t>
            </a:r>
            <a:r>
              <a:rPr lang="en-US" sz="800" dirty="0" err="1"/>
              <a:t>int</a:t>
            </a:r>
            <a:r>
              <a:rPr lang="en-US" sz="800" dirty="0"/>
              <a:t>                  identity,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ProductName</a:t>
            </a:r>
            <a:r>
              <a:rPr lang="en-US" sz="800" dirty="0"/>
              <a:t>          </a:t>
            </a:r>
            <a:r>
              <a:rPr lang="en-US" sz="800" dirty="0" err="1"/>
              <a:t>nvarchar</a:t>
            </a:r>
            <a:r>
              <a:rPr lang="en-US" sz="800" dirty="0"/>
              <a:t>(50)         not null,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SupplierId</a:t>
            </a:r>
            <a:r>
              <a:rPr lang="en-US" sz="800" dirty="0"/>
              <a:t>           </a:t>
            </a:r>
            <a:r>
              <a:rPr lang="en-US" sz="800" dirty="0" err="1"/>
              <a:t>int</a:t>
            </a:r>
            <a:r>
              <a:rPr lang="en-US" sz="800" dirty="0"/>
              <a:t>                  not null,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UnitPrice</a:t>
            </a:r>
            <a:r>
              <a:rPr lang="en-US" sz="800" dirty="0"/>
              <a:t>            decimal(12,2)        null default 0,</a:t>
            </a:r>
          </a:p>
          <a:p>
            <a:pPr marL="0" indent="0">
              <a:buNone/>
            </a:pPr>
            <a:r>
              <a:rPr lang="en-US" sz="800" dirty="0"/>
              <a:t>   Package              </a:t>
            </a:r>
            <a:r>
              <a:rPr lang="en-US" sz="800" dirty="0" err="1"/>
              <a:t>nvarchar</a:t>
            </a:r>
            <a:r>
              <a:rPr lang="en-US" sz="800" dirty="0"/>
              <a:t>(30)         null,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IsDiscontinued</a:t>
            </a:r>
            <a:r>
              <a:rPr lang="en-US" sz="800" dirty="0"/>
              <a:t>       bit                  not null default 0,</a:t>
            </a:r>
          </a:p>
          <a:p>
            <a:pPr marL="0" indent="0">
              <a:buNone/>
            </a:pPr>
            <a:r>
              <a:rPr lang="en-US" sz="800" dirty="0"/>
              <a:t>   constraint PK_PRODUCT primary key (Id)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Index: </a:t>
            </a:r>
            <a:r>
              <a:rPr lang="en-US" sz="800" dirty="0" err="1"/>
              <a:t>IndexProductSupplierId</a:t>
            </a:r>
            <a:r>
              <a:rPr lang="en-US" sz="800" dirty="0"/>
              <a:t>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index </a:t>
            </a:r>
            <a:r>
              <a:rPr lang="en-US" sz="800" dirty="0" err="1"/>
              <a:t>IndexProductSupplierId</a:t>
            </a:r>
            <a:r>
              <a:rPr lang="en-US" sz="800" dirty="0"/>
              <a:t> on Product (</a:t>
            </a:r>
          </a:p>
          <a:p>
            <a:pPr marL="0" indent="0">
              <a:buNone/>
            </a:pPr>
            <a:r>
              <a:rPr lang="en-US" sz="800" dirty="0" err="1"/>
              <a:t>SupplierId</a:t>
            </a:r>
            <a:r>
              <a:rPr lang="en-US" sz="800" dirty="0"/>
              <a:t> ASC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Index: </a:t>
            </a:r>
            <a:r>
              <a:rPr lang="en-US" sz="800" dirty="0" err="1"/>
              <a:t>IndexProductName</a:t>
            </a:r>
            <a:r>
              <a:rPr lang="en-US" sz="800" dirty="0"/>
              <a:t>    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index </a:t>
            </a:r>
            <a:r>
              <a:rPr lang="en-US" sz="800" dirty="0" err="1"/>
              <a:t>IndexProductName</a:t>
            </a:r>
            <a:r>
              <a:rPr lang="en-US" sz="800" dirty="0"/>
              <a:t> on Product (</a:t>
            </a:r>
          </a:p>
          <a:p>
            <a:pPr marL="0" indent="0">
              <a:buNone/>
            </a:pPr>
            <a:r>
              <a:rPr lang="en-US" sz="800" dirty="0" err="1"/>
              <a:t>ProductName</a:t>
            </a:r>
            <a:r>
              <a:rPr lang="en-US" sz="800" dirty="0"/>
              <a:t> ASC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  <p:sp>
        <p:nvSpPr>
          <p:cNvPr id="6" name="TextBox 5"/>
          <p:cNvSpPr txBox="1"/>
          <p:nvPr/>
        </p:nvSpPr>
        <p:spPr>
          <a:xfrm>
            <a:off x="4932040" y="836712"/>
            <a:ext cx="3816424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Table: Supplier            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table Supplier (</a:t>
            </a:r>
          </a:p>
          <a:p>
            <a:pPr marL="0" indent="0">
              <a:buNone/>
            </a:pPr>
            <a:r>
              <a:rPr lang="en-US" sz="800" dirty="0"/>
              <a:t>   Id                   </a:t>
            </a:r>
            <a:r>
              <a:rPr lang="en-US" sz="800" dirty="0" err="1"/>
              <a:t>int</a:t>
            </a:r>
            <a:r>
              <a:rPr lang="en-US" sz="800" dirty="0"/>
              <a:t>                  identity,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CompanyName</a:t>
            </a:r>
            <a:r>
              <a:rPr lang="en-US" sz="800" dirty="0"/>
              <a:t>          </a:t>
            </a:r>
            <a:r>
              <a:rPr lang="en-US" sz="800" dirty="0" err="1"/>
              <a:t>nvarchar</a:t>
            </a:r>
            <a:r>
              <a:rPr lang="en-US" sz="800" dirty="0"/>
              <a:t>(40)         not null,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ContactName</a:t>
            </a:r>
            <a:r>
              <a:rPr lang="en-US" sz="800" dirty="0"/>
              <a:t>          </a:t>
            </a:r>
            <a:r>
              <a:rPr lang="en-US" sz="800" dirty="0" err="1"/>
              <a:t>nvarchar</a:t>
            </a:r>
            <a:r>
              <a:rPr lang="en-US" sz="800" dirty="0"/>
              <a:t>(50)         null,</a:t>
            </a:r>
          </a:p>
          <a:p>
            <a:pPr marL="0" indent="0">
              <a:buNone/>
            </a:pPr>
            <a:r>
              <a:rPr lang="en-US" sz="800" dirty="0"/>
              <a:t>   </a:t>
            </a:r>
            <a:r>
              <a:rPr lang="en-US" sz="800" dirty="0" err="1"/>
              <a:t>ContactTitle</a:t>
            </a:r>
            <a:r>
              <a:rPr lang="en-US" sz="800" dirty="0"/>
              <a:t>         </a:t>
            </a:r>
            <a:r>
              <a:rPr lang="en-US" sz="800" dirty="0" err="1"/>
              <a:t>nvarchar</a:t>
            </a:r>
            <a:r>
              <a:rPr lang="en-US" sz="800" dirty="0"/>
              <a:t>(40)         null,</a:t>
            </a:r>
          </a:p>
          <a:p>
            <a:pPr marL="0" indent="0">
              <a:buNone/>
            </a:pPr>
            <a:r>
              <a:rPr lang="en-US" sz="800" dirty="0"/>
              <a:t>   City                 </a:t>
            </a:r>
            <a:r>
              <a:rPr lang="en-US" sz="800" dirty="0" err="1"/>
              <a:t>nvarchar</a:t>
            </a:r>
            <a:r>
              <a:rPr lang="en-US" sz="800" dirty="0"/>
              <a:t>(40)         null,</a:t>
            </a:r>
          </a:p>
          <a:p>
            <a:pPr marL="0" indent="0">
              <a:buNone/>
            </a:pPr>
            <a:r>
              <a:rPr lang="en-US" sz="800" dirty="0"/>
              <a:t>   Country              </a:t>
            </a:r>
            <a:r>
              <a:rPr lang="en-US" sz="800" dirty="0" err="1"/>
              <a:t>nvarchar</a:t>
            </a:r>
            <a:r>
              <a:rPr lang="en-US" sz="800" dirty="0"/>
              <a:t>(40)         null,</a:t>
            </a:r>
          </a:p>
          <a:p>
            <a:pPr marL="0" indent="0">
              <a:buNone/>
            </a:pPr>
            <a:r>
              <a:rPr lang="en-US" sz="800" dirty="0"/>
              <a:t>   Phone                </a:t>
            </a:r>
            <a:r>
              <a:rPr lang="en-US" sz="800" dirty="0" err="1"/>
              <a:t>nvarchar</a:t>
            </a:r>
            <a:r>
              <a:rPr lang="en-US" sz="800" dirty="0"/>
              <a:t>(30)         null,</a:t>
            </a:r>
          </a:p>
          <a:p>
            <a:pPr marL="0" indent="0">
              <a:buNone/>
            </a:pPr>
            <a:r>
              <a:rPr lang="en-US" sz="800" dirty="0"/>
              <a:t>   Fax                  </a:t>
            </a:r>
            <a:r>
              <a:rPr lang="en-US" sz="800" dirty="0" err="1"/>
              <a:t>nvarchar</a:t>
            </a:r>
            <a:r>
              <a:rPr lang="en-US" sz="800" dirty="0"/>
              <a:t>(30)         null,</a:t>
            </a:r>
          </a:p>
          <a:p>
            <a:pPr marL="0" indent="0">
              <a:buNone/>
            </a:pPr>
            <a:r>
              <a:rPr lang="en-US" sz="800" dirty="0"/>
              <a:t>   constraint PK_SUPPLIER primary key (Id)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Index: </a:t>
            </a:r>
            <a:r>
              <a:rPr lang="en-US" sz="800" dirty="0" err="1"/>
              <a:t>IndexSupplierName</a:t>
            </a:r>
            <a:r>
              <a:rPr lang="en-US" sz="800" dirty="0"/>
              <a:t>   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index </a:t>
            </a:r>
            <a:r>
              <a:rPr lang="en-US" sz="800" dirty="0" err="1"/>
              <a:t>IndexSupplierName</a:t>
            </a:r>
            <a:r>
              <a:rPr lang="en-US" sz="800" dirty="0"/>
              <a:t> on Supplier (</a:t>
            </a:r>
          </a:p>
          <a:p>
            <a:pPr marL="0" indent="0">
              <a:buNone/>
            </a:pPr>
            <a:r>
              <a:rPr lang="en-US" sz="800" dirty="0" err="1"/>
              <a:t>CompanyName</a:t>
            </a:r>
            <a:r>
              <a:rPr lang="en-US" sz="800" dirty="0"/>
              <a:t> ASC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/* Index: </a:t>
            </a:r>
            <a:r>
              <a:rPr lang="en-US" sz="800" dirty="0" err="1"/>
              <a:t>IndexSupplierCountry</a:t>
            </a:r>
            <a:r>
              <a:rPr lang="en-US" sz="800" dirty="0"/>
              <a:t>                                  */</a:t>
            </a:r>
          </a:p>
          <a:p>
            <a:pPr marL="0" indent="0">
              <a:buNone/>
            </a:pPr>
            <a:r>
              <a:rPr lang="en-US" sz="800" dirty="0"/>
              <a:t>/*==============================================================*/</a:t>
            </a:r>
          </a:p>
          <a:p>
            <a:pPr marL="0" indent="0">
              <a:buNone/>
            </a:pPr>
            <a:r>
              <a:rPr lang="en-US" sz="800" dirty="0"/>
              <a:t>create index </a:t>
            </a:r>
            <a:r>
              <a:rPr lang="en-US" sz="800" dirty="0" err="1"/>
              <a:t>IndexSupplierCountry</a:t>
            </a:r>
            <a:r>
              <a:rPr lang="en-US" sz="800" dirty="0"/>
              <a:t> on Supplier (</a:t>
            </a:r>
          </a:p>
          <a:p>
            <a:pPr marL="0" indent="0">
              <a:buNone/>
            </a:pPr>
            <a:r>
              <a:rPr lang="en-US" sz="800" dirty="0"/>
              <a:t>Country ASC</a:t>
            </a:r>
          </a:p>
          <a:p>
            <a:pPr marL="0" indent="0">
              <a:buNone/>
            </a:pPr>
            <a:r>
              <a:rPr lang="en-US" sz="800" dirty="0"/>
              <a:t>)</a:t>
            </a:r>
          </a:p>
          <a:p>
            <a:pPr marL="0" indent="0">
              <a:buNone/>
            </a:pPr>
            <a:r>
              <a:rPr lang="en-US" sz="800" dirty="0"/>
              <a:t>go</a:t>
            </a:r>
          </a:p>
          <a:p>
            <a:pPr marL="0" indent="0">
              <a:buNone/>
            </a:pP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0762187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Adding Constraints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3917032"/>
          </a:xfrm>
        </p:spPr>
        <p:txBody>
          <a:bodyPr/>
          <a:lstStyle/>
          <a:p>
            <a:pPr marL="0" indent="0">
              <a:buNone/>
            </a:pPr>
            <a:r>
              <a:rPr lang="en-US" sz="1200" dirty="0"/>
              <a:t>alter table "Order"</a:t>
            </a:r>
          </a:p>
          <a:p>
            <a:pPr marL="0" indent="0">
              <a:buNone/>
            </a:pPr>
            <a:r>
              <a:rPr lang="en-US" sz="1200" dirty="0"/>
              <a:t>   add constraint FK_ORDER_REFERENCE_CUSTOMER foreign key (</a:t>
            </a:r>
            <a:r>
              <a:rPr lang="en-US" sz="1200" dirty="0" err="1"/>
              <a:t>CustomerId</a:t>
            </a:r>
            <a:r>
              <a:rPr lang="en-US" sz="1200" dirty="0"/>
              <a:t>)</a:t>
            </a:r>
          </a:p>
          <a:p>
            <a:pPr marL="0" indent="0">
              <a:buNone/>
            </a:pPr>
            <a:r>
              <a:rPr lang="en-US" sz="1200" dirty="0"/>
              <a:t>      references Customer (Id)</a:t>
            </a:r>
          </a:p>
          <a:p>
            <a:pPr marL="0" indent="0">
              <a:buNone/>
            </a:pPr>
            <a:r>
              <a:rPr lang="en-US" sz="1200" dirty="0"/>
              <a:t>go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/>
              <a:t>alter table </a:t>
            </a:r>
            <a:r>
              <a:rPr lang="en-US" sz="1200" dirty="0" err="1"/>
              <a:t>OrderItem</a:t>
            </a:r>
            <a:endParaRPr lang="en-US" sz="1200" dirty="0"/>
          </a:p>
          <a:p>
            <a:pPr marL="0" indent="0">
              <a:buNone/>
            </a:pPr>
            <a:r>
              <a:rPr lang="en-US" sz="1200" dirty="0"/>
              <a:t>   add constraint FK_ORDERITE_REFERENCE_ORDER foreign key (</a:t>
            </a:r>
            <a:r>
              <a:rPr lang="en-US" sz="1200" dirty="0" err="1"/>
              <a:t>OrderId</a:t>
            </a:r>
            <a:r>
              <a:rPr lang="en-US" sz="1200" dirty="0"/>
              <a:t>)</a:t>
            </a:r>
          </a:p>
          <a:p>
            <a:pPr marL="0" indent="0">
              <a:buNone/>
            </a:pPr>
            <a:r>
              <a:rPr lang="en-US" sz="1200" dirty="0"/>
              <a:t>      references "Order" (Id)</a:t>
            </a:r>
          </a:p>
          <a:p>
            <a:pPr marL="0" indent="0">
              <a:buNone/>
            </a:pPr>
            <a:r>
              <a:rPr lang="en-US" sz="1200" dirty="0"/>
              <a:t>go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/>
              <a:t>alter table </a:t>
            </a:r>
            <a:r>
              <a:rPr lang="en-US" sz="1200" dirty="0" err="1"/>
              <a:t>OrderItem</a:t>
            </a:r>
            <a:endParaRPr lang="en-US" sz="1200" dirty="0"/>
          </a:p>
          <a:p>
            <a:pPr marL="0" indent="0">
              <a:buNone/>
            </a:pPr>
            <a:r>
              <a:rPr lang="en-US" sz="1200" dirty="0"/>
              <a:t>   add constraint FK_ORDERITE_REFERENCE_PRODUCT foreign key (</a:t>
            </a:r>
            <a:r>
              <a:rPr lang="en-US" sz="1200" dirty="0" err="1"/>
              <a:t>ProductId</a:t>
            </a:r>
            <a:r>
              <a:rPr lang="en-US" sz="1200" dirty="0"/>
              <a:t>)</a:t>
            </a:r>
          </a:p>
          <a:p>
            <a:pPr marL="0" indent="0">
              <a:buNone/>
            </a:pPr>
            <a:r>
              <a:rPr lang="en-US" sz="1200" dirty="0"/>
              <a:t>      references Product (Id)</a:t>
            </a:r>
          </a:p>
          <a:p>
            <a:pPr marL="0" indent="0">
              <a:buNone/>
            </a:pPr>
            <a:r>
              <a:rPr lang="en-US" sz="1200" dirty="0"/>
              <a:t>go</a:t>
            </a:r>
          </a:p>
          <a:p>
            <a:pPr marL="0" indent="0">
              <a:buNone/>
            </a:pPr>
            <a:endParaRPr lang="en-US" sz="1200" dirty="0"/>
          </a:p>
          <a:p>
            <a:pPr marL="0" indent="0">
              <a:buNone/>
            </a:pPr>
            <a:r>
              <a:rPr lang="en-US" sz="1200" dirty="0"/>
              <a:t>alter table Product</a:t>
            </a:r>
          </a:p>
          <a:p>
            <a:pPr marL="0" indent="0">
              <a:buNone/>
            </a:pPr>
            <a:r>
              <a:rPr lang="en-US" sz="1200" dirty="0"/>
              <a:t>   add constraint FK_PRODUCT_REFERENCE_SUPPLIER foreign key (</a:t>
            </a:r>
            <a:r>
              <a:rPr lang="en-US" sz="1200" dirty="0" err="1"/>
              <a:t>SupplierId</a:t>
            </a:r>
            <a:r>
              <a:rPr lang="en-US" sz="1200" dirty="0"/>
              <a:t>)</a:t>
            </a:r>
          </a:p>
          <a:p>
            <a:pPr marL="0" indent="0">
              <a:buNone/>
            </a:pPr>
            <a:r>
              <a:rPr lang="en-US" sz="1200" dirty="0"/>
              <a:t>      references Supplier (Id)</a:t>
            </a:r>
          </a:p>
          <a:p>
            <a:pPr marL="0" indent="0">
              <a:buNone/>
            </a:pPr>
            <a:r>
              <a:rPr lang="en-US" sz="1200" dirty="0"/>
              <a:t>go</a:t>
            </a:r>
          </a:p>
          <a:p>
            <a:pPr marL="0" indent="0">
              <a:buNone/>
            </a:pPr>
            <a:endParaRPr lang="en-US" sz="800" dirty="0"/>
          </a:p>
          <a:p>
            <a:pPr marL="0" indent="0">
              <a:buNone/>
            </a:pPr>
            <a:endParaRPr lang="en-GB" sz="800" dirty="0"/>
          </a:p>
          <a:p>
            <a:endParaRPr lang="en-GB" sz="800" dirty="0"/>
          </a:p>
          <a:p>
            <a:pPr marL="0" indent="0">
              <a:buNone/>
            </a:pPr>
            <a:endParaRPr lang="en-GB" sz="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303D31F-598B-47EE-BA37-93F097A3D676}" type="datetime1">
              <a:rPr lang="en-GB" altLang="en-US" smtClean="0"/>
              <a:pPr>
                <a:defRPr/>
              </a:pPr>
              <a:t>30/06/2020</a:t>
            </a:fld>
            <a:endParaRPr lang="en-GB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27165044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PPT Template" id="{4C4A14A1-A1B5-4E2E-BD5D-76A5C12E887D}" vid="{537D1126-B1DF-4729-857F-D91B9180CB1E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UWTSD PPT Template</Template>
  <TotalTime>11</TotalTime>
  <Words>567</Words>
  <Application>Microsoft Office PowerPoint</Application>
  <PresentationFormat>On-screen Show (4:3)</PresentationFormat>
  <Paragraphs>174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Myriad Pro</vt:lpstr>
      <vt:lpstr>Verdana</vt:lpstr>
      <vt:lpstr>20140311PresentationUWTSDTemplate</vt:lpstr>
      <vt:lpstr>Order NorthWind Db</vt:lpstr>
      <vt:lpstr>Tables Customer</vt:lpstr>
      <vt:lpstr>Tables Order &amp; OrderItem </vt:lpstr>
      <vt:lpstr>Table Product &amp; Supplier</vt:lpstr>
      <vt:lpstr>Adding Constraints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Paul Jenkins</dc:creator>
  <cp:lastModifiedBy>Paul Jenkins</cp:lastModifiedBy>
  <cp:revision>2</cp:revision>
  <cp:lastPrinted>2018-07-09T15:27:01Z</cp:lastPrinted>
  <dcterms:created xsi:type="dcterms:W3CDTF">2020-06-30T21:33:36Z</dcterms:created>
  <dcterms:modified xsi:type="dcterms:W3CDTF">2020-06-30T21:45:14Z</dcterms:modified>
</cp:coreProperties>
</file>