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8" r:id="rId5"/>
    <p:sldId id="269" r:id="rId6"/>
    <p:sldId id="270" r:id="rId7"/>
    <p:sldId id="272" r:id="rId8"/>
    <p:sldId id="273" r:id="rId9"/>
    <p:sldId id="274" r:id="rId10"/>
    <p:sldId id="27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3B493F-8C27-4C74-8028-B35AA7B3B75A}"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6E2E3EDF-124F-45A4-B36E-B9F36F269C16}">
      <dgm:prSet/>
      <dgm:spPr/>
      <dgm:t>
        <a:bodyPr/>
        <a:lstStyle/>
        <a:p>
          <a:r>
            <a:rPr lang="en-GB" dirty="0"/>
            <a:t>- Perception of customers – the current perception of a significant portion of outdoor adventurous customers have a certain view of women as leaders, that being that they are not authoritative and therefore don’t hold a position of power.</a:t>
          </a:r>
          <a:endParaRPr lang="en-US" dirty="0"/>
        </a:p>
      </dgm:t>
    </dgm:pt>
    <dgm:pt modelId="{1B8684FA-F214-43DF-8448-48C02D116D5A}" type="parTrans" cxnId="{A8C4F4C2-EFE3-4833-86E7-9A5504F179AA}">
      <dgm:prSet/>
      <dgm:spPr/>
      <dgm:t>
        <a:bodyPr/>
        <a:lstStyle/>
        <a:p>
          <a:endParaRPr lang="en-US"/>
        </a:p>
      </dgm:t>
    </dgm:pt>
    <dgm:pt modelId="{194D76BF-3A6D-4825-BCC2-BF1E55EC1B0E}" type="sibTrans" cxnId="{A8C4F4C2-EFE3-4833-86E7-9A5504F179AA}">
      <dgm:prSet/>
      <dgm:spPr/>
      <dgm:t>
        <a:bodyPr/>
        <a:lstStyle/>
        <a:p>
          <a:endParaRPr lang="en-US"/>
        </a:p>
      </dgm:t>
    </dgm:pt>
    <dgm:pt modelId="{69AD3B07-7855-4B3E-B873-7A62D14A5052}">
      <dgm:prSet/>
      <dgm:spPr/>
      <dgm:t>
        <a:bodyPr/>
        <a:lstStyle/>
        <a:p>
          <a:r>
            <a:rPr lang="en-GB" dirty="0"/>
            <a:t>- Due to society, “girls and women have not been socialized towards positions of power.” (Henderson, 1996, p. 110). Meaning, women  assuming the authoritarian role may be discouraged due to society's expectations and standards. </a:t>
          </a:r>
          <a:endParaRPr lang="en-US" dirty="0"/>
        </a:p>
      </dgm:t>
    </dgm:pt>
    <dgm:pt modelId="{EF5857EA-1B21-4D24-92DB-DCA5020AE79C}" type="parTrans" cxnId="{B4FA0F95-9872-4AD8-A412-6A90FA8C2A20}">
      <dgm:prSet/>
      <dgm:spPr/>
      <dgm:t>
        <a:bodyPr/>
        <a:lstStyle/>
        <a:p>
          <a:endParaRPr lang="en-US"/>
        </a:p>
      </dgm:t>
    </dgm:pt>
    <dgm:pt modelId="{A75B8608-CC3E-4A93-80DE-6E16DB1A22C6}" type="sibTrans" cxnId="{B4FA0F95-9872-4AD8-A412-6A90FA8C2A20}">
      <dgm:prSet/>
      <dgm:spPr/>
      <dgm:t>
        <a:bodyPr/>
        <a:lstStyle/>
        <a:p>
          <a:endParaRPr lang="en-US"/>
        </a:p>
      </dgm:t>
    </dgm:pt>
    <dgm:pt modelId="{59633BFB-229F-449A-9381-36D3258E4D48}">
      <dgm:prSet/>
      <dgm:spPr/>
      <dgm:t>
        <a:bodyPr/>
        <a:lstStyle/>
        <a:p>
          <a:r>
            <a:rPr lang="en-GB" dirty="0"/>
            <a:t>- It should also be acknowledged that some women don’t intend on using the autocratic approach, rather, a softer leadership style. However, this isn’t a standard many customers recognise. (Rogers and Rose, 2019)</a:t>
          </a:r>
          <a:endParaRPr lang="en-US" dirty="0"/>
        </a:p>
      </dgm:t>
    </dgm:pt>
    <dgm:pt modelId="{7AC888BC-2ACF-4145-B98B-FA8C28B29E75}" type="parTrans" cxnId="{731C82F2-E7F6-4392-A747-7EDBFE0E5774}">
      <dgm:prSet/>
      <dgm:spPr/>
      <dgm:t>
        <a:bodyPr/>
        <a:lstStyle/>
        <a:p>
          <a:endParaRPr lang="en-US"/>
        </a:p>
      </dgm:t>
    </dgm:pt>
    <dgm:pt modelId="{4FC37A83-7EDB-4258-868A-F8C62877924B}" type="sibTrans" cxnId="{731C82F2-E7F6-4392-A747-7EDBFE0E5774}">
      <dgm:prSet/>
      <dgm:spPr/>
      <dgm:t>
        <a:bodyPr/>
        <a:lstStyle/>
        <a:p>
          <a:endParaRPr lang="en-US"/>
        </a:p>
      </dgm:t>
    </dgm:pt>
    <dgm:pt modelId="{2B8CBC3B-30C0-42FB-B1D8-A1714B958FAB}" type="pres">
      <dgm:prSet presAssocID="{893B493F-8C27-4C74-8028-B35AA7B3B75A}" presName="outerComposite" presStyleCnt="0">
        <dgm:presLayoutVars>
          <dgm:chMax val="5"/>
          <dgm:dir/>
          <dgm:resizeHandles val="exact"/>
        </dgm:presLayoutVars>
      </dgm:prSet>
      <dgm:spPr/>
    </dgm:pt>
    <dgm:pt modelId="{0D79CDA3-04EC-4BE0-A4C2-104BBB695A6C}" type="pres">
      <dgm:prSet presAssocID="{893B493F-8C27-4C74-8028-B35AA7B3B75A}" presName="dummyMaxCanvas" presStyleCnt="0">
        <dgm:presLayoutVars/>
      </dgm:prSet>
      <dgm:spPr/>
    </dgm:pt>
    <dgm:pt modelId="{11672580-60EF-4DB8-8A34-884DC485003D}" type="pres">
      <dgm:prSet presAssocID="{893B493F-8C27-4C74-8028-B35AA7B3B75A}" presName="ThreeNodes_1" presStyleLbl="node1" presStyleIdx="0" presStyleCnt="3">
        <dgm:presLayoutVars>
          <dgm:bulletEnabled val="1"/>
        </dgm:presLayoutVars>
      </dgm:prSet>
      <dgm:spPr/>
    </dgm:pt>
    <dgm:pt modelId="{79EA95D6-6A0B-4F20-A96A-79B6F7DE91F1}" type="pres">
      <dgm:prSet presAssocID="{893B493F-8C27-4C74-8028-B35AA7B3B75A}" presName="ThreeNodes_2" presStyleLbl="node1" presStyleIdx="1" presStyleCnt="3">
        <dgm:presLayoutVars>
          <dgm:bulletEnabled val="1"/>
        </dgm:presLayoutVars>
      </dgm:prSet>
      <dgm:spPr/>
    </dgm:pt>
    <dgm:pt modelId="{2F3C9766-F02F-4007-8E84-234D09D01BC8}" type="pres">
      <dgm:prSet presAssocID="{893B493F-8C27-4C74-8028-B35AA7B3B75A}" presName="ThreeNodes_3" presStyleLbl="node1" presStyleIdx="2" presStyleCnt="3">
        <dgm:presLayoutVars>
          <dgm:bulletEnabled val="1"/>
        </dgm:presLayoutVars>
      </dgm:prSet>
      <dgm:spPr/>
    </dgm:pt>
    <dgm:pt modelId="{61263BCA-9612-4215-B8D3-003F38FE4D69}" type="pres">
      <dgm:prSet presAssocID="{893B493F-8C27-4C74-8028-B35AA7B3B75A}" presName="ThreeConn_1-2" presStyleLbl="fgAccFollowNode1" presStyleIdx="0" presStyleCnt="2">
        <dgm:presLayoutVars>
          <dgm:bulletEnabled val="1"/>
        </dgm:presLayoutVars>
      </dgm:prSet>
      <dgm:spPr/>
    </dgm:pt>
    <dgm:pt modelId="{C046453A-13DF-4070-A701-866CAF012D87}" type="pres">
      <dgm:prSet presAssocID="{893B493F-8C27-4C74-8028-B35AA7B3B75A}" presName="ThreeConn_2-3" presStyleLbl="fgAccFollowNode1" presStyleIdx="1" presStyleCnt="2">
        <dgm:presLayoutVars>
          <dgm:bulletEnabled val="1"/>
        </dgm:presLayoutVars>
      </dgm:prSet>
      <dgm:spPr/>
    </dgm:pt>
    <dgm:pt modelId="{64038D97-91E7-439B-ADFD-F3BEA57EBEE7}" type="pres">
      <dgm:prSet presAssocID="{893B493F-8C27-4C74-8028-B35AA7B3B75A}" presName="ThreeNodes_1_text" presStyleLbl="node1" presStyleIdx="2" presStyleCnt="3">
        <dgm:presLayoutVars>
          <dgm:bulletEnabled val="1"/>
        </dgm:presLayoutVars>
      </dgm:prSet>
      <dgm:spPr/>
    </dgm:pt>
    <dgm:pt modelId="{49092DED-A2B2-49F5-B201-F73760AA42C8}" type="pres">
      <dgm:prSet presAssocID="{893B493F-8C27-4C74-8028-B35AA7B3B75A}" presName="ThreeNodes_2_text" presStyleLbl="node1" presStyleIdx="2" presStyleCnt="3">
        <dgm:presLayoutVars>
          <dgm:bulletEnabled val="1"/>
        </dgm:presLayoutVars>
      </dgm:prSet>
      <dgm:spPr/>
    </dgm:pt>
    <dgm:pt modelId="{20987346-580D-4F80-A615-BCB7E8A90B6B}" type="pres">
      <dgm:prSet presAssocID="{893B493F-8C27-4C74-8028-B35AA7B3B75A}" presName="ThreeNodes_3_text" presStyleLbl="node1" presStyleIdx="2" presStyleCnt="3">
        <dgm:presLayoutVars>
          <dgm:bulletEnabled val="1"/>
        </dgm:presLayoutVars>
      </dgm:prSet>
      <dgm:spPr/>
    </dgm:pt>
  </dgm:ptLst>
  <dgm:cxnLst>
    <dgm:cxn modelId="{22629633-D0DF-47DE-A7EA-78549D7F7FDC}" type="presOf" srcId="{59633BFB-229F-449A-9381-36D3258E4D48}" destId="{20987346-580D-4F80-A615-BCB7E8A90B6B}" srcOrd="1" destOrd="0" presId="urn:microsoft.com/office/officeart/2005/8/layout/vProcess5"/>
    <dgm:cxn modelId="{CB2CD568-9DA9-4B41-A263-2A1A3956B6F1}" type="presOf" srcId="{59633BFB-229F-449A-9381-36D3258E4D48}" destId="{2F3C9766-F02F-4007-8E84-234D09D01BC8}" srcOrd="0" destOrd="0" presId="urn:microsoft.com/office/officeart/2005/8/layout/vProcess5"/>
    <dgm:cxn modelId="{EC71FC49-5497-431C-96D1-009870A95253}" type="presOf" srcId="{6E2E3EDF-124F-45A4-B36E-B9F36F269C16}" destId="{11672580-60EF-4DB8-8A34-884DC485003D}" srcOrd="0" destOrd="0" presId="urn:microsoft.com/office/officeart/2005/8/layout/vProcess5"/>
    <dgm:cxn modelId="{D7D84C4A-E019-424B-88A1-5EEFC23349ED}" type="presOf" srcId="{69AD3B07-7855-4B3E-B873-7A62D14A5052}" destId="{79EA95D6-6A0B-4F20-A96A-79B6F7DE91F1}" srcOrd="0" destOrd="0" presId="urn:microsoft.com/office/officeart/2005/8/layout/vProcess5"/>
    <dgm:cxn modelId="{B4FA0F95-9872-4AD8-A412-6A90FA8C2A20}" srcId="{893B493F-8C27-4C74-8028-B35AA7B3B75A}" destId="{69AD3B07-7855-4B3E-B873-7A62D14A5052}" srcOrd="1" destOrd="0" parTransId="{EF5857EA-1B21-4D24-92DB-DCA5020AE79C}" sibTransId="{A75B8608-CC3E-4A93-80DE-6E16DB1A22C6}"/>
    <dgm:cxn modelId="{EB42F6B0-B08E-40DF-BE6C-58BBF6488582}" type="presOf" srcId="{893B493F-8C27-4C74-8028-B35AA7B3B75A}" destId="{2B8CBC3B-30C0-42FB-B1D8-A1714B958FAB}" srcOrd="0" destOrd="0" presId="urn:microsoft.com/office/officeart/2005/8/layout/vProcess5"/>
    <dgm:cxn modelId="{280361B7-706B-449F-AC41-E6F9566D1A05}" type="presOf" srcId="{A75B8608-CC3E-4A93-80DE-6E16DB1A22C6}" destId="{C046453A-13DF-4070-A701-866CAF012D87}" srcOrd="0" destOrd="0" presId="urn:microsoft.com/office/officeart/2005/8/layout/vProcess5"/>
    <dgm:cxn modelId="{5A00EABB-2161-4A5A-840F-044F20F783C2}" type="presOf" srcId="{6E2E3EDF-124F-45A4-B36E-B9F36F269C16}" destId="{64038D97-91E7-439B-ADFD-F3BEA57EBEE7}" srcOrd="1" destOrd="0" presId="urn:microsoft.com/office/officeart/2005/8/layout/vProcess5"/>
    <dgm:cxn modelId="{A8C4F4C2-EFE3-4833-86E7-9A5504F179AA}" srcId="{893B493F-8C27-4C74-8028-B35AA7B3B75A}" destId="{6E2E3EDF-124F-45A4-B36E-B9F36F269C16}" srcOrd="0" destOrd="0" parTransId="{1B8684FA-F214-43DF-8448-48C02D116D5A}" sibTransId="{194D76BF-3A6D-4825-BCC2-BF1E55EC1B0E}"/>
    <dgm:cxn modelId="{B425B2D7-3768-4D55-B8B7-EE30F9904E73}" type="presOf" srcId="{69AD3B07-7855-4B3E-B873-7A62D14A5052}" destId="{49092DED-A2B2-49F5-B201-F73760AA42C8}" srcOrd="1" destOrd="0" presId="urn:microsoft.com/office/officeart/2005/8/layout/vProcess5"/>
    <dgm:cxn modelId="{4C2D8BEE-93CF-4FA9-9C79-ABE97B79C5A4}" type="presOf" srcId="{194D76BF-3A6D-4825-BCC2-BF1E55EC1B0E}" destId="{61263BCA-9612-4215-B8D3-003F38FE4D69}" srcOrd="0" destOrd="0" presId="urn:microsoft.com/office/officeart/2005/8/layout/vProcess5"/>
    <dgm:cxn modelId="{731C82F2-E7F6-4392-A747-7EDBFE0E5774}" srcId="{893B493F-8C27-4C74-8028-B35AA7B3B75A}" destId="{59633BFB-229F-449A-9381-36D3258E4D48}" srcOrd="2" destOrd="0" parTransId="{7AC888BC-2ACF-4145-B98B-FA8C28B29E75}" sibTransId="{4FC37A83-7EDB-4258-868A-F8C62877924B}"/>
    <dgm:cxn modelId="{13D98B58-6B77-4767-97B5-9680A0A04DB7}" type="presParOf" srcId="{2B8CBC3B-30C0-42FB-B1D8-A1714B958FAB}" destId="{0D79CDA3-04EC-4BE0-A4C2-104BBB695A6C}" srcOrd="0" destOrd="0" presId="urn:microsoft.com/office/officeart/2005/8/layout/vProcess5"/>
    <dgm:cxn modelId="{BC5C1E17-092C-4D08-B27F-BEB50082B176}" type="presParOf" srcId="{2B8CBC3B-30C0-42FB-B1D8-A1714B958FAB}" destId="{11672580-60EF-4DB8-8A34-884DC485003D}" srcOrd="1" destOrd="0" presId="urn:microsoft.com/office/officeart/2005/8/layout/vProcess5"/>
    <dgm:cxn modelId="{5DF60ED3-B5C5-4790-8863-67E213538D10}" type="presParOf" srcId="{2B8CBC3B-30C0-42FB-B1D8-A1714B958FAB}" destId="{79EA95D6-6A0B-4F20-A96A-79B6F7DE91F1}" srcOrd="2" destOrd="0" presId="urn:microsoft.com/office/officeart/2005/8/layout/vProcess5"/>
    <dgm:cxn modelId="{E76CAFFF-68AB-49D7-8331-154447D61D45}" type="presParOf" srcId="{2B8CBC3B-30C0-42FB-B1D8-A1714B958FAB}" destId="{2F3C9766-F02F-4007-8E84-234D09D01BC8}" srcOrd="3" destOrd="0" presId="urn:microsoft.com/office/officeart/2005/8/layout/vProcess5"/>
    <dgm:cxn modelId="{21F2C3FE-6065-4BBA-ACD3-D5C7F1475871}" type="presParOf" srcId="{2B8CBC3B-30C0-42FB-B1D8-A1714B958FAB}" destId="{61263BCA-9612-4215-B8D3-003F38FE4D69}" srcOrd="4" destOrd="0" presId="urn:microsoft.com/office/officeart/2005/8/layout/vProcess5"/>
    <dgm:cxn modelId="{393E809B-9A1B-4050-95E7-CDC69C95CC54}" type="presParOf" srcId="{2B8CBC3B-30C0-42FB-B1D8-A1714B958FAB}" destId="{C046453A-13DF-4070-A701-866CAF012D87}" srcOrd="5" destOrd="0" presId="urn:microsoft.com/office/officeart/2005/8/layout/vProcess5"/>
    <dgm:cxn modelId="{7032F619-6B76-461A-8B95-1317E9E1CD1B}" type="presParOf" srcId="{2B8CBC3B-30C0-42FB-B1D8-A1714B958FAB}" destId="{64038D97-91E7-439B-ADFD-F3BEA57EBEE7}" srcOrd="6" destOrd="0" presId="urn:microsoft.com/office/officeart/2005/8/layout/vProcess5"/>
    <dgm:cxn modelId="{A9AFB582-22FA-41DB-9130-D72747AA35FF}" type="presParOf" srcId="{2B8CBC3B-30C0-42FB-B1D8-A1714B958FAB}" destId="{49092DED-A2B2-49F5-B201-F73760AA42C8}" srcOrd="7" destOrd="0" presId="urn:microsoft.com/office/officeart/2005/8/layout/vProcess5"/>
    <dgm:cxn modelId="{EBCEC100-5750-4DBF-97B8-CD1445232E82}" type="presParOf" srcId="{2B8CBC3B-30C0-42FB-B1D8-A1714B958FAB}" destId="{20987346-580D-4F80-A615-BCB7E8A90B6B}"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672580-60EF-4DB8-8A34-884DC485003D}">
      <dsp:nvSpPr>
        <dsp:cNvPr id="0" name=""/>
        <dsp:cNvSpPr/>
      </dsp:nvSpPr>
      <dsp:spPr>
        <a:xfrm>
          <a:off x="0" y="0"/>
          <a:ext cx="8549640" cy="113582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 Perception of customers – the current perception of a significant portion of outdoor adventurous customers have a certain view of women as leaders, that being that they are not authoritative and therefore don’t hold a position of power.</a:t>
          </a:r>
          <a:endParaRPr lang="en-US" sz="1700" kern="1200" dirty="0"/>
        </a:p>
      </dsp:txBody>
      <dsp:txXfrm>
        <a:off x="33267" y="33267"/>
        <a:ext cx="7323997" cy="1069290"/>
      </dsp:txXfrm>
    </dsp:sp>
    <dsp:sp modelId="{79EA95D6-6A0B-4F20-A96A-79B6F7DE91F1}">
      <dsp:nvSpPr>
        <dsp:cNvPr id="0" name=""/>
        <dsp:cNvSpPr/>
      </dsp:nvSpPr>
      <dsp:spPr>
        <a:xfrm>
          <a:off x="754379" y="1325127"/>
          <a:ext cx="8549640" cy="113582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 Due to society, “girls and women have not been socialized towards positions of power.” (Henderson, 1996, p. 110). Meaning, women  assuming the authoritarian role may be discouraged due to society's expectations and standards. </a:t>
          </a:r>
          <a:endParaRPr lang="en-US" sz="1700" kern="1200" dirty="0"/>
        </a:p>
      </dsp:txBody>
      <dsp:txXfrm>
        <a:off x="787646" y="1358394"/>
        <a:ext cx="6990440" cy="1069290"/>
      </dsp:txXfrm>
    </dsp:sp>
    <dsp:sp modelId="{2F3C9766-F02F-4007-8E84-234D09D01BC8}">
      <dsp:nvSpPr>
        <dsp:cNvPr id="0" name=""/>
        <dsp:cNvSpPr/>
      </dsp:nvSpPr>
      <dsp:spPr>
        <a:xfrm>
          <a:off x="1508759" y="2650255"/>
          <a:ext cx="8549640" cy="1135824"/>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 It should also be acknowledged that some women don’t intend on using the autocratic approach, rather, a softer leadership style. However, this isn’t a standard many customers recognise. (Rogers and Rose, 2019)</a:t>
          </a:r>
          <a:endParaRPr lang="en-US" sz="1700" kern="1200" dirty="0"/>
        </a:p>
      </dsp:txBody>
      <dsp:txXfrm>
        <a:off x="1542026" y="2683522"/>
        <a:ext cx="6990440" cy="1069290"/>
      </dsp:txXfrm>
    </dsp:sp>
    <dsp:sp modelId="{61263BCA-9612-4215-B8D3-003F38FE4D69}">
      <dsp:nvSpPr>
        <dsp:cNvPr id="0" name=""/>
        <dsp:cNvSpPr/>
      </dsp:nvSpPr>
      <dsp:spPr>
        <a:xfrm>
          <a:off x="7811354" y="861333"/>
          <a:ext cx="738285" cy="738285"/>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7977468" y="861333"/>
        <a:ext cx="406057" cy="555559"/>
      </dsp:txXfrm>
    </dsp:sp>
    <dsp:sp modelId="{C046453A-13DF-4070-A701-866CAF012D87}">
      <dsp:nvSpPr>
        <dsp:cNvPr id="0" name=""/>
        <dsp:cNvSpPr/>
      </dsp:nvSpPr>
      <dsp:spPr>
        <a:xfrm>
          <a:off x="8565734" y="2178889"/>
          <a:ext cx="738285" cy="738285"/>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731848" y="2178889"/>
        <a:ext cx="406057" cy="55555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6/20/2023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225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6/20/2023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52010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6/20/2023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0401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6/20/2023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2231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6/20/2023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16775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6/20/2023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2260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6/20/2023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40723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6/20/2023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11850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6/20/2023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4398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6/20/2023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9070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hemeOverride" Target="../theme/themeOverride1.xml"/><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hyperlink" Target="http://www.bera.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8" name="Rectangle 3087">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484814" y="640080"/>
            <a:ext cx="3659246" cy="2850319"/>
          </a:xfrm>
        </p:spPr>
        <p:txBody>
          <a:bodyPr>
            <a:normAutofit/>
          </a:bodyPr>
          <a:lstStyle/>
          <a:p>
            <a:r>
              <a:rPr lang="en-GB" sz="3800">
                <a:solidFill>
                  <a:srgbClr val="FFFFFF"/>
                </a:solidFill>
              </a:rPr>
              <a:t>Gender Diversity in The Outdoor Adventurous Industry </a:t>
            </a:r>
            <a:endParaRPr lang="en-US" sz="3800">
              <a:solidFill>
                <a:srgbClr val="FFFFFF"/>
              </a:solidFill>
            </a:endParaRP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484814" y="3812134"/>
            <a:ext cx="3659246" cy="2349823"/>
          </a:xfrm>
        </p:spPr>
        <p:txBody>
          <a:bodyPr>
            <a:normAutofit/>
          </a:bodyPr>
          <a:lstStyle/>
          <a:p>
            <a:r>
              <a:rPr lang="en-US" sz="1800">
                <a:solidFill>
                  <a:srgbClr val="FFFFFF"/>
                </a:solidFill>
              </a:rPr>
              <a:t>Elin FFLUR JONES</a:t>
            </a:r>
          </a:p>
        </p:txBody>
      </p:sp>
      <p:cxnSp>
        <p:nvCxnSpPr>
          <p:cNvPr id="3090" name="Straight Connector 3089">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076" name="Picture 4">
            <a:extLst>
              <a:ext uri="{FF2B5EF4-FFF2-40B4-BE49-F238E27FC236}">
                <a16:creationId xmlns:a16="http://schemas.microsoft.com/office/drawing/2014/main" id="{610BD013-8BC9-EE2A-F55F-1EBDBAB9882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6187" r="-1" b="2765"/>
          <a:stretch/>
        </p:blipFill>
        <p:spPr bwMode="auto">
          <a:xfrm>
            <a:off x="4635095" y="10"/>
            <a:ext cx="7556889"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8" name="Audio 17">
            <a:hlinkClick r:id="" action="ppaction://media"/>
            <a:extLst>
              <a:ext uri="{FF2B5EF4-FFF2-40B4-BE49-F238E27FC236}">
                <a16:creationId xmlns:a16="http://schemas.microsoft.com/office/drawing/2014/main" id="{943860CA-6AD1-B71B-3EDE-D0F9F7A91461}"/>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324094" t="-160938" r="-324094" b="-160938"/>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39127473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7703"/>
    </mc:Choice>
    <mc:Fallback xmlns="">
      <p:transition spd="slow" advTm="27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76C1F32-26E9-8B54-0D98-27385ED4AD66}"/>
              </a:ext>
            </a:extLst>
          </p:cNvPr>
          <p:cNvSpPr>
            <a:spLocks noGrp="1"/>
          </p:cNvSpPr>
          <p:nvPr>
            <p:ph type="title"/>
          </p:nvPr>
        </p:nvSpPr>
        <p:spPr>
          <a:xfrm>
            <a:off x="643467" y="516835"/>
            <a:ext cx="3448259" cy="1666501"/>
          </a:xfrm>
        </p:spPr>
        <p:txBody>
          <a:bodyPr>
            <a:normAutofit/>
          </a:bodyPr>
          <a:lstStyle/>
          <a:p>
            <a:r>
              <a:rPr lang="en-GB" sz="2500">
                <a:solidFill>
                  <a:srgbClr val="FFFFFF"/>
                </a:solidFill>
              </a:rPr>
              <a:t>Lit review – Why don’t women strive for higher leadership positions?</a:t>
            </a:r>
          </a:p>
        </p:txBody>
      </p:sp>
      <p:cxnSp>
        <p:nvCxnSpPr>
          <p:cNvPr id="4105" name="Straight Connector 4104">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F4362F-1F51-E7FD-9482-DE3C0BBAD744}"/>
              </a:ext>
            </a:extLst>
          </p:cNvPr>
          <p:cNvSpPr>
            <a:spLocks noGrp="1"/>
          </p:cNvSpPr>
          <p:nvPr>
            <p:ph idx="1"/>
          </p:nvPr>
        </p:nvSpPr>
        <p:spPr>
          <a:xfrm>
            <a:off x="643467" y="2546224"/>
            <a:ext cx="3448259" cy="3342747"/>
          </a:xfrm>
        </p:spPr>
        <p:txBody>
          <a:bodyPr>
            <a:normAutofit lnSpcReduction="10000"/>
          </a:bodyPr>
          <a:lstStyle/>
          <a:p>
            <a:r>
              <a:rPr lang="en-GB" sz="1800" dirty="0">
                <a:solidFill>
                  <a:srgbClr val="FFFFFF"/>
                </a:solidFill>
              </a:rPr>
              <a:t>- Historical influence – “wilderness is portrayed as an environment to be ‘tamed’ and ‘conquered’ by men.” (Blaine &amp; </a:t>
            </a:r>
            <a:r>
              <a:rPr lang="en-GB" sz="1800" dirty="0" err="1">
                <a:solidFill>
                  <a:srgbClr val="FFFFFF"/>
                </a:solidFill>
              </a:rPr>
              <a:t>Akhust</a:t>
            </a:r>
            <a:r>
              <a:rPr lang="en-GB" sz="1800" dirty="0">
                <a:solidFill>
                  <a:srgbClr val="FFFFFF"/>
                </a:solidFill>
              </a:rPr>
              <a:t>, 2021, p. 1)</a:t>
            </a:r>
          </a:p>
          <a:p>
            <a:r>
              <a:rPr lang="en-GB" sz="1800" dirty="0">
                <a:solidFill>
                  <a:srgbClr val="FFFFFF"/>
                </a:solidFill>
              </a:rPr>
              <a:t>- Although it is evident that there is an increase in female participation in Outdoor adventure over the past 3 decades, they are still under-represented. (Gray, Allen-Craig and Carpenter, 2017)</a:t>
            </a:r>
          </a:p>
          <a:p>
            <a:pPr marL="0" indent="0">
              <a:buNone/>
            </a:pPr>
            <a:endParaRPr lang="en-GB" sz="1800" dirty="0">
              <a:solidFill>
                <a:srgbClr val="FFFFFF"/>
              </a:solidFill>
            </a:endParaRPr>
          </a:p>
        </p:txBody>
      </p:sp>
      <p:pic>
        <p:nvPicPr>
          <p:cNvPr id="4098" name="Picture 2">
            <a:extLst>
              <a:ext uri="{FF2B5EF4-FFF2-40B4-BE49-F238E27FC236}">
                <a16:creationId xmlns:a16="http://schemas.microsoft.com/office/drawing/2014/main" id="{5B86ECC7-6350-5CA9-D07E-00920523BFF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398" b="15087"/>
          <a:stretch/>
        </p:blipFill>
        <p:spPr bwMode="auto">
          <a:xfrm>
            <a:off x="4654296" y="10"/>
            <a:ext cx="7537703" cy="6857990"/>
          </a:xfrm>
          <a:prstGeom prst="rect">
            <a:avLst/>
          </a:prstGeom>
          <a:noFill/>
          <a:extLst>
            <a:ext uri="{909E8E84-426E-40DD-AFC4-6F175D3DCCD1}">
              <a14:hiddenFill xmlns:a14="http://schemas.microsoft.com/office/drawing/2010/main">
                <a:solidFill>
                  <a:srgbClr val="FFFFFF"/>
                </a:solidFill>
              </a14:hiddenFill>
            </a:ext>
          </a:extLst>
        </p:spPr>
      </p:pic>
      <p:pic>
        <p:nvPicPr>
          <p:cNvPr id="23" name="Audio 22">
            <a:hlinkClick r:id="" action="ppaction://media"/>
            <a:extLst>
              <a:ext uri="{FF2B5EF4-FFF2-40B4-BE49-F238E27FC236}">
                <a16:creationId xmlns:a16="http://schemas.microsoft.com/office/drawing/2014/main" id="{D8E419CB-E5A5-7E8F-0851-3C2E5AD0325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4094" t="-160938" r="-324094" b="-160938"/>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105184179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3198"/>
    </mc:Choice>
    <mc:Fallback xmlns="">
      <p:transition spd="slow" advTm="731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BFAF47-E622-A548-BF6C-4260E2DFB8D6}"/>
              </a:ext>
            </a:extLst>
          </p:cNvPr>
          <p:cNvSpPr>
            <a:spLocks noGrp="1"/>
          </p:cNvSpPr>
          <p:nvPr>
            <p:ph type="title"/>
          </p:nvPr>
        </p:nvSpPr>
        <p:spPr>
          <a:xfrm>
            <a:off x="1097280" y="286603"/>
            <a:ext cx="10058400" cy="1450757"/>
          </a:xfrm>
        </p:spPr>
        <p:txBody>
          <a:bodyPr>
            <a:normAutofit/>
          </a:bodyPr>
          <a:lstStyle/>
          <a:p>
            <a:r>
              <a:rPr lang="en-GB" dirty="0"/>
              <a:t>Rationale – Why is this a topic to discuss?</a:t>
            </a:r>
          </a:p>
        </p:txBody>
      </p:sp>
      <p:cxnSp>
        <p:nvCxnSpPr>
          <p:cNvPr id="16" name="Straight Connector 1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8" name="Content Placeholder 2">
            <a:extLst>
              <a:ext uri="{FF2B5EF4-FFF2-40B4-BE49-F238E27FC236}">
                <a16:creationId xmlns:a16="http://schemas.microsoft.com/office/drawing/2014/main" id="{CE486492-7F21-5C4B-F829-677D6BE0544B}"/>
              </a:ext>
            </a:extLst>
          </p:cNvPr>
          <p:cNvGraphicFramePr>
            <a:graphicFrameLocks noGrp="1"/>
          </p:cNvGraphicFramePr>
          <p:nvPr>
            <p:ph idx="1"/>
            <p:extLst>
              <p:ext uri="{D42A27DB-BD31-4B8C-83A1-F6EECF244321}">
                <p14:modId xmlns:p14="http://schemas.microsoft.com/office/powerpoint/2010/main" val="104368836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3" name="Audio 32">
            <a:hlinkClick r:id="" action="ppaction://media"/>
            <a:extLst>
              <a:ext uri="{FF2B5EF4-FFF2-40B4-BE49-F238E27FC236}">
                <a16:creationId xmlns:a16="http://schemas.microsoft.com/office/drawing/2014/main" id="{2B43316C-E9B7-D4B0-84F1-4D51E3038624}"/>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324094" t="-160938" r="-324094" b="-160938"/>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1998663991"/>
      </p:ext>
    </p:extLst>
  </p:cSld>
  <p:clrMapOvr>
    <a:masterClrMapping/>
  </p:clrMapOvr>
  <mc:AlternateContent xmlns:mc="http://schemas.openxmlformats.org/markup-compatibility/2006" xmlns:p14="http://schemas.microsoft.com/office/powerpoint/2010/main">
    <mc:Choice Requires="p14">
      <p:transition spd="slow" p14:dur="2000" advTm="91471"/>
    </mc:Choice>
    <mc:Fallback xmlns="">
      <p:transition spd="slow" advTm="91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DC6E3E-FBFE-9A0E-7ECC-7F3D3A023193}"/>
              </a:ext>
            </a:extLst>
          </p:cNvPr>
          <p:cNvSpPr>
            <a:spLocks noGrp="1"/>
          </p:cNvSpPr>
          <p:nvPr>
            <p:ph type="title"/>
          </p:nvPr>
        </p:nvSpPr>
        <p:spPr>
          <a:xfrm>
            <a:off x="6411685" y="634946"/>
            <a:ext cx="5127171" cy="1450757"/>
          </a:xfrm>
        </p:spPr>
        <p:txBody>
          <a:bodyPr>
            <a:normAutofit/>
          </a:bodyPr>
          <a:lstStyle/>
          <a:p>
            <a:r>
              <a:rPr lang="en-GB" dirty="0"/>
              <a:t>Methodology – Qualitative  </a:t>
            </a:r>
          </a:p>
        </p:txBody>
      </p:sp>
      <p:pic>
        <p:nvPicPr>
          <p:cNvPr id="1026" name="Picture 2" descr="Qualitative and Quantitative data collection methods in M&amp;E - TolaData">
            <a:extLst>
              <a:ext uri="{FF2B5EF4-FFF2-40B4-BE49-F238E27FC236}">
                <a16:creationId xmlns:a16="http://schemas.microsoft.com/office/drawing/2014/main" id="{4AB25E85-6246-7877-AB05-287FBE3F671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091" r="54576" b="10370"/>
          <a:stretch/>
        </p:blipFill>
        <p:spPr bwMode="auto">
          <a:xfrm>
            <a:off x="1718960" y="645106"/>
            <a:ext cx="2963810" cy="5247747"/>
          </a:xfrm>
          <a:prstGeom prst="rect">
            <a:avLst/>
          </a:prstGeom>
          <a:noFill/>
          <a:extLst>
            <a:ext uri="{909E8E84-426E-40DD-AFC4-6F175D3DCCD1}">
              <a14:hiddenFill xmlns:a14="http://schemas.microsoft.com/office/drawing/2010/main">
                <a:solidFill>
                  <a:srgbClr val="FFFFFF"/>
                </a:solidFill>
              </a14:hiddenFill>
            </a:ext>
          </a:extLst>
        </p:spPr>
      </p:pic>
      <p:cxnSp>
        <p:nvCxnSpPr>
          <p:cNvPr id="1033" name="Straight Connector 1032">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2EAB7D-1D5B-4788-DDE8-AB4C2A6A2B13}"/>
              </a:ext>
            </a:extLst>
          </p:cNvPr>
          <p:cNvSpPr>
            <a:spLocks noGrp="1"/>
          </p:cNvSpPr>
          <p:nvPr>
            <p:ph idx="1"/>
          </p:nvPr>
        </p:nvSpPr>
        <p:spPr>
          <a:xfrm>
            <a:off x="6411684" y="2407436"/>
            <a:ext cx="5127172" cy="3461658"/>
          </a:xfrm>
        </p:spPr>
        <p:txBody>
          <a:bodyPr>
            <a:normAutofit lnSpcReduction="10000"/>
          </a:bodyPr>
          <a:lstStyle/>
          <a:p>
            <a:pPr>
              <a:lnSpc>
                <a:spcPct val="100000"/>
              </a:lnSpc>
            </a:pPr>
            <a:r>
              <a:rPr lang="en-GB" sz="1800" b="1" dirty="0"/>
              <a:t>Advantages </a:t>
            </a:r>
          </a:p>
          <a:p>
            <a:pPr>
              <a:lnSpc>
                <a:spcPct val="100000"/>
              </a:lnSpc>
            </a:pPr>
            <a:r>
              <a:rPr lang="en-GB" sz="1800" dirty="0"/>
              <a:t>- A research method that values the quality of the information obtained, meaning in-depth and detailed research. </a:t>
            </a:r>
          </a:p>
          <a:p>
            <a:pPr>
              <a:lnSpc>
                <a:spcPct val="100000"/>
              </a:lnSpc>
            </a:pPr>
            <a:r>
              <a:rPr lang="en-GB" sz="1800" dirty="0"/>
              <a:t>- allows for open-ended questions and discussions.</a:t>
            </a:r>
          </a:p>
          <a:p>
            <a:pPr>
              <a:lnSpc>
                <a:spcPct val="100000"/>
              </a:lnSpc>
            </a:pPr>
            <a:r>
              <a:rPr lang="en-GB" sz="1800" b="1" dirty="0"/>
              <a:t>Dis-advantages </a:t>
            </a:r>
          </a:p>
          <a:p>
            <a:pPr>
              <a:lnSpc>
                <a:spcPct val="100000"/>
              </a:lnSpc>
            </a:pPr>
            <a:r>
              <a:rPr lang="en-GB" sz="1800" dirty="0"/>
              <a:t>- Time consuming – Finding a participant and creating the time and space to conduct the interview, as well as analyse the answers given.</a:t>
            </a:r>
          </a:p>
          <a:p>
            <a:pPr>
              <a:lnSpc>
                <a:spcPct val="100000"/>
              </a:lnSpc>
            </a:pPr>
            <a:r>
              <a:rPr lang="en-GB" sz="1800" dirty="0"/>
              <a:t>(British Educational Research Association, 2022)</a:t>
            </a:r>
          </a:p>
        </p:txBody>
      </p:sp>
      <p:sp>
        <p:nvSpPr>
          <p:cNvPr id="1035" name="Rectangle 1034">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6" name="Audio 25">
            <a:hlinkClick r:id="" action="ppaction://media"/>
            <a:extLst>
              <a:ext uri="{FF2B5EF4-FFF2-40B4-BE49-F238E27FC236}">
                <a16:creationId xmlns:a16="http://schemas.microsoft.com/office/drawing/2014/main" id="{BC07F576-653C-656E-957F-D6B8972647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4094" t="-160938" r="-324094" b="-160938"/>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3317624140"/>
      </p:ext>
    </p:extLst>
  </p:cSld>
  <p:clrMapOvr>
    <a:masterClrMapping/>
  </p:clrMapOvr>
  <mc:AlternateContent xmlns:mc="http://schemas.openxmlformats.org/markup-compatibility/2006" xmlns:p14="http://schemas.microsoft.com/office/powerpoint/2010/main">
    <mc:Choice Requires="p14">
      <p:transition spd="slow" p14:dur="2000" advTm="85494"/>
    </mc:Choice>
    <mc:Fallback xmlns="">
      <p:transition spd="slow" advTm="85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626D2-3045-82AD-3FA1-6D32567A4E23}"/>
              </a:ext>
            </a:extLst>
          </p:cNvPr>
          <p:cNvSpPr>
            <a:spLocks noGrp="1"/>
          </p:cNvSpPr>
          <p:nvPr>
            <p:ph type="title"/>
          </p:nvPr>
        </p:nvSpPr>
        <p:spPr>
          <a:xfrm>
            <a:off x="6411685" y="634946"/>
            <a:ext cx="5127171" cy="1450757"/>
          </a:xfrm>
        </p:spPr>
        <p:txBody>
          <a:bodyPr>
            <a:normAutofit/>
          </a:bodyPr>
          <a:lstStyle/>
          <a:p>
            <a:r>
              <a:rPr lang="en-GB" dirty="0"/>
              <a:t>Methodology – Quantitative   </a:t>
            </a:r>
          </a:p>
        </p:txBody>
      </p:sp>
      <p:pic>
        <p:nvPicPr>
          <p:cNvPr id="2050" name="Picture 2" descr="Qualitative and Quantitative data collection methods in M&amp;E - TolaData">
            <a:extLst>
              <a:ext uri="{FF2B5EF4-FFF2-40B4-BE49-F238E27FC236}">
                <a16:creationId xmlns:a16="http://schemas.microsoft.com/office/drawing/2014/main" id="{17CF621F-24BF-A45B-65F4-1A6358B75CE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4484" r="4363" b="14420"/>
          <a:stretch/>
        </p:blipFill>
        <p:spPr bwMode="auto">
          <a:xfrm>
            <a:off x="1490023" y="645106"/>
            <a:ext cx="3421686" cy="5247747"/>
          </a:xfrm>
          <a:prstGeom prst="rect">
            <a:avLst/>
          </a:prstGeom>
          <a:noFill/>
          <a:extLst>
            <a:ext uri="{909E8E84-426E-40DD-AFC4-6F175D3DCCD1}">
              <a14:hiddenFill xmlns:a14="http://schemas.microsoft.com/office/drawing/2010/main">
                <a:solidFill>
                  <a:srgbClr val="FFFFFF"/>
                </a:solidFill>
              </a14:hiddenFill>
            </a:ext>
          </a:extLst>
        </p:spPr>
      </p:pic>
      <p:cxnSp>
        <p:nvCxnSpPr>
          <p:cNvPr id="2057" name="Straight Connector 2056">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A416590-2D04-A3B9-0F71-BC89FD5E73CD}"/>
              </a:ext>
            </a:extLst>
          </p:cNvPr>
          <p:cNvSpPr>
            <a:spLocks noGrp="1"/>
          </p:cNvSpPr>
          <p:nvPr>
            <p:ph idx="1"/>
          </p:nvPr>
        </p:nvSpPr>
        <p:spPr>
          <a:xfrm>
            <a:off x="6411684" y="2407436"/>
            <a:ext cx="5127172" cy="3461658"/>
          </a:xfrm>
        </p:spPr>
        <p:txBody>
          <a:bodyPr>
            <a:normAutofit lnSpcReduction="10000"/>
          </a:bodyPr>
          <a:lstStyle/>
          <a:p>
            <a:pPr>
              <a:lnSpc>
                <a:spcPct val="100000"/>
              </a:lnSpc>
            </a:pPr>
            <a:r>
              <a:rPr lang="en-GB" sz="1500" b="1" dirty="0"/>
              <a:t>Advantages</a:t>
            </a:r>
            <a:r>
              <a:rPr lang="en-GB" sz="1500" dirty="0"/>
              <a:t> </a:t>
            </a:r>
          </a:p>
          <a:p>
            <a:pPr>
              <a:lnSpc>
                <a:spcPct val="100000"/>
              </a:lnSpc>
            </a:pPr>
            <a:r>
              <a:rPr lang="en-GB" sz="1500" dirty="0"/>
              <a:t>- A research method that achieves factual and reliable statistics that can be converted into clear charts and graphs. </a:t>
            </a:r>
          </a:p>
          <a:p>
            <a:pPr>
              <a:lnSpc>
                <a:spcPct val="100000"/>
              </a:lnSpc>
            </a:pPr>
            <a:r>
              <a:rPr lang="en-GB" sz="1500" dirty="0"/>
              <a:t>- Purposive sampling – allows the researcher to target a specific group to gain specific information relevant to the topic. </a:t>
            </a:r>
          </a:p>
          <a:p>
            <a:pPr>
              <a:lnSpc>
                <a:spcPct val="100000"/>
              </a:lnSpc>
            </a:pPr>
            <a:r>
              <a:rPr lang="en-GB" sz="1500" b="1" dirty="0"/>
              <a:t>Disadvantages</a:t>
            </a:r>
          </a:p>
          <a:p>
            <a:pPr>
              <a:lnSpc>
                <a:spcPct val="100000"/>
              </a:lnSpc>
            </a:pPr>
            <a:r>
              <a:rPr lang="en-GB" sz="1500" dirty="0"/>
              <a:t>- Lack of depth and human perception. </a:t>
            </a:r>
          </a:p>
          <a:p>
            <a:pPr>
              <a:lnSpc>
                <a:spcPct val="100000"/>
              </a:lnSpc>
            </a:pPr>
            <a:r>
              <a:rPr lang="en-GB" sz="1500" b="1" dirty="0"/>
              <a:t>Therefore, to ensure that my research is both factual and detailed, a combination of both research methodology is appropriate. </a:t>
            </a:r>
          </a:p>
          <a:p>
            <a:pPr>
              <a:lnSpc>
                <a:spcPct val="100000"/>
              </a:lnSpc>
            </a:pPr>
            <a:r>
              <a:rPr lang="en-GB" sz="1500" dirty="0"/>
              <a:t>(Cohen et al, 2011)</a:t>
            </a:r>
          </a:p>
        </p:txBody>
      </p:sp>
      <p:sp>
        <p:nvSpPr>
          <p:cNvPr id="2059" name="Rectangle 2058">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7" name="Audio 16">
            <a:hlinkClick r:id="" action="ppaction://media"/>
            <a:extLst>
              <a:ext uri="{FF2B5EF4-FFF2-40B4-BE49-F238E27FC236}">
                <a16:creationId xmlns:a16="http://schemas.microsoft.com/office/drawing/2014/main" id="{8A2CDA8D-B999-B382-EE5D-18504D8F8A0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4094" t="-160938" r="-324094" b="-160938"/>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1831549139"/>
      </p:ext>
    </p:extLst>
  </p:cSld>
  <p:clrMapOvr>
    <a:masterClrMapping/>
  </p:clrMapOvr>
  <mc:AlternateContent xmlns:mc="http://schemas.openxmlformats.org/markup-compatibility/2006" xmlns:p14="http://schemas.microsoft.com/office/powerpoint/2010/main">
    <mc:Choice Requires="p14">
      <p:transition spd="slow" p14:dur="2000" advTm="144254"/>
    </mc:Choice>
    <mc:Fallback xmlns="">
      <p:transition spd="slow" advTm="144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A9A0CF8-769C-B4DB-D663-448417C23865}"/>
              </a:ext>
            </a:extLst>
          </p:cNvPr>
          <p:cNvSpPr>
            <a:spLocks noGrp="1"/>
          </p:cNvSpPr>
          <p:nvPr>
            <p:ph type="title"/>
          </p:nvPr>
        </p:nvSpPr>
        <p:spPr>
          <a:xfrm>
            <a:off x="643467" y="516835"/>
            <a:ext cx="3448259" cy="1666501"/>
          </a:xfrm>
        </p:spPr>
        <p:txBody>
          <a:bodyPr>
            <a:normAutofit/>
          </a:bodyPr>
          <a:lstStyle/>
          <a:p>
            <a:r>
              <a:rPr lang="en-GB" sz="2800">
                <a:solidFill>
                  <a:srgbClr val="FFFFFF"/>
                </a:solidFill>
              </a:rPr>
              <a:t>Conclusion – Where are the gaps in research? </a:t>
            </a:r>
          </a:p>
        </p:txBody>
      </p:sp>
      <p:cxnSp>
        <p:nvCxnSpPr>
          <p:cNvPr id="5129" name="Straight Connector 5128">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B55BF4-A59F-47AA-B55F-C0496AF83010}"/>
              </a:ext>
            </a:extLst>
          </p:cNvPr>
          <p:cNvSpPr>
            <a:spLocks noGrp="1"/>
          </p:cNvSpPr>
          <p:nvPr>
            <p:ph idx="1"/>
          </p:nvPr>
        </p:nvSpPr>
        <p:spPr>
          <a:xfrm>
            <a:off x="643467" y="2546224"/>
            <a:ext cx="3448259" cy="3342747"/>
          </a:xfrm>
        </p:spPr>
        <p:txBody>
          <a:bodyPr>
            <a:normAutofit/>
          </a:bodyPr>
          <a:lstStyle/>
          <a:p>
            <a:pPr>
              <a:lnSpc>
                <a:spcPct val="100000"/>
              </a:lnSpc>
            </a:pPr>
            <a:r>
              <a:rPr lang="en-GB" sz="1500" b="1">
                <a:solidFill>
                  <a:srgbClr val="FFFFFF"/>
                </a:solidFill>
              </a:rPr>
              <a:t>Confidence</a:t>
            </a:r>
            <a:r>
              <a:rPr lang="en-GB" sz="1500">
                <a:solidFill>
                  <a:srgbClr val="FFFFFF"/>
                </a:solidFill>
              </a:rPr>
              <a:t> </a:t>
            </a:r>
          </a:p>
          <a:p>
            <a:pPr>
              <a:lnSpc>
                <a:spcPct val="100000"/>
              </a:lnSpc>
            </a:pPr>
            <a:r>
              <a:rPr lang="en-GB" sz="1500">
                <a:solidFill>
                  <a:srgbClr val="FFFFFF"/>
                </a:solidFill>
              </a:rPr>
              <a:t>- Is there a reasoning behind women lacking the confidence to defy the standards that men have created in terms of leadership? </a:t>
            </a:r>
          </a:p>
          <a:p>
            <a:pPr>
              <a:lnSpc>
                <a:spcPct val="100000"/>
              </a:lnSpc>
            </a:pPr>
            <a:r>
              <a:rPr lang="en-GB" sz="1500" b="1">
                <a:solidFill>
                  <a:srgbClr val="FFFFFF"/>
                </a:solidFill>
              </a:rPr>
              <a:t>Society</a:t>
            </a:r>
            <a:r>
              <a:rPr lang="en-GB" sz="1500">
                <a:solidFill>
                  <a:srgbClr val="FFFFFF"/>
                </a:solidFill>
              </a:rPr>
              <a:t> </a:t>
            </a:r>
          </a:p>
          <a:p>
            <a:pPr>
              <a:lnSpc>
                <a:spcPct val="100000"/>
              </a:lnSpc>
            </a:pPr>
            <a:r>
              <a:rPr lang="en-GB" sz="1500">
                <a:solidFill>
                  <a:srgbClr val="FFFFFF"/>
                </a:solidFill>
              </a:rPr>
              <a:t>- Is society’s perspective on women in leadership positions affecting their ability to strive higher?</a:t>
            </a:r>
          </a:p>
          <a:p>
            <a:pPr>
              <a:lnSpc>
                <a:spcPct val="100000"/>
              </a:lnSpc>
            </a:pPr>
            <a:r>
              <a:rPr lang="en-GB" sz="1500" b="1">
                <a:solidFill>
                  <a:srgbClr val="FFFFFF"/>
                </a:solidFill>
              </a:rPr>
              <a:t>Why is this research proposal important and who will benefit?</a:t>
            </a:r>
          </a:p>
        </p:txBody>
      </p:sp>
      <p:pic>
        <p:nvPicPr>
          <p:cNvPr id="5122" name="Picture 2">
            <a:extLst>
              <a:ext uri="{FF2B5EF4-FFF2-40B4-BE49-F238E27FC236}">
                <a16:creationId xmlns:a16="http://schemas.microsoft.com/office/drawing/2014/main" id="{ACEEE593-E14F-7558-1788-A25C52FBF00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866" r="-1" b="-1"/>
          <a:stretch/>
        </p:blipFill>
        <p:spPr bwMode="auto">
          <a:xfrm>
            <a:off x="4654296" y="10"/>
            <a:ext cx="7537703" cy="6857990"/>
          </a:xfrm>
          <a:prstGeom prst="rect">
            <a:avLst/>
          </a:prstGeom>
          <a:noFill/>
          <a:extLst>
            <a:ext uri="{909E8E84-426E-40DD-AFC4-6F175D3DCCD1}">
              <a14:hiddenFill xmlns:a14="http://schemas.microsoft.com/office/drawing/2010/main">
                <a:solidFill>
                  <a:srgbClr val="FFFFFF"/>
                </a:solidFill>
              </a14:hiddenFill>
            </a:ext>
          </a:extLst>
        </p:spPr>
      </p:pic>
      <p:pic>
        <p:nvPicPr>
          <p:cNvPr id="22" name="Audio 21">
            <a:hlinkClick r:id="" action="ppaction://media"/>
            <a:extLst>
              <a:ext uri="{FF2B5EF4-FFF2-40B4-BE49-F238E27FC236}">
                <a16:creationId xmlns:a16="http://schemas.microsoft.com/office/drawing/2014/main" id="{7DD823CA-98B2-0560-D45E-A5D09190834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4094" t="-160938" r="-324094" b="-160938"/>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242206488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45593"/>
    </mc:Choice>
    <mc:Fallback xmlns="">
      <p:transition spd="slow" advTm="145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F6461-1873-C1F1-3043-960612E5F9C2}"/>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A87C31A-08C4-8C8F-84D9-A8043FA6CED5}"/>
              </a:ext>
            </a:extLst>
          </p:cNvPr>
          <p:cNvSpPr>
            <a:spLocks noGrp="1"/>
          </p:cNvSpPr>
          <p:nvPr>
            <p:ph idx="1"/>
          </p:nvPr>
        </p:nvSpPr>
        <p:spPr/>
        <p:txBody>
          <a:bodyPr>
            <a:normAutofit fontScale="70000" lnSpcReduction="20000"/>
          </a:bodyPr>
          <a:lstStyle/>
          <a:p>
            <a:r>
              <a:rPr lang="en-GB" b="0" i="0" dirty="0">
                <a:solidFill>
                  <a:schemeClr val="tx1"/>
                </a:solidFill>
                <a:effectLst/>
              </a:rPr>
              <a:t>Blaine, J. and </a:t>
            </a:r>
            <a:r>
              <a:rPr lang="en-GB" b="0" i="0" dirty="0" err="1">
                <a:solidFill>
                  <a:schemeClr val="tx1"/>
                </a:solidFill>
                <a:effectLst/>
              </a:rPr>
              <a:t>Akhurst</a:t>
            </a:r>
            <a:r>
              <a:rPr lang="en-GB" b="0" i="0" dirty="0">
                <a:solidFill>
                  <a:schemeClr val="tx1"/>
                </a:solidFill>
                <a:effectLst/>
              </a:rPr>
              <a:t>, J. (2021). A journey into understanding gendered experiences of outdoor adventure education. </a:t>
            </a:r>
            <a:r>
              <a:rPr lang="en-GB" b="0" i="1" dirty="0">
                <a:solidFill>
                  <a:schemeClr val="tx1"/>
                </a:solidFill>
                <a:effectLst/>
              </a:rPr>
              <a:t>Journal of Adventure Education and Outdoor Learning</a:t>
            </a:r>
            <a:r>
              <a:rPr lang="en-GB" b="0" i="0" dirty="0">
                <a:solidFill>
                  <a:schemeClr val="tx1"/>
                </a:solidFill>
                <a:effectLst/>
              </a:rPr>
              <a:t>, pp.1–14. doi:10.1080/14729679.2021.2001759.</a:t>
            </a:r>
          </a:p>
          <a:p>
            <a:r>
              <a:rPr lang="en-GB" b="0" i="0" dirty="0">
                <a:solidFill>
                  <a:schemeClr val="tx1"/>
                </a:solidFill>
                <a:effectLst/>
              </a:rPr>
              <a:t>British Education </a:t>
            </a:r>
            <a:r>
              <a:rPr lang="en-GB" b="0" i="0">
                <a:solidFill>
                  <a:schemeClr val="tx1"/>
                </a:solidFill>
                <a:effectLst/>
              </a:rPr>
              <a:t>Research  </a:t>
            </a:r>
            <a:r>
              <a:rPr lang="en-GB" b="0" i="0" dirty="0">
                <a:solidFill>
                  <a:schemeClr val="tx1"/>
                </a:solidFill>
                <a:effectLst/>
              </a:rPr>
              <a:t>(2022) Ethical guidelines for educational research, Available at : http// </a:t>
            </a:r>
            <a:r>
              <a:rPr lang="en-GB" b="0" i="0" dirty="0">
                <a:solidFill>
                  <a:schemeClr val="tx1"/>
                </a:solidFill>
                <a:effectLst/>
                <a:hlinkClick r:id="rId2"/>
              </a:rPr>
              <a:t>www.bera.ac.uk/</a:t>
            </a:r>
            <a:r>
              <a:rPr lang="en-GB" b="0" i="0" dirty="0">
                <a:solidFill>
                  <a:schemeClr val="tx1"/>
                </a:solidFill>
                <a:effectLst/>
              </a:rPr>
              <a:t> (Accessed : 19/06/2023) </a:t>
            </a:r>
          </a:p>
          <a:p>
            <a:r>
              <a:rPr lang="en-GB" b="0" i="0" dirty="0">
                <a:solidFill>
                  <a:schemeClr val="tx1"/>
                </a:solidFill>
                <a:effectLst/>
              </a:rPr>
              <a:t>Choy, L.T. (2014). The Strengths and Weaknesses of Research Methodology: Comparison and Complimentary between Qualitative and Quantitative Approaches. </a:t>
            </a:r>
            <a:r>
              <a:rPr lang="en-GB" b="0" i="1" dirty="0">
                <a:solidFill>
                  <a:schemeClr val="tx1"/>
                </a:solidFill>
                <a:effectLst/>
              </a:rPr>
              <a:t>IOSR Journal of Humanities and Social Science</a:t>
            </a:r>
            <a:r>
              <a:rPr lang="en-GB" b="0" i="0" dirty="0">
                <a:solidFill>
                  <a:schemeClr val="tx1"/>
                </a:solidFill>
                <a:effectLst/>
              </a:rPr>
              <a:t>, 19(4), pp.99–104.</a:t>
            </a:r>
          </a:p>
          <a:p>
            <a:r>
              <a:rPr lang="en-GB" b="0" i="0" dirty="0">
                <a:solidFill>
                  <a:schemeClr val="tx1"/>
                </a:solidFill>
                <a:effectLst/>
                <a:cs typeface="Calibri" panose="020F0502020204030204" pitchFamily="34" charset="0"/>
              </a:rPr>
              <a:t>Cohen, L. et al. (2011) Research Methods in Education. Abingdon: Routledge</a:t>
            </a:r>
          </a:p>
          <a:p>
            <a:r>
              <a:rPr lang="en-GB" dirty="0">
                <a:solidFill>
                  <a:schemeClr val="tx1"/>
                </a:solidFill>
                <a:cs typeface="Calibri" panose="020F0502020204030204" pitchFamily="34" charset="0"/>
              </a:rPr>
              <a:t>Gray, T., Allen-Craig, S. and </a:t>
            </a:r>
            <a:r>
              <a:rPr lang="en-GB" dirty="0" err="1">
                <a:solidFill>
                  <a:schemeClr val="tx1"/>
                </a:solidFill>
                <a:cs typeface="Calibri" panose="020F0502020204030204" pitchFamily="34" charset="0"/>
              </a:rPr>
              <a:t>Carpente</a:t>
            </a:r>
            <a:r>
              <a:rPr lang="en-GB" dirty="0">
                <a:solidFill>
                  <a:schemeClr val="tx1"/>
                </a:solidFill>
                <a:cs typeface="Calibri" panose="020F0502020204030204" pitchFamily="34" charset="0"/>
              </a:rPr>
              <a:t>, C. (2017) Selective hearing: The unrecognised contribution of women to the outdoor profession</a:t>
            </a:r>
            <a:r>
              <a:rPr lang="en-GB" i="1" dirty="0">
                <a:solidFill>
                  <a:schemeClr val="tx1"/>
                </a:solidFill>
                <a:cs typeface="Calibri" panose="020F0502020204030204" pitchFamily="34" charset="0"/>
              </a:rPr>
              <a:t>. Journal of Outdoor and Environmental Education</a:t>
            </a:r>
            <a:r>
              <a:rPr lang="en-GB" dirty="0">
                <a:solidFill>
                  <a:schemeClr val="tx1"/>
                </a:solidFill>
                <a:cs typeface="Calibri" panose="020F0502020204030204" pitchFamily="34" charset="0"/>
              </a:rPr>
              <a:t> (p 25-34)</a:t>
            </a:r>
            <a:endParaRPr lang="en-GB" b="0" i="0" dirty="0">
              <a:solidFill>
                <a:schemeClr val="tx1"/>
              </a:solidFill>
              <a:effectLst/>
              <a:cs typeface="Calibri" panose="020F0502020204030204" pitchFamily="34" charset="0"/>
            </a:endParaRPr>
          </a:p>
          <a:p>
            <a:r>
              <a:rPr lang="en-GB" dirty="0">
                <a:solidFill>
                  <a:schemeClr val="tx1"/>
                </a:solidFill>
                <a:cs typeface="Calibri" panose="020F0502020204030204" pitchFamily="34" charset="0"/>
              </a:rPr>
              <a:t>Henderson, K. (1996). Feminist Perspectives on Outdoor Leadership</a:t>
            </a:r>
            <a:r>
              <a:rPr lang="en-GB" i="1" dirty="0">
                <a:solidFill>
                  <a:schemeClr val="tx1"/>
                </a:solidFill>
                <a:cs typeface="Calibri" panose="020F0502020204030204" pitchFamily="34" charset="0"/>
              </a:rPr>
              <a:t>. U.S. DEPARTMENT OF EDUCATION, pp. 107-110.</a:t>
            </a:r>
          </a:p>
          <a:p>
            <a:r>
              <a:rPr lang="en-GB" dirty="0">
                <a:solidFill>
                  <a:schemeClr val="tx1"/>
                </a:solidFill>
                <a:cs typeface="Calibri" panose="020F0502020204030204" pitchFamily="34" charset="0"/>
              </a:rPr>
              <a:t>Rogers, B. and Rose, J. (2019) </a:t>
            </a:r>
            <a:r>
              <a:rPr lang="en-GB" dirty="0">
                <a:solidFill>
                  <a:schemeClr val="tx1"/>
                </a:solidFill>
              </a:rPr>
              <a:t>A Critical Exploration of Women’s Gendered Experiences in Outdoor Leadership. J</a:t>
            </a:r>
            <a:r>
              <a:rPr lang="en-GB" i="1" dirty="0">
                <a:solidFill>
                  <a:schemeClr val="tx1"/>
                </a:solidFill>
              </a:rPr>
              <a:t>ournal of Experiential Education</a:t>
            </a:r>
            <a:r>
              <a:rPr lang="en-GB" dirty="0">
                <a:solidFill>
                  <a:schemeClr val="tx1"/>
                </a:solidFill>
              </a:rPr>
              <a:t> (p, 37-50)</a:t>
            </a:r>
            <a:endParaRPr lang="en-GB" dirty="0">
              <a:solidFill>
                <a:schemeClr val="tx1"/>
              </a:solidFill>
              <a:cs typeface="Calibri" panose="020F0502020204030204" pitchFamily="34" charset="0"/>
            </a:endParaRPr>
          </a:p>
          <a:p>
            <a:r>
              <a:rPr lang="en-GB" b="0" i="0" dirty="0" err="1">
                <a:solidFill>
                  <a:schemeClr val="tx1"/>
                </a:solidFill>
                <a:effectLst/>
              </a:rPr>
              <a:t>Wittmer</a:t>
            </a:r>
            <a:r>
              <a:rPr lang="en-GB" b="0" i="0" dirty="0">
                <a:solidFill>
                  <a:schemeClr val="tx1"/>
                </a:solidFill>
                <a:effectLst/>
              </a:rPr>
              <a:t>, C.R. (2001). Leadership and Gender-Role Congruency: A Guide for Wilderness and Outdoor Practitioners. </a:t>
            </a:r>
            <a:r>
              <a:rPr lang="en-GB" b="0" i="1" dirty="0">
                <a:solidFill>
                  <a:schemeClr val="tx1"/>
                </a:solidFill>
                <a:effectLst/>
              </a:rPr>
              <a:t>Journal of Experiential Education</a:t>
            </a:r>
            <a:r>
              <a:rPr lang="en-GB" b="0" i="0" dirty="0">
                <a:solidFill>
                  <a:schemeClr val="tx1"/>
                </a:solidFill>
                <a:effectLst/>
              </a:rPr>
              <a:t>, 24(3), pp.173–178. doi:10.1177/105382590102400308.</a:t>
            </a:r>
            <a:endParaRPr lang="en-GB" dirty="0">
              <a:solidFill>
                <a:schemeClr val="tx1"/>
              </a:solidFill>
            </a:endParaRPr>
          </a:p>
        </p:txBody>
      </p:sp>
    </p:spTree>
    <p:extLst>
      <p:ext uri="{BB962C8B-B14F-4D97-AF65-F5344CB8AC3E}">
        <p14:creationId xmlns:p14="http://schemas.microsoft.com/office/powerpoint/2010/main" val="1545413752"/>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F5B1FD9-3BB6-4DA9-A089-3B68C2323D4F}">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1747A963-53E0-44AF-AF13-963FE676C6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38A3B04-B0F3-4C12-A722-52B5CF6D972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{99A91B62-1297-479C-8D41-6959B5AD3999}tf33845126_win32</Template>
  <TotalTime>1209</TotalTime>
  <Words>700</Words>
  <Application>Microsoft Office PowerPoint</Application>
  <PresentationFormat>Widescreen</PresentationFormat>
  <Paragraphs>39</Paragraphs>
  <Slides>7</Slides>
  <Notes>0</Notes>
  <HiddenSlides>0</HiddenSlides>
  <MMClips>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Bookman Old Style</vt:lpstr>
      <vt:lpstr>Calibri</vt:lpstr>
      <vt:lpstr>Franklin Gothic Book</vt:lpstr>
      <vt:lpstr>1_RetrospectVTI</vt:lpstr>
      <vt:lpstr>Gender Diversity in The Outdoor Adventurous Industry </vt:lpstr>
      <vt:lpstr>Lit review – Why don’t women strive for higher leadership positions?</vt:lpstr>
      <vt:lpstr>Rationale – Why is this a topic to discuss?</vt:lpstr>
      <vt:lpstr>Methodology – Qualitative  </vt:lpstr>
      <vt:lpstr>Methodology – Quantitative   </vt:lpstr>
      <vt:lpstr>Conclusion – Where are the gaps in research?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Diversity in The Outdoor Adventurous Industry</dc:title>
  <dc:creator>Elin</dc:creator>
  <cp:lastModifiedBy>Elin</cp:lastModifiedBy>
  <cp:revision>4</cp:revision>
  <dcterms:created xsi:type="dcterms:W3CDTF">2022-12-08T14:02:49Z</dcterms:created>
  <dcterms:modified xsi:type="dcterms:W3CDTF">2023-06-20T18:31:14Z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