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801600" cy="9601200" type="A3"/>
  <p:notesSz cx="6858000" cy="9144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4" d="100"/>
          <a:sy n="84" d="100"/>
        </p:scale>
        <p:origin x="-1422" y="-7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4444"/>
            <a:ext cx="12801600" cy="728535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132364" y="2028805"/>
            <a:ext cx="10536873" cy="4159471"/>
          </a:xfrm>
        </p:spPr>
        <p:txBody>
          <a:bodyPr/>
          <a:lstStyle>
            <a:lvl1pPr>
              <a:defRPr sz="7560"/>
            </a:lvl1pPr>
          </a:lstStyle>
          <a:p>
            <a:r>
              <a:rPr lang="en-US" smtClean="0"/>
              <a:t>Click to edit Master title style</a:t>
            </a:r>
            <a:endParaRPr lang="en-US" dirty="0"/>
          </a:p>
        </p:txBody>
      </p:sp>
      <p:sp>
        <p:nvSpPr>
          <p:cNvPr id="3" name="Subtitle 2"/>
          <p:cNvSpPr>
            <a:spLocks noGrp="1"/>
          </p:cNvSpPr>
          <p:nvPr>
            <p:ph type="subTitle" idx="1"/>
          </p:nvPr>
        </p:nvSpPr>
        <p:spPr>
          <a:xfrm>
            <a:off x="1132364" y="7393186"/>
            <a:ext cx="10536873" cy="608964"/>
          </a:xfrm>
        </p:spPr>
        <p:txBody>
          <a:bodyPr anchor="t"/>
          <a:lstStyle>
            <a:lvl1pPr marL="0" indent="0" algn="l">
              <a:buNone/>
              <a:defRPr>
                <a:solidFill>
                  <a:schemeClr val="tx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1371408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801600" cy="3060383"/>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33997" y="3111202"/>
            <a:ext cx="10533604" cy="50911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3074834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801600" cy="728535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26809" y="4131954"/>
            <a:ext cx="10536872" cy="2056320"/>
          </a:xfrm>
        </p:spPr>
        <p:txBody>
          <a:bodyPr anchor="b"/>
          <a:lstStyle>
            <a:lvl1pPr algn="r">
              <a:defRPr sz="672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1126809" y="7393681"/>
            <a:ext cx="10536872" cy="607537"/>
          </a:xfrm>
        </p:spPr>
        <p:txBody>
          <a:bodyPr anchor="t">
            <a:noAutofit/>
          </a:bodyPr>
          <a:lstStyle>
            <a:lvl1pPr marL="0" indent="0" algn="r">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406810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801600" cy="3060383"/>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33995" y="3111203"/>
            <a:ext cx="5139012" cy="509426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8592" y="3111203"/>
            <a:ext cx="5139008" cy="509426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2D2286A-C188-4786-B3D4-CC350BAE827B}"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2428260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801600" cy="3060383"/>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33995" y="3044825"/>
            <a:ext cx="5139012" cy="806767"/>
          </a:xfrm>
        </p:spPr>
        <p:txBody>
          <a:bodyPr anchor="b">
            <a:noAutofit/>
          </a:bodyPr>
          <a:lstStyle>
            <a:lvl1pPr marL="0" indent="0" algn="ctr">
              <a:buNone/>
              <a:defRPr sz="280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1133995" y="3851593"/>
            <a:ext cx="5162347" cy="435387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8592" y="3044825"/>
            <a:ext cx="5139008" cy="806767"/>
          </a:xfrm>
        </p:spPr>
        <p:txBody>
          <a:bodyPr anchor="b">
            <a:noAutofit/>
          </a:bodyPr>
          <a:lstStyle>
            <a:lvl1pPr marL="0" indent="0" algn="ctr">
              <a:buNone/>
              <a:defRPr sz="280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6528592" y="3851593"/>
            <a:ext cx="5139008" cy="435387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2D2286A-C188-4786-B3D4-CC350BAE827B}"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1648973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801600" cy="3060383"/>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2D2286A-C188-4786-B3D4-CC350BAE827B}"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3671545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D2286A-C188-4786-B3D4-CC350BAE827B}"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2002071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126808" y="624521"/>
            <a:ext cx="3724910" cy="254051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26808" y="624523"/>
            <a:ext cx="3724910" cy="2265754"/>
          </a:xfrm>
        </p:spPr>
        <p:txBody>
          <a:bodyPr anchor="b"/>
          <a:lstStyle>
            <a:lvl1pPr algn="l">
              <a:defRPr sz="2800" b="1"/>
            </a:lvl1pPr>
          </a:lstStyle>
          <a:p>
            <a:r>
              <a:rPr lang="en-US" smtClean="0"/>
              <a:t>Click to edit Master title style</a:t>
            </a:r>
            <a:endParaRPr lang="en-US" dirty="0"/>
          </a:p>
        </p:txBody>
      </p:sp>
      <p:sp>
        <p:nvSpPr>
          <p:cNvPr id="3" name="Content Placeholder 2"/>
          <p:cNvSpPr>
            <a:spLocks noGrp="1"/>
          </p:cNvSpPr>
          <p:nvPr>
            <p:ph idx="1"/>
          </p:nvPr>
        </p:nvSpPr>
        <p:spPr>
          <a:xfrm>
            <a:off x="5098414" y="624523"/>
            <a:ext cx="6565265" cy="758094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6808" y="3165033"/>
            <a:ext cx="3724910" cy="5040435"/>
          </a:xfrm>
        </p:spPr>
        <p:txBody>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D2286A-C188-4786-B3D4-CC350BAE827B}"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3599411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995" y="1018530"/>
            <a:ext cx="4902167" cy="2264028"/>
          </a:xfrm>
        </p:spPr>
        <p:txBody>
          <a:bodyPr anchor="b">
            <a:normAutofit/>
          </a:bodyPr>
          <a:lstStyle>
            <a:lvl1pPr algn="l">
              <a:defRPr sz="336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403023" y="0"/>
            <a:ext cx="6398577" cy="96012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960"/>
            </a:lvl1pPr>
          </a:lstStyle>
          <a:p>
            <a:r>
              <a:rPr lang="en-US" smtClean="0"/>
              <a:t>Click icon to add picture</a:t>
            </a:r>
            <a:endParaRPr lang="en-US" dirty="0"/>
          </a:p>
        </p:txBody>
      </p:sp>
      <p:sp>
        <p:nvSpPr>
          <p:cNvPr id="4" name="Text Placeholder 3"/>
          <p:cNvSpPr>
            <a:spLocks noGrp="1"/>
          </p:cNvSpPr>
          <p:nvPr>
            <p:ph type="body" sz="half" idx="2"/>
          </p:nvPr>
        </p:nvSpPr>
        <p:spPr>
          <a:xfrm>
            <a:off x="1133995" y="3282558"/>
            <a:ext cx="4902167" cy="4922911"/>
          </a:xfrm>
        </p:spPr>
        <p:txBody>
          <a:bodyPr anchor="t">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a:xfrm>
            <a:off x="4080100" y="8457906"/>
            <a:ext cx="1025723" cy="511175"/>
          </a:xfrm>
        </p:spPr>
        <p:txBody>
          <a:bodyPr/>
          <a:lstStyle/>
          <a:p>
            <a:fld id="{02D2286A-C188-4786-B3D4-CC350BAE827B}" type="datetimeFigureOut">
              <a:rPr lang="en-GB" smtClean="0"/>
              <a:t>09/05/2019</a:t>
            </a:fld>
            <a:endParaRPr lang="en-GB"/>
          </a:p>
        </p:txBody>
      </p:sp>
      <p:sp>
        <p:nvSpPr>
          <p:cNvPr id="6" name="Footer Placeholder 5"/>
          <p:cNvSpPr>
            <a:spLocks noGrp="1"/>
          </p:cNvSpPr>
          <p:nvPr>
            <p:ph type="ftr" sz="quarter" idx="11"/>
          </p:nvPr>
        </p:nvSpPr>
        <p:spPr>
          <a:xfrm>
            <a:off x="619916" y="8457906"/>
            <a:ext cx="3460184" cy="511175"/>
          </a:xfrm>
        </p:spPr>
        <p:txBody>
          <a:bodyPr/>
          <a:lstStyle/>
          <a:p>
            <a:endParaRPr lang="en-GB"/>
          </a:p>
        </p:txBody>
      </p:sp>
      <p:sp>
        <p:nvSpPr>
          <p:cNvPr id="7" name="Slide Number Placeholder 6"/>
          <p:cNvSpPr>
            <a:spLocks noGrp="1"/>
          </p:cNvSpPr>
          <p:nvPr>
            <p:ph type="sldNum" sz="quarter" idx="12"/>
          </p:nvPr>
        </p:nvSpPr>
        <p:spPr>
          <a:xfrm>
            <a:off x="5105824" y="8282242"/>
            <a:ext cx="1115262" cy="686839"/>
          </a:xfrm>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142505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6809" y="6720840"/>
            <a:ext cx="10536872" cy="793433"/>
          </a:xfrm>
        </p:spPr>
        <p:txBody>
          <a:bodyPr anchor="b">
            <a:normAutofit/>
          </a:bodyPr>
          <a:lstStyle>
            <a:lvl1pPr algn="l">
              <a:defRPr sz="336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801600" cy="672084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2240"/>
            </a:lvl1pPr>
          </a:lstStyle>
          <a:p>
            <a:r>
              <a:rPr lang="en-US" smtClean="0"/>
              <a:t>Click icon to add picture</a:t>
            </a:r>
            <a:endParaRPr lang="en-US" dirty="0"/>
          </a:p>
        </p:txBody>
      </p:sp>
      <p:sp>
        <p:nvSpPr>
          <p:cNvPr id="4" name="Text Placeholder 3"/>
          <p:cNvSpPr>
            <a:spLocks noGrp="1"/>
          </p:cNvSpPr>
          <p:nvPr>
            <p:ph type="body" sz="half" idx="2"/>
          </p:nvPr>
        </p:nvSpPr>
        <p:spPr>
          <a:xfrm>
            <a:off x="1126809" y="7514273"/>
            <a:ext cx="10536872" cy="691197"/>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D2286A-C188-4786-B3D4-CC350BAE827B}"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720634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79150" y="1873871"/>
            <a:ext cx="6649037" cy="4534863"/>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09402" y="2093735"/>
            <a:ext cx="6188532" cy="3704277"/>
          </a:xfrm>
        </p:spPr>
        <p:txBody>
          <a:bodyPr anchor="b"/>
          <a:lstStyle>
            <a:lvl1pPr algn="l">
              <a:defRPr sz="588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911717" y="6580984"/>
            <a:ext cx="6186218" cy="998537"/>
          </a:xfrm>
        </p:spPr>
        <p:txBody>
          <a:bodyPr anchor="t">
            <a:no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9" name="Text Placeholder 5"/>
          <p:cNvSpPr>
            <a:spLocks noGrp="1"/>
          </p:cNvSpPr>
          <p:nvPr>
            <p:ph type="body" sz="quarter" idx="16"/>
          </p:nvPr>
        </p:nvSpPr>
        <p:spPr>
          <a:xfrm>
            <a:off x="7558438" y="1873870"/>
            <a:ext cx="4623242" cy="5705650"/>
          </a:xfrm>
        </p:spPr>
        <p:txBody>
          <a:bodyPr anchor="t"/>
          <a:lstStyle>
            <a:lvl1pPr marL="0" indent="0">
              <a:buFontTx/>
              <a:buNone/>
              <a:defRPr/>
            </a:lvl1pPr>
          </a:lstStyle>
          <a:p>
            <a:pPr lvl="0"/>
            <a:r>
              <a:rPr lang="en-US" smtClean="0"/>
              <a:t>Click to edit Master text styles</a:t>
            </a:r>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1272347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97928" y="3201219"/>
            <a:ext cx="5139870" cy="350556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424943" y="3410339"/>
            <a:ext cx="4601647" cy="2810905"/>
          </a:xfrm>
        </p:spPr>
        <p:txBody>
          <a:bodyPr/>
          <a:lstStyle>
            <a:lvl1pPr>
              <a:defRPr sz="448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463030" y="3200400"/>
            <a:ext cx="5140643" cy="3220403"/>
          </a:xfrm>
        </p:spPr>
        <p:txBody>
          <a:bodyPr anchor="t"/>
          <a:lstStyle>
            <a:lvl1pPr marL="0" indent="0">
              <a:buFontTx/>
              <a:buNone/>
              <a:defRPr/>
            </a:lvl1pPr>
          </a:lstStyle>
          <a:p>
            <a:pPr lvl="0"/>
            <a:r>
              <a:rPr lang="en-US" smtClean="0"/>
              <a:t>Click to edit Master text styles</a:t>
            </a:r>
          </a:p>
        </p:txBody>
      </p:sp>
      <p:sp>
        <p:nvSpPr>
          <p:cNvPr id="2" name="Date Placeholder 1"/>
          <p:cNvSpPr>
            <a:spLocks noGrp="1"/>
          </p:cNvSpPr>
          <p:nvPr>
            <p:ph type="dt" sz="half" idx="10"/>
          </p:nvPr>
        </p:nvSpPr>
        <p:spPr/>
        <p:txBody>
          <a:bodyPr/>
          <a:lstStyle/>
          <a:p>
            <a:fld id="{02D2286A-C188-4786-B3D4-CC350BAE827B}"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16753808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801600" cy="3060383"/>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3974856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8053133" y="624525"/>
            <a:ext cx="4748467" cy="7580947"/>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7327583" y="0"/>
            <a:ext cx="5474017" cy="8214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8592717" y="820640"/>
            <a:ext cx="2382520" cy="718871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26807" y="624525"/>
            <a:ext cx="6926326" cy="7580947"/>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2D2286A-C188-4786-B3D4-CC350BAE827B}"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3CB0AE-6AD2-4AA2-874C-7D9BA18272BD}" type="slidenum">
              <a:rPr lang="en-GB" smtClean="0"/>
              <a:t>‹#›</a:t>
            </a:fld>
            <a:endParaRPr lang="en-GB"/>
          </a:p>
        </p:txBody>
      </p:sp>
    </p:spTree>
    <p:extLst>
      <p:ext uri="{BB962C8B-B14F-4D97-AF65-F5344CB8AC3E}">
        <p14:creationId xmlns:p14="http://schemas.microsoft.com/office/powerpoint/2010/main" val="45216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33997" y="626063"/>
            <a:ext cx="10533604" cy="135863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33997" y="3058161"/>
            <a:ext cx="10533604" cy="5144156"/>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619916" y="8457906"/>
            <a:ext cx="8805345" cy="511175"/>
          </a:xfrm>
          <a:prstGeom prst="rect">
            <a:avLst/>
          </a:prstGeom>
        </p:spPr>
        <p:txBody>
          <a:bodyPr vert="horz" lIns="91440" tIns="45720" rIns="91440" bIns="45720" rtlCol="0" anchor="b"/>
          <a:lstStyle>
            <a:lvl1pPr algn="l">
              <a:defRPr sz="1260">
                <a:solidFill>
                  <a:schemeClr val="tx1"/>
                </a:solidFill>
              </a:defRPr>
            </a:lvl1pPr>
          </a:lstStyle>
          <a:p>
            <a:endParaRPr lang="en-GB"/>
          </a:p>
        </p:txBody>
      </p:sp>
      <p:sp>
        <p:nvSpPr>
          <p:cNvPr id="4" name="Date Placeholder 3"/>
          <p:cNvSpPr>
            <a:spLocks noGrp="1"/>
          </p:cNvSpPr>
          <p:nvPr>
            <p:ph type="dt" sz="half" idx="2"/>
          </p:nvPr>
        </p:nvSpPr>
        <p:spPr>
          <a:xfrm>
            <a:off x="9675992" y="8457906"/>
            <a:ext cx="1390425" cy="511175"/>
          </a:xfrm>
          <a:prstGeom prst="rect">
            <a:avLst/>
          </a:prstGeom>
        </p:spPr>
        <p:txBody>
          <a:bodyPr vert="horz" lIns="91440" tIns="45720" rIns="91440" bIns="45720" rtlCol="0" anchor="b"/>
          <a:lstStyle>
            <a:lvl1pPr algn="r">
              <a:defRPr sz="1260">
                <a:solidFill>
                  <a:schemeClr val="tx1"/>
                </a:solidFill>
              </a:defRPr>
            </a:lvl1pPr>
          </a:lstStyle>
          <a:p>
            <a:fld id="{02D2286A-C188-4786-B3D4-CC350BAE827B}" type="datetimeFigureOut">
              <a:rPr lang="en-GB" smtClean="0"/>
              <a:t>09/05/2019</a:t>
            </a:fld>
            <a:endParaRPr lang="en-GB"/>
          </a:p>
        </p:txBody>
      </p:sp>
      <p:sp>
        <p:nvSpPr>
          <p:cNvPr id="6" name="Slide Number Placeholder 5"/>
          <p:cNvSpPr>
            <a:spLocks noGrp="1"/>
          </p:cNvSpPr>
          <p:nvPr>
            <p:ph type="sldNum" sz="quarter" idx="4"/>
          </p:nvPr>
        </p:nvSpPr>
        <p:spPr>
          <a:xfrm>
            <a:off x="11066418" y="8282242"/>
            <a:ext cx="1115262" cy="686839"/>
          </a:xfrm>
          <a:prstGeom prst="rect">
            <a:avLst/>
          </a:prstGeom>
        </p:spPr>
        <p:txBody>
          <a:bodyPr vert="horz" lIns="91440" tIns="45720" rIns="91440" bIns="10800" rtlCol="0" anchor="b"/>
          <a:lstStyle>
            <a:lvl1pPr algn="r">
              <a:defRPr sz="2800">
                <a:solidFill>
                  <a:schemeClr val="accent1"/>
                </a:solidFill>
              </a:defRPr>
            </a:lvl1pPr>
          </a:lstStyle>
          <a:p>
            <a:fld id="{9A3CB0AE-6AD2-4AA2-874C-7D9BA18272BD}" type="slidenum">
              <a:rPr lang="en-GB" smtClean="0"/>
              <a:t>‹#›</a:t>
            </a:fld>
            <a:endParaRPr lang="en-GB"/>
          </a:p>
        </p:txBody>
      </p:sp>
    </p:spTree>
    <p:extLst>
      <p:ext uri="{BB962C8B-B14F-4D97-AF65-F5344CB8AC3E}">
        <p14:creationId xmlns:p14="http://schemas.microsoft.com/office/powerpoint/2010/main" val="43179578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l" defTabSz="640080" rtl="0" eaLnBrk="1" latinLnBrk="0" hangingPunct="1">
        <a:spcBef>
          <a:spcPct val="0"/>
        </a:spcBef>
        <a:buNone/>
        <a:defRPr sz="56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ct val="20000"/>
        </a:spcBef>
        <a:spcAft>
          <a:spcPts val="840"/>
        </a:spcAft>
        <a:buClr>
          <a:schemeClr val="accent1"/>
        </a:buClr>
        <a:buFont typeface="Wingdings 2" charset="2"/>
        <a:buChar char=""/>
        <a:defRPr sz="2520" kern="1200">
          <a:solidFill>
            <a:schemeClr val="tx1"/>
          </a:solidFill>
          <a:latin typeface="+mn-lt"/>
          <a:ea typeface="+mn-ea"/>
          <a:cs typeface="+mn-cs"/>
        </a:defRPr>
      </a:lvl1pPr>
      <a:lvl2pPr marL="1040130" indent="-400050" algn="l" defTabSz="640080" rtl="0" eaLnBrk="1" latinLnBrk="0" hangingPunct="1">
        <a:spcBef>
          <a:spcPct val="20000"/>
        </a:spcBef>
        <a:spcAft>
          <a:spcPts val="840"/>
        </a:spcAft>
        <a:buClr>
          <a:schemeClr val="accent1"/>
        </a:buClr>
        <a:buFont typeface="Wingdings 2" charset="2"/>
        <a:buChar char=""/>
        <a:defRPr sz="2240" kern="1200">
          <a:solidFill>
            <a:schemeClr val="tx1"/>
          </a:solidFill>
          <a:latin typeface="+mn-lt"/>
          <a:ea typeface="+mn-ea"/>
          <a:cs typeface="+mn-cs"/>
        </a:defRPr>
      </a:lvl2pPr>
      <a:lvl3pPr marL="1600200" indent="-320040" algn="l" defTabSz="640080" rtl="0" eaLnBrk="1" latinLnBrk="0" hangingPunct="1">
        <a:spcBef>
          <a:spcPct val="20000"/>
        </a:spcBef>
        <a:spcAft>
          <a:spcPts val="840"/>
        </a:spcAft>
        <a:buClr>
          <a:schemeClr val="accent1"/>
        </a:buClr>
        <a:buFont typeface="Wingdings 2" charset="2"/>
        <a:buChar char=""/>
        <a:defRPr sz="1960" kern="1200">
          <a:solidFill>
            <a:schemeClr val="tx1"/>
          </a:solidFill>
          <a:latin typeface="+mn-lt"/>
          <a:ea typeface="+mn-ea"/>
          <a:cs typeface="+mn-cs"/>
        </a:defRPr>
      </a:lvl3pPr>
      <a:lvl4pPr marL="224028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4pPr>
      <a:lvl5pPr marL="288036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5pPr>
      <a:lvl6pPr marL="336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6pPr>
      <a:lvl7pPr marL="392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7pPr>
      <a:lvl8pPr marL="448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8pPr>
      <a:lvl9pPr marL="504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160" y="221600"/>
            <a:ext cx="4194810" cy="882678"/>
          </a:xfrm>
          <a:prstGeom prst="rect">
            <a:avLst/>
          </a:prstGeom>
        </p:spPr>
        <p:txBody>
          <a:bodyPr wrap="square">
            <a:spAutoFit/>
          </a:bodyPr>
          <a:lstStyle/>
          <a:p>
            <a:pPr algn="ctr">
              <a:lnSpc>
                <a:spcPct val="107000"/>
              </a:lnSpc>
              <a:spcAft>
                <a:spcPts val="800"/>
              </a:spcAft>
              <a:tabLst>
                <a:tab pos="1095375" algn="l"/>
              </a:tabLst>
            </a:pPr>
            <a:r>
              <a:rPr lang="en-GB" sz="2400" b="1" dirty="0" smtClean="0">
                <a:effectLst/>
                <a:latin typeface="Calibri" panose="020F0502020204030204" pitchFamily="34" charset="0"/>
                <a:ea typeface="Calibri" panose="020F0502020204030204" pitchFamily="34" charset="0"/>
                <a:cs typeface="Calibri" panose="020F0502020204030204" pitchFamily="34" charset="0"/>
              </a:rPr>
              <a:t>To Design and Propose a Fully Automated Docks Gates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4875884" y="93553"/>
            <a:ext cx="7787672" cy="1138773"/>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Introduction</a:t>
            </a:r>
          </a:p>
          <a:p>
            <a:endParaRPr lang="en-GB" sz="900" b="1" dirty="0" smtClean="0"/>
          </a:p>
          <a:p>
            <a:r>
              <a:rPr lang="en-GB" sz="900" dirty="0" smtClean="0"/>
              <a:t>The purpose of this project is to design and propose a fully automated docks gates. C&amp;P Engineering had an enquiry to fully automate docks gates for a harbour.</a:t>
            </a:r>
          </a:p>
          <a:p>
            <a:r>
              <a:rPr lang="en-GB" sz="900" dirty="0" smtClean="0"/>
              <a:t>Before beginning any proposal of how this could be achieved, research had to be done in to the different areas of the harbour and how they could be automated. After extensive research three different type of sensors were chosen to be tested against a simulation of different weather circumstances.</a:t>
            </a:r>
            <a:endParaRPr lang="en-GB" sz="900" dirty="0"/>
          </a:p>
        </p:txBody>
      </p:sp>
      <p:sp>
        <p:nvSpPr>
          <p:cNvPr id="7" name="Text Placeholder 5"/>
          <p:cNvSpPr txBox="1">
            <a:spLocks/>
          </p:cNvSpPr>
          <p:nvPr/>
        </p:nvSpPr>
        <p:spPr>
          <a:xfrm>
            <a:off x="3111396" y="2438090"/>
            <a:ext cx="1596471" cy="589976"/>
          </a:xfrm>
          <a:prstGeom prst="rect">
            <a:avLst/>
          </a:prstGeom>
        </p:spPr>
        <p:txBody>
          <a:bodyPr/>
          <a:lstStyle>
            <a:lvl1pPr marL="480060" indent="-480060" algn="l" defTabSz="640080" rtl="0" eaLnBrk="1" latinLnBrk="0" hangingPunct="1">
              <a:spcBef>
                <a:spcPct val="20000"/>
              </a:spcBef>
              <a:spcAft>
                <a:spcPts val="840"/>
              </a:spcAft>
              <a:buClr>
                <a:schemeClr val="accent1"/>
              </a:buClr>
              <a:buFont typeface="Wingdings 2" charset="2"/>
              <a:buChar char=""/>
              <a:defRPr sz="2520" kern="1200">
                <a:solidFill>
                  <a:schemeClr val="tx1"/>
                </a:solidFill>
                <a:latin typeface="+mn-lt"/>
                <a:ea typeface="+mn-ea"/>
                <a:cs typeface="+mn-cs"/>
              </a:defRPr>
            </a:lvl1pPr>
            <a:lvl2pPr marL="1040130" indent="-400050" algn="l" defTabSz="640080" rtl="0" eaLnBrk="1" latinLnBrk="0" hangingPunct="1">
              <a:spcBef>
                <a:spcPct val="20000"/>
              </a:spcBef>
              <a:spcAft>
                <a:spcPts val="840"/>
              </a:spcAft>
              <a:buClr>
                <a:schemeClr val="accent1"/>
              </a:buClr>
              <a:buFont typeface="Wingdings 2" charset="2"/>
              <a:buChar char=""/>
              <a:defRPr sz="2240" kern="1200">
                <a:solidFill>
                  <a:schemeClr val="tx1"/>
                </a:solidFill>
                <a:latin typeface="+mn-lt"/>
                <a:ea typeface="+mn-ea"/>
                <a:cs typeface="+mn-cs"/>
              </a:defRPr>
            </a:lvl2pPr>
            <a:lvl3pPr marL="1600200" indent="-320040" algn="l" defTabSz="640080" rtl="0" eaLnBrk="1" latinLnBrk="0" hangingPunct="1">
              <a:spcBef>
                <a:spcPct val="20000"/>
              </a:spcBef>
              <a:spcAft>
                <a:spcPts val="840"/>
              </a:spcAft>
              <a:buClr>
                <a:schemeClr val="accent1"/>
              </a:buClr>
              <a:buFont typeface="Wingdings 2" charset="2"/>
              <a:buChar char=""/>
              <a:defRPr sz="1960" kern="1200">
                <a:solidFill>
                  <a:schemeClr val="tx1"/>
                </a:solidFill>
                <a:latin typeface="+mn-lt"/>
                <a:ea typeface="+mn-ea"/>
                <a:cs typeface="+mn-cs"/>
              </a:defRPr>
            </a:lvl3pPr>
            <a:lvl4pPr marL="224028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4pPr>
            <a:lvl5pPr marL="288036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5pPr>
            <a:lvl6pPr marL="336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6pPr>
            <a:lvl7pPr marL="392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7pPr>
            <a:lvl8pPr marL="448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8pPr>
            <a:lvl9pPr marL="504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9pPr>
          </a:lstStyle>
          <a:p>
            <a:pPr marL="0" indent="0">
              <a:buNone/>
            </a:pPr>
            <a:r>
              <a:rPr lang="en-GB" sz="1400" b="1" dirty="0" smtClean="0">
                <a:effectLst>
                  <a:outerShdw blurRad="38100" dist="38100" dir="2700000" algn="tl">
                    <a:srgbClr val="000000">
                      <a:alpha val="43137"/>
                    </a:srgbClr>
                  </a:outerShdw>
                </a:effectLst>
              </a:rPr>
              <a:t>Ultrasonic Direct </a:t>
            </a:r>
          </a:p>
          <a:p>
            <a:pPr marL="0" indent="0">
              <a:buNone/>
            </a:pPr>
            <a:r>
              <a:rPr lang="en-GB" sz="1400" b="1" dirty="0" smtClean="0">
                <a:effectLst>
                  <a:outerShdw blurRad="38100" dist="38100" dir="2700000" algn="tl">
                    <a:srgbClr val="000000">
                      <a:alpha val="43137"/>
                    </a:srgbClr>
                  </a:outerShdw>
                </a:effectLst>
              </a:rPr>
              <a:t>Detection</a:t>
            </a:r>
            <a:endParaRPr lang="en-GB" sz="1400" b="1" dirty="0">
              <a:effectLst>
                <a:outerShdw blurRad="38100" dist="38100" dir="2700000" algn="tl">
                  <a:srgbClr val="000000">
                    <a:alpha val="43137"/>
                  </a:srgbClr>
                </a:outerShdw>
              </a:effectLst>
            </a:endParaRPr>
          </a:p>
        </p:txBody>
      </p:sp>
      <p:sp>
        <p:nvSpPr>
          <p:cNvPr id="8" name="Text Placeholder 6"/>
          <p:cNvSpPr txBox="1">
            <a:spLocks/>
          </p:cNvSpPr>
          <p:nvPr/>
        </p:nvSpPr>
        <p:spPr>
          <a:xfrm>
            <a:off x="3111396" y="4469459"/>
            <a:ext cx="1922711" cy="678274"/>
          </a:xfrm>
          <a:prstGeom prst="rect">
            <a:avLst/>
          </a:prstGeom>
        </p:spPr>
        <p:txBody>
          <a:bodyPr/>
          <a:lstStyle>
            <a:lvl1pPr marL="480060" indent="-480060" algn="l" defTabSz="640080" rtl="0" eaLnBrk="1" latinLnBrk="0" hangingPunct="1">
              <a:spcBef>
                <a:spcPct val="20000"/>
              </a:spcBef>
              <a:spcAft>
                <a:spcPts val="840"/>
              </a:spcAft>
              <a:buClr>
                <a:schemeClr val="accent1"/>
              </a:buClr>
              <a:buFont typeface="Wingdings 2" charset="2"/>
              <a:buChar char=""/>
              <a:defRPr sz="2520" kern="1200">
                <a:solidFill>
                  <a:schemeClr val="tx1"/>
                </a:solidFill>
                <a:latin typeface="+mn-lt"/>
                <a:ea typeface="+mn-ea"/>
                <a:cs typeface="+mn-cs"/>
              </a:defRPr>
            </a:lvl1pPr>
            <a:lvl2pPr marL="1040130" indent="-400050" algn="l" defTabSz="640080" rtl="0" eaLnBrk="1" latinLnBrk="0" hangingPunct="1">
              <a:spcBef>
                <a:spcPct val="20000"/>
              </a:spcBef>
              <a:spcAft>
                <a:spcPts val="840"/>
              </a:spcAft>
              <a:buClr>
                <a:schemeClr val="accent1"/>
              </a:buClr>
              <a:buFont typeface="Wingdings 2" charset="2"/>
              <a:buChar char=""/>
              <a:defRPr sz="2240" kern="1200">
                <a:solidFill>
                  <a:schemeClr val="tx1"/>
                </a:solidFill>
                <a:latin typeface="+mn-lt"/>
                <a:ea typeface="+mn-ea"/>
                <a:cs typeface="+mn-cs"/>
              </a:defRPr>
            </a:lvl2pPr>
            <a:lvl3pPr marL="1600200" indent="-320040" algn="l" defTabSz="640080" rtl="0" eaLnBrk="1" latinLnBrk="0" hangingPunct="1">
              <a:spcBef>
                <a:spcPct val="20000"/>
              </a:spcBef>
              <a:spcAft>
                <a:spcPts val="840"/>
              </a:spcAft>
              <a:buClr>
                <a:schemeClr val="accent1"/>
              </a:buClr>
              <a:buFont typeface="Wingdings 2" charset="2"/>
              <a:buChar char=""/>
              <a:defRPr sz="1960" kern="1200">
                <a:solidFill>
                  <a:schemeClr val="tx1"/>
                </a:solidFill>
                <a:latin typeface="+mn-lt"/>
                <a:ea typeface="+mn-ea"/>
                <a:cs typeface="+mn-cs"/>
              </a:defRPr>
            </a:lvl3pPr>
            <a:lvl4pPr marL="224028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4pPr>
            <a:lvl5pPr marL="288036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5pPr>
            <a:lvl6pPr marL="336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6pPr>
            <a:lvl7pPr marL="392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7pPr>
            <a:lvl8pPr marL="448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8pPr>
            <a:lvl9pPr marL="5040000" indent="-320040" algn="l" defTabSz="640080" rtl="0" eaLnBrk="1" latinLnBrk="0" hangingPunct="1">
              <a:spcBef>
                <a:spcPct val="20000"/>
              </a:spcBef>
              <a:spcAft>
                <a:spcPts val="840"/>
              </a:spcAft>
              <a:buClr>
                <a:schemeClr val="accent1"/>
              </a:buClr>
              <a:buFont typeface="Wingdings 2" charset="2"/>
              <a:buChar char=""/>
              <a:defRPr sz="1680" kern="1200">
                <a:solidFill>
                  <a:schemeClr val="tx1"/>
                </a:solidFill>
                <a:latin typeface="+mn-lt"/>
                <a:ea typeface="+mn-ea"/>
                <a:cs typeface="+mn-cs"/>
              </a:defRPr>
            </a:lvl9pPr>
          </a:lstStyle>
          <a:p>
            <a:pPr marL="0" indent="0">
              <a:buNone/>
            </a:pPr>
            <a:r>
              <a:rPr lang="en-GB" sz="1400" b="1" dirty="0" smtClean="0">
                <a:effectLst>
                  <a:outerShdw blurRad="38100" dist="38100" dir="2700000" algn="tl">
                    <a:srgbClr val="000000">
                      <a:alpha val="43137"/>
                    </a:srgbClr>
                  </a:outerShdw>
                </a:effectLst>
              </a:rPr>
              <a:t>Photoelectric </a:t>
            </a:r>
          </a:p>
          <a:p>
            <a:pPr marL="0" indent="0">
              <a:buNone/>
            </a:pPr>
            <a:r>
              <a:rPr lang="en-GB" sz="1400" b="1" dirty="0" smtClean="0">
                <a:effectLst>
                  <a:outerShdw blurRad="38100" dist="38100" dir="2700000" algn="tl">
                    <a:srgbClr val="000000">
                      <a:alpha val="43137"/>
                    </a:srgbClr>
                  </a:outerShdw>
                </a:effectLst>
              </a:rPr>
              <a:t>Retro-Reflective</a:t>
            </a:r>
            <a:endParaRPr lang="en-GB" sz="1400" b="1" dirty="0">
              <a:effectLst>
                <a:outerShdw blurRad="38100" dist="38100" dir="2700000" algn="tl">
                  <a:srgbClr val="000000">
                    <a:alpha val="43137"/>
                  </a:srgbClr>
                </a:outerShdw>
              </a:effectLst>
            </a:endParaRPr>
          </a:p>
        </p:txBody>
      </p:sp>
      <p:pic>
        <p:nvPicPr>
          <p:cNvPr id="9" name="Picture 8" descr="https://files.pepperl-fuchs.com/webcat/navi/productInfo/pd/b234790a.png"/>
          <p:cNvPicPr/>
          <p:nvPr/>
        </p:nvPicPr>
        <p:blipFill>
          <a:blip r:embed="rId2">
            <a:extLst>
              <a:ext uri="{28A0092B-C50C-407E-A947-70E740481C1C}">
                <a14:useLocalDpi xmlns:a14="http://schemas.microsoft.com/office/drawing/2010/main" val="0"/>
              </a:ext>
            </a:extLst>
          </a:blip>
          <a:srcRect/>
          <a:stretch>
            <a:fillRect/>
          </a:stretch>
        </p:blipFill>
        <p:spPr bwMode="auto">
          <a:xfrm>
            <a:off x="3413449" y="1489287"/>
            <a:ext cx="918521" cy="1152791"/>
          </a:xfrm>
          <a:prstGeom prst="rect">
            <a:avLst/>
          </a:prstGeom>
          <a:noFill/>
          <a:ln>
            <a:noFill/>
          </a:ln>
        </p:spPr>
      </p:pic>
      <p:pic>
        <p:nvPicPr>
          <p:cNvPr id="10" name="Picture 9" descr="https://files.pepperl-fuchs.com/webcat/navi/productInfo/pd/b235112a.png"/>
          <p:cNvPicPr/>
          <p:nvPr/>
        </p:nvPicPr>
        <p:blipFill>
          <a:blip r:embed="rId3">
            <a:extLst>
              <a:ext uri="{28A0092B-C50C-407E-A947-70E740481C1C}">
                <a14:useLocalDpi xmlns:a14="http://schemas.microsoft.com/office/drawing/2010/main" val="0"/>
              </a:ext>
            </a:extLst>
          </a:blip>
          <a:srcRect/>
          <a:stretch>
            <a:fillRect/>
          </a:stretch>
        </p:blipFill>
        <p:spPr bwMode="auto">
          <a:xfrm>
            <a:off x="3320354" y="3177978"/>
            <a:ext cx="1178553" cy="1123090"/>
          </a:xfrm>
          <a:prstGeom prst="rect">
            <a:avLst/>
          </a:prstGeom>
          <a:noFill/>
          <a:ln>
            <a:noFill/>
          </a:ln>
        </p:spPr>
      </p:pic>
      <p:pic>
        <p:nvPicPr>
          <p:cNvPr id="11" name="Picture 10" descr="Main Product"/>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11396" y="5192385"/>
            <a:ext cx="1598765" cy="1290191"/>
          </a:xfrm>
          <a:prstGeom prst="rect">
            <a:avLst/>
          </a:prstGeom>
          <a:noFill/>
          <a:ln>
            <a:noFill/>
          </a:ln>
        </p:spPr>
      </p:pic>
      <p:sp>
        <p:nvSpPr>
          <p:cNvPr id="12" name="TextBox 11"/>
          <p:cNvSpPr txBox="1"/>
          <p:nvPr/>
        </p:nvSpPr>
        <p:spPr>
          <a:xfrm>
            <a:off x="4875884" y="1204734"/>
            <a:ext cx="7643494" cy="1461939"/>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Experiment</a:t>
            </a:r>
          </a:p>
          <a:p>
            <a:endParaRPr lang="en-GB" sz="900" b="1" dirty="0" smtClean="0"/>
          </a:p>
          <a:p>
            <a:r>
              <a:rPr lang="en-GB" sz="900" dirty="0" smtClean="0"/>
              <a:t>Once the three most suitable sensors were chosen, they were tested under different weather  circumstances, the tests carried out were for normal, direct light, rain and vibration. Below are a few photos of the experiment.</a:t>
            </a:r>
          </a:p>
          <a:p>
            <a:endParaRPr lang="en-GB" sz="900" dirty="0" smtClean="0"/>
          </a:p>
          <a:p>
            <a:r>
              <a:rPr lang="en-GB" sz="900" dirty="0" smtClean="0"/>
              <a:t>Results: After all three sensors were tested, both the photo electric through beam and ultrasonic direct detection sensor were affected by the water. They were switching on and off erratically. The photo electric retro-reflective sensor was not affected by anything.</a:t>
            </a:r>
            <a:endParaRPr lang="en-GB" sz="900" dirty="0"/>
          </a:p>
          <a:p>
            <a:endParaRPr lang="en-GB" sz="900" dirty="0"/>
          </a:p>
          <a:p>
            <a:endParaRPr lang="en-GB" sz="1200" dirty="0"/>
          </a:p>
        </p:txBody>
      </p:sp>
      <p:pic>
        <p:nvPicPr>
          <p:cNvPr id="1026" name="Picture 2" descr="Image result for C&amp;P Engineer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010583" y="7983416"/>
            <a:ext cx="1527473" cy="152747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p:nvPr/>
        </p:nvPicPr>
        <p:blipFill rotWithShape="1">
          <a:blip r:embed="rId6" cstate="print">
            <a:extLst>
              <a:ext uri="{28A0092B-C50C-407E-A947-70E740481C1C}">
                <a14:useLocalDpi xmlns:a14="http://schemas.microsoft.com/office/drawing/2010/main" val="0"/>
              </a:ext>
            </a:extLst>
          </a:blip>
          <a:srcRect l="16286" t="18022" r="51308" b="5456"/>
          <a:stretch/>
        </p:blipFill>
        <p:spPr bwMode="auto">
          <a:xfrm>
            <a:off x="8017141" y="2438090"/>
            <a:ext cx="1505155" cy="1891483"/>
          </a:xfrm>
          <a:prstGeom prst="rect">
            <a:avLst/>
          </a:prstGeom>
          <a:ln>
            <a:noFill/>
          </a:ln>
          <a:extLst>
            <a:ext uri="{53640926-AAD7-44D8-BBD7-CCE9431645EC}">
              <a14:shadowObscured xmlns:a14="http://schemas.microsoft.com/office/drawing/2010/main"/>
            </a:ext>
          </a:extLst>
        </p:spPr>
      </p:pic>
      <p:sp>
        <p:nvSpPr>
          <p:cNvPr id="13" name="TextBox 12"/>
          <p:cNvSpPr txBox="1"/>
          <p:nvPr/>
        </p:nvSpPr>
        <p:spPr>
          <a:xfrm>
            <a:off x="348850" y="1781980"/>
            <a:ext cx="2318581" cy="4262705"/>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Research</a:t>
            </a:r>
          </a:p>
          <a:p>
            <a:endParaRPr lang="en-GB" sz="1400" b="1" dirty="0"/>
          </a:p>
          <a:p>
            <a:r>
              <a:rPr lang="en-GB" sz="900" b="1" dirty="0" smtClean="0"/>
              <a:t>The main part of this project is the research into the different sensors that can be used for ship detection. There are no sensors currently on the market that are just used for ship detection.</a:t>
            </a:r>
          </a:p>
          <a:p>
            <a:endParaRPr lang="en-GB" sz="900" b="1" dirty="0"/>
          </a:p>
          <a:p>
            <a:r>
              <a:rPr lang="en-GB" sz="900" b="1" dirty="0" smtClean="0"/>
              <a:t>The sensors that were looked into are;</a:t>
            </a:r>
          </a:p>
          <a:p>
            <a:endParaRPr lang="en-GB" sz="900" b="1" dirty="0"/>
          </a:p>
          <a:p>
            <a:pPr marL="171450" indent="-171450">
              <a:buFont typeface="Arial" panose="020B0604020202020204" pitchFamily="34" charset="0"/>
              <a:buChar char="•"/>
            </a:pPr>
            <a:r>
              <a:rPr lang="en-GB" sz="900" b="1" dirty="0" smtClean="0"/>
              <a:t>Laser Scanners</a:t>
            </a:r>
          </a:p>
          <a:p>
            <a:pPr marL="171450" indent="-171450">
              <a:buFont typeface="Arial" panose="020B0604020202020204" pitchFamily="34" charset="0"/>
              <a:buChar char="•"/>
            </a:pPr>
            <a:r>
              <a:rPr lang="en-GB" sz="900" b="1" dirty="0" smtClean="0"/>
              <a:t>Radar</a:t>
            </a:r>
          </a:p>
          <a:p>
            <a:pPr marL="171450" indent="-171450">
              <a:buFont typeface="Arial" panose="020B0604020202020204" pitchFamily="34" charset="0"/>
              <a:buChar char="•"/>
            </a:pPr>
            <a:r>
              <a:rPr lang="en-GB" sz="900" b="1" dirty="0" smtClean="0"/>
              <a:t>Infrared Imaging</a:t>
            </a:r>
          </a:p>
          <a:p>
            <a:pPr marL="171450" indent="-171450">
              <a:buFont typeface="Arial" panose="020B0604020202020204" pitchFamily="34" charset="0"/>
              <a:buChar char="•"/>
            </a:pPr>
            <a:r>
              <a:rPr lang="en-GB" sz="900" b="1" dirty="0" smtClean="0"/>
              <a:t>Sonar</a:t>
            </a:r>
          </a:p>
          <a:p>
            <a:pPr marL="171450" indent="-171450">
              <a:buFont typeface="Arial" panose="020B0604020202020204" pitchFamily="34" charset="0"/>
              <a:buChar char="•"/>
            </a:pPr>
            <a:r>
              <a:rPr lang="en-GB" sz="900" b="1" dirty="0" smtClean="0"/>
              <a:t>CCTV/Motion Detection</a:t>
            </a:r>
          </a:p>
          <a:p>
            <a:pPr marL="171450" indent="-171450">
              <a:buFont typeface="Arial" panose="020B0604020202020204" pitchFamily="34" charset="0"/>
              <a:buChar char="•"/>
            </a:pPr>
            <a:r>
              <a:rPr lang="en-GB" sz="900" b="1" dirty="0" smtClean="0"/>
              <a:t>Ultrasonic</a:t>
            </a:r>
          </a:p>
          <a:p>
            <a:pPr marL="171450" indent="-171450">
              <a:buFont typeface="Arial" panose="020B0604020202020204" pitchFamily="34" charset="0"/>
              <a:buChar char="•"/>
            </a:pPr>
            <a:r>
              <a:rPr lang="en-GB" sz="900" b="1" dirty="0" smtClean="0"/>
              <a:t>Photo-electric through beam</a:t>
            </a:r>
          </a:p>
          <a:p>
            <a:endParaRPr lang="en-GB" sz="900" b="1" dirty="0"/>
          </a:p>
          <a:p>
            <a:r>
              <a:rPr lang="en-GB" sz="900" b="1" dirty="0" smtClean="0"/>
              <a:t>Once the research was finished and all of the advantages and disadvantages were looked at, three sensors were chosen to experiment on. These experiment is only looking at the concept of them working, as the sensors that would eventually be chosen would be industrial standard.</a:t>
            </a:r>
          </a:p>
          <a:p>
            <a:endParaRPr lang="en-GB" sz="900" b="1" dirty="0"/>
          </a:p>
          <a:p>
            <a:r>
              <a:rPr lang="en-GB" sz="900" b="1" dirty="0" smtClean="0"/>
              <a:t>The three sensors that were chosen are;</a:t>
            </a:r>
          </a:p>
        </p:txBody>
      </p:sp>
      <p:sp>
        <p:nvSpPr>
          <p:cNvPr id="2" name="TextBox 1"/>
          <p:cNvSpPr txBox="1"/>
          <p:nvPr/>
        </p:nvSpPr>
        <p:spPr>
          <a:xfrm>
            <a:off x="3111396" y="1104278"/>
            <a:ext cx="2133600" cy="523220"/>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Photo-electric</a:t>
            </a:r>
          </a:p>
          <a:p>
            <a:r>
              <a:rPr lang="en-GB" sz="1400" b="1" dirty="0" smtClean="0">
                <a:effectLst>
                  <a:outerShdw blurRad="38100" dist="38100" dir="2700000" algn="tl">
                    <a:srgbClr val="000000">
                      <a:alpha val="43137"/>
                    </a:srgbClr>
                  </a:outerShdw>
                </a:effectLst>
              </a:rPr>
              <a:t>through beam</a:t>
            </a:r>
            <a:endParaRPr lang="en-GB" sz="1400" b="1" dirty="0">
              <a:effectLst>
                <a:outerShdw blurRad="38100" dist="38100" dir="2700000" algn="tl">
                  <a:srgbClr val="000000">
                    <a:alpha val="43137"/>
                  </a:srgbClr>
                </a:outerShdw>
              </a:effectLst>
            </a:endParaRPr>
          </a:p>
        </p:txBody>
      </p:sp>
      <p:pic>
        <p:nvPicPr>
          <p:cNvPr id="15" name="Picture 14"/>
          <p:cNvPicPr/>
          <p:nvPr/>
        </p:nvPicPr>
        <p:blipFill rotWithShape="1">
          <a:blip r:embed="rId7" cstate="print">
            <a:extLst>
              <a:ext uri="{28A0092B-C50C-407E-A947-70E740481C1C}">
                <a14:useLocalDpi xmlns:a14="http://schemas.microsoft.com/office/drawing/2010/main" val="0"/>
              </a:ext>
            </a:extLst>
          </a:blip>
          <a:srcRect l="17615" t="16250" r="50810" b="6342"/>
          <a:stretch/>
        </p:blipFill>
        <p:spPr bwMode="auto">
          <a:xfrm>
            <a:off x="10964123" y="2438090"/>
            <a:ext cx="1555255" cy="1891483"/>
          </a:xfrm>
          <a:prstGeom prst="rect">
            <a:avLst/>
          </a:prstGeom>
          <a:ln>
            <a:noFill/>
          </a:ln>
          <a:extLst>
            <a:ext uri="{53640926-AAD7-44D8-BBD7-CCE9431645EC}">
              <a14:shadowObscured xmlns:a14="http://schemas.microsoft.com/office/drawing/2010/main"/>
            </a:ext>
          </a:extLst>
        </p:spPr>
      </p:pic>
      <p:pic>
        <p:nvPicPr>
          <p:cNvPr id="16" name="Content Placeholder 4"/>
          <p:cNvPicPr>
            <a:picLocks noChangeAspect="1"/>
          </p:cNvPicPr>
          <p:nvPr/>
        </p:nvPicPr>
        <p:blipFill rotWithShape="1">
          <a:blip r:embed="rId8"/>
          <a:srcRect l="37041" t="21015" r="36039" b="23315"/>
          <a:stretch/>
        </p:blipFill>
        <p:spPr>
          <a:xfrm>
            <a:off x="5034106" y="2438089"/>
            <a:ext cx="1626011" cy="1891483"/>
          </a:xfrm>
          <a:prstGeom prst="rect">
            <a:avLst/>
          </a:prstGeom>
          <a:effectLst>
            <a:outerShdw blurRad="50800" dir="14400000">
              <a:srgbClr val="000000">
                <a:alpha val="40000"/>
              </a:srgbClr>
            </a:outerShdw>
          </a:effectLst>
        </p:spPr>
      </p:pic>
      <p:sp>
        <p:nvSpPr>
          <p:cNvPr id="17" name="TextBox 16"/>
          <p:cNvSpPr txBox="1"/>
          <p:nvPr/>
        </p:nvSpPr>
        <p:spPr>
          <a:xfrm>
            <a:off x="6739466" y="2438090"/>
            <a:ext cx="1049866" cy="1615827"/>
          </a:xfrm>
          <a:prstGeom prst="rect">
            <a:avLst/>
          </a:prstGeom>
          <a:noFill/>
        </p:spPr>
        <p:txBody>
          <a:bodyPr wrap="square" rtlCol="0">
            <a:spAutoFit/>
          </a:bodyPr>
          <a:lstStyle/>
          <a:p>
            <a:r>
              <a:rPr lang="en-GB" sz="900" dirty="0" smtClean="0"/>
              <a:t>This shows the sensors connected to a power supply and a multi meter. The multi meter will show the switch working during the experiment.</a:t>
            </a:r>
            <a:endParaRPr lang="en-GB" sz="900" dirty="0"/>
          </a:p>
        </p:txBody>
      </p:sp>
      <p:sp>
        <p:nvSpPr>
          <p:cNvPr id="18" name="TextBox 17"/>
          <p:cNvSpPr txBox="1"/>
          <p:nvPr/>
        </p:nvSpPr>
        <p:spPr>
          <a:xfrm>
            <a:off x="9629421" y="2389674"/>
            <a:ext cx="1219200" cy="2031325"/>
          </a:xfrm>
          <a:prstGeom prst="rect">
            <a:avLst/>
          </a:prstGeom>
          <a:noFill/>
        </p:spPr>
        <p:txBody>
          <a:bodyPr wrap="square" rtlCol="0">
            <a:spAutoFit/>
          </a:bodyPr>
          <a:lstStyle/>
          <a:p>
            <a:r>
              <a:rPr lang="en-GB" sz="900" dirty="0" smtClean="0"/>
              <a:t>The image on the lefts shows the photo electric retro reflective sensor being shone with direct light, and the image on the right shows  being tested with water. The orange light on the sensor shows its not been affected.</a:t>
            </a:r>
            <a:endParaRPr lang="en-GB" sz="900" dirty="0"/>
          </a:p>
        </p:txBody>
      </p:sp>
      <p:pic>
        <p:nvPicPr>
          <p:cNvPr id="20" name="Picture 19"/>
          <p:cNvPicPr/>
          <p:nvPr/>
        </p:nvPicPr>
        <p:blipFill rotWithShape="1">
          <a:blip r:embed="rId9" cstate="print">
            <a:extLst>
              <a:ext uri="{28A0092B-C50C-407E-A947-70E740481C1C}">
                <a14:useLocalDpi xmlns:a14="http://schemas.microsoft.com/office/drawing/2010/main" val="0"/>
              </a:ext>
            </a:extLst>
          </a:blip>
          <a:srcRect l="16287" t="16545" r="50809" b="5161"/>
          <a:stretch/>
        </p:blipFill>
        <p:spPr bwMode="auto">
          <a:xfrm>
            <a:off x="5034106" y="4682961"/>
            <a:ext cx="1620251" cy="2107609"/>
          </a:xfrm>
          <a:prstGeom prst="rect">
            <a:avLst/>
          </a:prstGeom>
          <a:ln>
            <a:noFill/>
          </a:ln>
          <a:extLst>
            <a:ext uri="{53640926-AAD7-44D8-BBD7-CCE9431645EC}">
              <a14:shadowObscured xmlns:a14="http://schemas.microsoft.com/office/drawing/2010/main"/>
            </a:ext>
          </a:extLst>
        </p:spPr>
      </p:pic>
      <p:sp>
        <p:nvSpPr>
          <p:cNvPr id="19" name="TextBox 18"/>
          <p:cNvSpPr txBox="1"/>
          <p:nvPr/>
        </p:nvSpPr>
        <p:spPr>
          <a:xfrm>
            <a:off x="6739466" y="5094014"/>
            <a:ext cx="1174044" cy="1200329"/>
          </a:xfrm>
          <a:prstGeom prst="rect">
            <a:avLst/>
          </a:prstGeom>
          <a:noFill/>
        </p:spPr>
        <p:txBody>
          <a:bodyPr wrap="square" rtlCol="0">
            <a:spAutoFit/>
          </a:bodyPr>
          <a:lstStyle/>
          <a:p>
            <a:r>
              <a:rPr lang="en-GB" sz="900" dirty="0" smtClean="0"/>
              <a:t>A multi meter was used to show that the sensor was switching. This is the photo electric through beam in its normal state.</a:t>
            </a:r>
            <a:endParaRPr lang="en-GB" sz="900" dirty="0"/>
          </a:p>
        </p:txBody>
      </p:sp>
      <p:pic>
        <p:nvPicPr>
          <p:cNvPr id="22" name="Picture 21"/>
          <p:cNvPicPr/>
          <p:nvPr/>
        </p:nvPicPr>
        <p:blipFill rotWithShape="1">
          <a:blip r:embed="rId10" cstate="print">
            <a:extLst>
              <a:ext uri="{28A0092B-C50C-407E-A947-70E740481C1C}">
                <a14:useLocalDpi xmlns:a14="http://schemas.microsoft.com/office/drawing/2010/main" val="0"/>
              </a:ext>
            </a:extLst>
          </a:blip>
          <a:srcRect l="16120" t="16250" r="50643" b="5751"/>
          <a:stretch/>
        </p:blipFill>
        <p:spPr bwMode="auto">
          <a:xfrm>
            <a:off x="8017141" y="4609063"/>
            <a:ext cx="1505155" cy="2181508"/>
          </a:xfrm>
          <a:prstGeom prst="rect">
            <a:avLst/>
          </a:prstGeom>
          <a:ln>
            <a:noFill/>
          </a:ln>
          <a:extLst>
            <a:ext uri="{53640926-AAD7-44D8-BBD7-CCE9431645EC}">
              <a14:shadowObscured xmlns:a14="http://schemas.microsoft.com/office/drawing/2010/main"/>
            </a:ext>
          </a:extLst>
        </p:spPr>
      </p:pic>
      <p:pic>
        <p:nvPicPr>
          <p:cNvPr id="23" name="Picture 22"/>
          <p:cNvPicPr/>
          <p:nvPr/>
        </p:nvPicPr>
        <p:blipFill rotWithShape="1">
          <a:blip r:embed="rId11" cstate="print">
            <a:extLst>
              <a:ext uri="{28A0092B-C50C-407E-A947-70E740481C1C}">
                <a14:useLocalDpi xmlns:a14="http://schemas.microsoft.com/office/drawing/2010/main" val="0"/>
              </a:ext>
            </a:extLst>
          </a:blip>
          <a:srcRect l="16286" t="16841" r="51141" b="5751"/>
          <a:stretch/>
        </p:blipFill>
        <p:spPr bwMode="auto">
          <a:xfrm>
            <a:off x="10964122" y="4609063"/>
            <a:ext cx="1555255" cy="2181508"/>
          </a:xfrm>
          <a:prstGeom prst="rect">
            <a:avLst/>
          </a:prstGeom>
          <a:ln>
            <a:noFill/>
          </a:ln>
          <a:extLst>
            <a:ext uri="{53640926-AAD7-44D8-BBD7-CCE9431645EC}">
              <a14:shadowObscured xmlns:a14="http://schemas.microsoft.com/office/drawing/2010/main"/>
            </a:ext>
          </a:extLst>
        </p:spPr>
      </p:pic>
      <p:sp>
        <p:nvSpPr>
          <p:cNvPr id="25" name="TextBox 24"/>
          <p:cNvSpPr txBox="1"/>
          <p:nvPr/>
        </p:nvSpPr>
        <p:spPr>
          <a:xfrm>
            <a:off x="9629421" y="4886264"/>
            <a:ext cx="1219200" cy="1615827"/>
          </a:xfrm>
          <a:prstGeom prst="rect">
            <a:avLst/>
          </a:prstGeom>
          <a:noFill/>
        </p:spPr>
        <p:txBody>
          <a:bodyPr wrap="square" rtlCol="0">
            <a:spAutoFit/>
          </a:bodyPr>
          <a:lstStyle/>
          <a:p>
            <a:r>
              <a:rPr lang="en-GB" sz="900" dirty="0" smtClean="0"/>
              <a:t>The image on the left shows the photo electric through beam sensor set up, and on the right is the ultrasonic direct detection sensor. Both were tested the same as the images above .</a:t>
            </a:r>
            <a:endParaRPr lang="en-GB" sz="900" dirty="0"/>
          </a:p>
        </p:txBody>
      </p:sp>
      <p:sp>
        <p:nvSpPr>
          <p:cNvPr id="26" name="TextBox 25"/>
          <p:cNvSpPr txBox="1"/>
          <p:nvPr/>
        </p:nvSpPr>
        <p:spPr>
          <a:xfrm>
            <a:off x="5637385" y="6947833"/>
            <a:ext cx="2379756" cy="307777"/>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Findings and Conclusion</a:t>
            </a:r>
            <a:endParaRPr lang="en-GB" sz="1400" b="1" dirty="0">
              <a:effectLst>
                <a:outerShdw blurRad="38100" dist="38100" dir="2700000" algn="tl">
                  <a:srgbClr val="000000">
                    <a:alpha val="43137"/>
                  </a:srgbClr>
                </a:outerShdw>
              </a:effectLst>
            </a:endParaRPr>
          </a:p>
        </p:txBody>
      </p:sp>
      <p:sp>
        <p:nvSpPr>
          <p:cNvPr id="27" name="TextBox 26"/>
          <p:cNvSpPr txBox="1"/>
          <p:nvPr/>
        </p:nvSpPr>
        <p:spPr>
          <a:xfrm>
            <a:off x="137160" y="6947833"/>
            <a:ext cx="1567462" cy="307777"/>
          </a:xfrm>
          <a:prstGeom prst="rect">
            <a:avLst/>
          </a:prstGeom>
          <a:noFill/>
        </p:spPr>
        <p:txBody>
          <a:bodyPr wrap="square" rtlCol="0">
            <a:spAutoFit/>
          </a:bodyPr>
          <a:lstStyle/>
          <a:p>
            <a:r>
              <a:rPr lang="en-GB" sz="1400" b="1" dirty="0" smtClean="0">
                <a:effectLst>
                  <a:outerShdw blurRad="38100" dist="38100" dir="2700000" algn="tl">
                    <a:srgbClr val="000000">
                      <a:alpha val="43137"/>
                    </a:srgbClr>
                  </a:outerShdw>
                </a:effectLst>
              </a:rPr>
              <a:t>PLC Programme</a:t>
            </a:r>
            <a:endParaRPr lang="en-GB" sz="1400" b="1" dirty="0">
              <a:effectLst>
                <a:outerShdw blurRad="38100" dist="38100" dir="2700000" algn="tl">
                  <a:srgbClr val="000000">
                    <a:alpha val="43137"/>
                  </a:srgbClr>
                </a:outerShdw>
              </a:effectLst>
            </a:endParaRPr>
          </a:p>
        </p:txBody>
      </p:sp>
      <p:pic>
        <p:nvPicPr>
          <p:cNvPr id="29" name="Picture 28"/>
          <p:cNvPicPr/>
          <p:nvPr/>
        </p:nvPicPr>
        <p:blipFill rotWithShape="1">
          <a:blip r:embed="rId12"/>
          <a:srcRect l="18447" t="15068" r="29537" b="18751"/>
          <a:stretch/>
        </p:blipFill>
        <p:spPr bwMode="auto">
          <a:xfrm>
            <a:off x="244465" y="7436233"/>
            <a:ext cx="2411677" cy="1685189"/>
          </a:xfrm>
          <a:prstGeom prst="rect">
            <a:avLst/>
          </a:prstGeom>
          <a:ln>
            <a:noFill/>
          </a:ln>
          <a:extLst>
            <a:ext uri="{53640926-AAD7-44D8-BBD7-CCE9431645EC}">
              <a14:shadowObscured xmlns:a14="http://schemas.microsoft.com/office/drawing/2010/main"/>
            </a:ext>
          </a:extLst>
        </p:spPr>
      </p:pic>
      <p:sp>
        <p:nvSpPr>
          <p:cNvPr id="28" name="TextBox 27"/>
          <p:cNvSpPr txBox="1"/>
          <p:nvPr/>
        </p:nvSpPr>
        <p:spPr>
          <a:xfrm>
            <a:off x="244465" y="9121422"/>
            <a:ext cx="2306824" cy="246221"/>
          </a:xfrm>
          <a:prstGeom prst="rect">
            <a:avLst/>
          </a:prstGeom>
          <a:noFill/>
        </p:spPr>
        <p:txBody>
          <a:bodyPr wrap="square" rtlCol="0">
            <a:spAutoFit/>
          </a:bodyPr>
          <a:lstStyle/>
          <a:p>
            <a:r>
              <a:rPr lang="en-GB" sz="1000" dirty="0" smtClean="0"/>
              <a:t>PLC Root Screen</a:t>
            </a:r>
            <a:endParaRPr lang="en-GB" sz="1000" dirty="0"/>
          </a:p>
        </p:txBody>
      </p:sp>
      <p:sp>
        <p:nvSpPr>
          <p:cNvPr id="30" name="TextBox 29"/>
          <p:cNvSpPr txBox="1"/>
          <p:nvPr/>
        </p:nvSpPr>
        <p:spPr>
          <a:xfrm>
            <a:off x="3025422" y="7436232"/>
            <a:ext cx="2297289" cy="1615827"/>
          </a:xfrm>
          <a:prstGeom prst="rect">
            <a:avLst/>
          </a:prstGeom>
          <a:noFill/>
        </p:spPr>
        <p:txBody>
          <a:bodyPr wrap="square" rtlCol="0">
            <a:spAutoFit/>
          </a:bodyPr>
          <a:lstStyle/>
          <a:p>
            <a:r>
              <a:rPr lang="en-GB" sz="900" dirty="0" smtClean="0"/>
              <a:t>A PLC Programme was written for the automation of the docks gates. The image on the left shows the root screen for the programme and would be the main screen. When the PLC programme was tested, problems were found within the programme that stopped the sequence from starting. In future these problems would be adjusted and then re-tested on a suitable test rig or in situ. </a:t>
            </a:r>
            <a:endParaRPr lang="en-GB" sz="900" dirty="0"/>
          </a:p>
        </p:txBody>
      </p:sp>
      <p:sp>
        <p:nvSpPr>
          <p:cNvPr id="31" name="TextBox 30"/>
          <p:cNvSpPr txBox="1"/>
          <p:nvPr/>
        </p:nvSpPr>
        <p:spPr>
          <a:xfrm>
            <a:off x="5637385" y="7421798"/>
            <a:ext cx="4492977" cy="1892826"/>
          </a:xfrm>
          <a:prstGeom prst="rect">
            <a:avLst/>
          </a:prstGeom>
          <a:noFill/>
        </p:spPr>
        <p:txBody>
          <a:bodyPr wrap="square" rtlCol="0">
            <a:spAutoFit/>
          </a:bodyPr>
          <a:lstStyle/>
          <a:p>
            <a:r>
              <a:rPr lang="en-GB" sz="900" dirty="0" smtClean="0"/>
              <a:t>After testing all of the sensors the photo electric retro-reflective sensor was chosen to be put forward as it was not affected by anything. In my opinion the project looked at numerous different sensors and chose suitable ones from looking at the research gathered.</a:t>
            </a:r>
          </a:p>
          <a:p>
            <a:endParaRPr lang="en-GB" sz="900" dirty="0"/>
          </a:p>
          <a:p>
            <a:r>
              <a:rPr lang="en-GB" sz="900" dirty="0" smtClean="0"/>
              <a:t>I believe that the research that was conducted has aided the proposal that could be put forward, and the final report covered enough aspects to back up my findings.</a:t>
            </a:r>
          </a:p>
          <a:p>
            <a:endParaRPr lang="en-GB" sz="900" dirty="0"/>
          </a:p>
          <a:p>
            <a:r>
              <a:rPr lang="en-GB" sz="900" dirty="0" smtClean="0"/>
              <a:t>If this project was done again, I believe that obtaining or designing a test rig that would be able to test the PLC programme and the sensors at the same time would be beneficial as I would be able too see both the sensors and PLC working hand in hand.</a:t>
            </a:r>
            <a:endParaRPr lang="en-GB" sz="900" dirty="0"/>
          </a:p>
        </p:txBody>
      </p:sp>
      <p:pic>
        <p:nvPicPr>
          <p:cNvPr id="32" name="Picture 2" descr="Image result for uwtsd"/>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586400" y="6916621"/>
            <a:ext cx="2077156" cy="1168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44465" y="1104278"/>
            <a:ext cx="2718929" cy="646331"/>
          </a:xfrm>
          <a:prstGeom prst="rect">
            <a:avLst/>
          </a:prstGeom>
          <a:noFill/>
        </p:spPr>
        <p:txBody>
          <a:bodyPr wrap="square" rtlCol="0">
            <a:spAutoFit/>
          </a:bodyPr>
          <a:lstStyle/>
          <a:p>
            <a:r>
              <a:rPr lang="en-GB" sz="900" dirty="0" smtClean="0"/>
              <a:t>James Bunyan (1708795)</a:t>
            </a:r>
          </a:p>
          <a:p>
            <a:endParaRPr lang="en-GB" sz="900" dirty="0"/>
          </a:p>
          <a:p>
            <a:r>
              <a:rPr lang="en-GB" sz="900" dirty="0" smtClean="0"/>
              <a:t>BEng Hons. Electrical and Electronics Engineering</a:t>
            </a:r>
            <a:endParaRPr lang="en-GB" sz="900" dirty="0"/>
          </a:p>
        </p:txBody>
      </p:sp>
    </p:spTree>
    <p:extLst>
      <p:ext uri="{BB962C8B-B14F-4D97-AF65-F5344CB8AC3E}">
        <p14:creationId xmlns:p14="http://schemas.microsoft.com/office/powerpoint/2010/main" val="11328573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105</TotalTime>
  <Words>651</Words>
  <Application>Microsoft Office PowerPoint</Application>
  <PresentationFormat>A3 Paper (297x420 mm)</PresentationFormat>
  <Paragraphs>49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Quotable</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Bunyan</dc:creator>
  <cp:lastModifiedBy>James Bunyan</cp:lastModifiedBy>
  <cp:revision>14</cp:revision>
  <dcterms:created xsi:type="dcterms:W3CDTF">2019-05-09T11:04:28Z</dcterms:created>
  <dcterms:modified xsi:type="dcterms:W3CDTF">2019-05-09T15:18:05Z</dcterms:modified>
</cp:coreProperties>
</file>