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48" r:id="rId1"/>
  </p:sldMasterIdLst>
  <p:notesMasterIdLst>
    <p:notesMasterId r:id="rId17"/>
  </p:notesMasterIdLst>
  <p:sldIdLst>
    <p:sldId id="257" r:id="rId2"/>
    <p:sldId id="261" r:id="rId3"/>
    <p:sldId id="274" r:id="rId4"/>
    <p:sldId id="275" r:id="rId5"/>
    <p:sldId id="276" r:id="rId6"/>
    <p:sldId id="278" r:id="rId7"/>
    <p:sldId id="263" r:id="rId8"/>
    <p:sldId id="264" r:id="rId9"/>
    <p:sldId id="281" r:id="rId10"/>
    <p:sldId id="265" r:id="rId11"/>
    <p:sldId id="267" r:id="rId12"/>
    <p:sldId id="271" r:id="rId13"/>
    <p:sldId id="272" r:id="rId14"/>
    <p:sldId id="273" r:id="rId15"/>
    <p:sldId id="280" r:id="rId16"/>
  </p:sldIdLst>
  <p:sldSz cx="12192000" cy="6858000"/>
  <p:notesSz cx="6858000" cy="9144000"/>
  <p:embeddedFontLst>
    <p:embeddedFont>
      <p:font typeface="Tw Cen MT" panose="020B0602020104020603" pitchFamily="34" charset="0"/>
      <p:regular r:id="rId18"/>
      <p:bold r:id="rId19"/>
      <p:italic r:id="rId20"/>
      <p:boldItalic r:id="rId21"/>
    </p:embeddedFont>
    <p:embeddedFont>
      <p:font typeface="Trebuchet MS" panose="020B0603020202020204" pitchFamily="34" charset="0"/>
      <p:regular r:id="rId22"/>
      <p:bold r:id="rId23"/>
      <p:italic r:id="rId24"/>
      <p:boldItalic r:id="rId25"/>
    </p:embeddedFont>
    <p:embeddedFont>
      <p:font typeface="Calibri" panose="020F0502020204030204" pitchFamily="34" charset="0"/>
      <p:regular r:id="rId26"/>
      <p:bold r:id="rId27"/>
      <p:italic r:id="rId28"/>
      <p:boldItalic r:id="rId29"/>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snapToGrid="0">
      <p:cViewPr varScale="1">
        <p:scale>
          <a:sx n="111" d="100"/>
          <a:sy n="111" d="100"/>
        </p:scale>
        <p:origin x="513" y="5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font" Target="fonts/font12.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font" Target="fonts/font11.fntdata"/><Relationship Id="rId10" Type="http://schemas.openxmlformats.org/officeDocument/2006/relationships/slide" Target="slides/slide9.xml"/><Relationship Id="rId19" Type="http://schemas.openxmlformats.org/officeDocument/2006/relationships/font" Target="fonts/font2.fntdata"/><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font" Target="fonts/font10.fntdata"/><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B73685-3616-4645-B942-E62427B58B72}" type="datetimeFigureOut">
              <a:rPr lang="en-GB" smtClean="0"/>
              <a:t>06/06/2020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C4ECE1-6D93-45DF-9DC0-2D3604DF03ED}" type="slidenum">
              <a:rPr lang="en-GB" smtClean="0"/>
              <a:t>‹#›</a:t>
            </a:fld>
            <a:endParaRPr lang="en-GB"/>
          </a:p>
        </p:txBody>
      </p:sp>
    </p:spTree>
    <p:extLst>
      <p:ext uri="{BB962C8B-B14F-4D97-AF65-F5344CB8AC3E}">
        <p14:creationId xmlns:p14="http://schemas.microsoft.com/office/powerpoint/2010/main" val="22881600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1715226-98F0-41E8-A8BE-58B6FF23AD45}" type="slidenum">
              <a:rPr lang="en-GB" altLang="en-US"/>
              <a:pPr>
                <a:spcBef>
                  <a:spcPct val="0"/>
                </a:spcBef>
              </a:pPr>
              <a:t>6</a:t>
            </a:fld>
            <a:endParaRPr lang="en-GB" altLang="en-US"/>
          </a:p>
        </p:txBody>
      </p:sp>
      <p:sp>
        <p:nvSpPr>
          <p:cNvPr id="1945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6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z="1600" smtClean="0"/>
          </a:p>
          <a:p>
            <a:pPr eaLnBrk="1" hangingPunct="1">
              <a:spcBef>
                <a:spcPct val="0"/>
              </a:spcBef>
            </a:pPr>
            <a:r>
              <a:rPr lang="en-GB" altLang="en-US" sz="1600" smtClean="0"/>
              <a:t>(point 3) - rather than attempting to produce an objective statement</a:t>
            </a:r>
          </a:p>
          <a:p>
            <a:pPr eaLnBrk="1" hangingPunct="1">
              <a:spcBef>
                <a:spcPct val="0"/>
              </a:spcBef>
            </a:pPr>
            <a:endParaRPr lang="en-GB" altLang="en-US" sz="1600" smtClean="0"/>
          </a:p>
          <a:p>
            <a:pPr eaLnBrk="1" hangingPunct="1">
              <a:spcBef>
                <a:spcPct val="0"/>
              </a:spcBef>
            </a:pPr>
            <a:r>
              <a:rPr lang="en-GB" altLang="en-US" sz="1600" smtClean="0"/>
              <a:t>Double interpretation = as the participant is trying to make sense of their world, and the researcher is also trying to make sense of the participant making sense  of their life world</a:t>
            </a:r>
          </a:p>
        </p:txBody>
      </p:sp>
    </p:spTree>
    <p:extLst>
      <p:ext uri="{BB962C8B-B14F-4D97-AF65-F5344CB8AC3E}">
        <p14:creationId xmlns:p14="http://schemas.microsoft.com/office/powerpoint/2010/main" val="40179309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CBA9B60-77EC-45A8-9E90-37FB7DB16ABD}" type="slidenum">
              <a:rPr lang="en-GB" altLang="en-US"/>
              <a:pPr eaLnBrk="1" hangingPunct="1"/>
              <a:t>7</a:t>
            </a:fld>
            <a:endParaRPr lang="en-GB" altLang="en-US"/>
          </a:p>
        </p:txBody>
      </p:sp>
      <p:sp>
        <p:nvSpPr>
          <p:cNvPr id="27651" name="Rectangle 2"/>
          <p:cNvSpPr>
            <a:spLocks noRo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7256796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80878A0-AE00-4317-B7E6-452500C55815}" type="slidenum">
              <a:rPr lang="en-GB" altLang="en-US"/>
              <a:pPr eaLnBrk="1" hangingPunct="1"/>
              <a:t>8</a:t>
            </a:fld>
            <a:endParaRPr lang="en-GB" altLang="en-US"/>
          </a:p>
        </p:txBody>
      </p:sp>
      <p:sp>
        <p:nvSpPr>
          <p:cNvPr id="28675" name="Rectangle 2"/>
          <p:cNvSpPr>
            <a:spLocks noRo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smtClean="0">
                <a:latin typeface="Arial" panose="020B0604020202020204" pitchFamily="34" charset="0"/>
              </a:rPr>
              <a:t>Semi-structured interviews:</a:t>
            </a:r>
            <a:r>
              <a:rPr lang="en-GB" altLang="en-US" smtClean="0">
                <a:latin typeface="Arial" panose="020B0604020202020204" pitchFamily="34" charset="0"/>
              </a:rPr>
              <a:t>    Interview schedules should be composed of neutral open-ended questions, which will elicit in-depth responses from participants regarding their experiences.  The interview schedules should form a prompt to the interviewer but do not have to be adhered to in the ordering of questions.  This will allow the interview to flow smoothly and ensure that participants are able to talk about issues important to them rather than be directed to a certain response (Smith &amp; Osborn, 2003).  Semi-structured interviews should enable participants to express their beliefs, opinions and feelings freely, and prevented imposing pre-specific cognitive variables upon patients through the use of structured questionnaires (Ogden, 2003).</a:t>
            </a:r>
            <a:endParaRPr lang="en-GB" altLang="en-US" b="1" smtClean="0">
              <a:latin typeface="Arial" panose="020B0604020202020204" pitchFamily="34" charset="0"/>
            </a:endParaRPr>
          </a:p>
          <a:p>
            <a:pPr eaLnBrk="1" hangingPunct="1"/>
            <a:r>
              <a:rPr lang="en-GB" altLang="en-US" b="1" smtClean="0">
                <a:latin typeface="Arial" panose="020B0604020202020204" pitchFamily="34" charset="0"/>
              </a:rPr>
              <a:t>Telephone interviewing </a:t>
            </a:r>
            <a:endParaRPr lang="en-GB" altLang="en-US" smtClean="0">
              <a:latin typeface="Arial" panose="020B0604020202020204" pitchFamily="34" charset="0"/>
            </a:endParaRPr>
          </a:p>
          <a:p>
            <a:pPr eaLnBrk="1" hangingPunct="1"/>
            <a:r>
              <a:rPr lang="en-GB" altLang="en-US" smtClean="0">
                <a:latin typeface="Arial" panose="020B0604020202020204" pitchFamily="34" charset="0"/>
              </a:rPr>
              <a:t>Depending on the complexity of the topic under investigation, telephone interviews can yield similar data to face-to-face interviews (Frey &amp; Oishi 1995).   Telephone interviews can have the advantage of being a more cost-effective and faster means of data collection than other methods (Breakwell 2004).  Groves &amp; Kahn (1979) report there are fewer negative interviewer effects in telephone interviews because visual cues (race or facial expressions) cannot be observed and so do not affect the response. Telephone interviews may be selected due to the wide geographical location of target sample, meaning that travelling to, or bringing in, interviewees would not be an option given the resource constraints (funding, personnel, time).</a:t>
            </a:r>
          </a:p>
        </p:txBody>
      </p:sp>
    </p:spTree>
    <p:extLst>
      <p:ext uri="{BB962C8B-B14F-4D97-AF65-F5344CB8AC3E}">
        <p14:creationId xmlns:p14="http://schemas.microsoft.com/office/powerpoint/2010/main" val="33579165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80878A0-AE00-4317-B7E6-452500C55815}" type="slidenum">
              <a:rPr lang="en-GB" altLang="en-US"/>
              <a:pPr eaLnBrk="1" hangingPunct="1"/>
              <a:t>9</a:t>
            </a:fld>
            <a:endParaRPr lang="en-GB" altLang="en-US"/>
          </a:p>
        </p:txBody>
      </p:sp>
      <p:sp>
        <p:nvSpPr>
          <p:cNvPr id="28675" name="Rectangle 2"/>
          <p:cNvSpPr>
            <a:spLocks noRot="1" noChangeArrowheads="1" noTextEdit="1"/>
          </p:cNvSpPr>
          <p:nvPr>
            <p:ph type="sldImg"/>
          </p:nvPr>
        </p:nvSpPr>
        <p:spPr>
          <a:ln/>
        </p:spPr>
      </p:sp>
      <p:sp>
        <p:nvSpPr>
          <p:cNvPr id="286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smtClean="0">
                <a:latin typeface="Arial" panose="020B0604020202020204" pitchFamily="34" charset="0"/>
              </a:rPr>
              <a:t>Semi-structured interviews:</a:t>
            </a:r>
            <a:r>
              <a:rPr lang="en-GB" altLang="en-US" smtClean="0">
                <a:latin typeface="Arial" panose="020B0604020202020204" pitchFamily="34" charset="0"/>
              </a:rPr>
              <a:t>    Interview schedules should be composed of neutral open-ended questions, which will elicit in-depth responses from participants regarding their experiences.  The interview schedules should form a prompt to the interviewer but do not have to be adhered to in the ordering of questions.  This will allow the interview to flow smoothly and ensure that participants are able to talk about issues important to them rather than be directed to a certain response (Smith &amp; Osborn, 2003).  Semi-structured interviews should enable participants to express their beliefs, opinions and feelings freely, and prevented imposing pre-specific cognitive variables upon patients through the use of structured questionnaires (Ogden, 2003).</a:t>
            </a:r>
            <a:endParaRPr lang="en-GB" altLang="en-US" b="1" smtClean="0">
              <a:latin typeface="Arial" panose="020B0604020202020204" pitchFamily="34" charset="0"/>
            </a:endParaRPr>
          </a:p>
          <a:p>
            <a:pPr eaLnBrk="1" hangingPunct="1"/>
            <a:r>
              <a:rPr lang="en-GB" altLang="en-US" b="1" smtClean="0">
                <a:latin typeface="Arial" panose="020B0604020202020204" pitchFamily="34" charset="0"/>
              </a:rPr>
              <a:t>Telephone interviewing </a:t>
            </a:r>
            <a:endParaRPr lang="en-GB" altLang="en-US" smtClean="0">
              <a:latin typeface="Arial" panose="020B0604020202020204" pitchFamily="34" charset="0"/>
            </a:endParaRPr>
          </a:p>
          <a:p>
            <a:pPr eaLnBrk="1" hangingPunct="1"/>
            <a:r>
              <a:rPr lang="en-GB" altLang="en-US" smtClean="0">
                <a:latin typeface="Arial" panose="020B0604020202020204" pitchFamily="34" charset="0"/>
              </a:rPr>
              <a:t>Depending on the complexity of the topic under investigation, telephone interviews can yield similar data to face-to-face interviews (Frey &amp; Oishi 1995).   Telephone interviews can have the advantage of being a more cost-effective and faster means of data collection than other methods (Breakwell 2004).  Groves &amp; Kahn (1979) report there are fewer negative interviewer effects in telephone interviews because visual cues (race or facial expressions) cannot be observed and so do not affect the response. Telephone interviews may be selected due to the wide geographical location of target sample, meaning that travelling to, or bringing in, interviewees would not be an option given the resource constraints (funding, personnel, time).</a:t>
            </a:r>
          </a:p>
        </p:txBody>
      </p:sp>
    </p:spTree>
    <p:extLst>
      <p:ext uri="{BB962C8B-B14F-4D97-AF65-F5344CB8AC3E}">
        <p14:creationId xmlns:p14="http://schemas.microsoft.com/office/powerpoint/2010/main" val="37716290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8BB19FC-1A1A-49C6-B737-AAC0684E1005}" type="slidenum">
              <a:rPr lang="en-GB" altLang="en-US"/>
              <a:pPr eaLnBrk="1" hangingPunct="1"/>
              <a:t>10</a:t>
            </a:fld>
            <a:endParaRPr lang="en-GB" altLang="en-US"/>
          </a:p>
        </p:txBody>
      </p:sp>
      <p:sp>
        <p:nvSpPr>
          <p:cNvPr id="29699" name="Rectangle 2"/>
          <p:cNvSpPr>
            <a:spLocks noRot="1" noChangeArrowheads="1" noTextEdit="1"/>
          </p:cNvSpPr>
          <p:nvPr>
            <p:ph type="sldImg"/>
          </p:nvPr>
        </p:nvSpPr>
        <p:spPr>
          <a:ln/>
        </p:spPr>
      </p:sp>
      <p:sp>
        <p:nvSpPr>
          <p:cNvPr id="297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smtClean="0">
                <a:latin typeface="Arial" panose="020B0604020202020204" pitchFamily="34" charset="0"/>
              </a:rPr>
              <a:t>Semi-structured interviews:</a:t>
            </a:r>
            <a:r>
              <a:rPr lang="en-GB" altLang="en-US" smtClean="0">
                <a:latin typeface="Arial" panose="020B0604020202020204" pitchFamily="34" charset="0"/>
              </a:rPr>
              <a:t>    Interview schedules should be composed of neutral open-ended questions, which will elicit in-depth responses from participants regarding their experiences.  The interview schedules should form a prompt to the interviewer but do not have to be adhered to in the ordering of questions.  This will allow the interview to flow smoothly and ensure that participants are able to talk about issues important to them rather than be directed to a certain response (Smith &amp; Osborn, 2003).  Semi-structured interviews should enable participants to express their beliefs, opinions and feelings freely, and prevented imposing pre-specific cognitive variables upon patients through the use of structured questionnaires (Ogden, 2003).</a:t>
            </a:r>
            <a:endParaRPr lang="en-GB" altLang="en-US" b="1" smtClean="0">
              <a:latin typeface="Arial" panose="020B0604020202020204" pitchFamily="34" charset="0"/>
            </a:endParaRPr>
          </a:p>
          <a:p>
            <a:pPr eaLnBrk="1" hangingPunct="1"/>
            <a:r>
              <a:rPr lang="en-GB" altLang="en-US" b="1" smtClean="0">
                <a:latin typeface="Arial" panose="020B0604020202020204" pitchFamily="34" charset="0"/>
              </a:rPr>
              <a:t>Telephone interviewing </a:t>
            </a:r>
            <a:endParaRPr lang="en-GB" altLang="en-US" smtClean="0">
              <a:latin typeface="Arial" panose="020B0604020202020204" pitchFamily="34" charset="0"/>
            </a:endParaRPr>
          </a:p>
          <a:p>
            <a:pPr eaLnBrk="1" hangingPunct="1"/>
            <a:r>
              <a:rPr lang="en-GB" altLang="en-US" smtClean="0">
                <a:latin typeface="Arial" panose="020B0604020202020204" pitchFamily="34" charset="0"/>
              </a:rPr>
              <a:t>Depending on the complexity of the topic under investigation, telephone interviews can yield similar data to face-to-face interviews (Frey &amp; Oishi 1995).   Telephone interviews can have the advantage of being a more cost-effective and faster means of data collection than other methods (Breakwell 2004).  Groves &amp; Kahn (1979) report there are fewer negative interviewer effects in telephone interviews because visual cues (race or facial expressions) cannot be observed and so do not affect the response. Telephone interviews may be selected due to the wide geographical location of target sample, meaning that travelling to, or bringing in, interviewees would not be an option given the resource constraints (funding, personnel, time).</a:t>
            </a:r>
          </a:p>
        </p:txBody>
      </p:sp>
    </p:spTree>
    <p:extLst>
      <p:ext uri="{BB962C8B-B14F-4D97-AF65-F5344CB8AC3E}">
        <p14:creationId xmlns:p14="http://schemas.microsoft.com/office/powerpoint/2010/main" val="3240274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2A40704-9B2F-4130-9C99-E6364B1ACAF2}" type="slidenum">
              <a:rPr lang="en-GB" altLang="en-US"/>
              <a:pPr eaLnBrk="1" hangingPunct="1"/>
              <a:t>11</a:t>
            </a:fld>
            <a:endParaRPr lang="en-GB" altLang="en-US"/>
          </a:p>
        </p:txBody>
      </p:sp>
      <p:sp>
        <p:nvSpPr>
          <p:cNvPr id="31747" name="Rectangle 2"/>
          <p:cNvSpPr>
            <a:spLocks noRo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smtClean="0">
                <a:latin typeface="Arial" panose="020B0604020202020204" pitchFamily="34" charset="0"/>
              </a:rPr>
              <a:t>Semi-structured interviews:</a:t>
            </a:r>
            <a:r>
              <a:rPr lang="en-GB" altLang="en-US" smtClean="0">
                <a:latin typeface="Arial" panose="020B0604020202020204" pitchFamily="34" charset="0"/>
              </a:rPr>
              <a:t>    Interview schedules should be composed of neutral open-ended questions, which will elicit in-depth responses from participants regarding their experiences.  The interview schedules should form a prompt to the interviewer but do not have to be adhered to in the ordering of questions.  This will allow the interview to flow smoothly and ensure that participants are able to talk about issues important to them rather than be directed to a certain response (Smith &amp; Osborn, 2003).  Semi-structured interviews should enable participants to express their beliefs, opinions and feelings freely, and prevented imposing pre-specific cognitive variables upon patients through the use of structured questionnaires (Ogden, 2003).</a:t>
            </a:r>
            <a:endParaRPr lang="en-GB" altLang="en-US" b="1" smtClean="0">
              <a:latin typeface="Arial" panose="020B0604020202020204" pitchFamily="34" charset="0"/>
            </a:endParaRPr>
          </a:p>
          <a:p>
            <a:pPr eaLnBrk="1" hangingPunct="1"/>
            <a:r>
              <a:rPr lang="en-GB" altLang="en-US" b="1" smtClean="0">
                <a:latin typeface="Arial" panose="020B0604020202020204" pitchFamily="34" charset="0"/>
              </a:rPr>
              <a:t>Telephone interviewing </a:t>
            </a:r>
            <a:endParaRPr lang="en-GB" altLang="en-US" smtClean="0">
              <a:latin typeface="Arial" panose="020B0604020202020204" pitchFamily="34" charset="0"/>
            </a:endParaRPr>
          </a:p>
          <a:p>
            <a:pPr eaLnBrk="1" hangingPunct="1"/>
            <a:r>
              <a:rPr lang="en-GB" altLang="en-US" smtClean="0">
                <a:latin typeface="Arial" panose="020B0604020202020204" pitchFamily="34" charset="0"/>
              </a:rPr>
              <a:t>Depending on the complexity of the topic under investigation, telephone interviews can yield similar data to face-to-face interviews (Frey &amp; Oishi 1995).   Telephone interviews can have the advantage of being a more cost-effective and faster means of data collection than other methods (Breakwell 2004).  Groves &amp; Kahn (1979) report there are fewer negative interviewer effects in telephone interviews because visual cues (race or facial expressions) cannot be observed and so do not affect the response. Telephone interviews may be selected due to the wide geographical location of target sample, meaning that travelling to, or bringing in, interviewees would not be an option given the resource constraints (funding, personnel, time).</a:t>
            </a:r>
          </a:p>
        </p:txBody>
      </p:sp>
    </p:spTree>
    <p:extLst>
      <p:ext uri="{BB962C8B-B14F-4D97-AF65-F5344CB8AC3E}">
        <p14:creationId xmlns:p14="http://schemas.microsoft.com/office/powerpoint/2010/main" val="37483936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D2555E7-47E6-4BEA-8A2D-8F7CE3F972E5}" type="slidenum">
              <a:rPr lang="en-GB" altLang="en-US"/>
              <a:pPr eaLnBrk="1" hangingPunct="1"/>
              <a:t>12</a:t>
            </a:fld>
            <a:endParaRPr lang="en-GB" altLang="en-US"/>
          </a:p>
        </p:txBody>
      </p:sp>
      <p:sp>
        <p:nvSpPr>
          <p:cNvPr id="35843" name="Rectangle 2"/>
          <p:cNvSpPr>
            <a:spLocks noRot="1" noChangeArrowheads="1" noTextEdit="1"/>
          </p:cNvSpPr>
          <p:nvPr>
            <p:ph type="sldImg"/>
          </p:nvPr>
        </p:nvSpPr>
        <p:spPr>
          <a:ln/>
        </p:spPr>
      </p:sp>
      <p:sp>
        <p:nvSpPr>
          <p:cNvPr id="358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8859961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F8A7661-16C4-45F2-92E0-51FD92B2FE9E}" type="slidenum">
              <a:rPr lang="en-GB" altLang="en-US"/>
              <a:pPr eaLnBrk="1" hangingPunct="1"/>
              <a:t>13</a:t>
            </a:fld>
            <a:endParaRPr lang="en-GB" altLang="en-US"/>
          </a:p>
        </p:txBody>
      </p:sp>
      <p:sp>
        <p:nvSpPr>
          <p:cNvPr id="36867" name="Rectangle 2"/>
          <p:cNvSpPr>
            <a:spLocks noRot="1" noChangeArrowheads="1" noTextEdit="1"/>
          </p:cNvSpPr>
          <p:nvPr>
            <p:ph type="sldImg"/>
          </p:nvPr>
        </p:nvSpPr>
        <p:spPr>
          <a:ln/>
        </p:spPr>
      </p:sp>
      <p:sp>
        <p:nvSpPr>
          <p:cNvPr id="3686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2267413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8E6FFF8-5F9C-46B9-A9C0-895281E551FC}" type="slidenum">
              <a:rPr lang="en-GB" altLang="en-US"/>
              <a:pPr eaLnBrk="1" hangingPunct="1"/>
              <a:t>14</a:t>
            </a:fld>
            <a:endParaRPr lang="en-GB" altLang="en-US"/>
          </a:p>
        </p:txBody>
      </p:sp>
      <p:sp>
        <p:nvSpPr>
          <p:cNvPr id="37891" name="Rectangle 2"/>
          <p:cNvSpPr>
            <a:spLocks noRo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1004893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324C985-F8AC-49A6-B2AE-7BDD013C033D}" type="slidenum">
              <a:rPr lang="en-GB" altLang="en-US"/>
              <a:pPr>
                <a:spcBef>
                  <a:spcPct val="0"/>
                </a:spcBef>
              </a:pPr>
              <a:t>15</a:t>
            </a:fld>
            <a:endParaRPr lang="en-GB" altLang="en-US"/>
          </a:p>
        </p:txBody>
      </p:sp>
      <p:sp>
        <p:nvSpPr>
          <p:cNvPr id="32771"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2"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smtClean="0"/>
          </a:p>
        </p:txBody>
      </p:sp>
    </p:spTree>
    <p:extLst>
      <p:ext uri="{BB962C8B-B14F-4D97-AF65-F5344CB8AC3E}">
        <p14:creationId xmlns:p14="http://schemas.microsoft.com/office/powerpoint/2010/main" val="242100114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6/6/2020</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6/6/2020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6/6/2020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6/6/2020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6/6/2020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6/6/2020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smtClean="0"/>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smtClean="0"/>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6/6/2020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smtClean="0"/>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6/6/2020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6/6/2020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6/6/2020</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9097" y="2166737"/>
            <a:ext cx="8229600" cy="1143000"/>
          </a:xfrm>
        </p:spPr>
        <p:txBody>
          <a:bodyPr>
            <a:normAutofit fontScale="90000"/>
          </a:bodyPr>
          <a:lstStyle/>
          <a:p>
            <a:pPr algn="ctr"/>
            <a:r>
              <a:rPr lang="en-GB" dirty="0" smtClean="0"/>
              <a:t> Psychology &amp; Counselling: </a:t>
            </a:r>
            <a:br>
              <a:rPr lang="en-GB" dirty="0" smtClean="0"/>
            </a:br>
            <a:r>
              <a:rPr lang="en-GB" dirty="0" smtClean="0"/>
              <a:t>TEN Minute Tutorials: </a:t>
            </a:r>
            <a:br>
              <a:rPr lang="en-GB" dirty="0" smtClean="0"/>
            </a:br>
            <a:r>
              <a:rPr lang="en-GB" dirty="0"/>
              <a:t/>
            </a:r>
            <a:br>
              <a:rPr lang="en-GB" dirty="0"/>
            </a:br>
            <a:r>
              <a:rPr lang="en-GB" dirty="0" smtClean="0"/>
              <a:t>Planning qualitative research:</a:t>
            </a:r>
            <a:br>
              <a:rPr lang="en-GB" dirty="0" smtClean="0"/>
            </a:br>
            <a:r>
              <a:rPr lang="en-GB" dirty="0" smtClean="0"/>
              <a:t>Interview and focus groups</a:t>
            </a:r>
            <a:r>
              <a:rPr lang="en-GB" dirty="0" smtClean="0"/>
              <a:t/>
            </a:r>
            <a:br>
              <a:rPr lang="en-GB" dirty="0" smtClean="0"/>
            </a:br>
            <a:r>
              <a:rPr lang="en-GB" dirty="0" smtClean="0"/>
              <a:t/>
            </a:r>
            <a:br>
              <a:rPr lang="en-GB" dirty="0" smtClean="0"/>
            </a:br>
            <a:r>
              <a:rPr lang="en-GB" sz="2200" dirty="0" smtClean="0"/>
              <a:t>Presented </a:t>
            </a:r>
            <a:r>
              <a:rPr lang="en-GB" sz="2200" dirty="0" smtClean="0"/>
              <a:t>by Dr </a:t>
            </a:r>
            <a:r>
              <a:rPr lang="en-GB" sz="2200" dirty="0" err="1" smtClean="0"/>
              <a:t>ceri</a:t>
            </a:r>
            <a:r>
              <a:rPr lang="en-GB" sz="2200" dirty="0" smtClean="0"/>
              <a:t> Phelps </a:t>
            </a:r>
            <a:endParaRPr lang="en-GB" dirty="0"/>
          </a:p>
        </p:txBody>
      </p:sp>
    </p:spTree>
    <p:extLst>
      <p:ext uri="{BB962C8B-B14F-4D97-AF65-F5344CB8AC3E}">
        <p14:creationId xmlns:p14="http://schemas.microsoft.com/office/powerpoint/2010/main" val="273596896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711625" y="1844824"/>
            <a:ext cx="6926799" cy="3457068"/>
          </a:xfrm>
          <a:prstGeom prst="rect">
            <a:avLst/>
          </a:prstGeom>
        </p:spPr>
      </p:pic>
      <p:sp>
        <p:nvSpPr>
          <p:cNvPr id="3" name="Title 1"/>
          <p:cNvSpPr txBox="1">
            <a:spLocks/>
          </p:cNvSpPr>
          <p:nvPr/>
        </p:nvSpPr>
        <p:spPr>
          <a:xfrm>
            <a:off x="2855640" y="692696"/>
            <a:ext cx="6172200" cy="85725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t>Doing </a:t>
            </a:r>
            <a:r>
              <a:rPr lang="en-GB" dirty="0"/>
              <a:t>“good” research </a:t>
            </a:r>
          </a:p>
        </p:txBody>
      </p:sp>
    </p:spTree>
    <p:extLst>
      <p:ext uri="{BB962C8B-B14F-4D97-AF65-F5344CB8AC3E}">
        <p14:creationId xmlns:p14="http://schemas.microsoft.com/office/powerpoint/2010/main" val="303097653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1684920" y="701027"/>
            <a:ext cx="8229600" cy="1143000"/>
          </a:xfrm>
        </p:spPr>
        <p:txBody>
          <a:bodyPr>
            <a:normAutofit/>
          </a:bodyPr>
          <a:lstStyle/>
          <a:p>
            <a:r>
              <a:rPr lang="en-GB" altLang="en-US" dirty="0" smtClean="0"/>
              <a:t>IDENTIFY YOUR SPECIFIC METHODOLOGY AND Qualitative ANALYSIS PLAN </a:t>
            </a:r>
            <a:endParaRPr lang="en-GB" altLang="en-US" dirty="0" smtClean="0"/>
          </a:p>
        </p:txBody>
      </p:sp>
      <p:sp>
        <p:nvSpPr>
          <p:cNvPr id="2" name="Rectangle 1"/>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3" name="Rectangle 2"/>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4" name="Rectangle 3"/>
          <p:cNvSpPr/>
          <p:nvPr/>
        </p:nvSpPr>
        <p:spPr>
          <a:xfrm>
            <a:off x="5974813" y="3244334"/>
            <a:ext cx="242374" cy="369332"/>
          </a:xfrm>
          <a:prstGeom prst="rect">
            <a:avLst/>
          </a:prstGeom>
        </p:spPr>
        <p:txBody>
          <a:bodyPr wrap="none">
            <a:spAutoFit/>
          </a:bodyPr>
          <a:lstStyle/>
          <a:p>
            <a:r>
              <a:rPr lang="en-GB" dirty="0">
                <a:solidFill>
                  <a:srgbClr val="000000"/>
                </a:solidFill>
                <a:latin typeface="Times New Roman" panose="02020603050405020304" pitchFamily="18" charset="0"/>
              </a:rPr>
              <a:t> </a:t>
            </a:r>
            <a:endParaRPr lang="en-GB" dirty="0"/>
          </a:p>
        </p:txBody>
      </p:sp>
      <p:sp>
        <p:nvSpPr>
          <p:cNvPr id="6" name="Rectangle 3"/>
          <p:cNvSpPr txBox="1">
            <a:spLocks noChangeArrowheads="1"/>
          </p:cNvSpPr>
          <p:nvPr/>
        </p:nvSpPr>
        <p:spPr>
          <a:xfrm>
            <a:off x="1981200" y="2047987"/>
            <a:ext cx="8229600" cy="4525962"/>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a:lstStyle>
          <a:p>
            <a:pPr>
              <a:lnSpc>
                <a:spcPct val="80000"/>
              </a:lnSpc>
            </a:pPr>
            <a:r>
              <a:rPr lang="en-GB" altLang="en-US" dirty="0" smtClean="0"/>
              <a:t>Be aware of WHY you want to do qualitative research</a:t>
            </a:r>
          </a:p>
          <a:p>
            <a:pPr>
              <a:lnSpc>
                <a:spcPct val="80000"/>
              </a:lnSpc>
            </a:pPr>
            <a:endParaRPr lang="en-GB" altLang="en-US" dirty="0"/>
          </a:p>
          <a:p>
            <a:pPr>
              <a:lnSpc>
                <a:spcPct val="80000"/>
              </a:lnSpc>
            </a:pPr>
            <a:r>
              <a:rPr lang="en-GB" altLang="en-US" dirty="0" smtClean="0"/>
              <a:t>What the best approach is…</a:t>
            </a:r>
          </a:p>
          <a:p>
            <a:pPr marL="0" indent="0">
              <a:lnSpc>
                <a:spcPct val="80000"/>
              </a:lnSpc>
              <a:buNone/>
            </a:pPr>
            <a:endParaRPr lang="en-GB" altLang="en-US" dirty="0"/>
          </a:p>
          <a:p>
            <a:pPr>
              <a:lnSpc>
                <a:spcPct val="80000"/>
              </a:lnSpc>
            </a:pPr>
            <a:r>
              <a:rPr lang="en-GB" altLang="en-US" dirty="0" smtClean="0"/>
              <a:t>How you will do this well…</a:t>
            </a:r>
          </a:p>
          <a:p>
            <a:pPr>
              <a:lnSpc>
                <a:spcPct val="80000"/>
              </a:lnSpc>
            </a:pPr>
            <a:endParaRPr lang="en-GB" altLang="en-US" dirty="0" smtClean="0"/>
          </a:p>
          <a:p>
            <a:pPr>
              <a:lnSpc>
                <a:spcPct val="80000"/>
              </a:lnSpc>
            </a:pPr>
            <a:endParaRPr lang="en-GB" altLang="en-US" dirty="0"/>
          </a:p>
          <a:p>
            <a:pPr>
              <a:lnSpc>
                <a:spcPct val="80000"/>
              </a:lnSpc>
              <a:buFont typeface="Wingdings" panose="05000000000000000000" pitchFamily="2" charset="2"/>
              <a:buChar char="Ø"/>
            </a:pPr>
            <a:r>
              <a:rPr lang="en-GB" altLang="en-US" dirty="0" smtClean="0"/>
              <a:t>Read research methods books on </a:t>
            </a:r>
            <a:r>
              <a:rPr lang="en-GB" altLang="en-US" dirty="0" err="1" smtClean="0"/>
              <a:t>qual</a:t>
            </a:r>
            <a:r>
              <a:rPr lang="en-GB" altLang="en-US" dirty="0" smtClean="0"/>
              <a:t> research – cite them!</a:t>
            </a:r>
          </a:p>
          <a:p>
            <a:pPr>
              <a:lnSpc>
                <a:spcPct val="80000"/>
              </a:lnSpc>
            </a:pPr>
            <a:endParaRPr lang="en-GB" altLang="en-US" dirty="0"/>
          </a:p>
        </p:txBody>
      </p:sp>
    </p:spTree>
    <p:extLst>
      <p:ext uri="{BB962C8B-B14F-4D97-AF65-F5344CB8AC3E}">
        <p14:creationId xmlns:p14="http://schemas.microsoft.com/office/powerpoint/2010/main" val="379887268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altLang="en-US" sz="3200" dirty="0"/>
              <a:t>What does qualitative research involve?</a:t>
            </a:r>
          </a:p>
        </p:txBody>
      </p:sp>
      <p:sp>
        <p:nvSpPr>
          <p:cNvPr id="15363" name="Rectangle 3"/>
          <p:cNvSpPr>
            <a:spLocks noGrp="1" noChangeArrowheads="1"/>
          </p:cNvSpPr>
          <p:nvPr>
            <p:ph type="body" idx="1"/>
          </p:nvPr>
        </p:nvSpPr>
        <p:spPr>
          <a:xfrm>
            <a:off x="1919288" y="1773238"/>
            <a:ext cx="8229600" cy="4525962"/>
          </a:xfrm>
        </p:spPr>
        <p:txBody>
          <a:bodyPr/>
          <a:lstStyle/>
          <a:p>
            <a:pPr eaLnBrk="1" hangingPunct="1">
              <a:lnSpc>
                <a:spcPct val="80000"/>
              </a:lnSpc>
            </a:pPr>
            <a:r>
              <a:rPr lang="en-GB" altLang="en-US" dirty="0"/>
              <a:t>An understanding of which approach you are following  </a:t>
            </a:r>
          </a:p>
          <a:p>
            <a:pPr eaLnBrk="1" hangingPunct="1">
              <a:lnSpc>
                <a:spcPct val="80000"/>
              </a:lnSpc>
            </a:pPr>
            <a:endParaRPr lang="en-GB" altLang="en-US" dirty="0"/>
          </a:p>
          <a:p>
            <a:pPr eaLnBrk="1" hangingPunct="1">
              <a:lnSpc>
                <a:spcPct val="80000"/>
              </a:lnSpc>
            </a:pPr>
            <a:endParaRPr lang="en-GB" altLang="en-US" dirty="0"/>
          </a:p>
          <a:p>
            <a:pPr eaLnBrk="1" hangingPunct="1">
              <a:lnSpc>
                <a:spcPct val="80000"/>
              </a:lnSpc>
            </a:pPr>
            <a:r>
              <a:rPr lang="en-GB" altLang="en-US" dirty="0"/>
              <a:t>Significant amount of time spent gathering data</a:t>
            </a:r>
          </a:p>
          <a:p>
            <a:pPr eaLnBrk="1" hangingPunct="1">
              <a:lnSpc>
                <a:spcPct val="80000"/>
              </a:lnSpc>
            </a:pPr>
            <a:endParaRPr lang="en-GB" altLang="en-US" dirty="0"/>
          </a:p>
          <a:p>
            <a:pPr eaLnBrk="1" hangingPunct="1">
              <a:lnSpc>
                <a:spcPct val="80000"/>
              </a:lnSpc>
            </a:pPr>
            <a:endParaRPr lang="en-GB" altLang="en-US" dirty="0"/>
          </a:p>
          <a:p>
            <a:pPr eaLnBrk="1" hangingPunct="1">
              <a:lnSpc>
                <a:spcPct val="80000"/>
              </a:lnSpc>
            </a:pPr>
            <a:r>
              <a:rPr lang="en-GB" altLang="en-US" dirty="0"/>
              <a:t>Time-consuming and complex data analysis – reducing large sets of data to a few themes or categories</a:t>
            </a:r>
          </a:p>
          <a:p>
            <a:pPr eaLnBrk="1" hangingPunct="1">
              <a:lnSpc>
                <a:spcPct val="80000"/>
              </a:lnSpc>
            </a:pPr>
            <a:endParaRPr lang="en-GB" altLang="en-US" dirty="0"/>
          </a:p>
          <a:p>
            <a:pPr eaLnBrk="1" hangingPunct="1">
              <a:lnSpc>
                <a:spcPct val="80000"/>
              </a:lnSpc>
            </a:pPr>
            <a:endParaRPr lang="en-GB" altLang="en-US" dirty="0"/>
          </a:p>
          <a:p>
            <a:pPr eaLnBrk="1" hangingPunct="1">
              <a:lnSpc>
                <a:spcPct val="80000"/>
              </a:lnSpc>
            </a:pPr>
            <a:r>
              <a:rPr lang="en-GB" altLang="en-US" dirty="0"/>
              <a:t>Long pieces of text/writing incorporating quotes </a:t>
            </a:r>
          </a:p>
          <a:p>
            <a:pPr eaLnBrk="1" hangingPunct="1">
              <a:lnSpc>
                <a:spcPct val="80000"/>
              </a:lnSpc>
            </a:pPr>
            <a:endParaRPr lang="en-GB" altLang="en-US" dirty="0"/>
          </a:p>
        </p:txBody>
      </p:sp>
    </p:spTree>
    <p:extLst>
      <p:ext uri="{BB962C8B-B14F-4D97-AF65-F5344CB8AC3E}">
        <p14:creationId xmlns:p14="http://schemas.microsoft.com/office/powerpoint/2010/main" val="186007737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1992313" y="0"/>
            <a:ext cx="8229600" cy="1143000"/>
          </a:xfrm>
        </p:spPr>
        <p:txBody>
          <a:bodyPr/>
          <a:lstStyle/>
          <a:p>
            <a:pPr eaLnBrk="1" hangingPunct="1"/>
            <a:r>
              <a:rPr lang="en-GB" altLang="en-US" sz="3200"/>
              <a:t>Why conduct a qualitative study?</a:t>
            </a:r>
          </a:p>
        </p:txBody>
      </p:sp>
      <p:sp>
        <p:nvSpPr>
          <p:cNvPr id="16387" name="Rectangle 3"/>
          <p:cNvSpPr>
            <a:spLocks noGrp="1" noChangeArrowheads="1"/>
          </p:cNvSpPr>
          <p:nvPr>
            <p:ph type="body" idx="1"/>
          </p:nvPr>
        </p:nvSpPr>
        <p:spPr>
          <a:xfrm>
            <a:off x="1992313" y="1341439"/>
            <a:ext cx="8229600" cy="4105275"/>
          </a:xfrm>
        </p:spPr>
        <p:txBody>
          <a:bodyPr>
            <a:normAutofit/>
          </a:bodyPr>
          <a:lstStyle/>
          <a:p>
            <a:pPr eaLnBrk="1" hangingPunct="1">
              <a:lnSpc>
                <a:spcPct val="90000"/>
              </a:lnSpc>
            </a:pPr>
            <a:r>
              <a:rPr lang="en-GB" altLang="en-US" dirty="0"/>
              <a:t>In-depth exploration of a topic: often “how” “what” or “why”</a:t>
            </a:r>
          </a:p>
          <a:p>
            <a:pPr lvl="1" eaLnBrk="1" hangingPunct="1">
              <a:lnSpc>
                <a:spcPct val="90000"/>
              </a:lnSpc>
            </a:pPr>
            <a:r>
              <a:rPr lang="en-GB" altLang="en-US" dirty="0"/>
              <a:t>How do people cope </a:t>
            </a:r>
            <a:r>
              <a:rPr lang="en-GB" altLang="en-US" dirty="0" smtClean="0"/>
              <a:t>with……..? </a:t>
            </a:r>
            <a:endParaRPr lang="en-GB" altLang="en-US" dirty="0"/>
          </a:p>
          <a:p>
            <a:pPr lvl="1" eaLnBrk="1" hangingPunct="1">
              <a:lnSpc>
                <a:spcPct val="90000"/>
              </a:lnSpc>
            </a:pPr>
            <a:r>
              <a:rPr lang="en-GB" altLang="en-US" dirty="0"/>
              <a:t>What do people </a:t>
            </a:r>
            <a:r>
              <a:rPr lang="en-GB" altLang="en-US" dirty="0" smtClean="0"/>
              <a:t>understand about ……?</a:t>
            </a:r>
            <a:endParaRPr lang="en-GB" altLang="en-US" dirty="0"/>
          </a:p>
          <a:p>
            <a:pPr lvl="1" eaLnBrk="1" hangingPunct="1">
              <a:lnSpc>
                <a:spcPct val="90000"/>
              </a:lnSpc>
            </a:pPr>
            <a:r>
              <a:rPr lang="en-GB" altLang="en-US" dirty="0" smtClean="0"/>
              <a:t>Why are people reluctant to…….?</a:t>
            </a:r>
            <a:endParaRPr lang="en-GB" altLang="en-US" dirty="0"/>
          </a:p>
          <a:p>
            <a:pPr lvl="1" eaLnBrk="1" hangingPunct="1">
              <a:lnSpc>
                <a:spcPct val="90000"/>
              </a:lnSpc>
            </a:pPr>
            <a:endParaRPr lang="en-GB" altLang="en-US" dirty="0"/>
          </a:p>
          <a:p>
            <a:pPr eaLnBrk="1" hangingPunct="1">
              <a:lnSpc>
                <a:spcPct val="90000"/>
              </a:lnSpc>
            </a:pPr>
            <a:r>
              <a:rPr lang="en-GB" altLang="en-US" dirty="0" smtClean="0"/>
              <a:t>Research questions – not testable hypotheses!</a:t>
            </a:r>
          </a:p>
          <a:p>
            <a:pPr eaLnBrk="1" hangingPunct="1">
              <a:lnSpc>
                <a:spcPct val="90000"/>
              </a:lnSpc>
            </a:pPr>
            <a:endParaRPr lang="en-GB" altLang="en-US" dirty="0" smtClean="0"/>
          </a:p>
          <a:p>
            <a:pPr eaLnBrk="1" hangingPunct="1">
              <a:lnSpc>
                <a:spcPct val="90000"/>
              </a:lnSpc>
            </a:pPr>
            <a:r>
              <a:rPr lang="en-GB" altLang="en-US" dirty="0" smtClean="0"/>
              <a:t>Is </a:t>
            </a:r>
            <a:r>
              <a:rPr lang="en-GB" altLang="en-US" dirty="0"/>
              <a:t>there a lack of current theory/literature/evidence in the area?</a:t>
            </a:r>
          </a:p>
          <a:p>
            <a:pPr eaLnBrk="1" hangingPunct="1">
              <a:lnSpc>
                <a:spcPct val="90000"/>
              </a:lnSpc>
            </a:pPr>
            <a:endParaRPr lang="en-GB" altLang="en-US" dirty="0"/>
          </a:p>
        </p:txBody>
      </p:sp>
    </p:spTree>
    <p:extLst>
      <p:ext uri="{BB962C8B-B14F-4D97-AF65-F5344CB8AC3E}">
        <p14:creationId xmlns:p14="http://schemas.microsoft.com/office/powerpoint/2010/main" val="250873478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tLang="en-US" sz="3200" b="1" dirty="0"/>
              <a:t>What is the approach/context of </a:t>
            </a:r>
            <a:r>
              <a:rPr lang="en-GB" altLang="en-US" sz="3200" b="1" dirty="0" smtClean="0"/>
              <a:t>your proposal?</a:t>
            </a:r>
            <a:endParaRPr lang="en-GB" altLang="en-US" sz="3200" b="1" dirty="0"/>
          </a:p>
        </p:txBody>
      </p:sp>
      <p:sp>
        <p:nvSpPr>
          <p:cNvPr id="18435" name="Rectangle 3"/>
          <p:cNvSpPr>
            <a:spLocks noGrp="1" noChangeArrowheads="1"/>
          </p:cNvSpPr>
          <p:nvPr>
            <p:ph idx="1"/>
          </p:nvPr>
        </p:nvSpPr>
        <p:spPr>
          <a:xfrm>
            <a:off x="1813775" y="2045193"/>
            <a:ext cx="8229600" cy="4525963"/>
          </a:xfrm>
        </p:spPr>
        <p:txBody>
          <a:bodyPr/>
          <a:lstStyle/>
          <a:p>
            <a:pPr eaLnBrk="1" hangingPunct="1"/>
            <a:r>
              <a:rPr lang="en-GB" altLang="en-US" dirty="0" smtClean="0"/>
              <a:t> What is </a:t>
            </a:r>
            <a:r>
              <a:rPr lang="en-GB" altLang="en-US" dirty="0" smtClean="0"/>
              <a:t>your </a:t>
            </a:r>
            <a:r>
              <a:rPr lang="en-GB" altLang="en-US" dirty="0" smtClean="0"/>
              <a:t>research question?</a:t>
            </a:r>
          </a:p>
          <a:p>
            <a:pPr eaLnBrk="1" hangingPunct="1"/>
            <a:endParaRPr lang="en-GB" altLang="en-US" dirty="0" smtClean="0"/>
          </a:p>
          <a:p>
            <a:pPr eaLnBrk="1" hangingPunct="1"/>
            <a:r>
              <a:rPr lang="en-GB" altLang="en-US" dirty="0" smtClean="0"/>
              <a:t>Why </a:t>
            </a:r>
            <a:r>
              <a:rPr lang="en-GB" altLang="en-US" dirty="0" smtClean="0"/>
              <a:t>do you want to do it in the way you propose?</a:t>
            </a:r>
          </a:p>
          <a:p>
            <a:pPr eaLnBrk="1" hangingPunct="1"/>
            <a:endParaRPr lang="en-GB" altLang="en-US" dirty="0" smtClean="0"/>
          </a:p>
          <a:p>
            <a:pPr eaLnBrk="1" hangingPunct="1"/>
            <a:r>
              <a:rPr lang="en-GB" altLang="en-US" dirty="0" smtClean="0"/>
              <a:t>What is the wider </a:t>
            </a:r>
            <a:r>
              <a:rPr lang="en-GB" altLang="en-US" dirty="0" smtClean="0"/>
              <a:t>context?</a:t>
            </a:r>
          </a:p>
          <a:p>
            <a:pPr eaLnBrk="1" hangingPunct="1"/>
            <a:endParaRPr lang="en-GB" altLang="en-US" dirty="0" smtClean="0"/>
          </a:p>
        </p:txBody>
      </p:sp>
    </p:spTree>
    <p:extLst>
      <p:ext uri="{BB962C8B-B14F-4D97-AF65-F5344CB8AC3E}">
        <p14:creationId xmlns:p14="http://schemas.microsoft.com/office/powerpoint/2010/main" val="2597248096"/>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1167171" y="154878"/>
            <a:ext cx="9905998" cy="1478570"/>
          </a:xfrm>
        </p:spPr>
        <p:txBody>
          <a:bodyPr/>
          <a:lstStyle/>
          <a:p>
            <a:pPr eaLnBrk="1" hangingPunct="1"/>
            <a:r>
              <a:rPr lang="en-GB" altLang="en-US" sz="2800" b="1" dirty="0" smtClean="0"/>
              <a:t>Planning qualitative studies</a:t>
            </a:r>
            <a:endParaRPr lang="en-GB" altLang="en-US" sz="2800" b="1" dirty="0"/>
          </a:p>
        </p:txBody>
      </p:sp>
      <p:sp>
        <p:nvSpPr>
          <p:cNvPr id="3075" name="Rectangle 3"/>
          <p:cNvSpPr>
            <a:spLocks noGrp="1" noChangeArrowheads="1"/>
          </p:cNvSpPr>
          <p:nvPr>
            <p:ph type="body" idx="1"/>
          </p:nvPr>
        </p:nvSpPr>
        <p:spPr>
          <a:xfrm>
            <a:off x="2063750" y="1341439"/>
            <a:ext cx="8229600" cy="5068887"/>
          </a:xfrm>
        </p:spPr>
        <p:txBody>
          <a:bodyPr>
            <a:normAutofit/>
          </a:bodyPr>
          <a:lstStyle/>
          <a:p>
            <a:pPr eaLnBrk="1" hangingPunct="1">
              <a:lnSpc>
                <a:spcPct val="80000"/>
              </a:lnSpc>
              <a:buFont typeface="Wingdings" panose="05000000000000000000" pitchFamily="2" charset="2"/>
              <a:buChar char="Ø"/>
            </a:pPr>
            <a:r>
              <a:rPr lang="en-GB" altLang="en-US" sz="2000" dirty="0"/>
              <a:t>Define purpose and outcomes of study</a:t>
            </a:r>
          </a:p>
          <a:p>
            <a:pPr marL="0" indent="0" eaLnBrk="1" hangingPunct="1">
              <a:lnSpc>
                <a:spcPct val="80000"/>
              </a:lnSpc>
              <a:buNone/>
            </a:pPr>
            <a:endParaRPr lang="en-GB" altLang="en-US" sz="2000" dirty="0"/>
          </a:p>
          <a:p>
            <a:pPr eaLnBrk="1" hangingPunct="1">
              <a:lnSpc>
                <a:spcPct val="80000"/>
              </a:lnSpc>
              <a:buFont typeface="Wingdings" panose="05000000000000000000" pitchFamily="2" charset="2"/>
              <a:buChar char="Ø"/>
            </a:pPr>
            <a:r>
              <a:rPr lang="en-GB" altLang="en-US" sz="2000" dirty="0"/>
              <a:t>Develop timeline</a:t>
            </a:r>
          </a:p>
          <a:p>
            <a:pPr eaLnBrk="1" hangingPunct="1">
              <a:lnSpc>
                <a:spcPct val="80000"/>
              </a:lnSpc>
              <a:buFont typeface="Wingdings" panose="05000000000000000000" pitchFamily="2" charset="2"/>
              <a:buChar char="Ø"/>
            </a:pPr>
            <a:endParaRPr lang="en-GB" altLang="en-US" sz="2000" dirty="0"/>
          </a:p>
          <a:p>
            <a:pPr eaLnBrk="1" hangingPunct="1">
              <a:lnSpc>
                <a:spcPct val="80000"/>
              </a:lnSpc>
              <a:buFont typeface="Wingdings" panose="05000000000000000000" pitchFamily="2" charset="2"/>
              <a:buChar char="Ø"/>
            </a:pPr>
            <a:r>
              <a:rPr lang="en-GB" altLang="en-US" sz="2000" dirty="0"/>
              <a:t>Determine participants</a:t>
            </a:r>
          </a:p>
          <a:p>
            <a:pPr eaLnBrk="1" hangingPunct="1">
              <a:lnSpc>
                <a:spcPct val="80000"/>
              </a:lnSpc>
              <a:buFont typeface="Wingdings" panose="05000000000000000000" pitchFamily="2" charset="2"/>
              <a:buChar char="Ø"/>
            </a:pPr>
            <a:endParaRPr lang="en-GB" altLang="en-US" sz="2000" dirty="0"/>
          </a:p>
          <a:p>
            <a:pPr eaLnBrk="1" hangingPunct="1">
              <a:lnSpc>
                <a:spcPct val="80000"/>
              </a:lnSpc>
              <a:buFont typeface="Wingdings" panose="05000000000000000000" pitchFamily="2" charset="2"/>
              <a:buChar char="Ø"/>
            </a:pPr>
            <a:r>
              <a:rPr lang="en-GB" altLang="en-US" sz="2000" dirty="0"/>
              <a:t>Write interview guide</a:t>
            </a:r>
          </a:p>
          <a:p>
            <a:pPr eaLnBrk="1" hangingPunct="1">
              <a:lnSpc>
                <a:spcPct val="80000"/>
              </a:lnSpc>
              <a:buFont typeface="Wingdings" panose="05000000000000000000" pitchFamily="2" charset="2"/>
              <a:buChar char="Ø"/>
            </a:pPr>
            <a:endParaRPr lang="en-GB" altLang="en-US" sz="2000" dirty="0"/>
          </a:p>
          <a:p>
            <a:pPr eaLnBrk="1" hangingPunct="1">
              <a:lnSpc>
                <a:spcPct val="80000"/>
              </a:lnSpc>
              <a:buFont typeface="Wingdings" panose="05000000000000000000" pitchFamily="2" charset="2"/>
              <a:buChar char="Ø"/>
            </a:pPr>
            <a:r>
              <a:rPr lang="en-GB" altLang="en-US" sz="2000" dirty="0"/>
              <a:t>Develop recruitment plan</a:t>
            </a:r>
          </a:p>
          <a:p>
            <a:pPr eaLnBrk="1" hangingPunct="1">
              <a:lnSpc>
                <a:spcPct val="80000"/>
              </a:lnSpc>
              <a:buFont typeface="Wingdings" panose="05000000000000000000" pitchFamily="2" charset="2"/>
              <a:buChar char="Ø"/>
            </a:pPr>
            <a:endParaRPr lang="en-GB" altLang="en-US" sz="2000" dirty="0"/>
          </a:p>
          <a:p>
            <a:pPr eaLnBrk="1" hangingPunct="1">
              <a:lnSpc>
                <a:spcPct val="80000"/>
              </a:lnSpc>
              <a:buFont typeface="Wingdings" panose="05000000000000000000" pitchFamily="2" charset="2"/>
              <a:buChar char="Ø"/>
            </a:pPr>
            <a:r>
              <a:rPr lang="en-GB" altLang="en-US" sz="2000" dirty="0" smtClean="0"/>
              <a:t>Identify </a:t>
            </a:r>
            <a:r>
              <a:rPr lang="en-GB" altLang="en-US" sz="2000" dirty="0"/>
              <a:t>locations, dates and time for the sessions</a:t>
            </a:r>
          </a:p>
          <a:p>
            <a:pPr eaLnBrk="1" hangingPunct="1">
              <a:lnSpc>
                <a:spcPct val="80000"/>
              </a:lnSpc>
              <a:buFont typeface="Wingdings" panose="05000000000000000000" pitchFamily="2" charset="2"/>
              <a:buChar char="Ø"/>
            </a:pPr>
            <a:endParaRPr lang="en-GB" altLang="en-US" sz="2000" dirty="0"/>
          </a:p>
          <a:p>
            <a:pPr eaLnBrk="1" hangingPunct="1">
              <a:lnSpc>
                <a:spcPct val="80000"/>
              </a:lnSpc>
              <a:buFont typeface="Wingdings" panose="05000000000000000000" pitchFamily="2" charset="2"/>
              <a:buChar char="Ø"/>
            </a:pPr>
            <a:r>
              <a:rPr lang="en-GB" altLang="en-US" sz="2000" dirty="0"/>
              <a:t>Design analysis plan</a:t>
            </a:r>
          </a:p>
          <a:p>
            <a:pPr eaLnBrk="1" hangingPunct="1">
              <a:lnSpc>
                <a:spcPct val="80000"/>
              </a:lnSpc>
              <a:buFont typeface="Wingdings" panose="05000000000000000000" pitchFamily="2" charset="2"/>
              <a:buChar char="Ø"/>
            </a:pPr>
            <a:endParaRPr lang="en-GB" altLang="en-US" sz="2000" dirty="0"/>
          </a:p>
          <a:p>
            <a:pPr eaLnBrk="1" hangingPunct="1">
              <a:lnSpc>
                <a:spcPct val="80000"/>
              </a:lnSpc>
            </a:pPr>
            <a:endParaRPr lang="en-GB" altLang="en-US" sz="2000" b="1" dirty="0"/>
          </a:p>
        </p:txBody>
      </p:sp>
    </p:spTree>
    <p:extLst>
      <p:ext uri="{BB962C8B-B14F-4D97-AF65-F5344CB8AC3E}">
        <p14:creationId xmlns:p14="http://schemas.microsoft.com/office/powerpoint/2010/main" val="38529644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098483" y="266495"/>
            <a:ext cx="9905998" cy="1478570"/>
          </a:xfrm>
        </p:spPr>
        <p:txBody>
          <a:bodyPr/>
          <a:lstStyle/>
          <a:p>
            <a:r>
              <a:rPr lang="en-GB" altLang="en-US" sz="3200" dirty="0" smtClean="0"/>
              <a:t>Planning </a:t>
            </a:r>
            <a:r>
              <a:rPr lang="en-GB" altLang="en-US" sz="3200" dirty="0"/>
              <a:t>qualitative studies</a:t>
            </a:r>
          </a:p>
        </p:txBody>
      </p:sp>
      <p:sp>
        <p:nvSpPr>
          <p:cNvPr id="4099" name="Rectangle 3"/>
          <p:cNvSpPr>
            <a:spLocks noGrp="1" noChangeArrowheads="1"/>
          </p:cNvSpPr>
          <p:nvPr>
            <p:ph type="body" idx="1"/>
          </p:nvPr>
        </p:nvSpPr>
        <p:spPr>
          <a:xfrm>
            <a:off x="1572096" y="1128244"/>
            <a:ext cx="8229600" cy="4697413"/>
          </a:xfrm>
        </p:spPr>
        <p:txBody>
          <a:bodyPr>
            <a:normAutofit fontScale="92500" lnSpcReduction="10000"/>
          </a:bodyPr>
          <a:lstStyle/>
          <a:p>
            <a:pPr>
              <a:buNone/>
            </a:pPr>
            <a:endParaRPr lang="en-GB" altLang="en-US" sz="2000" dirty="0"/>
          </a:p>
          <a:p>
            <a:pPr eaLnBrk="1" hangingPunct="1"/>
            <a:r>
              <a:rPr lang="en-GB" altLang="en-US" sz="2000" dirty="0" smtClean="0"/>
              <a:t>How many participants do you need?  Sample size must be justified!</a:t>
            </a:r>
            <a:endParaRPr lang="en-GB" altLang="en-US" sz="2000" dirty="0"/>
          </a:p>
          <a:p>
            <a:pPr eaLnBrk="1" hangingPunct="1"/>
            <a:r>
              <a:rPr lang="en-GB" altLang="en-US" sz="2000" dirty="0"/>
              <a:t>Who are your </a:t>
            </a:r>
            <a:r>
              <a:rPr lang="en-GB" altLang="en-US" sz="2000" dirty="0" smtClean="0"/>
              <a:t>target participants</a:t>
            </a:r>
            <a:r>
              <a:rPr lang="en-GB" altLang="en-US" sz="2000" dirty="0"/>
              <a:t>?  </a:t>
            </a:r>
          </a:p>
          <a:p>
            <a:pPr eaLnBrk="1" hangingPunct="1"/>
            <a:endParaRPr lang="en-GB" altLang="en-US" sz="2000" dirty="0"/>
          </a:p>
          <a:p>
            <a:pPr lvl="1" eaLnBrk="1" hangingPunct="1"/>
            <a:r>
              <a:rPr lang="en-GB" altLang="en-US" sz="1600" dirty="0"/>
              <a:t>Are they able to answer your question i.e. A relevant participant group?</a:t>
            </a:r>
          </a:p>
          <a:p>
            <a:pPr lvl="1" eaLnBrk="1" hangingPunct="1"/>
            <a:r>
              <a:rPr lang="en-GB" altLang="en-US" sz="1600" dirty="0"/>
              <a:t>Are they representative?</a:t>
            </a:r>
          </a:p>
          <a:p>
            <a:pPr lvl="1" eaLnBrk="1" hangingPunct="1"/>
            <a:r>
              <a:rPr lang="en-GB" altLang="en-US" sz="1600" dirty="0"/>
              <a:t>Any inclusion/exclusion criteria </a:t>
            </a:r>
          </a:p>
          <a:p>
            <a:pPr lvl="1" eaLnBrk="1" hangingPunct="1"/>
            <a:r>
              <a:rPr lang="en-GB" altLang="en-US" sz="1600" dirty="0"/>
              <a:t>Do you need different sub-groups?</a:t>
            </a:r>
          </a:p>
          <a:p>
            <a:pPr lvl="1" eaLnBrk="1" hangingPunct="1"/>
            <a:r>
              <a:rPr lang="en-GB" altLang="en-US" sz="1600" dirty="0"/>
              <a:t>Written informed consent?</a:t>
            </a:r>
          </a:p>
          <a:p>
            <a:pPr eaLnBrk="1" hangingPunct="1"/>
            <a:endParaRPr lang="en-GB" altLang="en-US" sz="2000" dirty="0"/>
          </a:p>
          <a:p>
            <a:pPr eaLnBrk="1" hangingPunct="1"/>
            <a:r>
              <a:rPr lang="en-GB" altLang="en-US" sz="2000" dirty="0"/>
              <a:t>How many interviews are you going to conduct? (time, cost, meeting aim of research)</a:t>
            </a:r>
          </a:p>
          <a:p>
            <a:pPr eaLnBrk="1" hangingPunct="1"/>
            <a:endParaRPr lang="en-GB" altLang="en-US" sz="2000" dirty="0"/>
          </a:p>
          <a:p>
            <a:pPr eaLnBrk="1" hangingPunct="1"/>
            <a:endParaRPr lang="en-GB" altLang="en-US" sz="2000" dirty="0"/>
          </a:p>
        </p:txBody>
      </p:sp>
    </p:spTree>
    <p:extLst>
      <p:ext uri="{BB962C8B-B14F-4D97-AF65-F5344CB8AC3E}">
        <p14:creationId xmlns:p14="http://schemas.microsoft.com/office/powerpoint/2010/main" val="427210505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a:xfrm>
            <a:off x="1098483" y="266495"/>
            <a:ext cx="9905998" cy="1478570"/>
          </a:xfrm>
        </p:spPr>
        <p:txBody>
          <a:bodyPr/>
          <a:lstStyle/>
          <a:p>
            <a:r>
              <a:rPr lang="en-GB" altLang="en-US" sz="3200" dirty="0" smtClean="0"/>
              <a:t>Planning </a:t>
            </a:r>
            <a:r>
              <a:rPr lang="en-GB" altLang="en-US" sz="3200" dirty="0"/>
              <a:t>qualitative studies</a:t>
            </a:r>
          </a:p>
        </p:txBody>
      </p:sp>
      <p:sp>
        <p:nvSpPr>
          <p:cNvPr id="4099" name="Rectangle 3"/>
          <p:cNvSpPr>
            <a:spLocks noGrp="1" noChangeArrowheads="1"/>
          </p:cNvSpPr>
          <p:nvPr>
            <p:ph type="body" idx="1"/>
          </p:nvPr>
        </p:nvSpPr>
        <p:spPr>
          <a:xfrm>
            <a:off x="1572096" y="1128244"/>
            <a:ext cx="8229600" cy="4697413"/>
          </a:xfrm>
        </p:spPr>
        <p:txBody>
          <a:bodyPr>
            <a:normAutofit lnSpcReduction="10000"/>
          </a:bodyPr>
          <a:lstStyle/>
          <a:p>
            <a:pPr>
              <a:buNone/>
            </a:pPr>
            <a:endParaRPr lang="en-GB" altLang="en-US" sz="2000" dirty="0"/>
          </a:p>
          <a:p>
            <a:pPr eaLnBrk="1" hangingPunct="1"/>
            <a:r>
              <a:rPr lang="en-GB" altLang="en-US" sz="2000" dirty="0" smtClean="0"/>
              <a:t> If wanting to approach vulnerable populations ….</a:t>
            </a:r>
          </a:p>
          <a:p>
            <a:pPr eaLnBrk="1" hangingPunct="1"/>
            <a:endParaRPr lang="en-GB" altLang="en-US" sz="2000" dirty="0"/>
          </a:p>
          <a:p>
            <a:pPr eaLnBrk="1" hangingPunct="1"/>
            <a:r>
              <a:rPr lang="en-GB" altLang="en-US" sz="2000" dirty="0" smtClean="0"/>
              <a:t>If wanting to ask sensitive questions…</a:t>
            </a:r>
          </a:p>
          <a:p>
            <a:pPr eaLnBrk="1" hangingPunct="1"/>
            <a:endParaRPr lang="en-GB" altLang="en-US" sz="2000" dirty="0"/>
          </a:p>
          <a:p>
            <a:pPr marL="0" indent="0" eaLnBrk="1" hangingPunct="1">
              <a:buNone/>
            </a:pPr>
            <a:r>
              <a:rPr lang="en-GB" altLang="en-US" sz="2000" dirty="0" smtClean="0"/>
              <a:t>Consider your experience and skill set!</a:t>
            </a:r>
          </a:p>
          <a:p>
            <a:pPr marL="0" indent="0" eaLnBrk="1" hangingPunct="1">
              <a:buNone/>
            </a:pPr>
            <a:endParaRPr lang="en-GB" altLang="en-US" sz="2000" dirty="0"/>
          </a:p>
          <a:p>
            <a:pPr marL="0" indent="0" eaLnBrk="1" hangingPunct="1">
              <a:buNone/>
            </a:pPr>
            <a:r>
              <a:rPr lang="en-GB" altLang="en-US" sz="2000" dirty="0" smtClean="0"/>
              <a:t>You will need to convince ethics panel of your competence and professionalism – you may be turned down!</a:t>
            </a:r>
          </a:p>
          <a:p>
            <a:pPr lvl="1">
              <a:buFont typeface="Wingdings" panose="05000000000000000000" pitchFamily="2" charset="2"/>
              <a:buChar char="Ø"/>
            </a:pPr>
            <a:r>
              <a:rPr lang="en-GB" altLang="en-US" sz="1600" dirty="0" smtClean="0"/>
              <a:t>Your protection </a:t>
            </a:r>
          </a:p>
          <a:p>
            <a:pPr lvl="1">
              <a:buFont typeface="Wingdings" panose="05000000000000000000" pitchFamily="2" charset="2"/>
              <a:buChar char="Ø"/>
            </a:pPr>
            <a:r>
              <a:rPr lang="en-GB" altLang="en-US" sz="1600" dirty="0" smtClean="0"/>
              <a:t>Protection of potential participants </a:t>
            </a:r>
            <a:endParaRPr lang="en-GB" altLang="en-US" sz="1600" dirty="0"/>
          </a:p>
          <a:p>
            <a:pPr eaLnBrk="1" hangingPunct="1"/>
            <a:endParaRPr lang="en-GB" altLang="en-US" sz="2000" dirty="0"/>
          </a:p>
        </p:txBody>
      </p:sp>
    </p:spTree>
    <p:extLst>
      <p:ext uri="{BB962C8B-B14F-4D97-AF65-F5344CB8AC3E}">
        <p14:creationId xmlns:p14="http://schemas.microsoft.com/office/powerpoint/2010/main" val="219699905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128534" y="318011"/>
            <a:ext cx="9905998" cy="1478570"/>
          </a:xfrm>
        </p:spPr>
        <p:txBody>
          <a:bodyPr/>
          <a:lstStyle/>
          <a:p>
            <a:r>
              <a:rPr lang="en-GB" altLang="en-US" sz="3200" b="1" dirty="0"/>
              <a:t>Planning qualitative studies</a:t>
            </a:r>
            <a:endParaRPr lang="en-GB" altLang="en-US" sz="3200" dirty="0"/>
          </a:p>
        </p:txBody>
      </p:sp>
      <p:sp>
        <p:nvSpPr>
          <p:cNvPr id="5123" name="Rectangle 3"/>
          <p:cNvSpPr>
            <a:spLocks noGrp="1" noChangeArrowheads="1"/>
          </p:cNvSpPr>
          <p:nvPr>
            <p:ph type="body" idx="1"/>
          </p:nvPr>
        </p:nvSpPr>
        <p:spPr>
          <a:xfrm>
            <a:off x="1885481" y="1179759"/>
            <a:ext cx="8229600" cy="4697413"/>
          </a:xfrm>
        </p:spPr>
        <p:txBody>
          <a:bodyPr>
            <a:normAutofit fontScale="92500" lnSpcReduction="10000"/>
          </a:bodyPr>
          <a:lstStyle/>
          <a:p>
            <a:pPr eaLnBrk="1" hangingPunct="1">
              <a:buFontTx/>
              <a:buNone/>
            </a:pPr>
            <a:endParaRPr lang="en-GB" altLang="en-US" sz="2000" dirty="0"/>
          </a:p>
          <a:p>
            <a:pPr eaLnBrk="1" hangingPunct="1"/>
            <a:r>
              <a:rPr lang="en-GB" altLang="en-US" sz="2000" dirty="0"/>
              <a:t>How are you going </a:t>
            </a:r>
            <a:r>
              <a:rPr lang="en-GB" altLang="en-US" sz="2000" dirty="0" smtClean="0"/>
              <a:t>to collect data?</a:t>
            </a:r>
          </a:p>
          <a:p>
            <a:pPr eaLnBrk="1" hangingPunct="1"/>
            <a:endParaRPr lang="en-GB" altLang="en-US" sz="2000" dirty="0"/>
          </a:p>
          <a:p>
            <a:pPr eaLnBrk="1" hangingPunct="1"/>
            <a:r>
              <a:rPr lang="en-GB" altLang="en-US" sz="2000" dirty="0"/>
              <a:t>Face-to-face? By Phone</a:t>
            </a:r>
            <a:r>
              <a:rPr lang="en-GB" altLang="en-US" sz="2000" dirty="0" smtClean="0"/>
              <a:t>?  Online? </a:t>
            </a:r>
            <a:endParaRPr lang="en-GB" altLang="en-US" sz="2000" dirty="0"/>
          </a:p>
          <a:p>
            <a:pPr eaLnBrk="1" hangingPunct="1"/>
            <a:endParaRPr lang="en-GB" altLang="en-US" sz="2000" dirty="0"/>
          </a:p>
          <a:p>
            <a:pPr eaLnBrk="1" hangingPunct="1"/>
            <a:r>
              <a:rPr lang="en-GB" altLang="en-US" sz="2000" dirty="0"/>
              <a:t>Where are you going </a:t>
            </a:r>
            <a:r>
              <a:rPr lang="en-GB" altLang="en-US" sz="2000" dirty="0" smtClean="0"/>
              <a:t>to collect your data?</a:t>
            </a:r>
            <a:endParaRPr lang="en-GB" altLang="en-US" sz="2000" dirty="0"/>
          </a:p>
          <a:p>
            <a:pPr eaLnBrk="1" hangingPunct="1"/>
            <a:endParaRPr lang="en-GB" altLang="en-US" sz="2000" dirty="0"/>
          </a:p>
          <a:p>
            <a:pPr eaLnBrk="1" hangingPunct="1"/>
            <a:r>
              <a:rPr lang="en-GB" altLang="en-US" sz="2000" dirty="0"/>
              <a:t>In participants’ homes? </a:t>
            </a:r>
          </a:p>
          <a:p>
            <a:pPr lvl="1" eaLnBrk="1" hangingPunct="1"/>
            <a:r>
              <a:rPr lang="en-GB" altLang="en-US" sz="1600" dirty="0"/>
              <a:t>(ensure your safety!)</a:t>
            </a:r>
          </a:p>
          <a:p>
            <a:pPr lvl="1" eaLnBrk="1" hangingPunct="1"/>
            <a:r>
              <a:rPr lang="en-GB" altLang="en-US" sz="1600" dirty="0"/>
              <a:t>May be </a:t>
            </a:r>
            <a:r>
              <a:rPr lang="en-GB" altLang="en-US" sz="1600" dirty="0" smtClean="0"/>
              <a:t>noisy/interruptions</a:t>
            </a:r>
          </a:p>
          <a:p>
            <a:pPr lvl="1" eaLnBrk="1" hangingPunct="1"/>
            <a:r>
              <a:rPr lang="en-GB" altLang="en-US" sz="2000" dirty="0" smtClean="0"/>
              <a:t>In </a:t>
            </a:r>
            <a:r>
              <a:rPr lang="en-GB" altLang="en-US" sz="2000" dirty="0"/>
              <a:t>a neutral location?</a:t>
            </a:r>
          </a:p>
          <a:p>
            <a:pPr eaLnBrk="1" hangingPunct="1">
              <a:buFontTx/>
              <a:buNone/>
            </a:pPr>
            <a:endParaRPr lang="en-GB" altLang="en-US" sz="2000" dirty="0"/>
          </a:p>
          <a:p>
            <a:pPr eaLnBrk="1" hangingPunct="1"/>
            <a:endParaRPr lang="en-GB" altLang="en-US" sz="2000" dirty="0"/>
          </a:p>
        </p:txBody>
      </p:sp>
    </p:spTree>
    <p:extLst>
      <p:ext uri="{BB962C8B-B14F-4D97-AF65-F5344CB8AC3E}">
        <p14:creationId xmlns:p14="http://schemas.microsoft.com/office/powerpoint/2010/main" val="355926042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ltLang="en-US" sz="3200" dirty="0"/>
              <a:t>The importance of good questions </a:t>
            </a:r>
          </a:p>
        </p:txBody>
      </p:sp>
      <p:sp>
        <p:nvSpPr>
          <p:cNvPr id="7171" name="Rectangle 3"/>
          <p:cNvSpPr>
            <a:spLocks noGrp="1" noChangeArrowheads="1"/>
          </p:cNvSpPr>
          <p:nvPr>
            <p:ph type="body" idx="1"/>
          </p:nvPr>
        </p:nvSpPr>
        <p:spPr>
          <a:xfrm>
            <a:off x="1570552" y="1000126"/>
            <a:ext cx="8229600" cy="4697413"/>
          </a:xfrm>
        </p:spPr>
        <p:txBody>
          <a:bodyPr>
            <a:normAutofit fontScale="85000" lnSpcReduction="20000"/>
          </a:bodyPr>
          <a:lstStyle/>
          <a:p>
            <a:pPr eaLnBrk="1" hangingPunct="1">
              <a:buFontTx/>
              <a:buNone/>
            </a:pPr>
            <a:endParaRPr lang="en-GB" altLang="en-US" sz="2000" dirty="0"/>
          </a:p>
          <a:p>
            <a:pPr eaLnBrk="1" hangingPunct="1"/>
            <a:endParaRPr lang="en-GB" altLang="en-US" sz="2000" dirty="0"/>
          </a:p>
          <a:p>
            <a:pPr eaLnBrk="1" hangingPunct="1"/>
            <a:r>
              <a:rPr lang="en-GB" altLang="en-US" sz="2000" dirty="0"/>
              <a:t>What information do you want to get from your participants?</a:t>
            </a:r>
          </a:p>
          <a:p>
            <a:pPr eaLnBrk="1" hangingPunct="1"/>
            <a:endParaRPr lang="en-GB" altLang="en-US" sz="2000" dirty="0"/>
          </a:p>
          <a:p>
            <a:pPr eaLnBrk="1" hangingPunct="1"/>
            <a:r>
              <a:rPr lang="en-GB" altLang="en-US" sz="2000" dirty="0"/>
              <a:t>Develop an interview </a:t>
            </a:r>
            <a:r>
              <a:rPr lang="en-GB" altLang="en-US" sz="2000" dirty="0" smtClean="0"/>
              <a:t>schedule/topic guide </a:t>
            </a:r>
            <a:r>
              <a:rPr lang="en-GB" altLang="en-US" sz="2000" dirty="0"/>
              <a:t>to guide your questions to ensure you cover all important areas</a:t>
            </a:r>
          </a:p>
          <a:p>
            <a:pPr eaLnBrk="1" hangingPunct="1"/>
            <a:endParaRPr lang="en-GB" altLang="en-US" sz="2000" dirty="0"/>
          </a:p>
          <a:p>
            <a:pPr eaLnBrk="1" hangingPunct="1"/>
            <a:r>
              <a:rPr lang="en-GB" altLang="en-US" sz="2000" dirty="0"/>
              <a:t>Include: </a:t>
            </a:r>
          </a:p>
          <a:p>
            <a:pPr eaLnBrk="1" hangingPunct="1"/>
            <a:r>
              <a:rPr lang="en-GB" altLang="en-US" sz="2000" dirty="0"/>
              <a:t>Introduction </a:t>
            </a:r>
          </a:p>
          <a:p>
            <a:pPr eaLnBrk="1" hangingPunct="1"/>
            <a:r>
              <a:rPr lang="en-GB" altLang="en-US" sz="2000" dirty="0"/>
              <a:t>Permission to record interview/anonymity </a:t>
            </a:r>
          </a:p>
          <a:p>
            <a:pPr eaLnBrk="1" hangingPunct="1"/>
            <a:r>
              <a:rPr lang="en-GB" altLang="en-US" sz="2000" dirty="0"/>
              <a:t>prompts and hints for follow-up questions</a:t>
            </a:r>
          </a:p>
          <a:p>
            <a:pPr eaLnBrk="1" hangingPunct="1"/>
            <a:r>
              <a:rPr lang="en-GB" altLang="en-US" sz="2000" dirty="0"/>
              <a:t>Wrap-up at end (thank and summary of research aim)</a:t>
            </a:r>
          </a:p>
          <a:p>
            <a:pPr eaLnBrk="1" hangingPunct="1"/>
            <a:endParaRPr lang="en-GB" altLang="en-US" sz="2000" dirty="0"/>
          </a:p>
          <a:p>
            <a:pPr eaLnBrk="1" hangingPunct="1"/>
            <a:endParaRPr lang="en-GB" altLang="en-US" sz="2000" dirty="0"/>
          </a:p>
          <a:p>
            <a:pPr eaLnBrk="1" hangingPunct="1"/>
            <a:endParaRPr lang="en-GB" altLang="en-US" sz="2000" dirty="0"/>
          </a:p>
          <a:p>
            <a:pPr eaLnBrk="1" hangingPunct="1"/>
            <a:endParaRPr lang="en-GB" altLang="en-US" sz="2000" dirty="0"/>
          </a:p>
        </p:txBody>
      </p:sp>
    </p:spTree>
    <p:extLst>
      <p:ext uri="{BB962C8B-B14F-4D97-AF65-F5344CB8AC3E}">
        <p14:creationId xmlns:p14="http://schemas.microsoft.com/office/powerpoint/2010/main" val="25970758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r>
              <a:rPr lang="en-GB" altLang="en-US" sz="2800" b="1"/>
              <a:t>Categories of Questions</a:t>
            </a:r>
            <a:r>
              <a:rPr lang="en-GB" altLang="en-US" sz="2800"/>
              <a:t/>
            </a:r>
            <a:br>
              <a:rPr lang="en-GB" altLang="en-US" sz="2800"/>
            </a:br>
            <a:endParaRPr lang="en-GB" altLang="en-US" sz="2800"/>
          </a:p>
        </p:txBody>
      </p:sp>
      <p:sp>
        <p:nvSpPr>
          <p:cNvPr id="11267" name="Rectangle 3"/>
          <p:cNvSpPr>
            <a:spLocks noGrp="1" noChangeArrowheads="1"/>
          </p:cNvSpPr>
          <p:nvPr>
            <p:ph type="body" idx="1"/>
          </p:nvPr>
        </p:nvSpPr>
        <p:spPr>
          <a:xfrm>
            <a:off x="1919288" y="1412876"/>
            <a:ext cx="8229600" cy="4537075"/>
          </a:xfrm>
        </p:spPr>
        <p:txBody>
          <a:bodyPr>
            <a:normAutofit lnSpcReduction="10000"/>
          </a:bodyPr>
          <a:lstStyle/>
          <a:p>
            <a:pPr marL="0" indent="0">
              <a:lnSpc>
                <a:spcPct val="80000"/>
              </a:lnSpc>
              <a:buFont typeface="Wingdings" panose="05000000000000000000" pitchFamily="2" charset="2"/>
              <a:buChar char="Ø"/>
            </a:pPr>
            <a:r>
              <a:rPr lang="en-GB" altLang="en-US" sz="2000" b="1"/>
              <a:t>Opening:</a:t>
            </a:r>
            <a:r>
              <a:rPr lang="en-GB" altLang="en-US" sz="2000"/>
              <a:t> get acquainted and feel connected</a:t>
            </a:r>
          </a:p>
          <a:p>
            <a:pPr marL="0" indent="0">
              <a:lnSpc>
                <a:spcPct val="80000"/>
              </a:lnSpc>
              <a:buFont typeface="Wingdings" panose="05000000000000000000" pitchFamily="2" charset="2"/>
              <a:buChar char="Ø"/>
            </a:pPr>
            <a:endParaRPr lang="en-GB" altLang="en-US" sz="2000"/>
          </a:p>
          <a:p>
            <a:pPr marL="0" indent="0">
              <a:lnSpc>
                <a:spcPct val="80000"/>
              </a:lnSpc>
              <a:buFont typeface="Wingdings" panose="05000000000000000000" pitchFamily="2" charset="2"/>
              <a:buChar char="Ø"/>
            </a:pPr>
            <a:r>
              <a:rPr lang="en-GB" altLang="en-US" sz="2000" b="1"/>
              <a:t>Introductory</a:t>
            </a:r>
            <a:r>
              <a:rPr lang="en-GB" altLang="en-US" sz="2000"/>
              <a:t>: Begins discussion of topic</a:t>
            </a:r>
          </a:p>
          <a:p>
            <a:pPr marL="0" indent="0">
              <a:lnSpc>
                <a:spcPct val="80000"/>
              </a:lnSpc>
              <a:buFont typeface="Wingdings" panose="05000000000000000000" pitchFamily="2" charset="2"/>
              <a:buChar char="Ø"/>
            </a:pPr>
            <a:endParaRPr lang="en-GB" altLang="en-US" sz="2000"/>
          </a:p>
          <a:p>
            <a:pPr marL="0" indent="0">
              <a:lnSpc>
                <a:spcPct val="80000"/>
              </a:lnSpc>
              <a:buFont typeface="Wingdings" panose="05000000000000000000" pitchFamily="2" charset="2"/>
              <a:buChar char="Ø"/>
            </a:pPr>
            <a:r>
              <a:rPr lang="en-GB" altLang="en-US" sz="2000" b="1"/>
              <a:t>Transition:</a:t>
            </a:r>
            <a:r>
              <a:rPr lang="en-GB" altLang="en-US" sz="2000"/>
              <a:t> Moves smoothly and seamlessly into key questions</a:t>
            </a:r>
          </a:p>
          <a:p>
            <a:pPr marL="0" indent="0">
              <a:lnSpc>
                <a:spcPct val="80000"/>
              </a:lnSpc>
              <a:buFont typeface="Wingdings" panose="05000000000000000000" pitchFamily="2" charset="2"/>
              <a:buChar char="Ø"/>
            </a:pPr>
            <a:endParaRPr lang="en-GB" altLang="en-US" sz="2000"/>
          </a:p>
          <a:p>
            <a:pPr marL="0" indent="0">
              <a:lnSpc>
                <a:spcPct val="80000"/>
              </a:lnSpc>
              <a:buFont typeface="Wingdings" panose="05000000000000000000" pitchFamily="2" charset="2"/>
              <a:buChar char="Ø"/>
            </a:pPr>
            <a:r>
              <a:rPr lang="en-GB" altLang="en-US" sz="2000" b="1"/>
              <a:t>Key:</a:t>
            </a:r>
            <a:r>
              <a:rPr lang="en-GB" altLang="en-US" sz="2000"/>
              <a:t> Obtains insight on areas of central concern in the study</a:t>
            </a:r>
          </a:p>
          <a:p>
            <a:pPr marL="0" indent="0">
              <a:lnSpc>
                <a:spcPct val="80000"/>
              </a:lnSpc>
              <a:buFont typeface="Wingdings" panose="05000000000000000000" pitchFamily="2" charset="2"/>
              <a:buChar char="Ø"/>
            </a:pPr>
            <a:endParaRPr lang="en-GB" altLang="en-US" sz="2000"/>
          </a:p>
          <a:p>
            <a:pPr marL="0" indent="0">
              <a:lnSpc>
                <a:spcPct val="80000"/>
              </a:lnSpc>
              <a:buFont typeface="Wingdings" panose="05000000000000000000" pitchFamily="2" charset="2"/>
              <a:buChar char="Ø"/>
            </a:pPr>
            <a:r>
              <a:rPr lang="en-GB" altLang="en-US" sz="2000" b="1"/>
              <a:t>Ending:</a:t>
            </a:r>
            <a:r>
              <a:rPr lang="en-GB" altLang="en-US" sz="2000"/>
              <a:t> Helps researchers determine where to place emphasis and brings closure to the discussion</a:t>
            </a:r>
            <a:br>
              <a:rPr lang="en-GB" altLang="en-US" sz="2000"/>
            </a:br>
            <a:r>
              <a:rPr lang="en-GB" altLang="en-US" sz="2000"/>
              <a:t> </a:t>
            </a:r>
          </a:p>
          <a:p>
            <a:pPr marL="0" indent="0">
              <a:lnSpc>
                <a:spcPct val="80000"/>
              </a:lnSpc>
              <a:buFont typeface="Wingdings" panose="05000000000000000000" pitchFamily="2" charset="2"/>
              <a:buChar char="Ø"/>
            </a:pPr>
            <a:endParaRPr lang="en-GB" altLang="en-US" sz="2000"/>
          </a:p>
          <a:p>
            <a:pPr marL="0" indent="0">
              <a:lnSpc>
                <a:spcPct val="80000"/>
              </a:lnSpc>
              <a:buFont typeface="Wingdings" panose="05000000000000000000" pitchFamily="2" charset="2"/>
              <a:buChar char="Ø"/>
            </a:pPr>
            <a:endParaRPr lang="en-GB" altLang="en-US" sz="2000"/>
          </a:p>
          <a:p>
            <a:pPr marL="0" indent="0">
              <a:lnSpc>
                <a:spcPct val="80000"/>
              </a:lnSpc>
              <a:buFont typeface="Wingdings" panose="05000000000000000000" pitchFamily="2" charset="2"/>
              <a:buChar char="Ø"/>
            </a:pPr>
            <a:r>
              <a:rPr lang="en-GB" altLang="en-US" sz="2000"/>
              <a:t>(Krueger, 1998)</a:t>
            </a:r>
          </a:p>
          <a:p>
            <a:pPr marL="0" indent="0">
              <a:lnSpc>
                <a:spcPct val="80000"/>
              </a:lnSpc>
              <a:buFont typeface="Wingdings" panose="05000000000000000000" pitchFamily="2" charset="2"/>
              <a:buChar char="Ø"/>
            </a:pPr>
            <a:endParaRPr lang="en-GB" altLang="en-US" sz="2000"/>
          </a:p>
          <a:p>
            <a:pPr marL="0" indent="0">
              <a:lnSpc>
                <a:spcPct val="80000"/>
              </a:lnSpc>
              <a:buFont typeface="Wingdings" panose="05000000000000000000" pitchFamily="2" charset="2"/>
              <a:buChar char="Ø"/>
            </a:pPr>
            <a:endParaRPr lang="en-GB" altLang="en-US" sz="1800"/>
          </a:p>
        </p:txBody>
      </p:sp>
    </p:spTree>
    <p:extLst>
      <p:ext uri="{BB962C8B-B14F-4D97-AF65-F5344CB8AC3E}">
        <p14:creationId xmlns:p14="http://schemas.microsoft.com/office/powerpoint/2010/main" val="114943784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3"/>
          <p:cNvSpPr>
            <a:spLocks noGrp="1" noChangeArrowheads="1"/>
          </p:cNvSpPr>
          <p:nvPr>
            <p:ph type="body" idx="1"/>
          </p:nvPr>
        </p:nvSpPr>
        <p:spPr>
          <a:xfrm>
            <a:off x="1517560" y="114144"/>
            <a:ext cx="8229600" cy="5505450"/>
          </a:xfrm>
        </p:spPr>
        <p:txBody>
          <a:bodyPr/>
          <a:lstStyle/>
          <a:p>
            <a:pPr eaLnBrk="1" hangingPunct="1"/>
            <a:endParaRPr lang="en-GB" altLang="en-US" sz="2800" b="1" dirty="0"/>
          </a:p>
          <a:p>
            <a:pPr marL="0" indent="0" eaLnBrk="1" hangingPunct="1">
              <a:buNone/>
            </a:pPr>
            <a:r>
              <a:rPr lang="en-GB" altLang="en-US" sz="2000" b="1" dirty="0" smtClean="0"/>
              <a:t>Importance of good interview questions:</a:t>
            </a:r>
          </a:p>
          <a:p>
            <a:pPr marL="0" indent="0" eaLnBrk="1" hangingPunct="1">
              <a:buNone/>
            </a:pPr>
            <a:endParaRPr lang="en-GB" altLang="en-US" sz="2000" b="1" dirty="0"/>
          </a:p>
          <a:p>
            <a:pPr eaLnBrk="1" hangingPunct="1">
              <a:buFont typeface="Wingdings" panose="05000000000000000000" pitchFamily="2" charset="2"/>
              <a:buChar char="Ø"/>
            </a:pPr>
            <a:r>
              <a:rPr lang="en-GB" altLang="en-US" sz="2000" b="1" dirty="0"/>
              <a:t>Ask questions in a conversational manner</a:t>
            </a:r>
          </a:p>
          <a:p>
            <a:pPr eaLnBrk="1" hangingPunct="1">
              <a:buFont typeface="Wingdings" panose="05000000000000000000" pitchFamily="2" charset="2"/>
              <a:buChar char="Ø"/>
            </a:pPr>
            <a:endParaRPr lang="en-GB" altLang="en-US" sz="2000" b="1" dirty="0"/>
          </a:p>
          <a:p>
            <a:pPr eaLnBrk="1" hangingPunct="1">
              <a:buFont typeface="Wingdings" panose="05000000000000000000" pitchFamily="2" charset="2"/>
              <a:buChar char="Ø"/>
            </a:pPr>
            <a:r>
              <a:rPr lang="en-GB" altLang="en-US" sz="2000" b="1" dirty="0"/>
              <a:t>Keep questions clear, brief, reasonable, </a:t>
            </a:r>
            <a:r>
              <a:rPr lang="en-GB" altLang="en-US" sz="2000" b="1" dirty="0" err="1"/>
              <a:t>uni</a:t>
            </a:r>
            <a:r>
              <a:rPr lang="en-GB" altLang="en-US" sz="2000" b="1" dirty="0"/>
              <a:t>-dimensional and avoid jargon.</a:t>
            </a:r>
          </a:p>
          <a:p>
            <a:pPr eaLnBrk="1" hangingPunct="1">
              <a:buFont typeface="Wingdings" panose="05000000000000000000" pitchFamily="2" charset="2"/>
              <a:buChar char="Ø"/>
            </a:pPr>
            <a:endParaRPr lang="en-GB" altLang="en-US" sz="2000" b="1" dirty="0"/>
          </a:p>
          <a:p>
            <a:pPr eaLnBrk="1" hangingPunct="1">
              <a:buFont typeface="Wingdings" panose="05000000000000000000" pitchFamily="2" charset="2"/>
              <a:buChar char="Ø"/>
            </a:pPr>
            <a:r>
              <a:rPr lang="en-GB" altLang="en-US" sz="2000" b="1" dirty="0"/>
              <a:t>Obtain feedback from others </a:t>
            </a:r>
          </a:p>
          <a:p>
            <a:pPr eaLnBrk="1" hangingPunct="1">
              <a:buFont typeface="Wingdings" panose="05000000000000000000" pitchFamily="2" charset="2"/>
              <a:buChar char="Ø"/>
            </a:pPr>
            <a:endParaRPr lang="en-GB" altLang="en-US" sz="2000" b="1" dirty="0"/>
          </a:p>
          <a:p>
            <a:pPr eaLnBrk="1" hangingPunct="1">
              <a:buFont typeface="Wingdings" panose="05000000000000000000" pitchFamily="2" charset="2"/>
              <a:buChar char="Ø"/>
            </a:pPr>
            <a:r>
              <a:rPr lang="en-GB" altLang="en-US" sz="2000" b="1" dirty="0"/>
              <a:t>Allow enough time to make revisions</a:t>
            </a:r>
          </a:p>
        </p:txBody>
      </p:sp>
      <p:sp>
        <p:nvSpPr>
          <p:cNvPr id="2" name="Oval 1"/>
          <p:cNvSpPr/>
          <p:nvPr/>
        </p:nvSpPr>
        <p:spPr>
          <a:xfrm>
            <a:off x="7126310" y="3490287"/>
            <a:ext cx="3528811" cy="212930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Avoid bias or your own personal agenda!</a:t>
            </a:r>
            <a:endParaRPr lang="en-GB" dirty="0"/>
          </a:p>
        </p:txBody>
      </p:sp>
    </p:spTree>
    <p:extLst>
      <p:ext uri="{BB962C8B-B14F-4D97-AF65-F5344CB8AC3E}">
        <p14:creationId xmlns:p14="http://schemas.microsoft.com/office/powerpoint/2010/main" val="285994665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altLang="en-US" sz="2800" b="1" dirty="0" smtClean="0"/>
              <a:t>Don’t underestimate recruitment challenge</a:t>
            </a:r>
            <a:br>
              <a:rPr lang="en-GB" altLang="en-US" sz="2800" b="1" dirty="0" smtClean="0"/>
            </a:br>
            <a:endParaRPr lang="en-GB" altLang="en-US" sz="2800" b="1" dirty="0"/>
          </a:p>
        </p:txBody>
      </p:sp>
      <p:sp>
        <p:nvSpPr>
          <p:cNvPr id="13315" name="Rectangle 3"/>
          <p:cNvSpPr>
            <a:spLocks noGrp="1" noChangeArrowheads="1"/>
          </p:cNvSpPr>
          <p:nvPr>
            <p:ph type="body" idx="1"/>
          </p:nvPr>
        </p:nvSpPr>
        <p:spPr>
          <a:xfrm>
            <a:off x="1981200" y="1600201"/>
            <a:ext cx="8229600" cy="4924425"/>
          </a:xfrm>
        </p:spPr>
        <p:txBody>
          <a:bodyPr>
            <a:normAutofit/>
          </a:bodyPr>
          <a:lstStyle/>
          <a:p>
            <a:pPr eaLnBrk="1" hangingPunct="1">
              <a:lnSpc>
                <a:spcPct val="80000"/>
              </a:lnSpc>
            </a:pPr>
            <a:endParaRPr lang="en-GB" altLang="en-US" sz="1200" dirty="0"/>
          </a:p>
          <a:p>
            <a:pPr eaLnBrk="1" hangingPunct="1">
              <a:lnSpc>
                <a:spcPct val="80000"/>
              </a:lnSpc>
              <a:buFont typeface="Wingdings" panose="05000000000000000000" pitchFamily="2" charset="2"/>
              <a:buChar char="Ø"/>
            </a:pPr>
            <a:r>
              <a:rPr lang="en-GB" altLang="en-US" sz="2000" b="1" dirty="0"/>
              <a:t>Convey a sense that the research will be interesting and worthwhile</a:t>
            </a:r>
          </a:p>
          <a:p>
            <a:pPr eaLnBrk="1" hangingPunct="1">
              <a:lnSpc>
                <a:spcPct val="80000"/>
              </a:lnSpc>
              <a:buFont typeface="Wingdings" panose="05000000000000000000" pitchFamily="2" charset="2"/>
              <a:buChar char="Ø"/>
            </a:pPr>
            <a:endParaRPr lang="en-GB" altLang="en-US" sz="2000" b="1" dirty="0"/>
          </a:p>
          <a:p>
            <a:pPr eaLnBrk="1" hangingPunct="1">
              <a:lnSpc>
                <a:spcPct val="80000"/>
              </a:lnSpc>
              <a:buFont typeface="Wingdings" panose="05000000000000000000" pitchFamily="2" charset="2"/>
              <a:buChar char="Ø"/>
            </a:pPr>
            <a:r>
              <a:rPr lang="en-GB" altLang="en-US" sz="2000" b="1" dirty="0"/>
              <a:t>Make the contacts </a:t>
            </a:r>
            <a:r>
              <a:rPr lang="en-GB" altLang="en-US" sz="2000" b="1" dirty="0" smtClean="0"/>
              <a:t>personal (where appropriate!)</a:t>
            </a:r>
            <a:endParaRPr lang="en-GB" altLang="en-US" sz="2000" b="1" dirty="0"/>
          </a:p>
          <a:p>
            <a:pPr eaLnBrk="1" hangingPunct="1">
              <a:lnSpc>
                <a:spcPct val="80000"/>
              </a:lnSpc>
              <a:buFont typeface="Wingdings" panose="05000000000000000000" pitchFamily="2" charset="2"/>
              <a:buChar char="Ø"/>
            </a:pPr>
            <a:endParaRPr lang="en-GB" altLang="en-US" sz="2000" b="1" dirty="0"/>
          </a:p>
          <a:p>
            <a:pPr eaLnBrk="1" hangingPunct="1">
              <a:lnSpc>
                <a:spcPct val="80000"/>
              </a:lnSpc>
              <a:buFont typeface="Wingdings" panose="05000000000000000000" pitchFamily="2" charset="2"/>
              <a:buChar char="Ø"/>
            </a:pPr>
            <a:r>
              <a:rPr lang="en-GB" altLang="en-US" sz="2000" b="1" dirty="0"/>
              <a:t>Build on existing relationships whenever </a:t>
            </a:r>
            <a:r>
              <a:rPr lang="en-GB" altLang="en-US" sz="2000" b="1" dirty="0" smtClean="0"/>
              <a:t>possible (where appropriate!)</a:t>
            </a:r>
            <a:endParaRPr lang="en-GB" altLang="en-US" sz="2000" b="1" dirty="0"/>
          </a:p>
          <a:p>
            <a:pPr eaLnBrk="1" hangingPunct="1">
              <a:lnSpc>
                <a:spcPct val="80000"/>
              </a:lnSpc>
              <a:buFont typeface="Wingdings" panose="05000000000000000000" pitchFamily="2" charset="2"/>
              <a:buChar char="Ø"/>
            </a:pPr>
            <a:endParaRPr lang="en-GB" altLang="en-US" sz="2000" b="1" dirty="0"/>
          </a:p>
          <a:p>
            <a:pPr eaLnBrk="1" hangingPunct="1">
              <a:lnSpc>
                <a:spcPct val="80000"/>
              </a:lnSpc>
              <a:buFont typeface="Wingdings" panose="05000000000000000000" pitchFamily="2" charset="2"/>
              <a:buChar char="Ø"/>
            </a:pPr>
            <a:r>
              <a:rPr lang="en-GB" altLang="en-US" sz="2000" b="1" dirty="0"/>
              <a:t>Use appropriate screening criteria</a:t>
            </a:r>
          </a:p>
          <a:p>
            <a:pPr marL="0" indent="0" eaLnBrk="1" hangingPunct="1">
              <a:lnSpc>
                <a:spcPct val="80000"/>
              </a:lnSpc>
              <a:buNone/>
            </a:pPr>
            <a:endParaRPr lang="en-GB" altLang="en-US" sz="2000" b="1" dirty="0"/>
          </a:p>
          <a:p>
            <a:pPr eaLnBrk="1" hangingPunct="1">
              <a:lnSpc>
                <a:spcPct val="80000"/>
              </a:lnSpc>
              <a:buFont typeface="Wingdings" panose="05000000000000000000" pitchFamily="2" charset="2"/>
              <a:buChar char="Ø"/>
            </a:pPr>
            <a:r>
              <a:rPr lang="en-GB" altLang="en-US" sz="2000" b="1" dirty="0"/>
              <a:t>Make participation as convenient as possible</a:t>
            </a:r>
          </a:p>
          <a:p>
            <a:pPr eaLnBrk="1" hangingPunct="1">
              <a:lnSpc>
                <a:spcPct val="80000"/>
              </a:lnSpc>
              <a:buFont typeface="Wingdings" panose="05000000000000000000" pitchFamily="2" charset="2"/>
              <a:buChar char="Ø"/>
            </a:pPr>
            <a:endParaRPr lang="en-GB" altLang="en-US" sz="2000" b="1" dirty="0"/>
          </a:p>
          <a:p>
            <a:pPr eaLnBrk="1" hangingPunct="1">
              <a:lnSpc>
                <a:spcPct val="80000"/>
              </a:lnSpc>
              <a:buFont typeface="Wingdings" panose="05000000000000000000" pitchFamily="2" charset="2"/>
              <a:buChar char="Ø"/>
            </a:pPr>
            <a:r>
              <a:rPr lang="en-GB" altLang="en-US" sz="2000" b="1" dirty="0"/>
              <a:t>Follow up</a:t>
            </a:r>
          </a:p>
          <a:p>
            <a:pPr eaLnBrk="1" hangingPunct="1">
              <a:lnSpc>
                <a:spcPct val="80000"/>
              </a:lnSpc>
              <a:buFontTx/>
              <a:buNone/>
            </a:pPr>
            <a:r>
              <a:rPr lang="en-GB" altLang="en-US" sz="1600" b="1" dirty="0"/>
              <a:t/>
            </a:r>
            <a:br>
              <a:rPr lang="en-GB" altLang="en-US" sz="1600" b="1" dirty="0"/>
            </a:br>
            <a:endParaRPr lang="en-GB" altLang="en-US" sz="1600" b="1" dirty="0"/>
          </a:p>
        </p:txBody>
      </p:sp>
    </p:spTree>
    <p:extLst>
      <p:ext uri="{BB962C8B-B14F-4D97-AF65-F5344CB8AC3E}">
        <p14:creationId xmlns:p14="http://schemas.microsoft.com/office/powerpoint/2010/main" val="319890974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p:cNvSpPr>
            <a:spLocks noGrp="1" noChangeArrowheads="1"/>
          </p:cNvSpPr>
          <p:nvPr>
            <p:ph type="body" idx="1"/>
          </p:nvPr>
        </p:nvSpPr>
        <p:spPr>
          <a:xfrm>
            <a:off x="1730398" y="1417414"/>
            <a:ext cx="8229600" cy="4525962"/>
          </a:xfrm>
        </p:spPr>
        <p:txBody>
          <a:bodyPr rtlCol="0">
            <a:noAutofit/>
          </a:bodyPr>
          <a:lstStyle/>
          <a:p>
            <a:pPr>
              <a:defRPr/>
            </a:pPr>
            <a:r>
              <a:rPr lang="en-GB" sz="1800" b="1" dirty="0"/>
              <a:t>Analysis must be </a:t>
            </a:r>
            <a:r>
              <a:rPr lang="en-GB" sz="1800" b="1" dirty="0" smtClean="0"/>
              <a:t>systematic</a:t>
            </a:r>
            <a:endParaRPr lang="en-GB" sz="1800" b="1" dirty="0"/>
          </a:p>
          <a:p>
            <a:pPr>
              <a:defRPr/>
            </a:pPr>
            <a:r>
              <a:rPr lang="en-GB" sz="1800" b="1" dirty="0"/>
              <a:t>Analysis must be </a:t>
            </a:r>
            <a:r>
              <a:rPr lang="en-GB" sz="1800" b="1" dirty="0" smtClean="0"/>
              <a:t>verifiable</a:t>
            </a:r>
            <a:endParaRPr lang="en-GB" sz="1800" b="1" dirty="0"/>
          </a:p>
          <a:p>
            <a:pPr>
              <a:defRPr/>
            </a:pPr>
            <a:r>
              <a:rPr lang="en-GB" sz="1800" b="1" dirty="0"/>
              <a:t>Analysis requires </a:t>
            </a:r>
            <a:r>
              <a:rPr lang="en-GB" sz="1800" b="1" dirty="0" smtClean="0"/>
              <a:t>time</a:t>
            </a:r>
            <a:endParaRPr lang="en-GB" sz="1800" b="1" dirty="0"/>
          </a:p>
          <a:p>
            <a:pPr>
              <a:defRPr/>
            </a:pPr>
            <a:r>
              <a:rPr lang="en-GB" sz="1800" b="1" dirty="0"/>
              <a:t>Analysis is jeopardised by </a:t>
            </a:r>
            <a:r>
              <a:rPr lang="en-GB" sz="1800" b="1" dirty="0" smtClean="0"/>
              <a:t>delay</a:t>
            </a:r>
            <a:endParaRPr lang="en-GB" sz="1800" b="1" dirty="0"/>
          </a:p>
          <a:p>
            <a:pPr>
              <a:defRPr/>
            </a:pPr>
            <a:r>
              <a:rPr lang="en-GB" sz="1800" b="1" dirty="0"/>
              <a:t>Analysis should entertain alternative </a:t>
            </a:r>
            <a:r>
              <a:rPr lang="en-GB" sz="1800" b="1" dirty="0" smtClean="0"/>
              <a:t>explanations</a:t>
            </a:r>
            <a:endParaRPr lang="en-GB" sz="1800" b="1" dirty="0"/>
          </a:p>
          <a:p>
            <a:pPr>
              <a:defRPr/>
            </a:pPr>
            <a:r>
              <a:rPr lang="en-GB" sz="1800" b="1" dirty="0"/>
              <a:t>Analysis is improved by </a:t>
            </a:r>
            <a:r>
              <a:rPr lang="en-GB" sz="1800" b="1" dirty="0" smtClean="0"/>
              <a:t>feedback</a:t>
            </a:r>
            <a:endParaRPr lang="en-GB" sz="1800" b="1" dirty="0"/>
          </a:p>
          <a:p>
            <a:pPr>
              <a:defRPr/>
            </a:pPr>
            <a:r>
              <a:rPr lang="en-GB" sz="1800" b="1" dirty="0"/>
              <a:t>Analysis is a process of </a:t>
            </a:r>
            <a:r>
              <a:rPr lang="en-GB" sz="1800" b="1" dirty="0" smtClean="0"/>
              <a:t>comparison</a:t>
            </a:r>
            <a:endParaRPr lang="en-GB" sz="1800" b="1" dirty="0"/>
          </a:p>
          <a:p>
            <a:pPr>
              <a:defRPr/>
            </a:pPr>
            <a:r>
              <a:rPr lang="en-GB" sz="1800" b="1" dirty="0"/>
              <a:t>Analysis is situationally responsive</a:t>
            </a:r>
            <a:r>
              <a:rPr lang="en-GB" sz="1800" dirty="0"/>
              <a:t> </a:t>
            </a:r>
          </a:p>
        </p:txBody>
      </p:sp>
      <p:sp>
        <p:nvSpPr>
          <p:cNvPr id="2" name="Title 1"/>
          <p:cNvSpPr>
            <a:spLocks noGrp="1"/>
          </p:cNvSpPr>
          <p:nvPr>
            <p:ph type="title"/>
          </p:nvPr>
        </p:nvSpPr>
        <p:spPr>
          <a:xfrm>
            <a:off x="1137120" y="0"/>
            <a:ext cx="9905998" cy="1478570"/>
          </a:xfrm>
        </p:spPr>
        <p:txBody>
          <a:bodyPr/>
          <a:lstStyle/>
          <a:p>
            <a:r>
              <a:rPr lang="en-GB" dirty="0"/>
              <a:t>And finally… don’t’ forget…</a:t>
            </a:r>
          </a:p>
        </p:txBody>
      </p:sp>
    </p:spTree>
    <p:extLst>
      <p:ext uri="{BB962C8B-B14F-4D97-AF65-F5344CB8AC3E}">
        <p14:creationId xmlns:p14="http://schemas.microsoft.com/office/powerpoint/2010/main" val="2986048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288</TotalTime>
  <Words>1702</Words>
  <Application>Microsoft Office PowerPoint</Application>
  <PresentationFormat>Widescreen</PresentationFormat>
  <Paragraphs>176</Paragraphs>
  <Slides>15</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Tw Cen MT</vt:lpstr>
      <vt:lpstr>Times New Roman</vt:lpstr>
      <vt:lpstr>Trebuchet MS</vt:lpstr>
      <vt:lpstr>Arial</vt:lpstr>
      <vt:lpstr>Calibri</vt:lpstr>
      <vt:lpstr>Wingdings</vt:lpstr>
      <vt:lpstr>Circuit</vt:lpstr>
      <vt:lpstr> Psychology &amp; Counselling:  TEN Minute Tutorials:   Planning qualitative research: Interview and focus groups  Presented by Dr ceri Phelps </vt:lpstr>
      <vt:lpstr>PowerPoint Presentation</vt:lpstr>
      <vt:lpstr>IDENTIFY YOUR SPECIFIC METHODOLOGY AND Qualitative ANALYSIS PLAN </vt:lpstr>
      <vt:lpstr>What does qualitative research involve?</vt:lpstr>
      <vt:lpstr>Why conduct a qualitative study?</vt:lpstr>
      <vt:lpstr>What is the approach/context of your proposal?</vt:lpstr>
      <vt:lpstr>Planning qualitative studies</vt:lpstr>
      <vt:lpstr>Planning qualitative studies</vt:lpstr>
      <vt:lpstr>Planning qualitative studies</vt:lpstr>
      <vt:lpstr>Planning qualitative studies</vt:lpstr>
      <vt:lpstr>The importance of good questions </vt:lpstr>
      <vt:lpstr>Categories of Questions </vt:lpstr>
      <vt:lpstr>PowerPoint Presentation</vt:lpstr>
      <vt:lpstr>Don’t underestimate recruitment challenge </vt:lpstr>
      <vt:lpstr>And finally… don’t’ forget…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School of Psychology &amp; Counselling: Ten Minute Tutorials:     S1:  Identifying a Research Idea</dc:title>
  <dc:creator>Ceri Phelps</dc:creator>
  <cp:lastModifiedBy>Ceri Phelps</cp:lastModifiedBy>
  <cp:revision>25</cp:revision>
  <dcterms:created xsi:type="dcterms:W3CDTF">2020-04-27T07:44:47Z</dcterms:created>
  <dcterms:modified xsi:type="dcterms:W3CDTF">2020-06-06T13:44:02Z</dcterms:modified>
</cp:coreProperties>
</file>