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9" r:id="rId4"/>
    <p:sldId id="260" r:id="rId5"/>
    <p:sldId id="258" r:id="rId6"/>
    <p:sldId id="263" r:id="rId7"/>
    <p:sldId id="262" r:id="rId8"/>
    <p:sldId id="264" r:id="rId9"/>
    <p:sldId id="267" r:id="rId10"/>
    <p:sldId id="270" r:id="rId11"/>
  </p:sldIdLst>
  <p:sldSz cx="18288000" cy="10287000"/>
  <p:notesSz cx="6858000" cy="9144000"/>
  <p:embeddedFontLst>
    <p:embeddedFont>
      <p:font typeface="Poppins" panose="00000500000000000000" pitchFamily="2" charset="0"/>
      <p:regular r:id="rId13"/>
      <p:bold r:id="rId14"/>
      <p:italic r:id="rId15"/>
      <p:boldItalic r:id="rId16"/>
    </p:embeddedFont>
    <p:embeddedFont>
      <p:font typeface="Poppins Bold" panose="00000800000000000000" pitchFamily="2" charset="0"/>
      <p:regular r:id="rId17"/>
      <p:bold r:id="rId18"/>
    </p:embeddedFont>
    <p:embeddedFont>
      <p:font typeface="Raleway Bold" pitchFamily="2" charset="0"/>
      <p:regular r:id="rId19"/>
      <p:bold r:id="rId20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21BC3F8-4D35-4A1C-A80A-00CEAF724FDF}" v="73" dt="2026-03-15T04:33:52.56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37" d="100"/>
          <a:sy n="37" d="100"/>
        </p:scale>
        <p:origin x="1060" y="4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1.fntdata"/><Relationship Id="rId18" Type="http://schemas.openxmlformats.org/officeDocument/2006/relationships/font" Target="fonts/font6.fntdata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font" Target="fonts/font5.fntdata"/><Relationship Id="rId25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font" Target="fonts/font4.fntdata"/><Relationship Id="rId20" Type="http://schemas.openxmlformats.org/officeDocument/2006/relationships/font" Target="fonts/font8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font" Target="fonts/font3.fntdata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font" Target="fonts/font7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2.fntdata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91FB6B5-1BBA-411C-8A0D-803A0DCDC3A8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4E7835B-8324-4A20-8693-DDFDD0EC84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05643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4E7835B-8324-4A20-8693-DDFDD0EC842D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449381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4E7835B-8324-4A20-8693-DDFDD0EC842D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75238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My application</a:t>
            </a:r>
          </a:p>
          <a:p>
            <a:endParaRPr lang="en-US" dirty="0"/>
          </a:p>
          <a:p>
            <a:r>
              <a:rPr lang="en-US" dirty="0"/>
              <a:t>In Task 3, I used Excel to present income and expenditure. This showed me how spreadsheets support budgeting and simple analysis.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4E7835B-8324-4A20-8693-DDFDD0EC842D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55590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3/17/2026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3/17/2026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3/17/2026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3/17/2026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sv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sv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3.sv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svg"/><Relationship Id="rId5" Type="http://schemas.openxmlformats.org/officeDocument/2006/relationships/image" Target="../media/image10.svg"/><Relationship Id="rId4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jpg"/><Relationship Id="rId3" Type="http://schemas.openxmlformats.org/officeDocument/2006/relationships/image" Target="../media/image3.svg"/><Relationship Id="rId7" Type="http://schemas.openxmlformats.org/officeDocument/2006/relationships/image" Target="../media/image15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jpg"/><Relationship Id="rId5" Type="http://schemas.openxmlformats.org/officeDocument/2006/relationships/image" Target="../media/image13.jpg"/><Relationship Id="rId4" Type="http://schemas.openxmlformats.org/officeDocument/2006/relationships/image" Target="../media/image12.sv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svg"/><Relationship Id="rId2" Type="http://schemas.openxmlformats.org/officeDocument/2006/relationships/image" Target="../media/image3.sv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0.sv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2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png"/><Relationship Id="rId5" Type="http://schemas.openxmlformats.org/officeDocument/2006/relationships/image" Target="../media/image24.png"/><Relationship Id="rId4" Type="http://schemas.openxmlformats.org/officeDocument/2006/relationships/image" Target="../media/image23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8.svg"/><Relationship Id="rId4" Type="http://schemas.openxmlformats.org/officeDocument/2006/relationships/image" Target="../media/image2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225455" y="244885"/>
            <a:ext cx="12637813" cy="9402884"/>
            <a:chOff x="0" y="-66675"/>
            <a:chExt cx="3328478" cy="2476480"/>
          </a:xfrm>
        </p:grpSpPr>
        <p:sp>
          <p:nvSpPr>
            <p:cNvPr id="4" name="Freeform 4"/>
            <p:cNvSpPr/>
            <p:nvPr/>
          </p:nvSpPr>
          <p:spPr>
            <a:xfrm>
              <a:off x="42450" y="0"/>
              <a:ext cx="3286028" cy="2409805"/>
            </a:xfrm>
            <a:custGeom>
              <a:avLst/>
              <a:gdLst/>
              <a:ahLst/>
              <a:cxnLst/>
              <a:rect l="l" t="t" r="r" b="b"/>
              <a:pathLst>
                <a:path w="3286028" h="2409805">
                  <a:moveTo>
                    <a:pt x="0" y="0"/>
                  </a:moveTo>
                  <a:lnTo>
                    <a:pt x="3286028" y="0"/>
                  </a:lnTo>
                  <a:lnTo>
                    <a:pt x="3286028" y="2409805"/>
                  </a:lnTo>
                  <a:lnTo>
                    <a:pt x="0" y="2409805"/>
                  </a:lnTo>
                  <a:close/>
                </a:path>
              </a:pathLst>
            </a:custGeom>
            <a:solidFill>
              <a:srgbClr val="1B1A55">
                <a:alpha val="84706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66675"/>
              <a:ext cx="3286028" cy="247648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9098650" y="2175570"/>
            <a:ext cx="2719881" cy="883588"/>
            <a:chOff x="2042337" y="-699769"/>
            <a:chExt cx="716347" cy="232715"/>
          </a:xfrm>
        </p:grpSpPr>
        <p:sp>
          <p:nvSpPr>
            <p:cNvPr id="7" name="Freeform 7"/>
            <p:cNvSpPr/>
            <p:nvPr/>
          </p:nvSpPr>
          <p:spPr>
            <a:xfrm>
              <a:off x="2042337" y="-666654"/>
              <a:ext cx="704403" cy="175565"/>
            </a:xfrm>
            <a:custGeom>
              <a:avLst/>
              <a:gdLst/>
              <a:ahLst/>
              <a:cxnLst/>
              <a:rect l="l" t="t" r="r" b="b"/>
              <a:pathLst>
                <a:path w="704403" h="175565">
                  <a:moveTo>
                    <a:pt x="0" y="0"/>
                  </a:moveTo>
                  <a:lnTo>
                    <a:pt x="704403" y="0"/>
                  </a:lnTo>
                  <a:lnTo>
                    <a:pt x="704403" y="175565"/>
                  </a:lnTo>
                  <a:lnTo>
                    <a:pt x="0" y="175565"/>
                  </a:lnTo>
                  <a:close/>
                </a:path>
              </a:pathLst>
            </a:custGeom>
            <a:solidFill>
              <a:srgbClr val="9290C3"/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2054281" y="-699769"/>
              <a:ext cx="704403" cy="23271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39"/>
                </a:lnSpc>
              </a:pPr>
              <a:r>
                <a:rPr lang="en-US" sz="2099" b="1" spc="209" dirty="0">
                  <a:solidFill>
                    <a:srgbClr val="FFFFFF"/>
                  </a:solidFill>
                  <a:latin typeface="Poppins Bold"/>
                  <a:ea typeface="Poppins Bold"/>
                  <a:cs typeface="Poppins Bold"/>
                  <a:sym typeface="Poppins Bold"/>
                </a:rPr>
                <a:t>16 March, 2026</a:t>
              </a:r>
            </a:p>
          </p:txBody>
        </p:sp>
      </p:grpSp>
      <p:sp>
        <p:nvSpPr>
          <p:cNvPr id="9" name="Freeform 9"/>
          <p:cNvSpPr/>
          <p:nvPr/>
        </p:nvSpPr>
        <p:spPr>
          <a:xfrm rot="3553707">
            <a:off x="12787882" y="7863809"/>
            <a:ext cx="8732536" cy="2303206"/>
          </a:xfrm>
          <a:custGeom>
            <a:avLst/>
            <a:gdLst/>
            <a:ahLst/>
            <a:cxnLst/>
            <a:rect l="l" t="t" r="r" b="b"/>
            <a:pathLst>
              <a:path w="8732536" h="2303206">
                <a:moveTo>
                  <a:pt x="0" y="0"/>
                </a:moveTo>
                <a:lnTo>
                  <a:pt x="8732537" y="0"/>
                </a:lnTo>
                <a:lnTo>
                  <a:pt x="8732537" y="2303207"/>
                </a:lnTo>
                <a:lnTo>
                  <a:pt x="0" y="230320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50000"/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0" name="Group 10"/>
          <p:cNvGrpSpPr/>
          <p:nvPr/>
        </p:nvGrpSpPr>
        <p:grpSpPr>
          <a:xfrm>
            <a:off x="11473360" y="-61337"/>
            <a:ext cx="5680790" cy="10409675"/>
            <a:chOff x="0" y="0"/>
            <a:chExt cx="660077" cy="1209548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660077" cy="1209548"/>
            </a:xfrm>
            <a:custGeom>
              <a:avLst/>
              <a:gdLst/>
              <a:ahLst/>
              <a:cxnLst/>
              <a:rect l="l" t="t" r="r" b="b"/>
              <a:pathLst>
                <a:path w="660077" h="1209548">
                  <a:moveTo>
                    <a:pt x="203200" y="0"/>
                  </a:moveTo>
                  <a:lnTo>
                    <a:pt x="660077" y="0"/>
                  </a:lnTo>
                  <a:lnTo>
                    <a:pt x="456877" y="1209548"/>
                  </a:lnTo>
                  <a:lnTo>
                    <a:pt x="0" y="1209548"/>
                  </a:lnTo>
                  <a:lnTo>
                    <a:pt x="203200" y="0"/>
                  </a:lnTo>
                  <a:close/>
                </a:path>
              </a:pathLst>
            </a:custGeom>
            <a:blipFill>
              <a:blip r:embed="rId3"/>
              <a:stretch>
                <a:fillRect l="-202781" r="-22984"/>
              </a:stretch>
            </a:blipFill>
            <a:ln w="57150" cap="sq">
              <a:solidFill>
                <a:srgbClr val="9290C3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2" name="Freeform 12"/>
          <p:cNvSpPr/>
          <p:nvPr/>
        </p:nvSpPr>
        <p:spPr>
          <a:xfrm rot="-2044944">
            <a:off x="946938" y="4540505"/>
            <a:ext cx="10752752" cy="2836038"/>
          </a:xfrm>
          <a:custGeom>
            <a:avLst/>
            <a:gdLst/>
            <a:ahLst/>
            <a:cxnLst/>
            <a:rect l="l" t="t" r="r" b="b"/>
            <a:pathLst>
              <a:path w="10752752" h="2836038">
                <a:moveTo>
                  <a:pt x="0" y="0"/>
                </a:moveTo>
                <a:lnTo>
                  <a:pt x="10752752" y="0"/>
                </a:lnTo>
                <a:lnTo>
                  <a:pt x="10752752" y="2836038"/>
                </a:lnTo>
                <a:lnTo>
                  <a:pt x="0" y="283603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50000"/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TextBox 13"/>
          <p:cNvSpPr txBox="1"/>
          <p:nvPr/>
        </p:nvSpPr>
        <p:spPr>
          <a:xfrm>
            <a:off x="864982" y="625573"/>
            <a:ext cx="10390386" cy="131100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12100"/>
              </a:lnSpc>
            </a:pPr>
            <a:r>
              <a:rPr lang="en-US" sz="4800" b="1" spc="550" dirty="0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rPr>
              <a:t>REFLECTIVE PRESENTATION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5455" y="4440896"/>
            <a:ext cx="11593076" cy="341119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3840"/>
              </a:lnSpc>
            </a:pPr>
            <a:r>
              <a:rPr lang="en-US" sz="3200" spc="320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MODULE CODE: Digital Skills for Personal Development and Business Growth BMSW4008</a:t>
            </a:r>
          </a:p>
          <a:p>
            <a:pPr marL="0" lvl="0" indent="0" algn="l">
              <a:lnSpc>
                <a:spcPts val="3840"/>
              </a:lnSpc>
            </a:pPr>
            <a:endParaRPr lang="en-US" sz="3200" spc="320" dirty="0">
              <a:solidFill>
                <a:srgbClr val="FFFFFF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0" lvl="0" indent="0" algn="l">
              <a:lnSpc>
                <a:spcPts val="3840"/>
              </a:lnSpc>
            </a:pPr>
            <a:r>
              <a:rPr lang="en-US" sz="3200" spc="320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STUDENT NAME: ALEXANDRA-MARINA MANDOIU</a:t>
            </a:r>
          </a:p>
          <a:p>
            <a:pPr marL="0" lvl="0" indent="0" algn="l">
              <a:lnSpc>
                <a:spcPts val="3840"/>
              </a:lnSpc>
            </a:pPr>
            <a:r>
              <a:rPr lang="en-US" sz="3200" spc="320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STUDENT NUMBER:2524588</a:t>
            </a:r>
          </a:p>
          <a:p>
            <a:pPr marL="0" lvl="0" indent="0" algn="l">
              <a:lnSpc>
                <a:spcPts val="3840"/>
              </a:lnSpc>
            </a:pPr>
            <a:r>
              <a:rPr lang="en-US" sz="3200" spc="320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LECTURER: PHILIPPA FITZGERALD</a:t>
            </a:r>
          </a:p>
          <a:p>
            <a:pPr marL="0" lvl="0" indent="0" algn="l">
              <a:lnSpc>
                <a:spcPts val="3840"/>
              </a:lnSpc>
            </a:pPr>
            <a:endParaRPr lang="en-US" sz="3200" spc="320" dirty="0">
              <a:solidFill>
                <a:srgbClr val="FFFFFF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1702653">
            <a:off x="644061" y="1323161"/>
            <a:ext cx="13280183" cy="3502648"/>
          </a:xfrm>
          <a:custGeom>
            <a:avLst/>
            <a:gdLst/>
            <a:ahLst/>
            <a:cxnLst/>
            <a:rect l="l" t="t" r="r" b="b"/>
            <a:pathLst>
              <a:path w="13280183" h="3502648">
                <a:moveTo>
                  <a:pt x="0" y="0"/>
                </a:moveTo>
                <a:lnTo>
                  <a:pt x="13280183" y="0"/>
                </a:lnTo>
                <a:lnTo>
                  <a:pt x="13280183" y="3502648"/>
                </a:lnTo>
                <a:lnTo>
                  <a:pt x="0" y="350264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30000"/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218566" y="3812012"/>
            <a:ext cx="15235582" cy="6116707"/>
            <a:chOff x="0" y="0"/>
            <a:chExt cx="2360390" cy="947638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2360390" cy="947638"/>
            </a:xfrm>
            <a:custGeom>
              <a:avLst/>
              <a:gdLst/>
              <a:ahLst/>
              <a:cxnLst/>
              <a:rect l="l" t="t" r="r" b="b"/>
              <a:pathLst>
                <a:path w="2360390" h="947638">
                  <a:moveTo>
                    <a:pt x="0" y="0"/>
                  </a:moveTo>
                  <a:lnTo>
                    <a:pt x="2360390" y="0"/>
                  </a:lnTo>
                  <a:lnTo>
                    <a:pt x="2360390" y="947638"/>
                  </a:lnTo>
                  <a:lnTo>
                    <a:pt x="0" y="947638"/>
                  </a:lnTo>
                  <a:close/>
                </a:path>
              </a:pathLst>
            </a:custGeom>
            <a:blipFill>
              <a:blip r:embed="rId3"/>
              <a:stretch>
                <a:fillRect t="-49879" b="-16071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9579034" y="-333411"/>
            <a:ext cx="7783455" cy="10176185"/>
            <a:chOff x="0" y="-66675"/>
            <a:chExt cx="758574" cy="991769"/>
          </a:xfrm>
        </p:grpSpPr>
        <p:sp>
          <p:nvSpPr>
            <p:cNvPr id="6" name="Freeform 6"/>
            <p:cNvSpPr/>
            <p:nvPr/>
          </p:nvSpPr>
          <p:spPr>
            <a:xfrm>
              <a:off x="26646" y="-5400"/>
              <a:ext cx="731928" cy="930494"/>
            </a:xfrm>
            <a:custGeom>
              <a:avLst/>
              <a:gdLst/>
              <a:ahLst/>
              <a:cxnLst/>
              <a:rect l="l" t="t" r="r" b="b"/>
              <a:pathLst>
                <a:path w="731928" h="930494">
                  <a:moveTo>
                    <a:pt x="731928" y="0"/>
                  </a:moveTo>
                  <a:lnTo>
                    <a:pt x="731928" y="816194"/>
                  </a:lnTo>
                  <a:lnTo>
                    <a:pt x="365964" y="930494"/>
                  </a:lnTo>
                  <a:lnTo>
                    <a:pt x="0" y="816194"/>
                  </a:lnTo>
                  <a:lnTo>
                    <a:pt x="0" y="0"/>
                  </a:lnTo>
                  <a:lnTo>
                    <a:pt x="731928" y="0"/>
                  </a:lnTo>
                  <a:close/>
                </a:path>
              </a:pathLst>
            </a:custGeom>
            <a:solidFill>
              <a:srgbClr val="535C91">
                <a:alpha val="94902"/>
              </a:srgbClr>
            </a:solidFill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66675"/>
              <a:ext cx="731928" cy="88286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836425" y="822738"/>
            <a:ext cx="9009753" cy="126957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9900"/>
              </a:lnSpc>
            </a:pPr>
            <a:r>
              <a:rPr lang="en-US" sz="9000" b="1" spc="450" dirty="0">
                <a:solidFill>
                  <a:srgbClr val="070F2B"/>
                </a:solidFill>
                <a:latin typeface="Raleway Bold"/>
                <a:ea typeface="Raleway Bold"/>
                <a:cs typeface="Raleway Bold"/>
                <a:sym typeface="Raleway Bold"/>
              </a:rPr>
              <a:t>STRUCTURE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472738" y="2311520"/>
            <a:ext cx="5680016" cy="76296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999"/>
              </a:lnSpc>
            </a:pPr>
            <a:r>
              <a:rPr lang="en-US" sz="2499" spc="249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Task 1: </a:t>
            </a:r>
            <a:r>
              <a:rPr lang="en-US" sz="2499" spc="249" dirty="0" err="1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Jisc</a:t>
            </a:r>
            <a:r>
              <a:rPr lang="en-US" sz="2499" spc="249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 results and action plan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0415701" y="2342847"/>
            <a:ext cx="755509" cy="6381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r">
              <a:lnSpc>
                <a:spcPts val="4799"/>
              </a:lnSpc>
            </a:pPr>
            <a:r>
              <a:rPr lang="en-US" sz="3999" spc="399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0451644" y="3306882"/>
            <a:ext cx="755509" cy="6381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r">
              <a:lnSpc>
                <a:spcPts val="4799"/>
              </a:lnSpc>
            </a:pPr>
            <a:r>
              <a:rPr lang="en-US" sz="3999" spc="399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451644" y="4435595"/>
            <a:ext cx="755509" cy="6381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r">
              <a:lnSpc>
                <a:spcPts val="4799"/>
              </a:lnSpc>
            </a:pPr>
            <a:r>
              <a:rPr lang="en-US" sz="3999" spc="399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03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1472738" y="3440232"/>
            <a:ext cx="5680016" cy="76296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999"/>
              </a:lnSpc>
            </a:pPr>
            <a:r>
              <a:rPr lang="en-US" sz="2499" spc="249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Task 2:Outlook Email Management: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472738" y="4568945"/>
            <a:ext cx="5680016" cy="76296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999"/>
              </a:lnSpc>
            </a:pPr>
            <a:r>
              <a:rPr lang="en-US" sz="2499" spc="249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Task 3: LinkedIn Learning certificates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1472738" y="5697657"/>
            <a:ext cx="5680016" cy="3782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999"/>
              </a:lnSpc>
            </a:pPr>
            <a:r>
              <a:rPr lang="en-US" sz="2499" spc="249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Excel skills and practical use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451644" y="5564307"/>
            <a:ext cx="755509" cy="6381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r">
              <a:lnSpc>
                <a:spcPts val="4799"/>
              </a:lnSpc>
            </a:pPr>
            <a:r>
              <a:rPr lang="en-US" sz="3999" spc="399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04</a:t>
            </a:r>
          </a:p>
        </p:txBody>
      </p:sp>
      <p:sp>
        <p:nvSpPr>
          <p:cNvPr id="19" name="AutoShape 19"/>
          <p:cNvSpPr/>
          <p:nvPr/>
        </p:nvSpPr>
        <p:spPr>
          <a:xfrm>
            <a:off x="0" y="2001151"/>
            <a:ext cx="11834762" cy="0"/>
          </a:xfrm>
          <a:prstGeom prst="line">
            <a:avLst/>
          </a:prstGeom>
          <a:ln w="38100" cap="flat">
            <a:solidFill>
              <a:schemeClr val="tx1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3D811C70-5F29-7212-BCD8-65DE6E258173}"/>
              </a:ext>
            </a:extLst>
          </p:cNvPr>
          <p:cNvSpPr txBox="1"/>
          <p:nvPr/>
        </p:nvSpPr>
        <p:spPr>
          <a:xfrm>
            <a:off x="10372198" y="6399131"/>
            <a:ext cx="9144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solidFill>
                  <a:schemeClr val="bg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05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2BA5E23A-1403-EFB9-2612-E9B9C3F2A554}"/>
              </a:ext>
            </a:extLst>
          </p:cNvPr>
          <p:cNvSpPr txBox="1"/>
          <p:nvPr/>
        </p:nvSpPr>
        <p:spPr>
          <a:xfrm>
            <a:off x="11465512" y="6476822"/>
            <a:ext cx="5896977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00" dirty="0">
                <a:solidFill>
                  <a:schemeClr val="bg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Reflection</a:t>
            </a:r>
            <a:r>
              <a:rPr lang="en-US" sz="2500" i="1" dirty="0">
                <a:solidFill>
                  <a:schemeClr val="bg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: </a:t>
            </a:r>
            <a:r>
              <a:rPr lang="en-US" sz="2500" dirty="0">
                <a:solidFill>
                  <a:schemeClr val="bg1"/>
                </a:solidFill>
                <a:latin typeface="Poppins" panose="00000500000000000000" pitchFamily="2" charset="0"/>
                <a:cs typeface="Poppins" panose="00000500000000000000" pitchFamily="2" charset="0"/>
              </a:rPr>
              <a:t>how I will apply these skills</a:t>
            </a:r>
            <a:endParaRPr lang="en-GB" sz="2500" dirty="0">
              <a:solidFill>
                <a:schemeClr val="bg1"/>
              </a:solidFill>
              <a:latin typeface="Poppins" panose="00000500000000000000" pitchFamily="2" charset="0"/>
              <a:cs typeface="Poppins" panose="00000500000000000000" pitchFamily="2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1702653">
            <a:off x="2625262" y="4302067"/>
            <a:ext cx="13280183" cy="3502648"/>
          </a:xfrm>
          <a:custGeom>
            <a:avLst/>
            <a:gdLst/>
            <a:ahLst/>
            <a:cxnLst/>
            <a:rect l="l" t="t" r="r" b="b"/>
            <a:pathLst>
              <a:path w="13280183" h="3502648">
                <a:moveTo>
                  <a:pt x="0" y="0"/>
                </a:moveTo>
                <a:lnTo>
                  <a:pt x="13280182" y="0"/>
                </a:lnTo>
                <a:lnTo>
                  <a:pt x="13280182" y="3502648"/>
                </a:lnTo>
                <a:lnTo>
                  <a:pt x="0" y="350264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30000"/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23" name="Group 23"/>
          <p:cNvGrpSpPr/>
          <p:nvPr/>
        </p:nvGrpSpPr>
        <p:grpSpPr>
          <a:xfrm>
            <a:off x="11434376" y="8930385"/>
            <a:ext cx="6747491" cy="1400961"/>
            <a:chOff x="0" y="-85725"/>
            <a:chExt cx="1785538" cy="454702"/>
          </a:xfrm>
        </p:grpSpPr>
        <p:sp>
          <p:nvSpPr>
            <p:cNvPr id="24" name="Freeform 24"/>
            <p:cNvSpPr/>
            <p:nvPr/>
          </p:nvSpPr>
          <p:spPr>
            <a:xfrm>
              <a:off x="0" y="-85725"/>
              <a:ext cx="1785538" cy="368977"/>
            </a:xfrm>
            <a:custGeom>
              <a:avLst/>
              <a:gdLst/>
              <a:ahLst/>
              <a:cxnLst/>
              <a:rect l="l" t="t" r="r" b="b"/>
              <a:pathLst>
                <a:path w="1722137" h="368977">
                  <a:moveTo>
                    <a:pt x="0" y="0"/>
                  </a:moveTo>
                  <a:lnTo>
                    <a:pt x="1722137" y="0"/>
                  </a:lnTo>
                  <a:lnTo>
                    <a:pt x="1722137" y="368977"/>
                  </a:lnTo>
                  <a:lnTo>
                    <a:pt x="0" y="368977"/>
                  </a:lnTo>
                  <a:close/>
                </a:path>
              </a:pathLst>
            </a:custGeom>
            <a:solidFill>
              <a:srgbClr val="9290C3"/>
            </a:solidFill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0" y="-85725"/>
              <a:ext cx="1722137" cy="45470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000"/>
                </a:lnSpc>
              </a:pPr>
              <a:endParaRPr lang="en-US" sz="2000" spc="200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endParaRPr>
            </a:p>
          </p:txBody>
        </p:sp>
      </p:grpSp>
      <p:sp>
        <p:nvSpPr>
          <p:cNvPr id="29" name="Freeform 29"/>
          <p:cNvSpPr/>
          <p:nvPr/>
        </p:nvSpPr>
        <p:spPr>
          <a:xfrm>
            <a:off x="-1947437" y="0"/>
            <a:ext cx="6901132" cy="4114800"/>
          </a:xfrm>
          <a:custGeom>
            <a:avLst/>
            <a:gdLst/>
            <a:ahLst/>
            <a:cxnLst/>
            <a:rect l="l" t="t" r="r" b="b"/>
            <a:pathLst>
              <a:path w="6901132" h="4114800">
                <a:moveTo>
                  <a:pt x="0" y="0"/>
                </a:moveTo>
                <a:lnTo>
                  <a:pt x="6901132" y="0"/>
                </a:lnTo>
                <a:lnTo>
                  <a:pt x="6901132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40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0" name="TextBox 30"/>
          <p:cNvSpPr txBox="1"/>
          <p:nvPr/>
        </p:nvSpPr>
        <p:spPr>
          <a:xfrm>
            <a:off x="608716" y="818578"/>
            <a:ext cx="11689936" cy="2552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9900"/>
              </a:lnSpc>
            </a:pPr>
            <a:r>
              <a:rPr lang="en-US" sz="9000" b="1" spc="450" dirty="0">
                <a:solidFill>
                  <a:srgbClr val="070F2B"/>
                </a:solidFill>
                <a:latin typeface="Raleway Bold"/>
                <a:ea typeface="Raleway Bold"/>
                <a:cs typeface="Raleway Bold"/>
                <a:sym typeface="Raleway Bold"/>
              </a:rPr>
              <a:t>Task 1: </a:t>
            </a:r>
            <a:r>
              <a:rPr lang="en-US" sz="9000" b="1" spc="450" dirty="0" err="1">
                <a:solidFill>
                  <a:srgbClr val="070F2B"/>
                </a:solidFill>
                <a:latin typeface="Raleway Bold"/>
                <a:ea typeface="Raleway Bold"/>
                <a:cs typeface="Raleway Bold"/>
                <a:sym typeface="Raleway Bold"/>
              </a:rPr>
              <a:t>Jisc</a:t>
            </a:r>
            <a:r>
              <a:rPr lang="en-US" sz="9000" b="1" spc="450" dirty="0">
                <a:solidFill>
                  <a:srgbClr val="070F2B"/>
                </a:solidFill>
                <a:latin typeface="Raleway Bold"/>
                <a:ea typeface="Raleway Bold"/>
                <a:cs typeface="Raleway Bold"/>
                <a:sym typeface="Raleway Bold"/>
              </a:rPr>
              <a:t> and my starting point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89072" y="4412525"/>
            <a:ext cx="7396520" cy="432297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3360"/>
              </a:lnSpc>
            </a:pPr>
            <a:r>
              <a:rPr lang="en-US" sz="2000" spc="315" dirty="0">
                <a:solidFill>
                  <a:srgbClr val="1B1A55"/>
                </a:solidFill>
                <a:latin typeface="Poppins"/>
                <a:ea typeface="Poppins"/>
                <a:cs typeface="Poppins"/>
                <a:sym typeface="Poppins"/>
              </a:rPr>
              <a:t>What the </a:t>
            </a:r>
            <a:r>
              <a:rPr lang="en-US" sz="2000" spc="315" dirty="0" err="1">
                <a:solidFill>
                  <a:srgbClr val="1B1A55"/>
                </a:solidFill>
                <a:latin typeface="Poppins"/>
                <a:ea typeface="Poppins"/>
                <a:cs typeface="Poppins"/>
                <a:sym typeface="Poppins"/>
              </a:rPr>
              <a:t>Jisc</a:t>
            </a:r>
            <a:r>
              <a:rPr lang="en-US" sz="2000" spc="315" dirty="0">
                <a:solidFill>
                  <a:srgbClr val="1B1A55"/>
                </a:solidFill>
                <a:latin typeface="Poppins"/>
                <a:ea typeface="Poppins"/>
                <a:cs typeface="Poppins"/>
                <a:sym typeface="Poppins"/>
              </a:rPr>
              <a:t> results showed</a:t>
            </a:r>
          </a:p>
          <a:p>
            <a:pPr marL="0" lvl="0" indent="0" algn="ctr">
              <a:lnSpc>
                <a:spcPts val="3360"/>
              </a:lnSpc>
            </a:pPr>
            <a:endParaRPr lang="en-US" sz="2000" spc="315" dirty="0">
              <a:solidFill>
                <a:srgbClr val="1B1A55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0" lvl="0" indent="0">
              <a:lnSpc>
                <a:spcPts val="3360"/>
              </a:lnSpc>
            </a:pPr>
            <a:r>
              <a:rPr lang="en-US" sz="2000" spc="315" dirty="0">
                <a:solidFill>
                  <a:srgbClr val="1B1A55"/>
                </a:solidFill>
                <a:latin typeface="Poppins"/>
                <a:ea typeface="Poppins"/>
                <a:cs typeface="Poppins"/>
                <a:sym typeface="Poppins"/>
              </a:rPr>
              <a:t>• Strength 1: finding information and resources</a:t>
            </a:r>
          </a:p>
          <a:p>
            <a:pPr marL="0" lvl="0" indent="0">
              <a:lnSpc>
                <a:spcPts val="3360"/>
              </a:lnSpc>
            </a:pPr>
            <a:r>
              <a:rPr lang="en-US" sz="2000" spc="315" dirty="0">
                <a:solidFill>
                  <a:srgbClr val="1B1A55"/>
                </a:solidFill>
                <a:latin typeface="Poppins"/>
                <a:ea typeface="Poppins"/>
                <a:cs typeface="Poppins"/>
                <a:sym typeface="Poppins"/>
              </a:rPr>
              <a:t>• Strength 2: managing digital learning</a:t>
            </a:r>
          </a:p>
          <a:p>
            <a:pPr marL="0" lvl="0" indent="0">
              <a:lnSpc>
                <a:spcPts val="3360"/>
              </a:lnSpc>
            </a:pPr>
            <a:r>
              <a:rPr lang="en-US" sz="2000" spc="315" dirty="0">
                <a:solidFill>
                  <a:srgbClr val="1B1A55"/>
                </a:solidFill>
                <a:latin typeface="Poppins"/>
                <a:ea typeface="Poppins"/>
                <a:cs typeface="Poppins"/>
                <a:sym typeface="Poppins"/>
              </a:rPr>
              <a:t>• Weakness 1: digital creativity and problem solving</a:t>
            </a:r>
          </a:p>
          <a:p>
            <a:pPr marL="0" lvl="0" indent="0">
              <a:lnSpc>
                <a:spcPts val="3360"/>
              </a:lnSpc>
            </a:pPr>
            <a:r>
              <a:rPr lang="en-US" sz="2000" spc="315" dirty="0">
                <a:solidFill>
                  <a:srgbClr val="1B1A55"/>
                </a:solidFill>
                <a:latin typeface="Poppins"/>
                <a:ea typeface="Poppins"/>
                <a:cs typeface="Poppins"/>
                <a:sym typeface="Poppins"/>
              </a:rPr>
              <a:t>• Weakness 2: digital communication and collaboration</a:t>
            </a:r>
          </a:p>
          <a:p>
            <a:pPr marL="0" lvl="0" indent="0">
              <a:lnSpc>
                <a:spcPts val="3360"/>
              </a:lnSpc>
            </a:pPr>
            <a:r>
              <a:rPr lang="en-US" sz="2000" spc="315" dirty="0" err="1">
                <a:solidFill>
                  <a:srgbClr val="1B1A55"/>
                </a:solidFill>
                <a:latin typeface="Poppins"/>
                <a:ea typeface="Poppins"/>
                <a:cs typeface="Poppins"/>
                <a:sym typeface="Poppins"/>
              </a:rPr>
              <a:t>Jisc</a:t>
            </a:r>
            <a:r>
              <a:rPr lang="en-US" sz="2000" spc="315" dirty="0">
                <a:solidFill>
                  <a:srgbClr val="1B1A55"/>
                </a:solidFill>
                <a:latin typeface="Poppins"/>
                <a:ea typeface="Poppins"/>
                <a:cs typeface="Poppins"/>
                <a:sym typeface="Poppins"/>
              </a:rPr>
              <a:t>(2022)</a:t>
            </a:r>
          </a:p>
        </p:txBody>
      </p:sp>
      <p:sp>
        <p:nvSpPr>
          <p:cNvPr id="33" name="AutoShape 33"/>
          <p:cNvSpPr/>
          <p:nvPr/>
        </p:nvSpPr>
        <p:spPr>
          <a:xfrm>
            <a:off x="457200" y="3771900"/>
            <a:ext cx="6538737" cy="0"/>
          </a:xfrm>
          <a:prstGeom prst="line">
            <a:avLst/>
          </a:prstGeom>
          <a:ln w="38100" cap="flat">
            <a:solidFill>
              <a:srgbClr val="1B1A55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pic>
        <p:nvPicPr>
          <p:cNvPr id="35" name="Picture 34">
            <a:extLst>
              <a:ext uri="{FF2B5EF4-FFF2-40B4-BE49-F238E27FC236}">
                <a16:creationId xmlns:a16="http://schemas.microsoft.com/office/drawing/2014/main" id="{B4B73D71-D9CB-4CED-A3F3-A78E4C4A0BA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66953" y="3883627"/>
            <a:ext cx="5934847" cy="4350944"/>
          </a:xfrm>
          <a:prstGeom prst="rect">
            <a:avLst/>
          </a:prstGeom>
        </p:spPr>
      </p:pic>
      <p:sp>
        <p:nvSpPr>
          <p:cNvPr id="37" name="TextBox 36">
            <a:extLst>
              <a:ext uri="{FF2B5EF4-FFF2-40B4-BE49-F238E27FC236}">
                <a16:creationId xmlns:a16="http://schemas.microsoft.com/office/drawing/2014/main" id="{7871C370-39D9-6D05-6122-F5F1E52CF138}"/>
              </a:ext>
            </a:extLst>
          </p:cNvPr>
          <p:cNvSpPr txBox="1"/>
          <p:nvPr/>
        </p:nvSpPr>
        <p:spPr>
          <a:xfrm>
            <a:off x="11693378" y="9155541"/>
            <a:ext cx="5989896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dirty="0"/>
              <a:t>The assessment helped me move from a general idea of my skills to a clearer and more realistic action plan.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5"/>
          <p:cNvGrpSpPr/>
          <p:nvPr/>
        </p:nvGrpSpPr>
        <p:grpSpPr>
          <a:xfrm>
            <a:off x="10504794" y="3627792"/>
            <a:ext cx="7094644" cy="2952178"/>
            <a:chOff x="0" y="-85725"/>
            <a:chExt cx="1868548" cy="663677"/>
          </a:xfrm>
        </p:grpSpPr>
        <p:sp>
          <p:nvSpPr>
            <p:cNvPr id="6" name="Freeform 6"/>
            <p:cNvSpPr/>
            <p:nvPr/>
          </p:nvSpPr>
          <p:spPr>
            <a:xfrm>
              <a:off x="0" y="-67912"/>
              <a:ext cx="1868548" cy="645864"/>
            </a:xfrm>
            <a:custGeom>
              <a:avLst/>
              <a:gdLst/>
              <a:ahLst/>
              <a:cxnLst/>
              <a:rect l="l" t="t" r="r" b="b"/>
              <a:pathLst>
                <a:path w="1868548" h="577952">
                  <a:moveTo>
                    <a:pt x="0" y="0"/>
                  </a:moveTo>
                  <a:lnTo>
                    <a:pt x="1868548" y="0"/>
                  </a:lnTo>
                  <a:lnTo>
                    <a:pt x="1868548" y="577952"/>
                  </a:lnTo>
                  <a:lnTo>
                    <a:pt x="0" y="577952"/>
                  </a:lnTo>
                  <a:close/>
                </a:path>
              </a:pathLst>
            </a:custGeom>
            <a:solidFill>
              <a:srgbClr val="9290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85725"/>
              <a:ext cx="1868548" cy="66367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l">
                <a:lnSpc>
                  <a:spcPts val="3000"/>
                </a:lnSpc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10530672" y="6740636"/>
            <a:ext cx="7094644" cy="2872940"/>
            <a:chOff x="0" y="0"/>
            <a:chExt cx="1868548" cy="178707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1868548" cy="178707"/>
            </a:xfrm>
            <a:custGeom>
              <a:avLst/>
              <a:gdLst/>
              <a:ahLst/>
              <a:cxnLst/>
              <a:rect l="l" t="t" r="r" b="b"/>
              <a:pathLst>
                <a:path w="1868548" h="178707">
                  <a:moveTo>
                    <a:pt x="0" y="0"/>
                  </a:moveTo>
                  <a:lnTo>
                    <a:pt x="1868548" y="0"/>
                  </a:lnTo>
                  <a:lnTo>
                    <a:pt x="1868548" y="178707"/>
                  </a:lnTo>
                  <a:lnTo>
                    <a:pt x="0" y="178707"/>
                  </a:lnTo>
                  <a:close/>
                </a:path>
              </a:pathLst>
            </a:custGeom>
            <a:solidFill>
              <a:srgbClr val="1B1A55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-85725"/>
              <a:ext cx="1868548" cy="26443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l">
                <a:lnSpc>
                  <a:spcPts val="3300"/>
                </a:lnSpc>
              </a:pPr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10504794" y="643590"/>
            <a:ext cx="7094644" cy="2872939"/>
            <a:chOff x="0" y="0"/>
            <a:chExt cx="1868548" cy="178707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1868548" cy="178707"/>
            </a:xfrm>
            <a:custGeom>
              <a:avLst/>
              <a:gdLst/>
              <a:ahLst/>
              <a:cxnLst/>
              <a:rect l="l" t="t" r="r" b="b"/>
              <a:pathLst>
                <a:path w="1868548" h="178707">
                  <a:moveTo>
                    <a:pt x="0" y="0"/>
                  </a:moveTo>
                  <a:lnTo>
                    <a:pt x="1868548" y="0"/>
                  </a:lnTo>
                  <a:lnTo>
                    <a:pt x="1868548" y="178707"/>
                  </a:lnTo>
                  <a:lnTo>
                    <a:pt x="0" y="178707"/>
                  </a:lnTo>
                  <a:close/>
                </a:path>
              </a:pathLst>
            </a:custGeom>
            <a:solidFill>
              <a:srgbClr val="1B1A55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0" y="-85725"/>
              <a:ext cx="1868548" cy="26443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l">
                <a:lnSpc>
                  <a:spcPts val="3300"/>
                </a:lnSpc>
              </a:pPr>
              <a:endParaRPr/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7538691" y="6770470"/>
            <a:ext cx="2966103" cy="2872939"/>
            <a:chOff x="0" y="0"/>
            <a:chExt cx="766093" cy="742030"/>
          </a:xfrm>
        </p:grpSpPr>
        <p:sp>
          <p:nvSpPr>
            <p:cNvPr id="21" name="Freeform 21"/>
            <p:cNvSpPr/>
            <p:nvPr/>
          </p:nvSpPr>
          <p:spPr>
            <a:xfrm>
              <a:off x="0" y="0"/>
              <a:ext cx="766093" cy="742030"/>
            </a:xfrm>
            <a:custGeom>
              <a:avLst/>
              <a:gdLst/>
              <a:ahLst/>
              <a:cxnLst/>
              <a:rect l="l" t="t" r="r" b="b"/>
              <a:pathLst>
                <a:path w="766093" h="742030">
                  <a:moveTo>
                    <a:pt x="0" y="0"/>
                  </a:moveTo>
                  <a:lnTo>
                    <a:pt x="766093" y="0"/>
                  </a:lnTo>
                  <a:lnTo>
                    <a:pt x="766093" y="742030"/>
                  </a:lnTo>
                  <a:lnTo>
                    <a:pt x="0" y="742030"/>
                  </a:lnTo>
                  <a:close/>
                </a:path>
              </a:pathLst>
            </a:custGeom>
            <a:blipFill>
              <a:blip r:embed="rId2"/>
              <a:stretch>
                <a:fillRect l="-40294" r="-17842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7538691" y="3707030"/>
            <a:ext cx="2966103" cy="2872939"/>
            <a:chOff x="0" y="0"/>
            <a:chExt cx="766093" cy="742030"/>
          </a:xfrm>
        </p:grpSpPr>
        <p:sp>
          <p:nvSpPr>
            <p:cNvPr id="23" name="Freeform 23"/>
            <p:cNvSpPr/>
            <p:nvPr/>
          </p:nvSpPr>
          <p:spPr>
            <a:xfrm>
              <a:off x="0" y="0"/>
              <a:ext cx="766093" cy="742030"/>
            </a:xfrm>
            <a:custGeom>
              <a:avLst/>
              <a:gdLst/>
              <a:ahLst/>
              <a:cxnLst/>
              <a:rect l="l" t="t" r="r" b="b"/>
              <a:pathLst>
                <a:path w="766093" h="742030">
                  <a:moveTo>
                    <a:pt x="0" y="0"/>
                  </a:moveTo>
                  <a:lnTo>
                    <a:pt x="766093" y="0"/>
                  </a:lnTo>
                  <a:lnTo>
                    <a:pt x="766093" y="742030"/>
                  </a:lnTo>
                  <a:lnTo>
                    <a:pt x="0" y="742030"/>
                  </a:lnTo>
                  <a:close/>
                </a:path>
              </a:pathLst>
            </a:custGeom>
            <a:blipFill>
              <a:blip r:embed="rId3"/>
              <a:stretch>
                <a:fillRect l="-22689" r="-22689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7538691" y="643591"/>
            <a:ext cx="2966103" cy="2872939"/>
            <a:chOff x="0" y="0"/>
            <a:chExt cx="766093" cy="742030"/>
          </a:xfrm>
        </p:grpSpPr>
        <p:sp>
          <p:nvSpPr>
            <p:cNvPr id="25" name="Freeform 25"/>
            <p:cNvSpPr/>
            <p:nvPr/>
          </p:nvSpPr>
          <p:spPr>
            <a:xfrm>
              <a:off x="0" y="0"/>
              <a:ext cx="766093" cy="742030"/>
            </a:xfrm>
            <a:custGeom>
              <a:avLst/>
              <a:gdLst/>
              <a:ahLst/>
              <a:cxnLst/>
              <a:rect l="l" t="t" r="r" b="b"/>
              <a:pathLst>
                <a:path w="766093" h="742030">
                  <a:moveTo>
                    <a:pt x="0" y="0"/>
                  </a:moveTo>
                  <a:lnTo>
                    <a:pt x="766093" y="0"/>
                  </a:lnTo>
                  <a:lnTo>
                    <a:pt x="766093" y="742030"/>
                  </a:lnTo>
                  <a:lnTo>
                    <a:pt x="0" y="742030"/>
                  </a:lnTo>
                  <a:close/>
                </a:path>
              </a:pathLst>
            </a:custGeom>
            <a:blipFill>
              <a:blip r:embed="rId4"/>
              <a:stretch>
                <a:fillRect l="-26266" r="-26266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6" name="Freeform 26"/>
          <p:cNvSpPr/>
          <p:nvPr/>
        </p:nvSpPr>
        <p:spPr>
          <a:xfrm>
            <a:off x="273889" y="1671512"/>
            <a:ext cx="6914586" cy="6499711"/>
          </a:xfrm>
          <a:custGeom>
            <a:avLst/>
            <a:gdLst/>
            <a:ahLst/>
            <a:cxnLst/>
            <a:rect l="l" t="t" r="r" b="b"/>
            <a:pathLst>
              <a:path w="6914586" h="6499711">
                <a:moveTo>
                  <a:pt x="0" y="0"/>
                </a:moveTo>
                <a:lnTo>
                  <a:pt x="6914585" y="0"/>
                </a:lnTo>
                <a:lnTo>
                  <a:pt x="6914585" y="6499711"/>
                </a:lnTo>
                <a:lnTo>
                  <a:pt x="0" y="649971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40000"/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7" name="AutoShape 27"/>
          <p:cNvSpPr/>
          <p:nvPr/>
        </p:nvSpPr>
        <p:spPr>
          <a:xfrm flipV="1">
            <a:off x="608716" y="9624359"/>
            <a:ext cx="6377716" cy="0"/>
          </a:xfrm>
          <a:prstGeom prst="line">
            <a:avLst/>
          </a:prstGeom>
          <a:ln w="38100" cap="flat">
            <a:solidFill>
              <a:srgbClr val="1B1A55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grpSp>
        <p:nvGrpSpPr>
          <p:cNvPr id="28" name="Group 28"/>
          <p:cNvGrpSpPr/>
          <p:nvPr/>
        </p:nvGrpSpPr>
        <p:grpSpPr>
          <a:xfrm>
            <a:off x="608716" y="8741368"/>
            <a:ext cx="2465566" cy="902041"/>
            <a:chOff x="0" y="0"/>
            <a:chExt cx="881665" cy="322562"/>
          </a:xfrm>
        </p:grpSpPr>
        <p:sp>
          <p:nvSpPr>
            <p:cNvPr id="29" name="Freeform 29"/>
            <p:cNvSpPr/>
            <p:nvPr/>
          </p:nvSpPr>
          <p:spPr>
            <a:xfrm>
              <a:off x="0" y="0"/>
              <a:ext cx="881665" cy="322562"/>
            </a:xfrm>
            <a:custGeom>
              <a:avLst/>
              <a:gdLst/>
              <a:ahLst/>
              <a:cxnLst/>
              <a:rect l="l" t="t" r="r" b="b"/>
              <a:pathLst>
                <a:path w="881665" h="322562">
                  <a:moveTo>
                    <a:pt x="0" y="0"/>
                  </a:moveTo>
                  <a:lnTo>
                    <a:pt x="881665" y="0"/>
                  </a:lnTo>
                  <a:lnTo>
                    <a:pt x="881665" y="322562"/>
                  </a:lnTo>
                  <a:lnTo>
                    <a:pt x="0" y="322562"/>
                  </a:lnTo>
                  <a:close/>
                </a:path>
              </a:pathLst>
            </a:custGeom>
            <a:solidFill>
              <a:srgbClr val="1B1A55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TextBox 30"/>
            <p:cNvSpPr txBox="1"/>
            <p:nvPr/>
          </p:nvSpPr>
          <p:spPr>
            <a:xfrm>
              <a:off x="0" y="-19050"/>
              <a:ext cx="881665" cy="34161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99"/>
                </a:lnSpc>
              </a:pPr>
              <a:endParaRPr/>
            </a:p>
          </p:txBody>
        </p:sp>
      </p:grpSp>
      <p:sp>
        <p:nvSpPr>
          <p:cNvPr id="34" name="TextBox 34"/>
          <p:cNvSpPr txBox="1"/>
          <p:nvPr/>
        </p:nvSpPr>
        <p:spPr>
          <a:xfrm>
            <a:off x="11325993" y="7755687"/>
            <a:ext cx="6325201" cy="43717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520"/>
              </a:lnSpc>
            </a:pPr>
            <a:r>
              <a:rPr lang="en-US" sz="2800" spc="330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Archive and search emails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10668000" y="4262425"/>
            <a:ext cx="6546716" cy="176214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3520"/>
              </a:lnSpc>
            </a:pPr>
            <a:r>
              <a:rPr lang="en-US" sz="2800" spc="330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Use/remove rules to sort emails</a:t>
            </a:r>
          </a:p>
          <a:p>
            <a:pPr marL="0" lvl="0" indent="0" algn="l">
              <a:lnSpc>
                <a:spcPts val="3520"/>
              </a:lnSpc>
            </a:pPr>
            <a:r>
              <a:rPr lang="en-US" sz="2800" spc="330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Flag important messages</a:t>
            </a:r>
          </a:p>
          <a:p>
            <a:pPr marL="0" lvl="0" indent="0" algn="l">
              <a:lnSpc>
                <a:spcPts val="3520"/>
              </a:lnSpc>
            </a:pPr>
            <a:endParaRPr lang="en-US" sz="2200" spc="330" dirty="0">
              <a:solidFill>
                <a:srgbClr val="FFFFFF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36" name="TextBox 36"/>
          <p:cNvSpPr txBox="1"/>
          <p:nvPr/>
        </p:nvSpPr>
        <p:spPr>
          <a:xfrm>
            <a:off x="10915394" y="1671512"/>
            <a:ext cx="6325201" cy="43717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520"/>
              </a:lnSpc>
            </a:pPr>
            <a:r>
              <a:rPr lang="en-US" sz="2800" spc="330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Create folders for modules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59326" y="719792"/>
            <a:ext cx="7094643" cy="500630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9900"/>
              </a:lnSpc>
            </a:pPr>
            <a:r>
              <a:rPr lang="en-US" sz="8000" b="1" spc="450" dirty="0">
                <a:solidFill>
                  <a:srgbClr val="070F2B"/>
                </a:solidFill>
                <a:latin typeface="Raleway Bold"/>
                <a:ea typeface="Raleway Bold"/>
                <a:cs typeface="Raleway Bold"/>
                <a:sym typeface="Raleway Bold"/>
              </a:rPr>
              <a:t>Task 2: Outlook Email Management</a:t>
            </a:r>
          </a:p>
        </p:txBody>
      </p:sp>
      <p:pic>
        <p:nvPicPr>
          <p:cNvPr id="40" name="Graphic 39" descr="Exclamation mark with solid fill">
            <a:extLst>
              <a:ext uri="{FF2B5EF4-FFF2-40B4-BE49-F238E27FC236}">
                <a16:creationId xmlns:a16="http://schemas.microsoft.com/office/drawing/2014/main" id="{D06D1D3F-F133-7E6F-7723-04C68E0832F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5659929" y="3828731"/>
            <a:ext cx="2131870" cy="213187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2282155">
            <a:off x="-102504" y="3303852"/>
            <a:ext cx="13280183" cy="3502648"/>
          </a:xfrm>
          <a:custGeom>
            <a:avLst/>
            <a:gdLst/>
            <a:ahLst/>
            <a:cxnLst/>
            <a:rect l="l" t="t" r="r" b="b"/>
            <a:pathLst>
              <a:path w="13280183" h="3502648">
                <a:moveTo>
                  <a:pt x="0" y="0"/>
                </a:moveTo>
                <a:lnTo>
                  <a:pt x="13280183" y="0"/>
                </a:lnTo>
                <a:lnTo>
                  <a:pt x="13280183" y="3502648"/>
                </a:lnTo>
                <a:lnTo>
                  <a:pt x="0" y="350264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30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AutoShape 3"/>
          <p:cNvSpPr/>
          <p:nvPr/>
        </p:nvSpPr>
        <p:spPr>
          <a:xfrm flipV="1">
            <a:off x="10810968" y="1360439"/>
            <a:ext cx="7011911" cy="0"/>
          </a:xfrm>
          <a:prstGeom prst="line">
            <a:avLst/>
          </a:prstGeom>
          <a:ln w="38100" cap="flat">
            <a:solidFill>
              <a:srgbClr val="1B1A55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grpSp>
        <p:nvGrpSpPr>
          <p:cNvPr id="4" name="Group 4"/>
          <p:cNvGrpSpPr/>
          <p:nvPr/>
        </p:nvGrpSpPr>
        <p:grpSpPr>
          <a:xfrm>
            <a:off x="9518853" y="306425"/>
            <a:ext cx="6728530" cy="1087137"/>
            <a:chOff x="0" y="-19050"/>
            <a:chExt cx="2406063" cy="388750"/>
          </a:xfrm>
        </p:grpSpPr>
        <p:sp>
          <p:nvSpPr>
            <p:cNvPr id="5" name="Freeform 5"/>
            <p:cNvSpPr/>
            <p:nvPr/>
          </p:nvSpPr>
          <p:spPr>
            <a:xfrm>
              <a:off x="2027131" y="-19050"/>
              <a:ext cx="378932" cy="369700"/>
            </a:xfrm>
            <a:custGeom>
              <a:avLst/>
              <a:gdLst/>
              <a:ahLst/>
              <a:cxnLst/>
              <a:rect l="l" t="t" r="r" b="b"/>
              <a:pathLst>
                <a:path w="378932" h="369700">
                  <a:moveTo>
                    <a:pt x="0" y="0"/>
                  </a:moveTo>
                  <a:lnTo>
                    <a:pt x="378932" y="0"/>
                  </a:lnTo>
                  <a:lnTo>
                    <a:pt x="378932" y="369700"/>
                  </a:lnTo>
                  <a:lnTo>
                    <a:pt x="0" y="369700"/>
                  </a:lnTo>
                  <a:close/>
                </a:path>
              </a:pathLst>
            </a:custGeom>
            <a:solidFill>
              <a:srgbClr val="1B1A55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19050"/>
              <a:ext cx="378932" cy="3887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99"/>
                </a:lnSpc>
              </a:pPr>
              <a:endParaRPr dirty="0"/>
            </a:p>
          </p:txBody>
        </p:sp>
      </p:grpSp>
      <p:sp>
        <p:nvSpPr>
          <p:cNvPr id="7" name="Freeform 7"/>
          <p:cNvSpPr/>
          <p:nvPr/>
        </p:nvSpPr>
        <p:spPr>
          <a:xfrm>
            <a:off x="15391669" y="405586"/>
            <a:ext cx="682117" cy="692408"/>
          </a:xfrm>
          <a:custGeom>
            <a:avLst/>
            <a:gdLst/>
            <a:ahLst/>
            <a:cxnLst/>
            <a:rect l="l" t="t" r="r" b="b"/>
            <a:pathLst>
              <a:path w="682117" h="692408">
                <a:moveTo>
                  <a:pt x="0" y="0"/>
                </a:moveTo>
                <a:lnTo>
                  <a:pt x="682116" y="0"/>
                </a:lnTo>
                <a:lnTo>
                  <a:pt x="682116" y="692408"/>
                </a:lnTo>
                <a:lnTo>
                  <a:pt x="0" y="69240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Freeform 13"/>
          <p:cNvSpPr/>
          <p:nvPr/>
        </p:nvSpPr>
        <p:spPr>
          <a:xfrm>
            <a:off x="140084" y="4543494"/>
            <a:ext cx="17681357" cy="5658659"/>
          </a:xfrm>
          <a:custGeom>
            <a:avLst/>
            <a:gdLst/>
            <a:ahLst/>
            <a:cxnLst/>
            <a:rect l="l" t="t" r="r" b="b"/>
            <a:pathLst>
              <a:path w="2077224" h="344633">
                <a:moveTo>
                  <a:pt x="0" y="0"/>
                </a:moveTo>
                <a:lnTo>
                  <a:pt x="2077224" y="0"/>
                </a:lnTo>
                <a:lnTo>
                  <a:pt x="2077224" y="344633"/>
                </a:lnTo>
                <a:lnTo>
                  <a:pt x="0" y="344633"/>
                </a:lnTo>
                <a:close/>
              </a:path>
            </a:pathLst>
          </a:custGeom>
          <a:solidFill>
            <a:srgbClr val="1B1A55">
              <a:alpha val="89804"/>
            </a:srgbClr>
          </a:solidFill>
        </p:spPr>
        <p:txBody>
          <a:bodyPr/>
          <a:lstStyle/>
          <a:p>
            <a:endParaRPr lang="en-GB"/>
          </a:p>
        </p:txBody>
      </p:sp>
      <p:sp>
        <p:nvSpPr>
          <p:cNvPr id="16" name="TextBox 16"/>
          <p:cNvSpPr txBox="1"/>
          <p:nvPr/>
        </p:nvSpPr>
        <p:spPr>
          <a:xfrm>
            <a:off x="11658600" y="531209"/>
            <a:ext cx="5763451" cy="258250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3360"/>
              </a:lnSpc>
            </a:pPr>
            <a:r>
              <a:rPr lang="en-US" sz="2100" spc="315" dirty="0">
                <a:solidFill>
                  <a:srgbClr val="1B1A55"/>
                </a:solidFill>
                <a:latin typeface="Poppins"/>
                <a:ea typeface="Poppins"/>
                <a:cs typeface="Poppins"/>
                <a:sym typeface="Poppins"/>
              </a:rPr>
              <a:t>Courses completed</a:t>
            </a:r>
          </a:p>
          <a:p>
            <a:pPr marL="0" lvl="0" indent="0" algn="l">
              <a:lnSpc>
                <a:spcPts val="3360"/>
              </a:lnSpc>
            </a:pPr>
            <a:endParaRPr lang="en-US" sz="2100" spc="315" dirty="0">
              <a:solidFill>
                <a:srgbClr val="1B1A55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0" lvl="0" indent="0" algn="l">
              <a:lnSpc>
                <a:spcPts val="3360"/>
              </a:lnSpc>
            </a:pPr>
            <a:r>
              <a:rPr lang="en-US" sz="2100" spc="315" dirty="0">
                <a:solidFill>
                  <a:srgbClr val="1B1A55"/>
                </a:solidFill>
                <a:latin typeface="Poppins"/>
                <a:ea typeface="Poppins"/>
                <a:cs typeface="Poppins"/>
                <a:sym typeface="Poppins"/>
              </a:rPr>
              <a:t>• Outlook</a:t>
            </a:r>
          </a:p>
          <a:p>
            <a:pPr marL="0" lvl="0" indent="0" algn="l">
              <a:lnSpc>
                <a:spcPts val="3360"/>
              </a:lnSpc>
            </a:pPr>
            <a:r>
              <a:rPr lang="en-US" sz="2100" spc="315" dirty="0">
                <a:solidFill>
                  <a:srgbClr val="1B1A55"/>
                </a:solidFill>
                <a:latin typeface="Poppins"/>
                <a:ea typeface="Poppins"/>
                <a:cs typeface="Poppins"/>
                <a:sym typeface="Poppins"/>
              </a:rPr>
              <a:t>• Word</a:t>
            </a:r>
          </a:p>
          <a:p>
            <a:pPr marL="0" lvl="0" indent="0" algn="l">
              <a:lnSpc>
                <a:spcPts val="3360"/>
              </a:lnSpc>
            </a:pPr>
            <a:r>
              <a:rPr lang="en-US" sz="2100" spc="315" dirty="0">
                <a:solidFill>
                  <a:srgbClr val="1B1A55"/>
                </a:solidFill>
                <a:latin typeface="Poppins"/>
                <a:ea typeface="Poppins"/>
                <a:cs typeface="Poppins"/>
                <a:sym typeface="Poppins"/>
              </a:rPr>
              <a:t>• Excel</a:t>
            </a:r>
          </a:p>
          <a:p>
            <a:pPr marL="0" lvl="0" indent="0" algn="l">
              <a:lnSpc>
                <a:spcPts val="3360"/>
              </a:lnSpc>
            </a:pPr>
            <a:r>
              <a:rPr lang="en-US" sz="2100" spc="315" dirty="0">
                <a:solidFill>
                  <a:srgbClr val="1B1A55"/>
                </a:solidFill>
                <a:latin typeface="Poppins"/>
                <a:ea typeface="Poppins"/>
                <a:cs typeface="Poppins"/>
                <a:sym typeface="Poppins"/>
              </a:rPr>
              <a:t>• PowerPoint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3D4C17AA-BD5E-DE0B-F80F-18E9ACDFE9D7}"/>
              </a:ext>
            </a:extLst>
          </p:cNvPr>
          <p:cNvSpPr txBox="1"/>
          <p:nvPr/>
        </p:nvSpPr>
        <p:spPr>
          <a:xfrm>
            <a:off x="439967" y="200857"/>
            <a:ext cx="9945979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7200" dirty="0"/>
              <a:t>Task 3: LinkedIn Learning Office 365 certificates</a:t>
            </a:r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734194A1-B1CA-8341-7D10-B59600DF726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5789" y="4448105"/>
            <a:ext cx="4484298" cy="3464821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6232F705-1B48-1B2A-1F60-6C1A402CC71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6536" y="6067424"/>
            <a:ext cx="4648200" cy="3591461"/>
          </a:xfrm>
          <a:prstGeom prst="rect">
            <a:avLst/>
          </a:prstGeom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4506C8E6-F0B0-69A3-8684-C43242695408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11796" y="4597377"/>
            <a:ext cx="3805176" cy="2940093"/>
          </a:xfrm>
          <a:prstGeom prst="rect">
            <a:avLst/>
          </a:prstGeom>
        </p:spPr>
      </p:pic>
      <p:pic>
        <p:nvPicPr>
          <p:cNvPr id="30" name="Picture 29">
            <a:extLst>
              <a:ext uri="{FF2B5EF4-FFF2-40B4-BE49-F238E27FC236}">
                <a16:creationId xmlns:a16="http://schemas.microsoft.com/office/drawing/2014/main" id="{ED123B1D-F5D4-C8DD-33BA-A676A6A54884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011707" y="6187592"/>
            <a:ext cx="4469071" cy="3452357"/>
          </a:xfrm>
          <a:prstGeom prst="rect">
            <a:avLst/>
          </a:prstGeom>
        </p:spPr>
      </p:pic>
      <p:sp>
        <p:nvSpPr>
          <p:cNvPr id="31" name="TextBox 30">
            <a:extLst>
              <a:ext uri="{FF2B5EF4-FFF2-40B4-BE49-F238E27FC236}">
                <a16:creationId xmlns:a16="http://schemas.microsoft.com/office/drawing/2014/main" id="{12669578-A9A2-02AB-48CE-F0647E74C604}"/>
              </a:ext>
            </a:extLst>
          </p:cNvPr>
          <p:cNvSpPr txBox="1"/>
          <p:nvPr/>
        </p:nvSpPr>
        <p:spPr>
          <a:xfrm>
            <a:off x="537220" y="2431724"/>
            <a:ext cx="9945019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/>
              <a:t>What I learned</a:t>
            </a:r>
          </a:p>
          <a:p>
            <a:endParaRPr lang="en-US" sz="2000" dirty="0"/>
          </a:p>
          <a:p>
            <a:r>
              <a:rPr lang="en-US" sz="2000" dirty="0"/>
              <a:t>• Outlook improved </a:t>
            </a:r>
            <a:r>
              <a:rPr lang="en-US" sz="2000" dirty="0" err="1"/>
              <a:t>organisation</a:t>
            </a:r>
            <a:r>
              <a:rPr lang="en-US" sz="2000" dirty="0"/>
              <a:t> and time management</a:t>
            </a:r>
          </a:p>
          <a:p>
            <a:r>
              <a:rPr lang="en-US" sz="2000" dirty="0"/>
              <a:t>• Word improved formatting and structure</a:t>
            </a:r>
          </a:p>
          <a:p>
            <a:r>
              <a:rPr lang="en-US" sz="2000" dirty="0"/>
              <a:t>• Excel improved data handling</a:t>
            </a:r>
          </a:p>
          <a:p>
            <a:r>
              <a:rPr lang="en-US" sz="2000" dirty="0"/>
              <a:t>• PowerPoint improved slide design and delivery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1F1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 flipV="1">
            <a:off x="228600" y="61704"/>
            <a:ext cx="8488155" cy="0"/>
          </a:xfrm>
          <a:prstGeom prst="line">
            <a:avLst/>
          </a:prstGeom>
          <a:ln w="38100" cap="flat">
            <a:solidFill>
              <a:srgbClr val="1B1A55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grpSp>
        <p:nvGrpSpPr>
          <p:cNvPr id="8" name="Group 8"/>
          <p:cNvGrpSpPr/>
          <p:nvPr/>
        </p:nvGrpSpPr>
        <p:grpSpPr>
          <a:xfrm>
            <a:off x="6192784" y="1867719"/>
            <a:ext cx="4191000" cy="8441566"/>
            <a:chOff x="0" y="0"/>
            <a:chExt cx="2063633" cy="2436891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2063633" cy="2436891"/>
            </a:xfrm>
            <a:custGeom>
              <a:avLst/>
              <a:gdLst/>
              <a:ahLst/>
              <a:cxnLst/>
              <a:rect l="l" t="t" r="r" b="b"/>
              <a:pathLst>
                <a:path w="2063633" h="2436891">
                  <a:moveTo>
                    <a:pt x="0" y="0"/>
                  </a:moveTo>
                  <a:lnTo>
                    <a:pt x="2063633" y="0"/>
                  </a:lnTo>
                  <a:lnTo>
                    <a:pt x="2063633" y="2436891"/>
                  </a:lnTo>
                  <a:lnTo>
                    <a:pt x="0" y="2436891"/>
                  </a:lnTo>
                  <a:close/>
                </a:path>
              </a:pathLst>
            </a:custGeom>
            <a:solidFill>
              <a:srgbClr val="535C91">
                <a:alpha val="94902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19050"/>
              <a:ext cx="2063633" cy="245594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99"/>
                </a:lnSpc>
              </a:pPr>
              <a:endParaRPr/>
            </a:p>
          </p:txBody>
        </p:sp>
      </p:grpSp>
      <p:sp>
        <p:nvSpPr>
          <p:cNvPr id="11" name="TextBox 11"/>
          <p:cNvSpPr txBox="1"/>
          <p:nvPr/>
        </p:nvSpPr>
        <p:spPr>
          <a:xfrm>
            <a:off x="381000" y="128674"/>
            <a:ext cx="17678400" cy="115461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9900"/>
              </a:lnSpc>
            </a:pPr>
            <a:r>
              <a:rPr lang="en-US" sz="6600" b="1" spc="450" dirty="0">
                <a:solidFill>
                  <a:srgbClr val="070F2B"/>
                </a:solidFill>
                <a:latin typeface="Raleway Bold"/>
                <a:ea typeface="Raleway Bold"/>
                <a:cs typeface="Raleway Bold"/>
                <a:sym typeface="Raleway Bold"/>
              </a:rPr>
              <a:t>Task 4: Why Excel mattered?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650895" y="2495490"/>
            <a:ext cx="3770270" cy="669939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3520"/>
              </a:lnSpc>
            </a:pPr>
            <a:r>
              <a:rPr lang="en-US" sz="2200" spc="330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What Excel helped me do</a:t>
            </a:r>
          </a:p>
          <a:p>
            <a:pPr marL="0" lvl="0" indent="0" algn="l">
              <a:lnSpc>
                <a:spcPts val="3520"/>
              </a:lnSpc>
            </a:pPr>
            <a:endParaRPr lang="en-US" sz="2200" spc="330" dirty="0">
              <a:solidFill>
                <a:srgbClr val="FFFFFF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0" lvl="0" indent="0" algn="l">
              <a:lnSpc>
                <a:spcPts val="3520"/>
              </a:lnSpc>
            </a:pPr>
            <a:r>
              <a:rPr lang="en-US" sz="2200" spc="330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• </a:t>
            </a:r>
            <a:r>
              <a:rPr lang="en-US" sz="2200" spc="330" dirty="0" err="1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organise</a:t>
            </a:r>
            <a:r>
              <a:rPr lang="en-US" sz="2200" spc="330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 data clearly</a:t>
            </a:r>
          </a:p>
          <a:p>
            <a:pPr marL="0" lvl="0" indent="0" algn="l">
              <a:lnSpc>
                <a:spcPts val="3520"/>
              </a:lnSpc>
            </a:pPr>
            <a:r>
              <a:rPr lang="en-US" sz="2200" spc="330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• use formulas such as SUM and AVERAGE</a:t>
            </a:r>
          </a:p>
          <a:p>
            <a:pPr marL="0" lvl="0" indent="0" algn="l">
              <a:lnSpc>
                <a:spcPts val="3520"/>
              </a:lnSpc>
            </a:pPr>
            <a:r>
              <a:rPr lang="en-US" sz="2200" spc="330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• create charts for quick understanding</a:t>
            </a:r>
          </a:p>
          <a:p>
            <a:pPr marL="0" lvl="0" indent="0" algn="l">
              <a:lnSpc>
                <a:spcPts val="3520"/>
              </a:lnSpc>
            </a:pPr>
            <a:r>
              <a:rPr lang="en-US" sz="2200" spc="330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• support decisions using evidence</a:t>
            </a:r>
          </a:p>
          <a:p>
            <a:pPr marL="0" lvl="0" indent="0" algn="l">
              <a:lnSpc>
                <a:spcPts val="3520"/>
              </a:lnSpc>
            </a:pPr>
            <a:endParaRPr lang="en-US" sz="2200" spc="330" dirty="0">
              <a:solidFill>
                <a:srgbClr val="FFFFFF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0" lvl="0" indent="0" algn="l">
              <a:lnSpc>
                <a:spcPts val="3520"/>
              </a:lnSpc>
            </a:pPr>
            <a:r>
              <a:rPr lang="en-US" sz="2200" spc="330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(Sharpe, Bennett and Varga-Atkins, 2022)</a:t>
            </a:r>
          </a:p>
        </p:txBody>
      </p:sp>
      <p:sp>
        <p:nvSpPr>
          <p:cNvPr id="19" name="Freeform 19"/>
          <p:cNvSpPr/>
          <p:nvPr/>
        </p:nvSpPr>
        <p:spPr>
          <a:xfrm>
            <a:off x="5259462" y="40199"/>
            <a:ext cx="6914586" cy="6499711"/>
          </a:xfrm>
          <a:custGeom>
            <a:avLst/>
            <a:gdLst/>
            <a:ahLst/>
            <a:cxnLst/>
            <a:rect l="l" t="t" r="r" b="b"/>
            <a:pathLst>
              <a:path w="6914586" h="6499711">
                <a:moveTo>
                  <a:pt x="0" y="0"/>
                </a:moveTo>
                <a:lnTo>
                  <a:pt x="6914586" y="0"/>
                </a:lnTo>
                <a:lnTo>
                  <a:pt x="6914586" y="6499710"/>
                </a:lnTo>
                <a:lnTo>
                  <a:pt x="0" y="649971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40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BEA3D786-A755-3D2A-DA17-B3468704D5E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94435" y="3162300"/>
            <a:ext cx="6324600" cy="5785722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CCF6B036-09DC-B955-24EA-8E7AF5C854C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21165" y="3162301"/>
            <a:ext cx="7553235" cy="5611342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655845" y="1548778"/>
            <a:ext cx="8140115" cy="0"/>
          </a:xfrm>
          <a:prstGeom prst="line">
            <a:avLst/>
          </a:prstGeom>
          <a:ln w="38100" cap="flat">
            <a:solidFill>
              <a:srgbClr val="1B1A55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655845" y="1028700"/>
            <a:ext cx="1411296" cy="520078"/>
            <a:chOff x="0" y="0"/>
            <a:chExt cx="504667" cy="185975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504667" cy="185975"/>
            </a:xfrm>
            <a:custGeom>
              <a:avLst/>
              <a:gdLst/>
              <a:ahLst/>
              <a:cxnLst/>
              <a:rect l="l" t="t" r="r" b="b"/>
              <a:pathLst>
                <a:path w="504667" h="185975">
                  <a:moveTo>
                    <a:pt x="0" y="0"/>
                  </a:moveTo>
                  <a:lnTo>
                    <a:pt x="504667" y="0"/>
                  </a:lnTo>
                  <a:lnTo>
                    <a:pt x="504667" y="185975"/>
                  </a:lnTo>
                  <a:lnTo>
                    <a:pt x="0" y="185975"/>
                  </a:lnTo>
                  <a:close/>
                </a:path>
              </a:pathLst>
            </a:custGeom>
            <a:solidFill>
              <a:srgbClr val="1B1A55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19050"/>
              <a:ext cx="504667" cy="205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99"/>
                </a:lnSpc>
              </a:pPr>
              <a:endParaRPr/>
            </a:p>
          </p:txBody>
        </p:sp>
      </p:grpSp>
      <p:sp>
        <p:nvSpPr>
          <p:cNvPr id="6" name="Freeform 6"/>
          <p:cNvSpPr/>
          <p:nvPr/>
        </p:nvSpPr>
        <p:spPr>
          <a:xfrm rot="-877044" flipH="1">
            <a:off x="-2068091" y="7957514"/>
            <a:ext cx="13280183" cy="3502648"/>
          </a:xfrm>
          <a:custGeom>
            <a:avLst/>
            <a:gdLst/>
            <a:ahLst/>
            <a:cxnLst/>
            <a:rect l="l" t="t" r="r" b="b"/>
            <a:pathLst>
              <a:path w="13280183" h="3502648">
                <a:moveTo>
                  <a:pt x="13280182" y="0"/>
                </a:moveTo>
                <a:lnTo>
                  <a:pt x="0" y="0"/>
                </a:lnTo>
                <a:lnTo>
                  <a:pt x="0" y="3502649"/>
                </a:lnTo>
                <a:lnTo>
                  <a:pt x="13280182" y="3502649"/>
                </a:lnTo>
                <a:lnTo>
                  <a:pt x="13280182" y="0"/>
                </a:lnTo>
                <a:close/>
              </a:path>
            </a:pathLst>
          </a:custGeom>
          <a:blipFill>
            <a:blip>
              <a:alphaModFix amt="30000"/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7" name="Group 7"/>
          <p:cNvGrpSpPr/>
          <p:nvPr/>
        </p:nvGrpSpPr>
        <p:grpSpPr>
          <a:xfrm>
            <a:off x="0" y="4161248"/>
            <a:ext cx="9144000" cy="5097052"/>
            <a:chOff x="0" y="0"/>
            <a:chExt cx="2408296" cy="1342433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2408296" cy="1342433"/>
            </a:xfrm>
            <a:custGeom>
              <a:avLst/>
              <a:gdLst/>
              <a:ahLst/>
              <a:cxnLst/>
              <a:rect l="l" t="t" r="r" b="b"/>
              <a:pathLst>
                <a:path w="2408296" h="1342433">
                  <a:moveTo>
                    <a:pt x="0" y="0"/>
                  </a:moveTo>
                  <a:lnTo>
                    <a:pt x="2408296" y="0"/>
                  </a:lnTo>
                  <a:lnTo>
                    <a:pt x="2408296" y="1342433"/>
                  </a:lnTo>
                  <a:lnTo>
                    <a:pt x="0" y="1342433"/>
                  </a:lnTo>
                  <a:close/>
                </a:path>
              </a:pathLst>
            </a:custGeom>
            <a:solidFill>
              <a:srgbClr val="9290C3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19050"/>
              <a:ext cx="2408296" cy="136148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99"/>
                </a:lnSpc>
              </a:pPr>
              <a:endParaRPr/>
            </a:p>
          </p:txBody>
        </p:sp>
      </p:grpSp>
      <p:sp>
        <p:nvSpPr>
          <p:cNvPr id="10" name="Freeform 10"/>
          <p:cNvSpPr/>
          <p:nvPr/>
        </p:nvSpPr>
        <p:spPr>
          <a:xfrm rot="2152970">
            <a:off x="9530116" y="379973"/>
            <a:ext cx="13280183" cy="3502648"/>
          </a:xfrm>
          <a:custGeom>
            <a:avLst/>
            <a:gdLst/>
            <a:ahLst/>
            <a:cxnLst/>
            <a:rect l="l" t="t" r="r" b="b"/>
            <a:pathLst>
              <a:path w="13280183" h="3502648">
                <a:moveTo>
                  <a:pt x="0" y="0"/>
                </a:moveTo>
                <a:lnTo>
                  <a:pt x="13280183" y="0"/>
                </a:lnTo>
                <a:lnTo>
                  <a:pt x="13280183" y="3502648"/>
                </a:lnTo>
                <a:lnTo>
                  <a:pt x="0" y="350264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30000"/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1" name="Group 11"/>
          <p:cNvGrpSpPr/>
          <p:nvPr/>
        </p:nvGrpSpPr>
        <p:grpSpPr>
          <a:xfrm>
            <a:off x="9144000" y="4161248"/>
            <a:ext cx="9144000" cy="5097052"/>
            <a:chOff x="0" y="0"/>
            <a:chExt cx="2408296" cy="1342433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2408296" cy="1342433"/>
            </a:xfrm>
            <a:custGeom>
              <a:avLst/>
              <a:gdLst/>
              <a:ahLst/>
              <a:cxnLst/>
              <a:rect l="l" t="t" r="r" b="b"/>
              <a:pathLst>
                <a:path w="2408296" h="1342433">
                  <a:moveTo>
                    <a:pt x="0" y="0"/>
                  </a:moveTo>
                  <a:lnTo>
                    <a:pt x="2408296" y="0"/>
                  </a:lnTo>
                  <a:lnTo>
                    <a:pt x="2408296" y="1342433"/>
                  </a:lnTo>
                  <a:lnTo>
                    <a:pt x="0" y="1342433"/>
                  </a:lnTo>
                  <a:close/>
                </a:path>
              </a:pathLst>
            </a:custGeom>
            <a:solidFill>
              <a:srgbClr val="535C91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-19050"/>
              <a:ext cx="2408296" cy="136148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99"/>
                </a:lnSpc>
              </a:pPr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565787" y="4834255"/>
            <a:ext cx="7108928" cy="910792"/>
            <a:chOff x="-23719" y="0"/>
            <a:chExt cx="1872310" cy="239879"/>
          </a:xfrm>
        </p:grpSpPr>
        <p:sp>
          <p:nvSpPr>
            <p:cNvPr id="15" name="Freeform 15"/>
            <p:cNvSpPr/>
            <p:nvPr/>
          </p:nvSpPr>
          <p:spPr>
            <a:xfrm>
              <a:off x="-23719" y="0"/>
              <a:ext cx="1864737" cy="200255"/>
            </a:xfrm>
            <a:custGeom>
              <a:avLst/>
              <a:gdLst/>
              <a:ahLst/>
              <a:cxnLst/>
              <a:rect l="l" t="t" r="r" b="b"/>
              <a:pathLst>
                <a:path w="1864737" h="200255">
                  <a:moveTo>
                    <a:pt x="0" y="0"/>
                  </a:moveTo>
                  <a:lnTo>
                    <a:pt x="1864737" y="0"/>
                  </a:lnTo>
                  <a:lnTo>
                    <a:pt x="1864737" y="200255"/>
                  </a:lnTo>
                  <a:lnTo>
                    <a:pt x="0" y="200255"/>
                  </a:lnTo>
                  <a:close/>
                </a:path>
              </a:pathLst>
            </a:custGeom>
            <a:solidFill>
              <a:srgbClr val="F1F1F1"/>
            </a:solidFill>
            <a:ln w="28575" cap="sq">
              <a:solidFill>
                <a:srgbClr val="1B1A55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-16146" y="20574"/>
              <a:ext cx="1864737" cy="21930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520"/>
                </a:lnSpc>
              </a:pPr>
              <a:r>
                <a:rPr lang="en-US" sz="2100" b="1" spc="210" dirty="0">
                  <a:solidFill>
                    <a:srgbClr val="070F2B"/>
                  </a:solidFill>
                  <a:latin typeface="Poppins Bold"/>
                  <a:ea typeface="Poppins Bold"/>
                  <a:cs typeface="Poppins Bold"/>
                  <a:sym typeface="Poppins Bold"/>
                </a:rPr>
                <a:t>“</a:t>
              </a:r>
              <a:r>
                <a:rPr lang="en-US" sz="3200" b="1" spc="210" dirty="0">
                  <a:solidFill>
                    <a:srgbClr val="070F2B"/>
                  </a:solidFill>
                  <a:latin typeface="Poppins Bold"/>
                  <a:ea typeface="Poppins Bold"/>
                  <a:cs typeface="Poppins Bold"/>
                  <a:sym typeface="Poppins Bold"/>
                </a:rPr>
                <a:t>In my studies</a:t>
              </a:r>
            </a:p>
            <a:p>
              <a:pPr algn="ctr">
                <a:lnSpc>
                  <a:spcPts val="2520"/>
                </a:lnSpc>
              </a:pPr>
              <a:endParaRPr lang="en-US" sz="2100" b="1" spc="210" dirty="0">
                <a:solidFill>
                  <a:srgbClr val="070F2B"/>
                </a:solidFill>
                <a:latin typeface="Poppins Bold"/>
                <a:ea typeface="Poppins Bold"/>
                <a:cs typeface="Poppins Bold"/>
                <a:sym typeface="Poppins Bold"/>
              </a:endParaRP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9492040" y="4834255"/>
            <a:ext cx="7132229" cy="984694"/>
            <a:chOff x="0" y="0"/>
            <a:chExt cx="1878447" cy="259343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1864737" cy="200255"/>
            </a:xfrm>
            <a:custGeom>
              <a:avLst/>
              <a:gdLst/>
              <a:ahLst/>
              <a:cxnLst/>
              <a:rect l="l" t="t" r="r" b="b"/>
              <a:pathLst>
                <a:path w="1864737" h="200255">
                  <a:moveTo>
                    <a:pt x="0" y="0"/>
                  </a:moveTo>
                  <a:lnTo>
                    <a:pt x="1864737" y="0"/>
                  </a:lnTo>
                  <a:lnTo>
                    <a:pt x="1864737" y="200255"/>
                  </a:lnTo>
                  <a:lnTo>
                    <a:pt x="0" y="200255"/>
                  </a:lnTo>
                  <a:close/>
                </a:path>
              </a:pathLst>
            </a:custGeom>
            <a:solidFill>
              <a:srgbClr val="F1F1F1"/>
            </a:solidFill>
            <a:ln w="28575" cap="sq">
              <a:solidFill>
                <a:srgbClr val="1B1A55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13710" y="40038"/>
              <a:ext cx="1864737" cy="21930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520"/>
                </a:lnSpc>
              </a:pPr>
              <a:r>
                <a:rPr lang="en-US" sz="2100" b="1" spc="210" dirty="0">
                  <a:solidFill>
                    <a:srgbClr val="070F2B"/>
                  </a:solidFill>
                  <a:latin typeface="Poppins Bold"/>
                  <a:ea typeface="Poppins Bold"/>
                  <a:cs typeface="Poppins Bold"/>
                  <a:sym typeface="Poppins Bold"/>
                </a:rPr>
                <a:t>“</a:t>
              </a:r>
              <a:r>
                <a:rPr lang="en-US" sz="3200" b="1" spc="210" dirty="0">
                  <a:solidFill>
                    <a:srgbClr val="070F2B"/>
                  </a:solidFill>
                  <a:latin typeface="Poppins Bold"/>
                  <a:ea typeface="Poppins Bold"/>
                  <a:cs typeface="Poppins Bold"/>
                  <a:sym typeface="Poppins Bold"/>
                </a:rPr>
                <a:t>In my future career</a:t>
              </a:r>
            </a:p>
            <a:p>
              <a:pPr algn="ctr">
                <a:lnSpc>
                  <a:spcPts val="2520"/>
                </a:lnSpc>
              </a:pPr>
              <a:endParaRPr lang="en-US" sz="2100" b="1" spc="210" dirty="0">
                <a:solidFill>
                  <a:srgbClr val="070F2B"/>
                </a:solidFill>
                <a:latin typeface="Poppins Bold"/>
                <a:ea typeface="Poppins Bold"/>
                <a:cs typeface="Poppins Bold"/>
                <a:sym typeface="Poppins Bold"/>
              </a:endParaRPr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7858593" y="4834255"/>
            <a:ext cx="937367" cy="760344"/>
            <a:chOff x="0" y="0"/>
            <a:chExt cx="246879" cy="200255"/>
          </a:xfrm>
        </p:grpSpPr>
        <p:sp>
          <p:nvSpPr>
            <p:cNvPr id="21" name="Freeform 21"/>
            <p:cNvSpPr/>
            <p:nvPr/>
          </p:nvSpPr>
          <p:spPr>
            <a:xfrm>
              <a:off x="0" y="0"/>
              <a:ext cx="246879" cy="200255"/>
            </a:xfrm>
            <a:custGeom>
              <a:avLst/>
              <a:gdLst/>
              <a:ahLst/>
              <a:cxnLst/>
              <a:rect l="l" t="t" r="r" b="b"/>
              <a:pathLst>
                <a:path w="246879" h="200255">
                  <a:moveTo>
                    <a:pt x="0" y="0"/>
                  </a:moveTo>
                  <a:lnTo>
                    <a:pt x="246879" y="0"/>
                  </a:lnTo>
                  <a:lnTo>
                    <a:pt x="246879" y="200255"/>
                  </a:lnTo>
                  <a:lnTo>
                    <a:pt x="0" y="200255"/>
                  </a:lnTo>
                  <a:close/>
                </a:path>
              </a:pathLst>
            </a:custGeom>
            <a:solidFill>
              <a:srgbClr val="F1F1F1"/>
            </a:solidFill>
            <a:ln w="28575" cap="sq">
              <a:solidFill>
                <a:srgbClr val="1B1A55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0" y="-19050"/>
              <a:ext cx="246879" cy="21930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99"/>
                </a:lnSpc>
              </a:pPr>
              <a:endParaRPr/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16694788" y="4834255"/>
            <a:ext cx="937367" cy="760344"/>
            <a:chOff x="0" y="0"/>
            <a:chExt cx="246879" cy="200255"/>
          </a:xfrm>
        </p:grpSpPr>
        <p:sp>
          <p:nvSpPr>
            <p:cNvPr id="24" name="Freeform 24"/>
            <p:cNvSpPr/>
            <p:nvPr/>
          </p:nvSpPr>
          <p:spPr>
            <a:xfrm>
              <a:off x="0" y="0"/>
              <a:ext cx="246879" cy="200255"/>
            </a:xfrm>
            <a:custGeom>
              <a:avLst/>
              <a:gdLst/>
              <a:ahLst/>
              <a:cxnLst/>
              <a:rect l="l" t="t" r="r" b="b"/>
              <a:pathLst>
                <a:path w="246879" h="200255">
                  <a:moveTo>
                    <a:pt x="0" y="0"/>
                  </a:moveTo>
                  <a:lnTo>
                    <a:pt x="246879" y="0"/>
                  </a:lnTo>
                  <a:lnTo>
                    <a:pt x="246879" y="200255"/>
                  </a:lnTo>
                  <a:lnTo>
                    <a:pt x="0" y="200255"/>
                  </a:lnTo>
                  <a:close/>
                </a:path>
              </a:pathLst>
            </a:custGeom>
            <a:solidFill>
              <a:srgbClr val="F1F1F1"/>
            </a:solidFill>
            <a:ln w="28575" cap="sq">
              <a:solidFill>
                <a:srgbClr val="1B1A55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0" y="-19050"/>
              <a:ext cx="246879" cy="21930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99"/>
                </a:lnSpc>
              </a:pPr>
              <a:endParaRPr/>
            </a:p>
          </p:txBody>
        </p:sp>
      </p:grpSp>
      <p:sp>
        <p:nvSpPr>
          <p:cNvPr id="26" name="Freeform 26"/>
          <p:cNvSpPr/>
          <p:nvPr/>
        </p:nvSpPr>
        <p:spPr>
          <a:xfrm>
            <a:off x="8104822" y="4934757"/>
            <a:ext cx="759294" cy="759294"/>
          </a:xfrm>
          <a:custGeom>
            <a:avLst/>
            <a:gdLst/>
            <a:ahLst/>
            <a:cxnLst/>
            <a:rect l="l" t="t" r="r" b="b"/>
            <a:pathLst>
              <a:path w="759294" h="759294">
                <a:moveTo>
                  <a:pt x="0" y="0"/>
                </a:moveTo>
                <a:lnTo>
                  <a:pt x="759293" y="0"/>
                </a:lnTo>
                <a:lnTo>
                  <a:pt x="759293" y="759293"/>
                </a:lnTo>
                <a:lnTo>
                  <a:pt x="0" y="75929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7" name="Freeform 27"/>
          <p:cNvSpPr/>
          <p:nvPr/>
        </p:nvSpPr>
        <p:spPr>
          <a:xfrm>
            <a:off x="16934164" y="4934757"/>
            <a:ext cx="759294" cy="759294"/>
          </a:xfrm>
          <a:custGeom>
            <a:avLst/>
            <a:gdLst/>
            <a:ahLst/>
            <a:cxnLst/>
            <a:rect l="l" t="t" r="r" b="b"/>
            <a:pathLst>
              <a:path w="759294" h="759294">
                <a:moveTo>
                  <a:pt x="0" y="0"/>
                </a:moveTo>
                <a:lnTo>
                  <a:pt x="759293" y="0"/>
                </a:lnTo>
                <a:lnTo>
                  <a:pt x="759293" y="759293"/>
                </a:lnTo>
                <a:lnTo>
                  <a:pt x="0" y="75929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8" name="Freeform 28"/>
          <p:cNvSpPr/>
          <p:nvPr/>
        </p:nvSpPr>
        <p:spPr>
          <a:xfrm>
            <a:off x="8864115" y="8298820"/>
            <a:ext cx="649419" cy="649419"/>
          </a:xfrm>
          <a:custGeom>
            <a:avLst/>
            <a:gdLst/>
            <a:ahLst/>
            <a:cxnLst/>
            <a:rect l="l" t="t" r="r" b="b"/>
            <a:pathLst>
              <a:path w="649419" h="649419">
                <a:moveTo>
                  <a:pt x="0" y="0"/>
                </a:moveTo>
                <a:lnTo>
                  <a:pt x="649419" y="0"/>
                </a:lnTo>
                <a:lnTo>
                  <a:pt x="649419" y="649419"/>
                </a:lnTo>
                <a:lnTo>
                  <a:pt x="0" y="64941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9" name="TextBox 29"/>
          <p:cNvSpPr txBox="1"/>
          <p:nvPr/>
        </p:nvSpPr>
        <p:spPr>
          <a:xfrm>
            <a:off x="655845" y="1879411"/>
            <a:ext cx="16976310" cy="12954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9900"/>
              </a:lnSpc>
            </a:pPr>
            <a:r>
              <a:rPr lang="en-US" sz="9000" b="1" spc="450" dirty="0">
                <a:solidFill>
                  <a:srgbClr val="070F2B"/>
                </a:solidFill>
                <a:latin typeface="Raleway Bold"/>
                <a:ea typeface="Raleway Bold"/>
                <a:cs typeface="Raleway Bold"/>
                <a:sym typeface="Raleway Bold"/>
              </a:rPr>
              <a:t>How I can apply these skills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655845" y="6043301"/>
            <a:ext cx="8140115" cy="30292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53392" lvl="1" indent="-226696" algn="l">
              <a:lnSpc>
                <a:spcPts val="3360"/>
              </a:lnSpc>
              <a:buFont typeface="Arial"/>
              <a:buChar char="•"/>
            </a:pPr>
            <a:r>
              <a:rPr lang="en-US" sz="2400" spc="315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manage deadlines with Outlook</a:t>
            </a:r>
          </a:p>
          <a:p>
            <a:pPr marL="453392" lvl="1" indent="-226696" algn="l">
              <a:lnSpc>
                <a:spcPts val="3360"/>
              </a:lnSpc>
              <a:buFont typeface="Arial"/>
              <a:buChar char="•"/>
            </a:pPr>
            <a:r>
              <a:rPr lang="en-US" sz="2400" spc="315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• format written work more professionally</a:t>
            </a:r>
          </a:p>
          <a:p>
            <a:pPr marL="453392" lvl="1" indent="-226696" algn="l">
              <a:lnSpc>
                <a:spcPts val="3360"/>
              </a:lnSpc>
              <a:buFont typeface="Arial"/>
              <a:buChar char="•"/>
            </a:pPr>
            <a:r>
              <a:rPr lang="en-US" sz="2400" spc="315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• present ideas more clearly in PowerPoint</a:t>
            </a:r>
          </a:p>
          <a:p>
            <a:pPr marL="453392" lvl="1" indent="-226696" algn="l">
              <a:lnSpc>
                <a:spcPts val="3360"/>
              </a:lnSpc>
              <a:buFont typeface="Arial"/>
              <a:buChar char="•"/>
            </a:pPr>
            <a:r>
              <a:rPr lang="en-US" sz="2400" spc="315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• use Excel for tables, charts and simple analysis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9492040" y="6043301"/>
            <a:ext cx="8140115" cy="21716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53392" lvl="1" indent="-226696" algn="l">
              <a:lnSpc>
                <a:spcPts val="3360"/>
              </a:lnSpc>
              <a:buFont typeface="Arial"/>
              <a:buChar char="•"/>
            </a:pPr>
            <a:r>
              <a:rPr lang="en-US" sz="2800" spc="315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communicate more professionally</a:t>
            </a:r>
          </a:p>
          <a:p>
            <a:pPr marL="453392" lvl="1" indent="-226696" algn="l">
              <a:lnSpc>
                <a:spcPts val="3360"/>
              </a:lnSpc>
              <a:buFont typeface="Arial"/>
              <a:buChar char="•"/>
            </a:pPr>
            <a:r>
              <a:rPr lang="en-US" sz="2800" spc="315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• work better in digital teams</a:t>
            </a:r>
          </a:p>
          <a:p>
            <a:pPr marL="453392" lvl="1" indent="-226696" algn="l">
              <a:lnSpc>
                <a:spcPts val="3360"/>
              </a:lnSpc>
              <a:buFont typeface="Arial"/>
              <a:buChar char="•"/>
            </a:pPr>
            <a:r>
              <a:rPr lang="en-US" sz="2800" spc="315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• use data more confidently</a:t>
            </a:r>
          </a:p>
          <a:p>
            <a:pPr marL="453392" lvl="1" indent="-226696" algn="l">
              <a:lnSpc>
                <a:spcPts val="3360"/>
              </a:lnSpc>
              <a:buFont typeface="Arial"/>
              <a:buChar char="•"/>
            </a:pPr>
            <a:r>
              <a:rPr lang="en-US" sz="2800" spc="315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• show evidence of digital development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16666" b="-16666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696126" y="568636"/>
            <a:ext cx="16895748" cy="9149727"/>
            <a:chOff x="0" y="0"/>
            <a:chExt cx="4449909" cy="2409805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4449909" cy="2409805"/>
            </a:xfrm>
            <a:custGeom>
              <a:avLst/>
              <a:gdLst/>
              <a:ahLst/>
              <a:cxnLst/>
              <a:rect l="l" t="t" r="r" b="b"/>
              <a:pathLst>
                <a:path w="4449909" h="2409805">
                  <a:moveTo>
                    <a:pt x="0" y="0"/>
                  </a:moveTo>
                  <a:lnTo>
                    <a:pt x="4449909" y="0"/>
                  </a:lnTo>
                  <a:lnTo>
                    <a:pt x="4449909" y="2409805"/>
                  </a:lnTo>
                  <a:lnTo>
                    <a:pt x="0" y="2409805"/>
                  </a:lnTo>
                  <a:close/>
                </a:path>
              </a:pathLst>
            </a:custGeom>
            <a:solidFill>
              <a:srgbClr val="1B1A55">
                <a:alpha val="84706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66675"/>
              <a:ext cx="4449909" cy="247648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423298" y="4836792"/>
            <a:ext cx="15441404" cy="12954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9900"/>
              </a:lnSpc>
            </a:pPr>
            <a:r>
              <a:rPr lang="en-US" sz="9000" b="1" spc="450" dirty="0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rPr>
              <a:t>Conclusion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423298" y="6331926"/>
            <a:ext cx="15441404" cy="12311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3240"/>
              </a:lnSpc>
            </a:pPr>
            <a:r>
              <a:rPr lang="en-US" sz="2700" spc="270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This module helped me understand my strengths, improve my confidence with Office 365, and see how digital skills connect to both study success and future work.</a:t>
            </a:r>
          </a:p>
        </p:txBody>
      </p:sp>
      <p:sp>
        <p:nvSpPr>
          <p:cNvPr id="8" name="Freeform 8"/>
          <p:cNvSpPr/>
          <p:nvPr/>
        </p:nvSpPr>
        <p:spPr>
          <a:xfrm rot="-573680">
            <a:off x="-1769603" y="1555274"/>
            <a:ext cx="10752752" cy="2836038"/>
          </a:xfrm>
          <a:custGeom>
            <a:avLst/>
            <a:gdLst/>
            <a:ahLst/>
            <a:cxnLst/>
            <a:rect l="l" t="t" r="r" b="b"/>
            <a:pathLst>
              <a:path w="10752752" h="2836038">
                <a:moveTo>
                  <a:pt x="0" y="0"/>
                </a:moveTo>
                <a:lnTo>
                  <a:pt x="10752752" y="0"/>
                </a:lnTo>
                <a:lnTo>
                  <a:pt x="10752752" y="2836038"/>
                </a:lnTo>
                <a:lnTo>
                  <a:pt x="0" y="283603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50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 rot="-1257887">
            <a:off x="8096935" y="-849383"/>
            <a:ext cx="10752752" cy="2836038"/>
          </a:xfrm>
          <a:custGeom>
            <a:avLst/>
            <a:gdLst/>
            <a:ahLst/>
            <a:cxnLst/>
            <a:rect l="l" t="t" r="r" b="b"/>
            <a:pathLst>
              <a:path w="10752752" h="2836038">
                <a:moveTo>
                  <a:pt x="0" y="0"/>
                </a:moveTo>
                <a:lnTo>
                  <a:pt x="10752752" y="0"/>
                </a:lnTo>
                <a:lnTo>
                  <a:pt x="10752752" y="2836039"/>
                </a:lnTo>
                <a:lnTo>
                  <a:pt x="0" y="283603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50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 rot="-573680">
            <a:off x="8325615" y="7509586"/>
            <a:ext cx="10752752" cy="2836038"/>
          </a:xfrm>
          <a:custGeom>
            <a:avLst/>
            <a:gdLst/>
            <a:ahLst/>
            <a:cxnLst/>
            <a:rect l="l" t="t" r="r" b="b"/>
            <a:pathLst>
              <a:path w="10752752" h="2836038">
                <a:moveTo>
                  <a:pt x="0" y="0"/>
                </a:moveTo>
                <a:lnTo>
                  <a:pt x="10752752" y="0"/>
                </a:lnTo>
                <a:lnTo>
                  <a:pt x="10752752" y="2836038"/>
                </a:lnTo>
                <a:lnTo>
                  <a:pt x="0" y="283603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50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1" name="Group 11"/>
          <p:cNvGrpSpPr/>
          <p:nvPr/>
        </p:nvGrpSpPr>
        <p:grpSpPr>
          <a:xfrm>
            <a:off x="6929786" y="0"/>
            <a:ext cx="4428428" cy="4720622"/>
            <a:chOff x="0" y="0"/>
            <a:chExt cx="686079" cy="731348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686079" cy="731348"/>
            </a:xfrm>
            <a:custGeom>
              <a:avLst/>
              <a:gdLst/>
              <a:ahLst/>
              <a:cxnLst/>
              <a:rect l="l" t="t" r="r" b="b"/>
              <a:pathLst>
                <a:path w="686079" h="731348">
                  <a:moveTo>
                    <a:pt x="0" y="0"/>
                  </a:moveTo>
                  <a:lnTo>
                    <a:pt x="686079" y="0"/>
                  </a:lnTo>
                  <a:lnTo>
                    <a:pt x="686079" y="731348"/>
                  </a:lnTo>
                  <a:lnTo>
                    <a:pt x="0" y="731348"/>
                  </a:lnTo>
                  <a:close/>
                </a:path>
              </a:pathLst>
            </a:custGeom>
            <a:blipFill>
              <a:blip r:embed="rId2"/>
              <a:stretch>
                <a:fillRect l="-156201" t="-35965" r="-156739" b="-154570"/>
              </a:stretch>
            </a:blipFill>
            <a:ln w="38100" cap="sq">
              <a:solidFill>
                <a:srgbClr val="9290C3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6929786" y="7774236"/>
            <a:ext cx="4428428" cy="2582580"/>
            <a:chOff x="0" y="0"/>
            <a:chExt cx="686079" cy="400109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686079" cy="400109"/>
            </a:xfrm>
            <a:custGeom>
              <a:avLst/>
              <a:gdLst/>
              <a:ahLst/>
              <a:cxnLst/>
              <a:rect l="l" t="t" r="r" b="b"/>
              <a:pathLst>
                <a:path w="686079" h="400109">
                  <a:moveTo>
                    <a:pt x="0" y="0"/>
                  </a:moveTo>
                  <a:lnTo>
                    <a:pt x="686079" y="0"/>
                  </a:lnTo>
                  <a:lnTo>
                    <a:pt x="686079" y="400109"/>
                  </a:lnTo>
                  <a:lnTo>
                    <a:pt x="0" y="400109"/>
                  </a:lnTo>
                  <a:close/>
                </a:path>
              </a:pathLst>
            </a:custGeom>
            <a:blipFill>
              <a:blip r:embed="rId2"/>
              <a:stretch>
                <a:fillRect l="-155825" t="-367219" r="-156585" b="-63160"/>
              </a:stretch>
            </a:blipFill>
            <a:ln w="38100" cap="sq">
              <a:solidFill>
                <a:srgbClr val="9290C3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5"/>
          <p:cNvSpPr/>
          <p:nvPr/>
        </p:nvSpPr>
        <p:spPr>
          <a:xfrm>
            <a:off x="555138" y="4170764"/>
            <a:ext cx="838065" cy="679881"/>
          </a:xfrm>
          <a:custGeom>
            <a:avLst/>
            <a:gdLst/>
            <a:ahLst/>
            <a:cxnLst/>
            <a:rect l="l" t="t" r="r" b="b"/>
            <a:pathLst>
              <a:path w="838065" h="679881">
                <a:moveTo>
                  <a:pt x="0" y="0"/>
                </a:moveTo>
                <a:lnTo>
                  <a:pt x="838066" y="0"/>
                </a:lnTo>
                <a:lnTo>
                  <a:pt x="838066" y="679880"/>
                </a:lnTo>
                <a:lnTo>
                  <a:pt x="0" y="67988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555138" y="6053846"/>
            <a:ext cx="838065" cy="679881"/>
          </a:xfrm>
          <a:custGeom>
            <a:avLst/>
            <a:gdLst/>
            <a:ahLst/>
            <a:cxnLst/>
            <a:rect l="l" t="t" r="r" b="b"/>
            <a:pathLst>
              <a:path w="838065" h="679881">
                <a:moveTo>
                  <a:pt x="0" y="0"/>
                </a:moveTo>
                <a:lnTo>
                  <a:pt x="838066" y="0"/>
                </a:lnTo>
                <a:lnTo>
                  <a:pt x="838066" y="679881"/>
                </a:lnTo>
                <a:lnTo>
                  <a:pt x="0" y="67988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>
            <a:off x="523428" y="7621030"/>
            <a:ext cx="838065" cy="679881"/>
          </a:xfrm>
          <a:custGeom>
            <a:avLst/>
            <a:gdLst/>
            <a:ahLst/>
            <a:cxnLst/>
            <a:rect l="l" t="t" r="r" b="b"/>
            <a:pathLst>
              <a:path w="838065" h="679881">
                <a:moveTo>
                  <a:pt x="0" y="0"/>
                </a:moveTo>
                <a:lnTo>
                  <a:pt x="838066" y="0"/>
                </a:lnTo>
                <a:lnTo>
                  <a:pt x="838066" y="679881"/>
                </a:lnTo>
                <a:lnTo>
                  <a:pt x="0" y="67988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 rot="3842650">
            <a:off x="4077064" y="1469460"/>
            <a:ext cx="16259574" cy="4288463"/>
          </a:xfrm>
          <a:custGeom>
            <a:avLst/>
            <a:gdLst/>
            <a:ahLst/>
            <a:cxnLst/>
            <a:rect l="l" t="t" r="r" b="b"/>
            <a:pathLst>
              <a:path w="16259574" h="4288463">
                <a:moveTo>
                  <a:pt x="0" y="0"/>
                </a:moveTo>
                <a:lnTo>
                  <a:pt x="16259575" y="0"/>
                </a:lnTo>
                <a:lnTo>
                  <a:pt x="16259575" y="4288463"/>
                </a:lnTo>
                <a:lnTo>
                  <a:pt x="0" y="428846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30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TextBox 9"/>
          <p:cNvSpPr txBox="1"/>
          <p:nvPr/>
        </p:nvSpPr>
        <p:spPr>
          <a:xfrm>
            <a:off x="608716" y="1778327"/>
            <a:ext cx="10988939" cy="12954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9900"/>
              </a:lnSpc>
            </a:pPr>
            <a:r>
              <a:rPr lang="en-US" sz="9000" b="1" spc="450" dirty="0">
                <a:solidFill>
                  <a:srgbClr val="070F2B"/>
                </a:solidFill>
                <a:latin typeface="Raleway Bold"/>
                <a:ea typeface="Raleway Bold"/>
                <a:cs typeface="Raleway Bold"/>
                <a:sym typeface="Raleway Bold"/>
              </a:rPr>
              <a:t>references</a:t>
            </a:r>
          </a:p>
        </p:txBody>
      </p:sp>
      <p:sp>
        <p:nvSpPr>
          <p:cNvPr id="13" name="AutoShape 13"/>
          <p:cNvSpPr/>
          <p:nvPr/>
        </p:nvSpPr>
        <p:spPr>
          <a:xfrm flipV="1">
            <a:off x="655845" y="1506543"/>
            <a:ext cx="8488155" cy="0"/>
          </a:xfrm>
          <a:prstGeom prst="line">
            <a:avLst/>
          </a:prstGeom>
          <a:ln w="38100" cap="flat">
            <a:solidFill>
              <a:srgbClr val="1B1A55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grpSp>
        <p:nvGrpSpPr>
          <p:cNvPr id="14" name="Group 14"/>
          <p:cNvGrpSpPr/>
          <p:nvPr/>
        </p:nvGrpSpPr>
        <p:grpSpPr>
          <a:xfrm>
            <a:off x="655845" y="986465"/>
            <a:ext cx="1411296" cy="520078"/>
            <a:chOff x="0" y="0"/>
            <a:chExt cx="504667" cy="185975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504667" cy="185975"/>
            </a:xfrm>
            <a:custGeom>
              <a:avLst/>
              <a:gdLst/>
              <a:ahLst/>
              <a:cxnLst/>
              <a:rect l="l" t="t" r="r" b="b"/>
              <a:pathLst>
                <a:path w="504667" h="185975">
                  <a:moveTo>
                    <a:pt x="0" y="0"/>
                  </a:moveTo>
                  <a:lnTo>
                    <a:pt x="504667" y="0"/>
                  </a:lnTo>
                  <a:lnTo>
                    <a:pt x="504667" y="185975"/>
                  </a:lnTo>
                  <a:lnTo>
                    <a:pt x="0" y="185975"/>
                  </a:lnTo>
                  <a:close/>
                </a:path>
              </a:pathLst>
            </a:custGeom>
            <a:solidFill>
              <a:srgbClr val="1B1A55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0" y="-19050"/>
              <a:ext cx="504667" cy="205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99"/>
                </a:lnSpc>
              </a:pPr>
              <a:endParaRPr/>
            </a:p>
          </p:txBody>
        </p:sp>
      </p:grpSp>
      <p:grpSp>
        <p:nvGrpSpPr>
          <p:cNvPr id="19" name="Group 19"/>
          <p:cNvGrpSpPr/>
          <p:nvPr/>
        </p:nvGrpSpPr>
        <p:grpSpPr>
          <a:xfrm>
            <a:off x="15255958" y="-68271"/>
            <a:ext cx="3078853" cy="8043808"/>
            <a:chOff x="0" y="0"/>
            <a:chExt cx="795214" cy="2077576"/>
          </a:xfrm>
        </p:grpSpPr>
        <p:sp>
          <p:nvSpPr>
            <p:cNvPr id="20" name="Freeform 20"/>
            <p:cNvSpPr/>
            <p:nvPr/>
          </p:nvSpPr>
          <p:spPr>
            <a:xfrm>
              <a:off x="0" y="0"/>
              <a:ext cx="795214" cy="2077576"/>
            </a:xfrm>
            <a:custGeom>
              <a:avLst/>
              <a:gdLst/>
              <a:ahLst/>
              <a:cxnLst/>
              <a:rect l="l" t="t" r="r" b="b"/>
              <a:pathLst>
                <a:path w="795214" h="2077576">
                  <a:moveTo>
                    <a:pt x="0" y="0"/>
                  </a:moveTo>
                  <a:lnTo>
                    <a:pt x="795214" y="0"/>
                  </a:lnTo>
                  <a:lnTo>
                    <a:pt x="795214" y="2077576"/>
                  </a:lnTo>
                  <a:lnTo>
                    <a:pt x="0" y="2077576"/>
                  </a:lnTo>
                  <a:close/>
                </a:path>
              </a:pathLst>
            </a:custGeom>
            <a:blipFill>
              <a:blip r:embed="rId4"/>
              <a:stretch>
                <a:fillRect l="-104169" t="-705" r="-289619" b="-27029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pic>
        <p:nvPicPr>
          <p:cNvPr id="21" name="Picture 20">
            <a:extLst>
              <a:ext uri="{FF2B5EF4-FFF2-40B4-BE49-F238E27FC236}">
                <a16:creationId xmlns:a16="http://schemas.microsoft.com/office/drawing/2014/main" id="{02114F6A-801D-DA0B-3DA6-ECD42A22B90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02261" y="3439935"/>
            <a:ext cx="9213339" cy="2383681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FAF45C29-754A-9EB3-C602-8638E36C05E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344215" y="6108289"/>
            <a:ext cx="9365739" cy="2642884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9222" b="-9222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696126" y="797119"/>
            <a:ext cx="16895748" cy="9149727"/>
            <a:chOff x="0" y="0"/>
            <a:chExt cx="4449909" cy="2409805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4449909" cy="2409805"/>
            </a:xfrm>
            <a:custGeom>
              <a:avLst/>
              <a:gdLst/>
              <a:ahLst/>
              <a:cxnLst/>
              <a:rect l="l" t="t" r="r" b="b"/>
              <a:pathLst>
                <a:path w="4449909" h="2409805">
                  <a:moveTo>
                    <a:pt x="0" y="0"/>
                  </a:moveTo>
                  <a:lnTo>
                    <a:pt x="4449909" y="0"/>
                  </a:lnTo>
                  <a:lnTo>
                    <a:pt x="4449909" y="2409805"/>
                  </a:lnTo>
                  <a:lnTo>
                    <a:pt x="0" y="2409805"/>
                  </a:lnTo>
                  <a:close/>
                </a:path>
              </a:pathLst>
            </a:custGeom>
            <a:solidFill>
              <a:srgbClr val="1B1A55">
                <a:alpha val="84706"/>
              </a:srgbClr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66675"/>
              <a:ext cx="4449909" cy="247648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/>
            </a:p>
          </p:txBody>
        </p:sp>
      </p:grpSp>
      <p:sp>
        <p:nvSpPr>
          <p:cNvPr id="6" name="Freeform 6"/>
          <p:cNvSpPr/>
          <p:nvPr/>
        </p:nvSpPr>
        <p:spPr>
          <a:xfrm rot="929906">
            <a:off x="-1377247" y="922391"/>
            <a:ext cx="10752752" cy="2836038"/>
          </a:xfrm>
          <a:custGeom>
            <a:avLst/>
            <a:gdLst/>
            <a:ahLst/>
            <a:cxnLst/>
            <a:rect l="l" t="t" r="r" b="b"/>
            <a:pathLst>
              <a:path w="10752752" h="2836038">
                <a:moveTo>
                  <a:pt x="0" y="0"/>
                </a:moveTo>
                <a:lnTo>
                  <a:pt x="10752752" y="0"/>
                </a:lnTo>
                <a:lnTo>
                  <a:pt x="10752752" y="2836039"/>
                </a:lnTo>
                <a:lnTo>
                  <a:pt x="0" y="283603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50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 rot="1966407">
            <a:off x="9470695" y="3479880"/>
            <a:ext cx="10752752" cy="2836038"/>
          </a:xfrm>
          <a:custGeom>
            <a:avLst/>
            <a:gdLst/>
            <a:ahLst/>
            <a:cxnLst/>
            <a:rect l="l" t="t" r="r" b="b"/>
            <a:pathLst>
              <a:path w="10752752" h="2836038">
                <a:moveTo>
                  <a:pt x="0" y="0"/>
                </a:moveTo>
                <a:lnTo>
                  <a:pt x="10752752" y="0"/>
                </a:lnTo>
                <a:lnTo>
                  <a:pt x="10752752" y="2836038"/>
                </a:lnTo>
                <a:lnTo>
                  <a:pt x="0" y="283603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50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0" name="Group 10"/>
          <p:cNvGrpSpPr/>
          <p:nvPr/>
        </p:nvGrpSpPr>
        <p:grpSpPr>
          <a:xfrm>
            <a:off x="7806735" y="8333932"/>
            <a:ext cx="2674531" cy="666597"/>
            <a:chOff x="0" y="0"/>
            <a:chExt cx="704403" cy="175565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704403" cy="175565"/>
            </a:xfrm>
            <a:custGeom>
              <a:avLst/>
              <a:gdLst/>
              <a:ahLst/>
              <a:cxnLst/>
              <a:rect l="l" t="t" r="r" b="b"/>
              <a:pathLst>
                <a:path w="704403" h="175565">
                  <a:moveTo>
                    <a:pt x="0" y="0"/>
                  </a:moveTo>
                  <a:lnTo>
                    <a:pt x="704403" y="0"/>
                  </a:lnTo>
                  <a:lnTo>
                    <a:pt x="704403" y="175565"/>
                  </a:lnTo>
                  <a:lnTo>
                    <a:pt x="0" y="175565"/>
                  </a:lnTo>
                  <a:close/>
                </a:path>
              </a:pathLst>
            </a:custGeom>
            <a:solidFill>
              <a:srgbClr val="9290C3"/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0" y="-57150"/>
              <a:ext cx="704403" cy="23271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39"/>
                </a:lnSpc>
              </a:pPr>
              <a:r>
                <a:rPr lang="en-US" sz="2099" b="1" spc="209" dirty="0">
                  <a:solidFill>
                    <a:srgbClr val="FFFFFF"/>
                  </a:solidFill>
                  <a:latin typeface="Poppins Bold"/>
                  <a:ea typeface="Poppins Bold"/>
                  <a:cs typeface="Poppins Bold"/>
                  <a:sym typeface="Poppins Bold"/>
                </a:rPr>
                <a:t>16 March, 2024</a:t>
              </a:r>
            </a:p>
          </p:txBody>
        </p:sp>
      </p:grpSp>
      <p:sp>
        <p:nvSpPr>
          <p:cNvPr id="13" name="TextBox 13"/>
          <p:cNvSpPr txBox="1"/>
          <p:nvPr/>
        </p:nvSpPr>
        <p:spPr>
          <a:xfrm>
            <a:off x="1398856" y="1978000"/>
            <a:ext cx="15441404" cy="253915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9900"/>
              </a:lnSpc>
            </a:pPr>
            <a:r>
              <a:rPr lang="en-US" sz="9000" b="1" spc="450" dirty="0">
                <a:solidFill>
                  <a:srgbClr val="FFFFFF"/>
                </a:solidFill>
                <a:latin typeface="Raleway Bold"/>
                <a:ea typeface="Raleway Bold"/>
                <a:cs typeface="Raleway Bold"/>
                <a:sym typeface="Raleway Bold"/>
              </a:rPr>
              <a:t>THANK YOU FOR YOUR TIME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423298" y="7533832"/>
            <a:ext cx="15441404" cy="41036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3240"/>
              </a:lnSpc>
            </a:pPr>
            <a:r>
              <a:rPr lang="en-US" sz="2700" spc="270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YOUR FEEDBACK MATTERS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FE8FFFD5-7F86-5D1F-AD55-4776B415153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21094" y="6455721"/>
            <a:ext cx="2674531" cy="2674531"/>
          </a:xfrm>
          <a:prstGeom prst="rect">
            <a:avLst/>
          </a:prstGeom>
        </p:spPr>
      </p:pic>
      <p:pic>
        <p:nvPicPr>
          <p:cNvPr id="22" name="Graphic 21" descr="Double Tap Gesture with solid fill">
            <a:extLst>
              <a:ext uri="{FF2B5EF4-FFF2-40B4-BE49-F238E27FC236}">
                <a16:creationId xmlns:a16="http://schemas.microsoft.com/office/drawing/2014/main" id="{4405ADFB-9BF1-A0EE-D9D9-7184612065E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3590531" y="8239595"/>
            <a:ext cx="1447800" cy="1447800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1483</TotalTime>
  <Words>389</Words>
  <Application>Microsoft Office PowerPoint</Application>
  <PresentationFormat>Custom</PresentationFormat>
  <Paragraphs>77</Paragraphs>
  <Slides>10</Slides>
  <Notes>3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21St C. Skills Presentation</dc:title>
  <cp:lastModifiedBy>Alexandra-Marina Mandoiu (2524588)</cp:lastModifiedBy>
  <cp:revision>2</cp:revision>
  <dcterms:created xsi:type="dcterms:W3CDTF">2006-08-16T00:00:00Z</dcterms:created>
  <dcterms:modified xsi:type="dcterms:W3CDTF">2026-03-17T12:02:39Z</dcterms:modified>
  <dc:identifier>DAHDu8uI4tg</dc:identifier>
</cp:coreProperties>
</file>