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9" r:id="rId3"/>
    <p:sldId id="258" r:id="rId4"/>
    <p:sldId id="260" r:id="rId5"/>
    <p:sldId id="264" r:id="rId6"/>
    <p:sldId id="265" r:id="rId7"/>
    <p:sldId id="261" r:id="rId8"/>
    <p:sldId id="257" r:id="rId9"/>
    <p:sldId id="266"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50" autoAdjust="0"/>
    <p:restoredTop sz="94660"/>
  </p:normalViewPr>
  <p:slideViewPr>
    <p:cSldViewPr snapToGrid="0">
      <p:cViewPr varScale="1">
        <p:scale>
          <a:sx n="49" d="100"/>
          <a:sy n="49" d="100"/>
        </p:scale>
        <p:origin x="83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0691C4-D65A-4B97-B6FB-293DA328D9D5}" type="datetimeFigureOut">
              <a:rPr lang="en-GB" smtClean="0"/>
              <a:t>03/11/2017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657535-2806-4BC9-8E58-9C9C931DC111}" type="slidenum">
              <a:rPr lang="en-GB" smtClean="0"/>
              <a:t>‹#›</a:t>
            </a:fld>
            <a:endParaRPr lang="en-GB"/>
          </a:p>
        </p:txBody>
      </p:sp>
    </p:spTree>
    <p:extLst>
      <p:ext uri="{BB962C8B-B14F-4D97-AF65-F5344CB8AC3E}">
        <p14:creationId xmlns:p14="http://schemas.microsoft.com/office/powerpoint/2010/main" val="172555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7A12C-F564-4A6C-88E3-1BF02141B9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406D70-0A03-4E94-A688-BBC2AD9021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B96DDD-255E-4001-967F-54D3A924A21C}"/>
              </a:ext>
            </a:extLst>
          </p:cNvPr>
          <p:cNvSpPr>
            <a:spLocks noGrp="1"/>
          </p:cNvSpPr>
          <p:nvPr>
            <p:ph type="dt" sz="half" idx="10"/>
          </p:nvPr>
        </p:nvSpPr>
        <p:spPr/>
        <p:txBody>
          <a:bodyPr/>
          <a:lstStyle/>
          <a:p>
            <a:fld id="{4B8954DF-0A24-46B2-A6FD-602A8EB93C87}" type="datetime1">
              <a:rPr lang="en-GB" smtClean="0"/>
              <a:t>03/11/2017</a:t>
            </a:fld>
            <a:endParaRPr lang="en-GB"/>
          </a:p>
        </p:txBody>
      </p:sp>
      <p:sp>
        <p:nvSpPr>
          <p:cNvPr id="5" name="Footer Placeholder 4">
            <a:extLst>
              <a:ext uri="{FF2B5EF4-FFF2-40B4-BE49-F238E27FC236}">
                <a16:creationId xmlns:a16="http://schemas.microsoft.com/office/drawing/2014/main" id="{A324E6B6-03DD-49BA-AAD5-CDBE7BEF11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C705CD-8093-43CA-9A05-7663C3ED6231}"/>
              </a:ext>
            </a:extLst>
          </p:cNvPr>
          <p:cNvSpPr>
            <a:spLocks noGrp="1"/>
          </p:cNvSpPr>
          <p:nvPr>
            <p:ph type="sldNum" sz="quarter" idx="12"/>
          </p:nvPr>
        </p:nvSpPr>
        <p:spPr/>
        <p:txBody>
          <a:bodyPr/>
          <a:lstStyle/>
          <a:p>
            <a:fld id="{CF586069-C605-44DB-A84D-55ECBF720477}" type="slidenum">
              <a:rPr lang="en-GB" smtClean="0"/>
              <a:t>‹#›</a:t>
            </a:fld>
            <a:endParaRPr lang="en-GB"/>
          </a:p>
        </p:txBody>
      </p:sp>
    </p:spTree>
    <p:extLst>
      <p:ext uri="{BB962C8B-B14F-4D97-AF65-F5344CB8AC3E}">
        <p14:creationId xmlns:p14="http://schemas.microsoft.com/office/powerpoint/2010/main" val="3834522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D6CF7-73B0-4911-9C99-0462FF374E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EE6DD2-E858-434A-8763-B30BD924F6B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6ED258-D9A5-4FA0-90E6-3F3B0BD63B72}"/>
              </a:ext>
            </a:extLst>
          </p:cNvPr>
          <p:cNvSpPr>
            <a:spLocks noGrp="1"/>
          </p:cNvSpPr>
          <p:nvPr>
            <p:ph type="dt" sz="half" idx="10"/>
          </p:nvPr>
        </p:nvSpPr>
        <p:spPr/>
        <p:txBody>
          <a:bodyPr/>
          <a:lstStyle/>
          <a:p>
            <a:fld id="{6500EBE2-8109-4CB9-84C9-B5510DCB5A71}" type="datetime1">
              <a:rPr lang="en-GB" smtClean="0"/>
              <a:t>03/11/2017</a:t>
            </a:fld>
            <a:endParaRPr lang="en-GB"/>
          </a:p>
        </p:txBody>
      </p:sp>
      <p:sp>
        <p:nvSpPr>
          <p:cNvPr id="5" name="Footer Placeholder 4">
            <a:extLst>
              <a:ext uri="{FF2B5EF4-FFF2-40B4-BE49-F238E27FC236}">
                <a16:creationId xmlns:a16="http://schemas.microsoft.com/office/drawing/2014/main" id="{447203A1-6910-480D-B711-65AA6DB8F7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A434BF-A119-4DCD-A9AC-90D70FE70B12}"/>
              </a:ext>
            </a:extLst>
          </p:cNvPr>
          <p:cNvSpPr>
            <a:spLocks noGrp="1"/>
          </p:cNvSpPr>
          <p:nvPr>
            <p:ph type="sldNum" sz="quarter" idx="12"/>
          </p:nvPr>
        </p:nvSpPr>
        <p:spPr/>
        <p:txBody>
          <a:bodyPr/>
          <a:lstStyle/>
          <a:p>
            <a:fld id="{CF586069-C605-44DB-A84D-55ECBF720477}" type="slidenum">
              <a:rPr lang="en-GB" smtClean="0"/>
              <a:t>‹#›</a:t>
            </a:fld>
            <a:endParaRPr lang="en-GB"/>
          </a:p>
        </p:txBody>
      </p:sp>
    </p:spTree>
    <p:extLst>
      <p:ext uri="{BB962C8B-B14F-4D97-AF65-F5344CB8AC3E}">
        <p14:creationId xmlns:p14="http://schemas.microsoft.com/office/powerpoint/2010/main" val="3198668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D877-7174-4042-AC88-34D446714B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6D7CD1-EEE5-4A54-A63B-87CE51F57E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C295539-29B7-4CB7-A014-DCEC3565909C}"/>
              </a:ext>
            </a:extLst>
          </p:cNvPr>
          <p:cNvSpPr>
            <a:spLocks noGrp="1"/>
          </p:cNvSpPr>
          <p:nvPr>
            <p:ph type="dt" sz="half" idx="10"/>
          </p:nvPr>
        </p:nvSpPr>
        <p:spPr/>
        <p:txBody>
          <a:bodyPr/>
          <a:lstStyle/>
          <a:p>
            <a:fld id="{4D54CE95-DE00-4D6C-9813-D97D668CA955}" type="datetime1">
              <a:rPr lang="en-GB" smtClean="0"/>
              <a:t>03/11/2017</a:t>
            </a:fld>
            <a:endParaRPr lang="en-GB"/>
          </a:p>
        </p:txBody>
      </p:sp>
      <p:sp>
        <p:nvSpPr>
          <p:cNvPr id="5" name="Footer Placeholder 4">
            <a:extLst>
              <a:ext uri="{FF2B5EF4-FFF2-40B4-BE49-F238E27FC236}">
                <a16:creationId xmlns:a16="http://schemas.microsoft.com/office/drawing/2014/main" id="{CE6EC629-808D-403A-986F-69DBEFD7C1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668BF8-0897-41B7-9B73-FD691A64CD9C}"/>
              </a:ext>
            </a:extLst>
          </p:cNvPr>
          <p:cNvSpPr>
            <a:spLocks noGrp="1"/>
          </p:cNvSpPr>
          <p:nvPr>
            <p:ph type="sldNum" sz="quarter" idx="12"/>
          </p:nvPr>
        </p:nvSpPr>
        <p:spPr/>
        <p:txBody>
          <a:bodyPr/>
          <a:lstStyle/>
          <a:p>
            <a:fld id="{CF586069-C605-44DB-A84D-55ECBF720477}" type="slidenum">
              <a:rPr lang="en-GB" smtClean="0"/>
              <a:t>‹#›</a:t>
            </a:fld>
            <a:endParaRPr lang="en-GB"/>
          </a:p>
        </p:txBody>
      </p:sp>
    </p:spTree>
    <p:extLst>
      <p:ext uri="{BB962C8B-B14F-4D97-AF65-F5344CB8AC3E}">
        <p14:creationId xmlns:p14="http://schemas.microsoft.com/office/powerpoint/2010/main" val="1515012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9646C-7070-4FC8-9CCD-C4033566D2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F0CB0C-27DB-41E9-B79F-80F20D2FE65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2DC74D-71E4-489F-B10F-77859DDAD5F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1C46AAD-C00A-4400-BF61-12984EA7867B}"/>
              </a:ext>
            </a:extLst>
          </p:cNvPr>
          <p:cNvSpPr>
            <a:spLocks noGrp="1"/>
          </p:cNvSpPr>
          <p:nvPr>
            <p:ph type="dt" sz="half" idx="10"/>
          </p:nvPr>
        </p:nvSpPr>
        <p:spPr/>
        <p:txBody>
          <a:bodyPr/>
          <a:lstStyle/>
          <a:p>
            <a:fld id="{E57AC8F2-269C-44C2-8901-C5A5B863D540}" type="datetime1">
              <a:rPr lang="en-GB" smtClean="0"/>
              <a:t>03/11/2017</a:t>
            </a:fld>
            <a:endParaRPr lang="en-GB"/>
          </a:p>
        </p:txBody>
      </p:sp>
      <p:sp>
        <p:nvSpPr>
          <p:cNvPr id="6" name="Footer Placeholder 5">
            <a:extLst>
              <a:ext uri="{FF2B5EF4-FFF2-40B4-BE49-F238E27FC236}">
                <a16:creationId xmlns:a16="http://schemas.microsoft.com/office/drawing/2014/main" id="{0F4F6783-FBED-4FB9-A557-C1E767CE5C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438113-714B-480E-B5ED-0C527030F2C4}"/>
              </a:ext>
            </a:extLst>
          </p:cNvPr>
          <p:cNvSpPr>
            <a:spLocks noGrp="1"/>
          </p:cNvSpPr>
          <p:nvPr>
            <p:ph type="sldNum" sz="quarter" idx="12"/>
          </p:nvPr>
        </p:nvSpPr>
        <p:spPr/>
        <p:txBody>
          <a:bodyPr/>
          <a:lstStyle/>
          <a:p>
            <a:fld id="{CF586069-C605-44DB-A84D-55ECBF720477}" type="slidenum">
              <a:rPr lang="en-GB" smtClean="0"/>
              <a:t>‹#›</a:t>
            </a:fld>
            <a:endParaRPr lang="en-GB"/>
          </a:p>
        </p:txBody>
      </p:sp>
    </p:spTree>
    <p:extLst>
      <p:ext uri="{BB962C8B-B14F-4D97-AF65-F5344CB8AC3E}">
        <p14:creationId xmlns:p14="http://schemas.microsoft.com/office/powerpoint/2010/main" val="1500308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4AC14-AD95-4160-8101-68ACAE38F5E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5A8C04-E55E-48C2-A672-F2B63B66B8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2DB5663-A99A-48DA-A51C-414BB2FB1CD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2F89BC-26DA-42E1-9AEA-6937040AA3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83F0BA1-01AD-41B8-95F2-D917A8AFA77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BA626E-88FE-48C4-92D0-EFCA31738B11}"/>
              </a:ext>
            </a:extLst>
          </p:cNvPr>
          <p:cNvSpPr>
            <a:spLocks noGrp="1"/>
          </p:cNvSpPr>
          <p:nvPr>
            <p:ph type="dt" sz="half" idx="10"/>
          </p:nvPr>
        </p:nvSpPr>
        <p:spPr/>
        <p:txBody>
          <a:bodyPr/>
          <a:lstStyle/>
          <a:p>
            <a:fld id="{3228C00C-6D9C-48B0-A7FD-3ADCD813C3F3}" type="datetime1">
              <a:rPr lang="en-GB" smtClean="0"/>
              <a:t>03/11/2017</a:t>
            </a:fld>
            <a:endParaRPr lang="en-GB"/>
          </a:p>
        </p:txBody>
      </p:sp>
      <p:sp>
        <p:nvSpPr>
          <p:cNvPr id="8" name="Footer Placeholder 7">
            <a:extLst>
              <a:ext uri="{FF2B5EF4-FFF2-40B4-BE49-F238E27FC236}">
                <a16:creationId xmlns:a16="http://schemas.microsoft.com/office/drawing/2014/main" id="{39CD7CBE-61AE-47AE-A8BB-38821B8DF4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EB0255-B87D-4A0C-BA0F-C91D3D20909D}"/>
              </a:ext>
            </a:extLst>
          </p:cNvPr>
          <p:cNvSpPr>
            <a:spLocks noGrp="1"/>
          </p:cNvSpPr>
          <p:nvPr>
            <p:ph type="sldNum" sz="quarter" idx="12"/>
          </p:nvPr>
        </p:nvSpPr>
        <p:spPr/>
        <p:txBody>
          <a:bodyPr/>
          <a:lstStyle/>
          <a:p>
            <a:fld id="{CF586069-C605-44DB-A84D-55ECBF720477}" type="slidenum">
              <a:rPr lang="en-GB" smtClean="0"/>
              <a:t>‹#›</a:t>
            </a:fld>
            <a:endParaRPr lang="en-GB"/>
          </a:p>
        </p:txBody>
      </p:sp>
    </p:spTree>
    <p:extLst>
      <p:ext uri="{BB962C8B-B14F-4D97-AF65-F5344CB8AC3E}">
        <p14:creationId xmlns:p14="http://schemas.microsoft.com/office/powerpoint/2010/main" val="2347908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8ED7B-D53E-4AEB-AF69-B851FAAC8A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E532A3-86AD-4F84-BF66-301400BB046E}"/>
              </a:ext>
            </a:extLst>
          </p:cNvPr>
          <p:cNvSpPr>
            <a:spLocks noGrp="1"/>
          </p:cNvSpPr>
          <p:nvPr>
            <p:ph type="dt" sz="half" idx="10"/>
          </p:nvPr>
        </p:nvSpPr>
        <p:spPr/>
        <p:txBody>
          <a:bodyPr/>
          <a:lstStyle/>
          <a:p>
            <a:fld id="{FECE632F-CC9A-4BE6-A7CF-1A6DC042D262}" type="datetime1">
              <a:rPr lang="en-GB" smtClean="0"/>
              <a:t>03/11/2017</a:t>
            </a:fld>
            <a:endParaRPr lang="en-GB"/>
          </a:p>
        </p:txBody>
      </p:sp>
      <p:sp>
        <p:nvSpPr>
          <p:cNvPr id="4" name="Footer Placeholder 3">
            <a:extLst>
              <a:ext uri="{FF2B5EF4-FFF2-40B4-BE49-F238E27FC236}">
                <a16:creationId xmlns:a16="http://schemas.microsoft.com/office/drawing/2014/main" id="{5AEEFE37-1670-47A6-AC74-D609ABE69D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C368BA-0DFA-4044-B020-11E215B5C977}"/>
              </a:ext>
            </a:extLst>
          </p:cNvPr>
          <p:cNvSpPr>
            <a:spLocks noGrp="1"/>
          </p:cNvSpPr>
          <p:nvPr>
            <p:ph type="sldNum" sz="quarter" idx="12"/>
          </p:nvPr>
        </p:nvSpPr>
        <p:spPr/>
        <p:txBody>
          <a:bodyPr/>
          <a:lstStyle/>
          <a:p>
            <a:fld id="{CF586069-C605-44DB-A84D-55ECBF720477}" type="slidenum">
              <a:rPr lang="en-GB" smtClean="0"/>
              <a:t>‹#›</a:t>
            </a:fld>
            <a:endParaRPr lang="en-GB"/>
          </a:p>
        </p:txBody>
      </p:sp>
    </p:spTree>
    <p:extLst>
      <p:ext uri="{BB962C8B-B14F-4D97-AF65-F5344CB8AC3E}">
        <p14:creationId xmlns:p14="http://schemas.microsoft.com/office/powerpoint/2010/main" val="3493588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91FDFB-1503-4365-89A0-907F0786D43B}"/>
              </a:ext>
            </a:extLst>
          </p:cNvPr>
          <p:cNvSpPr>
            <a:spLocks noGrp="1"/>
          </p:cNvSpPr>
          <p:nvPr>
            <p:ph type="dt" sz="half" idx="10"/>
          </p:nvPr>
        </p:nvSpPr>
        <p:spPr/>
        <p:txBody>
          <a:bodyPr/>
          <a:lstStyle/>
          <a:p>
            <a:fld id="{220514A5-E6B0-4F81-A42B-76A214ABF322}" type="datetime1">
              <a:rPr lang="en-GB" smtClean="0"/>
              <a:t>03/11/2017</a:t>
            </a:fld>
            <a:endParaRPr lang="en-GB"/>
          </a:p>
        </p:txBody>
      </p:sp>
      <p:sp>
        <p:nvSpPr>
          <p:cNvPr id="3" name="Footer Placeholder 2">
            <a:extLst>
              <a:ext uri="{FF2B5EF4-FFF2-40B4-BE49-F238E27FC236}">
                <a16:creationId xmlns:a16="http://schemas.microsoft.com/office/drawing/2014/main" id="{08559E03-E29F-4F07-92B5-8CDA3B2E41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A444CE1-6915-402A-B760-82DC32ED0A22}"/>
              </a:ext>
            </a:extLst>
          </p:cNvPr>
          <p:cNvSpPr>
            <a:spLocks noGrp="1"/>
          </p:cNvSpPr>
          <p:nvPr>
            <p:ph type="sldNum" sz="quarter" idx="12"/>
          </p:nvPr>
        </p:nvSpPr>
        <p:spPr/>
        <p:txBody>
          <a:bodyPr/>
          <a:lstStyle/>
          <a:p>
            <a:fld id="{CF586069-C605-44DB-A84D-55ECBF720477}" type="slidenum">
              <a:rPr lang="en-GB" smtClean="0"/>
              <a:t>‹#›</a:t>
            </a:fld>
            <a:endParaRPr lang="en-GB"/>
          </a:p>
        </p:txBody>
      </p:sp>
    </p:spTree>
    <p:extLst>
      <p:ext uri="{BB962C8B-B14F-4D97-AF65-F5344CB8AC3E}">
        <p14:creationId xmlns:p14="http://schemas.microsoft.com/office/powerpoint/2010/main" val="491955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5667C-6A95-4598-ADAC-3EA27EBDFC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C2ABF4-BB5A-47E5-857B-62C2A5483E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C0D47E-7958-46C2-99A8-F86282A0DD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36E66A8-DA2E-49F1-B504-7ABEB035E83C}"/>
              </a:ext>
            </a:extLst>
          </p:cNvPr>
          <p:cNvSpPr>
            <a:spLocks noGrp="1"/>
          </p:cNvSpPr>
          <p:nvPr>
            <p:ph type="dt" sz="half" idx="10"/>
          </p:nvPr>
        </p:nvSpPr>
        <p:spPr/>
        <p:txBody>
          <a:bodyPr/>
          <a:lstStyle/>
          <a:p>
            <a:fld id="{B7D9B126-3219-4299-A602-D979199FDDB9}" type="datetime1">
              <a:rPr lang="en-GB" smtClean="0"/>
              <a:t>03/11/2017</a:t>
            </a:fld>
            <a:endParaRPr lang="en-GB"/>
          </a:p>
        </p:txBody>
      </p:sp>
      <p:sp>
        <p:nvSpPr>
          <p:cNvPr id="6" name="Footer Placeholder 5">
            <a:extLst>
              <a:ext uri="{FF2B5EF4-FFF2-40B4-BE49-F238E27FC236}">
                <a16:creationId xmlns:a16="http://schemas.microsoft.com/office/drawing/2014/main" id="{9D3F60B8-D04F-4F49-AE23-B66AB7EC5B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3B9D6A-7BD3-41BB-8302-0719F250C100}"/>
              </a:ext>
            </a:extLst>
          </p:cNvPr>
          <p:cNvSpPr>
            <a:spLocks noGrp="1"/>
          </p:cNvSpPr>
          <p:nvPr>
            <p:ph type="sldNum" sz="quarter" idx="12"/>
          </p:nvPr>
        </p:nvSpPr>
        <p:spPr/>
        <p:txBody>
          <a:bodyPr/>
          <a:lstStyle/>
          <a:p>
            <a:fld id="{CF586069-C605-44DB-A84D-55ECBF720477}" type="slidenum">
              <a:rPr lang="en-GB" smtClean="0"/>
              <a:t>‹#›</a:t>
            </a:fld>
            <a:endParaRPr lang="en-GB"/>
          </a:p>
        </p:txBody>
      </p:sp>
    </p:spTree>
    <p:extLst>
      <p:ext uri="{BB962C8B-B14F-4D97-AF65-F5344CB8AC3E}">
        <p14:creationId xmlns:p14="http://schemas.microsoft.com/office/powerpoint/2010/main" val="627586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FEF86-8886-4891-8B82-BAE9BEA39D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43B49C-F2C8-4093-AEAE-A79C42FB88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1E6FEE-09E1-427D-9E23-B934D7ED60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C01F1F7-7499-4CA9-8FE4-E32686CBB259}"/>
              </a:ext>
            </a:extLst>
          </p:cNvPr>
          <p:cNvSpPr>
            <a:spLocks noGrp="1"/>
          </p:cNvSpPr>
          <p:nvPr>
            <p:ph type="dt" sz="half" idx="10"/>
          </p:nvPr>
        </p:nvSpPr>
        <p:spPr/>
        <p:txBody>
          <a:bodyPr/>
          <a:lstStyle/>
          <a:p>
            <a:fld id="{9D813025-FEAF-42BA-A9BB-562C241830E0}" type="datetime1">
              <a:rPr lang="en-GB" smtClean="0"/>
              <a:t>03/11/2017</a:t>
            </a:fld>
            <a:endParaRPr lang="en-GB"/>
          </a:p>
        </p:txBody>
      </p:sp>
      <p:sp>
        <p:nvSpPr>
          <p:cNvPr id="6" name="Footer Placeholder 5">
            <a:extLst>
              <a:ext uri="{FF2B5EF4-FFF2-40B4-BE49-F238E27FC236}">
                <a16:creationId xmlns:a16="http://schemas.microsoft.com/office/drawing/2014/main" id="{7CB799CA-83F8-482E-9EBF-48F1CC42E0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B408FF-F657-4D20-B448-0FD4AC85EE15}"/>
              </a:ext>
            </a:extLst>
          </p:cNvPr>
          <p:cNvSpPr>
            <a:spLocks noGrp="1"/>
          </p:cNvSpPr>
          <p:nvPr>
            <p:ph type="sldNum" sz="quarter" idx="12"/>
          </p:nvPr>
        </p:nvSpPr>
        <p:spPr/>
        <p:txBody>
          <a:bodyPr/>
          <a:lstStyle/>
          <a:p>
            <a:fld id="{CF586069-C605-44DB-A84D-55ECBF720477}" type="slidenum">
              <a:rPr lang="en-GB" smtClean="0"/>
              <a:t>‹#›</a:t>
            </a:fld>
            <a:endParaRPr lang="en-GB"/>
          </a:p>
        </p:txBody>
      </p:sp>
    </p:spTree>
    <p:extLst>
      <p:ext uri="{BB962C8B-B14F-4D97-AF65-F5344CB8AC3E}">
        <p14:creationId xmlns:p14="http://schemas.microsoft.com/office/powerpoint/2010/main" val="2144600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D98CC-BE9B-4A1D-B2EF-8046D42C90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432DCD-37F4-4436-935F-1F7E516F0E0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04ABDA-727D-40AA-9A4A-630417A6FF2C}"/>
              </a:ext>
            </a:extLst>
          </p:cNvPr>
          <p:cNvSpPr>
            <a:spLocks noGrp="1"/>
          </p:cNvSpPr>
          <p:nvPr>
            <p:ph type="dt" sz="half" idx="10"/>
          </p:nvPr>
        </p:nvSpPr>
        <p:spPr/>
        <p:txBody>
          <a:bodyPr/>
          <a:lstStyle/>
          <a:p>
            <a:fld id="{31ED2A42-C6A4-4015-9390-B71A8BF73C72}" type="datetime1">
              <a:rPr lang="en-GB" smtClean="0"/>
              <a:t>03/11/2017</a:t>
            </a:fld>
            <a:endParaRPr lang="en-GB"/>
          </a:p>
        </p:txBody>
      </p:sp>
      <p:sp>
        <p:nvSpPr>
          <p:cNvPr id="5" name="Footer Placeholder 4">
            <a:extLst>
              <a:ext uri="{FF2B5EF4-FFF2-40B4-BE49-F238E27FC236}">
                <a16:creationId xmlns:a16="http://schemas.microsoft.com/office/drawing/2014/main" id="{FFD91F9C-2D9D-4EFD-8705-3C091E4C9B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8EE5D9-7D27-4617-B5B6-4B350CE10B5D}"/>
              </a:ext>
            </a:extLst>
          </p:cNvPr>
          <p:cNvSpPr>
            <a:spLocks noGrp="1"/>
          </p:cNvSpPr>
          <p:nvPr>
            <p:ph type="sldNum" sz="quarter" idx="12"/>
          </p:nvPr>
        </p:nvSpPr>
        <p:spPr/>
        <p:txBody>
          <a:bodyPr/>
          <a:lstStyle/>
          <a:p>
            <a:fld id="{CF586069-C605-44DB-A84D-55ECBF720477}" type="slidenum">
              <a:rPr lang="en-GB" smtClean="0"/>
              <a:t>‹#›</a:t>
            </a:fld>
            <a:endParaRPr lang="en-GB"/>
          </a:p>
        </p:txBody>
      </p:sp>
    </p:spTree>
    <p:extLst>
      <p:ext uri="{BB962C8B-B14F-4D97-AF65-F5344CB8AC3E}">
        <p14:creationId xmlns:p14="http://schemas.microsoft.com/office/powerpoint/2010/main" val="3040903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5C1E66-F4C1-40F6-B98F-A663590CA7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867A84-D828-4F03-9399-1149698F58E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EE9011-64D7-46A6-890C-07FFF0B93B3C}"/>
              </a:ext>
            </a:extLst>
          </p:cNvPr>
          <p:cNvSpPr>
            <a:spLocks noGrp="1"/>
          </p:cNvSpPr>
          <p:nvPr>
            <p:ph type="dt" sz="half" idx="10"/>
          </p:nvPr>
        </p:nvSpPr>
        <p:spPr/>
        <p:txBody>
          <a:bodyPr/>
          <a:lstStyle/>
          <a:p>
            <a:fld id="{C830B635-D299-4AE0-B8CC-F9A50CB77438}" type="datetime1">
              <a:rPr lang="en-GB" smtClean="0"/>
              <a:t>03/11/2017</a:t>
            </a:fld>
            <a:endParaRPr lang="en-GB"/>
          </a:p>
        </p:txBody>
      </p:sp>
      <p:sp>
        <p:nvSpPr>
          <p:cNvPr id="5" name="Footer Placeholder 4">
            <a:extLst>
              <a:ext uri="{FF2B5EF4-FFF2-40B4-BE49-F238E27FC236}">
                <a16:creationId xmlns:a16="http://schemas.microsoft.com/office/drawing/2014/main" id="{AC660186-97F3-42B9-A4AB-74AE10E3EE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1A99C8-C502-4F06-9C65-AF63A4384BC9}"/>
              </a:ext>
            </a:extLst>
          </p:cNvPr>
          <p:cNvSpPr>
            <a:spLocks noGrp="1"/>
          </p:cNvSpPr>
          <p:nvPr>
            <p:ph type="sldNum" sz="quarter" idx="12"/>
          </p:nvPr>
        </p:nvSpPr>
        <p:spPr/>
        <p:txBody>
          <a:bodyPr/>
          <a:lstStyle/>
          <a:p>
            <a:fld id="{CF586069-C605-44DB-A84D-55ECBF720477}" type="slidenum">
              <a:rPr lang="en-GB" smtClean="0"/>
              <a:t>‹#›</a:t>
            </a:fld>
            <a:endParaRPr lang="en-GB"/>
          </a:p>
        </p:txBody>
      </p:sp>
    </p:spTree>
    <p:extLst>
      <p:ext uri="{BB962C8B-B14F-4D97-AF65-F5344CB8AC3E}">
        <p14:creationId xmlns:p14="http://schemas.microsoft.com/office/powerpoint/2010/main" val="1178129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CFF0AD-62FD-4638-8C30-8558D4E9D2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7459BE-C850-486C-8403-7950418517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0FD445-A306-412B-A844-0247070D35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3A3470-3EAC-47FE-B958-259FCE82DF47}" type="datetime1">
              <a:rPr lang="en-GB" smtClean="0"/>
              <a:t>03/11/2017</a:t>
            </a:fld>
            <a:endParaRPr lang="en-GB"/>
          </a:p>
        </p:txBody>
      </p:sp>
      <p:sp>
        <p:nvSpPr>
          <p:cNvPr id="5" name="Footer Placeholder 4">
            <a:extLst>
              <a:ext uri="{FF2B5EF4-FFF2-40B4-BE49-F238E27FC236}">
                <a16:creationId xmlns:a16="http://schemas.microsoft.com/office/drawing/2014/main" id="{D99C826C-6AAA-40EA-9B10-5BBF082618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D17976-5F93-4A26-8855-0F5235EDF7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586069-C605-44DB-A84D-55ECBF720477}" type="slidenum">
              <a:rPr lang="en-GB" smtClean="0"/>
              <a:t>‹#›</a:t>
            </a:fld>
            <a:endParaRPr lang="en-GB"/>
          </a:p>
        </p:txBody>
      </p:sp>
    </p:spTree>
    <p:extLst>
      <p:ext uri="{BB962C8B-B14F-4D97-AF65-F5344CB8AC3E}">
        <p14:creationId xmlns:p14="http://schemas.microsoft.com/office/powerpoint/2010/main" val="15874341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NjTxQy_U3ac"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uk/search?q=harts+participation+ladder&amp;source=lnms&amp;tbm=isch&amp;sa=X&amp;ved=0ahUKEwibmKTtpaLXAhVmKcAKHTt7D7EQ_AUICigB&amp;biw=1094&amp;bih=460#imgrc=kvcjVw7fAii8VM" TargetMode="External"/><Relationship Id="rId2" Type="http://schemas.openxmlformats.org/officeDocument/2006/relationships/hyperlink" Target="https://www.youtube.com/watch?v=NjTxQy_U3a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ECA1D-6040-4FF3-9588-C392A07C0A48}"/>
              </a:ext>
            </a:extLst>
          </p:cNvPr>
          <p:cNvSpPr>
            <a:spLocks noGrp="1"/>
          </p:cNvSpPr>
          <p:nvPr>
            <p:ph type="ctrTitle"/>
          </p:nvPr>
        </p:nvSpPr>
        <p:spPr/>
        <p:txBody>
          <a:bodyPr>
            <a:normAutofit fontScale="90000"/>
          </a:bodyPr>
          <a:lstStyle/>
          <a:p>
            <a:r>
              <a:rPr lang="en-GB" b="1" dirty="0">
                <a:solidFill>
                  <a:srgbClr val="002060"/>
                </a:solidFill>
              </a:rPr>
              <a:t>Ethical Guidelines for Early Years Education Practitioners when undertaking research</a:t>
            </a:r>
          </a:p>
        </p:txBody>
      </p:sp>
      <p:sp>
        <p:nvSpPr>
          <p:cNvPr id="3" name="Subtitle 2">
            <a:extLst>
              <a:ext uri="{FF2B5EF4-FFF2-40B4-BE49-F238E27FC236}">
                <a16:creationId xmlns:a16="http://schemas.microsoft.com/office/drawing/2014/main" id="{D9219B19-470B-4B86-8247-CDBF7884FAA3}"/>
              </a:ext>
            </a:extLst>
          </p:cNvPr>
          <p:cNvSpPr>
            <a:spLocks noGrp="1"/>
          </p:cNvSpPr>
          <p:nvPr>
            <p:ph type="subTitle" idx="1"/>
          </p:nvPr>
        </p:nvSpPr>
        <p:spPr/>
        <p:txBody>
          <a:bodyPr>
            <a:normAutofit/>
          </a:bodyPr>
          <a:lstStyle/>
          <a:p>
            <a:r>
              <a:rPr lang="en-GB" sz="4400" dirty="0">
                <a:solidFill>
                  <a:srgbClr val="FF0000"/>
                </a:solidFill>
              </a:rPr>
              <a:t>Tiffany Bennett 1400113</a:t>
            </a:r>
          </a:p>
        </p:txBody>
      </p:sp>
      <p:sp>
        <p:nvSpPr>
          <p:cNvPr id="4" name="Slide Number Placeholder 3">
            <a:extLst>
              <a:ext uri="{FF2B5EF4-FFF2-40B4-BE49-F238E27FC236}">
                <a16:creationId xmlns:a16="http://schemas.microsoft.com/office/drawing/2014/main" id="{63AFEEC0-E11F-4267-9301-1A827A53228D}"/>
              </a:ext>
            </a:extLst>
          </p:cNvPr>
          <p:cNvSpPr>
            <a:spLocks noGrp="1"/>
          </p:cNvSpPr>
          <p:nvPr>
            <p:ph type="sldNum" sz="quarter" idx="12"/>
          </p:nvPr>
        </p:nvSpPr>
        <p:spPr/>
        <p:txBody>
          <a:bodyPr/>
          <a:lstStyle/>
          <a:p>
            <a:endParaRPr lang="en-GB" dirty="0"/>
          </a:p>
        </p:txBody>
      </p:sp>
    </p:spTree>
    <p:extLst>
      <p:ext uri="{BB962C8B-B14F-4D97-AF65-F5344CB8AC3E}">
        <p14:creationId xmlns:p14="http://schemas.microsoft.com/office/powerpoint/2010/main" val="18051690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F67F0-A670-4CAA-A271-828100C6523D}"/>
              </a:ext>
            </a:extLst>
          </p:cNvPr>
          <p:cNvSpPr>
            <a:spLocks noGrp="1"/>
          </p:cNvSpPr>
          <p:nvPr>
            <p:ph type="title"/>
          </p:nvPr>
        </p:nvSpPr>
        <p:spPr/>
        <p:txBody>
          <a:bodyPr>
            <a:normAutofit/>
          </a:bodyPr>
          <a:lstStyle/>
          <a:p>
            <a:r>
              <a:rPr lang="en-GB" sz="3200" dirty="0">
                <a:solidFill>
                  <a:srgbClr val="002060"/>
                </a:solidFill>
                <a:latin typeface="Arial" panose="020B0604020202020204" pitchFamily="34" charset="0"/>
                <a:cs typeface="Arial" panose="020B0604020202020204" pitchFamily="34" charset="0"/>
              </a:rPr>
              <a:t>Contents Page</a:t>
            </a:r>
          </a:p>
        </p:txBody>
      </p:sp>
      <p:sp>
        <p:nvSpPr>
          <p:cNvPr id="3" name="Content Placeholder 2">
            <a:extLst>
              <a:ext uri="{FF2B5EF4-FFF2-40B4-BE49-F238E27FC236}">
                <a16:creationId xmlns:a16="http://schemas.microsoft.com/office/drawing/2014/main" id="{60B07905-65A2-4D06-B911-4DF20CB7E258}"/>
              </a:ext>
            </a:extLst>
          </p:cNvPr>
          <p:cNvSpPr>
            <a:spLocks noGrp="1"/>
          </p:cNvSpPr>
          <p:nvPr>
            <p:ph idx="1"/>
          </p:nvPr>
        </p:nvSpPr>
        <p:spPr>
          <a:xfrm>
            <a:off x="838200" y="1261241"/>
            <a:ext cx="10515600" cy="4915722"/>
          </a:xfrm>
        </p:spPr>
        <p:txBody>
          <a:bodyPr>
            <a:normAutofit/>
          </a:bodyPr>
          <a:lstStyle/>
          <a:p>
            <a:pPr marL="0" indent="0">
              <a:buNone/>
            </a:pPr>
            <a:endParaRPr lang="en-GB" sz="2000" dirty="0">
              <a:solidFill>
                <a:srgbClr val="C00000"/>
              </a:solidFill>
              <a:latin typeface="Arial" panose="020B0604020202020204" pitchFamily="34" charset="0"/>
              <a:cs typeface="Arial" panose="020B0604020202020204" pitchFamily="34" charset="0"/>
            </a:endParaRPr>
          </a:p>
          <a:p>
            <a:r>
              <a:rPr lang="en-GB" sz="2000" dirty="0">
                <a:solidFill>
                  <a:srgbClr val="C00000"/>
                </a:solidFill>
                <a:latin typeface="Arial" panose="020B0604020202020204" pitchFamily="34" charset="0"/>
                <a:cs typeface="Arial" panose="020B0604020202020204" pitchFamily="34" charset="0"/>
              </a:rPr>
              <a:t>Page 1 – Contents Page </a:t>
            </a:r>
          </a:p>
          <a:p>
            <a:r>
              <a:rPr lang="en-GB" sz="2000" dirty="0">
                <a:solidFill>
                  <a:srgbClr val="C00000"/>
                </a:solidFill>
                <a:latin typeface="Arial" panose="020B0604020202020204" pitchFamily="34" charset="0"/>
                <a:cs typeface="Arial" panose="020B0604020202020204" pitchFamily="34" charset="0"/>
              </a:rPr>
              <a:t>Page 2 - Introduction</a:t>
            </a:r>
          </a:p>
          <a:p>
            <a:r>
              <a:rPr lang="en-GB" sz="2000" dirty="0">
                <a:solidFill>
                  <a:srgbClr val="C00000"/>
                </a:solidFill>
                <a:latin typeface="Arial" panose="020B0604020202020204" pitchFamily="34" charset="0"/>
                <a:cs typeface="Arial" panose="020B0604020202020204" pitchFamily="34" charset="0"/>
              </a:rPr>
              <a:t>Page 3 – What is good practice?</a:t>
            </a:r>
          </a:p>
          <a:p>
            <a:r>
              <a:rPr lang="en-GB" sz="2000" dirty="0">
                <a:solidFill>
                  <a:srgbClr val="C00000"/>
                </a:solidFill>
                <a:latin typeface="Arial" panose="020B0604020202020204" pitchFamily="34" charset="0"/>
                <a:cs typeface="Arial" panose="020B0604020202020204" pitchFamily="34" charset="0"/>
              </a:rPr>
              <a:t>Page 4 – Voluntary Consent Form Sample</a:t>
            </a:r>
          </a:p>
          <a:p>
            <a:r>
              <a:rPr lang="en-GB" sz="2000" dirty="0">
                <a:solidFill>
                  <a:srgbClr val="C00000"/>
                </a:solidFill>
                <a:latin typeface="Arial" panose="020B0604020202020204" pitchFamily="34" charset="0"/>
                <a:cs typeface="Arial" panose="020B0604020202020204" pitchFamily="34" charset="0"/>
              </a:rPr>
              <a:t>Page 5 – The Right to Withdraw</a:t>
            </a:r>
          </a:p>
          <a:p>
            <a:r>
              <a:rPr lang="en-GB" sz="2000" dirty="0">
                <a:solidFill>
                  <a:srgbClr val="C00000"/>
                </a:solidFill>
                <a:latin typeface="Arial" panose="020B0604020202020204" pitchFamily="34" charset="0"/>
                <a:cs typeface="Arial" panose="020B0604020202020204" pitchFamily="34" charset="0"/>
              </a:rPr>
              <a:t>Page 6 – Poor Research Practice</a:t>
            </a:r>
          </a:p>
          <a:p>
            <a:r>
              <a:rPr lang="en-GB" sz="2000" dirty="0">
                <a:solidFill>
                  <a:srgbClr val="C00000"/>
                </a:solidFill>
                <a:latin typeface="Arial" panose="020B0604020202020204" pitchFamily="34" charset="0"/>
                <a:cs typeface="Arial" panose="020B0604020202020204" pitchFamily="34" charset="0"/>
              </a:rPr>
              <a:t>Page 7 – The Voice of the Child</a:t>
            </a:r>
          </a:p>
          <a:p>
            <a:r>
              <a:rPr lang="en-GB" sz="2000" dirty="0">
                <a:solidFill>
                  <a:srgbClr val="C00000"/>
                </a:solidFill>
                <a:latin typeface="Arial" panose="020B0604020202020204" pitchFamily="34" charset="0"/>
                <a:cs typeface="Arial" panose="020B0604020202020204" pitchFamily="34" charset="0"/>
              </a:rPr>
              <a:t>Page 8 – Harts Ladder of Participation</a:t>
            </a:r>
          </a:p>
          <a:p>
            <a:r>
              <a:rPr lang="en-GB" sz="2000" dirty="0">
                <a:solidFill>
                  <a:srgbClr val="C00000"/>
                </a:solidFill>
                <a:latin typeface="Arial" panose="020B0604020202020204" pitchFamily="34" charset="0"/>
                <a:cs typeface="Arial" panose="020B0604020202020204" pitchFamily="34" charset="0"/>
              </a:rPr>
              <a:t>Page 9 - Reference List</a:t>
            </a:r>
          </a:p>
          <a:p>
            <a:endParaRPr lang="en-GB" dirty="0"/>
          </a:p>
        </p:txBody>
      </p:sp>
      <p:sp>
        <p:nvSpPr>
          <p:cNvPr id="4" name="Slide Number Placeholder 3">
            <a:extLst>
              <a:ext uri="{FF2B5EF4-FFF2-40B4-BE49-F238E27FC236}">
                <a16:creationId xmlns:a16="http://schemas.microsoft.com/office/drawing/2014/main" id="{B0A2D6BC-A26E-4E46-8FE4-48CC1C399628}"/>
              </a:ext>
            </a:extLst>
          </p:cNvPr>
          <p:cNvSpPr>
            <a:spLocks noGrp="1"/>
          </p:cNvSpPr>
          <p:nvPr>
            <p:ph type="sldNum" sz="quarter" idx="12"/>
          </p:nvPr>
        </p:nvSpPr>
        <p:spPr>
          <a:xfrm>
            <a:off x="8610600" y="6385363"/>
            <a:ext cx="2743200" cy="365125"/>
          </a:xfrm>
        </p:spPr>
        <p:txBody>
          <a:bodyPr/>
          <a:lstStyle/>
          <a:p>
            <a:r>
              <a:rPr lang="en-GB" dirty="0"/>
              <a:t>1</a:t>
            </a:r>
          </a:p>
        </p:txBody>
      </p:sp>
    </p:spTree>
    <p:extLst>
      <p:ext uri="{BB962C8B-B14F-4D97-AF65-F5344CB8AC3E}">
        <p14:creationId xmlns:p14="http://schemas.microsoft.com/office/powerpoint/2010/main" val="2235260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F49A8-A30B-4B7E-81F5-8574D17FE96E}"/>
              </a:ext>
            </a:extLst>
          </p:cNvPr>
          <p:cNvSpPr>
            <a:spLocks noGrp="1"/>
          </p:cNvSpPr>
          <p:nvPr>
            <p:ph type="title"/>
          </p:nvPr>
        </p:nvSpPr>
        <p:spPr/>
        <p:txBody>
          <a:bodyPr>
            <a:normAutofit/>
          </a:bodyPr>
          <a:lstStyle/>
          <a:p>
            <a:r>
              <a:rPr lang="en-GB" sz="2000" u="sng" dirty="0">
                <a:solidFill>
                  <a:srgbClr val="C00000"/>
                </a:solidFill>
              </a:rPr>
              <a:t>Introduction to Ethics</a:t>
            </a:r>
          </a:p>
        </p:txBody>
      </p:sp>
      <p:sp>
        <p:nvSpPr>
          <p:cNvPr id="3" name="Content Placeholder 2">
            <a:extLst>
              <a:ext uri="{FF2B5EF4-FFF2-40B4-BE49-F238E27FC236}">
                <a16:creationId xmlns:a16="http://schemas.microsoft.com/office/drawing/2014/main" id="{AEC06706-0446-448F-A009-D757DB2335CF}"/>
              </a:ext>
            </a:extLst>
          </p:cNvPr>
          <p:cNvSpPr>
            <a:spLocks noGrp="1"/>
          </p:cNvSpPr>
          <p:nvPr>
            <p:ph idx="1"/>
          </p:nvPr>
        </p:nvSpPr>
        <p:spPr>
          <a:xfrm>
            <a:off x="838200" y="1545022"/>
            <a:ext cx="10515600" cy="4631942"/>
          </a:xfrm>
        </p:spPr>
        <p:txBody>
          <a:bodyPr>
            <a:normAutofit/>
          </a:bodyPr>
          <a:lstStyle/>
          <a:p>
            <a:pPr marL="0" indent="0" algn="just">
              <a:buNone/>
            </a:pPr>
            <a:r>
              <a:rPr lang="en-GB" sz="1400" dirty="0">
                <a:solidFill>
                  <a:srgbClr val="002060"/>
                </a:solidFill>
                <a:latin typeface="Arial" panose="020B0604020202020204" pitchFamily="34" charset="0"/>
                <a:cs typeface="Arial" panose="020B0604020202020204" pitchFamily="34" charset="0"/>
              </a:rPr>
              <a:t>Throughout this booklet, I am going to be explaining the importance of Ethics within the Early Years Education Sector, how to carry out food research when working with children, the policies that need to be abided and how to protect children when researching with young children.</a:t>
            </a:r>
          </a:p>
          <a:p>
            <a:pPr marL="0" indent="0" algn="just">
              <a:buNone/>
            </a:pPr>
            <a:endParaRPr lang="en-GB" sz="1400" dirty="0">
              <a:solidFill>
                <a:srgbClr val="002060"/>
              </a:solidFill>
              <a:latin typeface="Arial" panose="020B0604020202020204" pitchFamily="34" charset="0"/>
              <a:cs typeface="Arial" panose="020B0604020202020204" pitchFamily="34" charset="0"/>
            </a:endParaRPr>
          </a:p>
          <a:p>
            <a:pPr marL="0" indent="0" algn="just">
              <a:buNone/>
            </a:pPr>
            <a:r>
              <a:rPr lang="en-GB" sz="1400" b="1" dirty="0">
                <a:solidFill>
                  <a:srgbClr val="002060"/>
                </a:solidFill>
                <a:latin typeface="Arial" panose="020B0604020202020204" pitchFamily="34" charset="0"/>
                <a:cs typeface="Arial" panose="020B0604020202020204" pitchFamily="34" charset="0"/>
              </a:rPr>
              <a:t>What are Ethics and why are they important?</a:t>
            </a:r>
          </a:p>
          <a:p>
            <a:pPr marL="0" indent="0" algn="just">
              <a:buNone/>
            </a:pPr>
            <a:r>
              <a:rPr lang="en-GB" sz="1400" dirty="0">
                <a:solidFill>
                  <a:srgbClr val="002060"/>
                </a:solidFill>
                <a:latin typeface="Arial" panose="020B0604020202020204" pitchFamily="34" charset="0"/>
                <a:cs typeface="Arial" panose="020B0604020202020204" pitchFamily="34" charset="0"/>
              </a:rPr>
              <a:t>BBC (2017) explain that “ethics is a system of moral principles. They affect how people make decisions and lead their lives.”</a:t>
            </a:r>
          </a:p>
          <a:p>
            <a:pPr marL="0" indent="0" algn="just">
              <a:buNone/>
            </a:pPr>
            <a:r>
              <a:rPr lang="en-GB" sz="1400" dirty="0">
                <a:solidFill>
                  <a:srgbClr val="002060"/>
                </a:solidFill>
                <a:latin typeface="Arial" panose="020B0604020202020204" pitchFamily="34" charset="0"/>
                <a:cs typeface="Arial" panose="020B0604020202020204" pitchFamily="34" charset="0"/>
              </a:rPr>
              <a:t>Ethics covers the following dilemmas:</a:t>
            </a:r>
          </a:p>
          <a:p>
            <a:pPr marL="0" indent="0" algn="just">
              <a:buNone/>
            </a:pPr>
            <a:r>
              <a:rPr lang="en-GB" sz="1400" dirty="0">
                <a:solidFill>
                  <a:srgbClr val="002060"/>
                </a:solidFill>
                <a:latin typeface="Arial" panose="020B0604020202020204" pitchFamily="34" charset="0"/>
                <a:cs typeface="Arial" panose="020B0604020202020204" pitchFamily="34" charset="0"/>
              </a:rPr>
              <a:t>•	How to live a good life</a:t>
            </a:r>
          </a:p>
          <a:p>
            <a:pPr marL="0" indent="0" algn="just">
              <a:buNone/>
            </a:pPr>
            <a:r>
              <a:rPr lang="en-GB" sz="1400" dirty="0">
                <a:solidFill>
                  <a:srgbClr val="002060"/>
                </a:solidFill>
                <a:latin typeface="Arial" panose="020B0604020202020204" pitchFamily="34" charset="0"/>
                <a:cs typeface="Arial" panose="020B0604020202020204" pitchFamily="34" charset="0"/>
              </a:rPr>
              <a:t>•	Our rights and responsibilities</a:t>
            </a:r>
          </a:p>
          <a:p>
            <a:pPr marL="0" indent="0" algn="just">
              <a:buNone/>
            </a:pPr>
            <a:r>
              <a:rPr lang="en-GB" sz="1400" dirty="0">
                <a:solidFill>
                  <a:srgbClr val="002060"/>
                </a:solidFill>
                <a:latin typeface="Arial" panose="020B0604020202020204" pitchFamily="34" charset="0"/>
                <a:cs typeface="Arial" panose="020B0604020202020204" pitchFamily="34" charset="0"/>
              </a:rPr>
              <a:t>•	The language of right and wrong</a:t>
            </a:r>
          </a:p>
          <a:p>
            <a:pPr marL="0" indent="0" algn="just">
              <a:buNone/>
            </a:pPr>
            <a:r>
              <a:rPr lang="en-GB" sz="1400" dirty="0">
                <a:solidFill>
                  <a:srgbClr val="002060"/>
                </a:solidFill>
                <a:latin typeface="Arial" panose="020B0604020202020204" pitchFamily="34" charset="0"/>
                <a:cs typeface="Arial" panose="020B0604020202020204" pitchFamily="34" charset="0"/>
              </a:rPr>
              <a:t>•	Moral decisions - what is good and bad?</a:t>
            </a:r>
          </a:p>
          <a:p>
            <a:pPr marL="0" indent="0" algn="just">
              <a:buNone/>
            </a:pPr>
            <a:r>
              <a:rPr lang="en-GB" sz="1400" dirty="0">
                <a:solidFill>
                  <a:srgbClr val="002060"/>
                </a:solidFill>
                <a:latin typeface="Arial" panose="020B0604020202020204" pitchFamily="34" charset="0"/>
                <a:cs typeface="Arial" panose="020B0604020202020204" pitchFamily="34" charset="0"/>
              </a:rPr>
              <a:t>Code of ethics should be used to guide professional behaviour and to inform individual and collective decision making. It is not intended to provide solutions to moral and ethical dilemmas.</a:t>
            </a:r>
          </a:p>
          <a:p>
            <a:pPr marL="0" indent="0">
              <a:buNone/>
            </a:pPr>
            <a:endParaRPr lang="en-GB" dirty="0"/>
          </a:p>
        </p:txBody>
      </p:sp>
      <p:sp>
        <p:nvSpPr>
          <p:cNvPr id="4" name="Slide Number Placeholder 3">
            <a:extLst>
              <a:ext uri="{FF2B5EF4-FFF2-40B4-BE49-F238E27FC236}">
                <a16:creationId xmlns:a16="http://schemas.microsoft.com/office/drawing/2014/main" id="{1929F8AD-013E-4462-9547-81F2D0A2580A}"/>
              </a:ext>
            </a:extLst>
          </p:cNvPr>
          <p:cNvSpPr>
            <a:spLocks noGrp="1"/>
          </p:cNvSpPr>
          <p:nvPr>
            <p:ph type="sldNum" sz="quarter" idx="12"/>
          </p:nvPr>
        </p:nvSpPr>
        <p:spPr/>
        <p:txBody>
          <a:bodyPr/>
          <a:lstStyle/>
          <a:p>
            <a:r>
              <a:rPr lang="en-GB" dirty="0"/>
              <a:t>2</a:t>
            </a:r>
          </a:p>
        </p:txBody>
      </p:sp>
    </p:spTree>
    <p:extLst>
      <p:ext uri="{BB962C8B-B14F-4D97-AF65-F5344CB8AC3E}">
        <p14:creationId xmlns:p14="http://schemas.microsoft.com/office/powerpoint/2010/main" val="329366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1E9CC-3600-41A0-AA3F-1F6238306790}"/>
              </a:ext>
            </a:extLst>
          </p:cNvPr>
          <p:cNvSpPr>
            <a:spLocks noGrp="1"/>
          </p:cNvSpPr>
          <p:nvPr>
            <p:ph type="title"/>
          </p:nvPr>
        </p:nvSpPr>
        <p:spPr>
          <a:xfrm>
            <a:off x="838200" y="-252247"/>
            <a:ext cx="10515600" cy="1942936"/>
          </a:xfrm>
        </p:spPr>
        <p:txBody>
          <a:bodyPr>
            <a:normAutofit/>
          </a:bodyPr>
          <a:lstStyle/>
          <a:p>
            <a:r>
              <a:rPr lang="en-GB" sz="2000" b="1" dirty="0">
                <a:solidFill>
                  <a:srgbClr val="002060"/>
                </a:solidFill>
                <a:latin typeface="Arial" panose="020B0604020202020204" pitchFamily="34" charset="0"/>
                <a:cs typeface="Arial" panose="020B0604020202020204" pitchFamily="34" charset="0"/>
              </a:rPr>
              <a:t>What is good practice?</a:t>
            </a:r>
          </a:p>
        </p:txBody>
      </p:sp>
      <p:sp>
        <p:nvSpPr>
          <p:cNvPr id="3" name="Content Placeholder 2">
            <a:extLst>
              <a:ext uri="{FF2B5EF4-FFF2-40B4-BE49-F238E27FC236}">
                <a16:creationId xmlns:a16="http://schemas.microsoft.com/office/drawing/2014/main" id="{FF1291C2-46E3-49CB-95AE-5727CF1910C9}"/>
              </a:ext>
            </a:extLst>
          </p:cNvPr>
          <p:cNvSpPr>
            <a:spLocks noGrp="1"/>
          </p:cNvSpPr>
          <p:nvPr>
            <p:ph idx="1"/>
          </p:nvPr>
        </p:nvSpPr>
        <p:spPr>
          <a:xfrm>
            <a:off x="838200" y="945931"/>
            <a:ext cx="10515600" cy="5912069"/>
          </a:xfrm>
        </p:spPr>
        <p:txBody>
          <a:bodyPr>
            <a:normAutofit fontScale="25000" lnSpcReduction="20000"/>
          </a:bodyPr>
          <a:lstStyle/>
          <a:p>
            <a:pPr marL="0" indent="0" algn="just">
              <a:buNone/>
            </a:pPr>
            <a:r>
              <a:rPr lang="en-GB" sz="5600" dirty="0">
                <a:solidFill>
                  <a:srgbClr val="C00000"/>
                </a:solidFill>
                <a:latin typeface="Arial" panose="020B0604020202020204" pitchFamily="34" charset="0"/>
                <a:cs typeface="Arial" panose="020B0604020202020204" pitchFamily="34" charset="0"/>
              </a:rPr>
              <a:t>It is important to follow these steps to ensure the research you are carrying out is ethical and well undertaken.</a:t>
            </a:r>
          </a:p>
          <a:p>
            <a:pPr marL="0" indent="0" algn="just">
              <a:buNone/>
            </a:pPr>
            <a:r>
              <a:rPr lang="en-GB" sz="5600" b="1" dirty="0">
                <a:solidFill>
                  <a:srgbClr val="C00000"/>
                </a:solidFill>
                <a:latin typeface="Arial" panose="020B0604020202020204" pitchFamily="34" charset="0"/>
                <a:cs typeface="Arial" panose="020B0604020202020204" pitchFamily="34" charset="0"/>
              </a:rPr>
              <a:t>Set Guidelines to follow</a:t>
            </a:r>
          </a:p>
          <a:p>
            <a:pPr marL="0" indent="0" algn="just">
              <a:buNone/>
            </a:pPr>
            <a:r>
              <a:rPr lang="en-GB" sz="5600" dirty="0">
                <a:solidFill>
                  <a:srgbClr val="C00000"/>
                </a:solidFill>
                <a:latin typeface="Arial" panose="020B0604020202020204" pitchFamily="34" charset="0"/>
                <a:cs typeface="Arial" panose="020B0604020202020204" pitchFamily="34" charset="0"/>
              </a:rPr>
              <a:t>There are guidelines in place that researchers do not have to abide by but should follow to ensure the best and most ethical practice, these are called BERA’s Guidelines for Educational Research and recognize and celebrate the diversity of approaches in educational research. They not only promote respect for all of those who engage with it but are created to provide guidelines enabling researchers to weigh up all aspects of conducting educational research within any context and come to an ethically acceptable position in which their actions are considered thorough. (Bera.ac.uk, 2011).</a:t>
            </a:r>
          </a:p>
          <a:p>
            <a:pPr marL="0" indent="0" algn="just">
              <a:buNone/>
            </a:pPr>
            <a:r>
              <a:rPr lang="en-GB" sz="5600" dirty="0">
                <a:solidFill>
                  <a:srgbClr val="C00000"/>
                </a:solidFill>
                <a:latin typeface="Arial" panose="020B0604020202020204" pitchFamily="34" charset="0"/>
                <a:cs typeface="Arial" panose="020B0604020202020204" pitchFamily="34" charset="0"/>
              </a:rPr>
              <a:t>Other guidelines that must be took in to consideration would be The Children Act (1989) and The United Nations Convention on the Rights of the Child. There is one very important feature included in the UNCRC, this being; Article 3 states that “The best interests of the child must be a top priority in all decisions and actions that affect children”. (UNCRC, 1990). Another aspect that is to be taken in to account when undertaking research with young children, would be Article 12 stating; “Every child has the right to express their views, feelings and wishes in all matters affecting them, and to have their views considered and taken seriously”. </a:t>
            </a:r>
          </a:p>
          <a:p>
            <a:pPr marL="0" indent="0" algn="just">
              <a:buNone/>
            </a:pPr>
            <a:r>
              <a:rPr lang="en-GB" sz="5600" dirty="0">
                <a:solidFill>
                  <a:srgbClr val="C00000"/>
                </a:solidFill>
                <a:latin typeface="Arial" panose="020B0604020202020204" pitchFamily="34" charset="0"/>
                <a:cs typeface="Arial" panose="020B0604020202020204" pitchFamily="34" charset="0"/>
              </a:rPr>
              <a:t>When carrying out any type of research/work with children, the first and most important policy that MUST be taken in to consideration is ‘The Children Act 1989’. This act has several different areas within it, for the research project you should visit a number of them that are relevant and take note. One of the key elements of The Children Act 1989, is that the nature of the child’s welfare is paramount. When holding a research project, you need to ensure the child is never at any harm, risk or has their education at any sort of risk. (Legislation.gov.uk, 1989).</a:t>
            </a:r>
          </a:p>
          <a:p>
            <a:pPr marL="0" indent="0" algn="just">
              <a:buNone/>
            </a:pPr>
            <a:endParaRPr lang="en-GB" sz="5600" dirty="0">
              <a:solidFill>
                <a:srgbClr val="C00000"/>
              </a:solidFill>
              <a:latin typeface="Arial" panose="020B0604020202020204" pitchFamily="34" charset="0"/>
              <a:cs typeface="Arial" panose="020B0604020202020204" pitchFamily="34" charset="0"/>
            </a:endParaRPr>
          </a:p>
          <a:p>
            <a:pPr marL="0" indent="0" algn="just">
              <a:buNone/>
            </a:pPr>
            <a:r>
              <a:rPr lang="en-GB" sz="5600" b="1" dirty="0">
                <a:solidFill>
                  <a:srgbClr val="C00000"/>
                </a:solidFill>
                <a:latin typeface="Arial" panose="020B0604020202020204" pitchFamily="34" charset="0"/>
                <a:cs typeface="Arial" panose="020B0604020202020204" pitchFamily="34" charset="0"/>
              </a:rPr>
              <a:t>What is good practice?</a:t>
            </a:r>
          </a:p>
          <a:p>
            <a:pPr algn="just"/>
            <a:r>
              <a:rPr lang="en-GB" sz="5600" dirty="0">
                <a:solidFill>
                  <a:srgbClr val="C00000"/>
                </a:solidFill>
                <a:latin typeface="Arial" panose="020B0604020202020204" pitchFamily="34" charset="0"/>
                <a:cs typeface="Arial" panose="020B0604020202020204" pitchFamily="34" charset="0"/>
              </a:rPr>
              <a:t>Voluntary Informed Consent</a:t>
            </a:r>
          </a:p>
          <a:p>
            <a:pPr marL="0" indent="0" algn="just">
              <a:buNone/>
            </a:pPr>
            <a:r>
              <a:rPr lang="en-GB" sz="5600" dirty="0">
                <a:solidFill>
                  <a:srgbClr val="C00000"/>
                </a:solidFill>
                <a:latin typeface="Arial" panose="020B0604020202020204" pitchFamily="34" charset="0"/>
                <a:cs typeface="Arial" panose="020B0604020202020204" pitchFamily="34" charset="0"/>
              </a:rPr>
              <a:t>The first step of initiating good practice when researching would be to gain ‘Voluntary Informed Consent’. ‘In research, it allows children/parents to make an informed and voluntary choice to participate—or refuse to participate’ (</a:t>
            </a:r>
            <a:r>
              <a:rPr lang="en-GB" sz="5600" dirty="0" err="1">
                <a:solidFill>
                  <a:srgbClr val="C00000"/>
                </a:solidFill>
                <a:latin typeface="Arial" panose="020B0604020202020204" pitchFamily="34" charset="0"/>
                <a:cs typeface="Arial" panose="020B0604020202020204" pitchFamily="34" charset="0"/>
              </a:rPr>
              <a:t>Cahana</a:t>
            </a:r>
            <a:r>
              <a:rPr lang="en-GB" sz="5600" dirty="0">
                <a:solidFill>
                  <a:srgbClr val="C00000"/>
                </a:solidFill>
                <a:latin typeface="Arial" panose="020B0604020202020204" pitchFamily="34" charset="0"/>
                <a:cs typeface="Arial" panose="020B0604020202020204" pitchFamily="34" charset="0"/>
              </a:rPr>
              <a:t> and Hurst, 2008). Voluntary informed consent, is the first stage a researcher must gain before commencing on their task to hand. It is firstly important to explain the process that they will be involved in, who will view it, the reasoning of the research, and how the research will be undertaken. When gaining consent, it is a good idea to create a consent form to give to the participant outlining information on the research project and gaining a signature as proof of knowledge of participation. I have created my own sample of this Voluntary Informed Consent can be found written bon the following page, outlining information such as; confidentiality, any risks to the task, procedures/types of research being held, purpose of the study and most importantly, the right to withdraw at any time.</a:t>
            </a:r>
          </a:p>
          <a:p>
            <a:pPr marL="0" indent="0" algn="just">
              <a:buNone/>
            </a:pPr>
            <a:r>
              <a:rPr lang="en-GB" sz="5600" dirty="0">
                <a:solidFill>
                  <a:srgbClr val="C00000"/>
                </a:solidFill>
                <a:latin typeface="Arial" panose="020B0604020202020204" pitchFamily="34" charset="0"/>
                <a:cs typeface="Arial" panose="020B0604020202020204" pitchFamily="34" charset="0"/>
              </a:rPr>
              <a:t>When creating informed consent letters, researchers are encouraged to keep language and vocabulary as basic as possible.</a:t>
            </a:r>
          </a:p>
          <a:p>
            <a:endParaRPr lang="en-GB" dirty="0"/>
          </a:p>
        </p:txBody>
      </p:sp>
      <p:sp>
        <p:nvSpPr>
          <p:cNvPr id="4" name="Slide Number Placeholder 3">
            <a:extLst>
              <a:ext uri="{FF2B5EF4-FFF2-40B4-BE49-F238E27FC236}">
                <a16:creationId xmlns:a16="http://schemas.microsoft.com/office/drawing/2014/main" id="{F9BB0123-E38C-45FC-BD01-31247FE000D0}"/>
              </a:ext>
            </a:extLst>
          </p:cNvPr>
          <p:cNvSpPr>
            <a:spLocks noGrp="1"/>
          </p:cNvSpPr>
          <p:nvPr>
            <p:ph type="sldNum" sz="quarter" idx="12"/>
          </p:nvPr>
        </p:nvSpPr>
        <p:spPr/>
        <p:txBody>
          <a:bodyPr/>
          <a:lstStyle/>
          <a:p>
            <a:r>
              <a:rPr lang="en-GB" dirty="0"/>
              <a:t>3</a:t>
            </a:r>
          </a:p>
        </p:txBody>
      </p:sp>
    </p:spTree>
    <p:extLst>
      <p:ext uri="{BB962C8B-B14F-4D97-AF65-F5344CB8AC3E}">
        <p14:creationId xmlns:p14="http://schemas.microsoft.com/office/powerpoint/2010/main" val="319826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44065-17D1-40DE-B939-ADF20086E462}"/>
              </a:ext>
            </a:extLst>
          </p:cNvPr>
          <p:cNvSpPr>
            <a:spLocks noGrp="1"/>
          </p:cNvSpPr>
          <p:nvPr>
            <p:ph type="title"/>
          </p:nvPr>
        </p:nvSpPr>
        <p:spPr>
          <a:xfrm>
            <a:off x="838200" y="-425669"/>
            <a:ext cx="10515600" cy="1481959"/>
          </a:xfrm>
        </p:spPr>
        <p:txBody>
          <a:bodyPr>
            <a:normAutofit/>
          </a:bodyPr>
          <a:lstStyle/>
          <a:p>
            <a:r>
              <a:rPr lang="en-GB" sz="2000" b="1" u="sng" dirty="0">
                <a:solidFill>
                  <a:srgbClr val="C00000"/>
                </a:solidFill>
              </a:rPr>
              <a:t>Voluntary Consent Form</a:t>
            </a:r>
          </a:p>
        </p:txBody>
      </p:sp>
      <p:sp>
        <p:nvSpPr>
          <p:cNvPr id="3" name="Content Placeholder 2">
            <a:extLst>
              <a:ext uri="{FF2B5EF4-FFF2-40B4-BE49-F238E27FC236}">
                <a16:creationId xmlns:a16="http://schemas.microsoft.com/office/drawing/2014/main" id="{E14E015A-3FAB-4240-AEB8-F40CC6D3AAA3}"/>
              </a:ext>
            </a:extLst>
          </p:cNvPr>
          <p:cNvSpPr>
            <a:spLocks noGrp="1"/>
          </p:cNvSpPr>
          <p:nvPr>
            <p:ph idx="1"/>
          </p:nvPr>
        </p:nvSpPr>
        <p:spPr>
          <a:xfrm>
            <a:off x="838200" y="441434"/>
            <a:ext cx="10515600" cy="6416566"/>
          </a:xfrm>
        </p:spPr>
        <p:txBody>
          <a:bodyPr>
            <a:normAutofit fontScale="25000" lnSpcReduction="20000"/>
          </a:bodyPr>
          <a:lstStyle/>
          <a:p>
            <a:pPr marL="0" indent="0" algn="just">
              <a:buNone/>
            </a:pPr>
            <a:r>
              <a:rPr lang="en-GB" sz="4800" dirty="0">
                <a:solidFill>
                  <a:srgbClr val="002060"/>
                </a:solidFill>
                <a:latin typeface="Arial" panose="020B0604020202020204" pitchFamily="34" charset="0"/>
                <a:cs typeface="Arial" panose="020B0604020202020204" pitchFamily="34" charset="0"/>
              </a:rPr>
              <a:t>To the Participant of this Research study,</a:t>
            </a:r>
          </a:p>
          <a:p>
            <a:pPr marL="0" indent="0" algn="just">
              <a:buNone/>
            </a:pPr>
            <a:r>
              <a:rPr lang="en-GB" sz="4800" dirty="0">
                <a:solidFill>
                  <a:srgbClr val="002060"/>
                </a:solidFill>
                <a:latin typeface="Arial" panose="020B0604020202020204" pitchFamily="34" charset="0"/>
                <a:cs typeface="Arial" panose="020B0604020202020204" pitchFamily="34" charset="0"/>
              </a:rPr>
              <a:t>Before agreeing to be involved within this study it is important for you to first read and understand all that is involved in this letter, it is also important that you understand that at any moment of time within this study, you would wish to withdraw it is your given right to do so and any research already carried out will immediately stop and be disposed of.</a:t>
            </a:r>
          </a:p>
          <a:p>
            <a:pPr marL="0" indent="0" algn="just">
              <a:buNone/>
            </a:pPr>
            <a:r>
              <a:rPr lang="en-GB" sz="4800" b="1" dirty="0">
                <a:solidFill>
                  <a:srgbClr val="002060"/>
                </a:solidFill>
                <a:latin typeface="Arial" panose="020B0604020202020204" pitchFamily="34" charset="0"/>
                <a:cs typeface="Arial" panose="020B0604020202020204" pitchFamily="34" charset="0"/>
              </a:rPr>
              <a:t>Purpose of Study</a:t>
            </a:r>
          </a:p>
          <a:p>
            <a:pPr marL="0" indent="0" algn="just">
              <a:buNone/>
            </a:pPr>
            <a:r>
              <a:rPr lang="en-GB" sz="4800" dirty="0">
                <a:solidFill>
                  <a:srgbClr val="002060"/>
                </a:solidFill>
                <a:latin typeface="Arial" panose="020B0604020202020204" pitchFamily="34" charset="0"/>
                <a:cs typeface="Arial" panose="020B0604020202020204" pitchFamily="34" charset="0"/>
              </a:rPr>
              <a:t>Children’s private education is very costly. There has been new evidence that state school children are better behaved and have less bullying than private school children. Within this research project I will be observing several classes/playground breaks, using a recording method and written diary. I will be observing both a private school and state school to reach my final outcome. Within this study</a:t>
            </a:r>
          </a:p>
          <a:p>
            <a:pPr marL="0" indent="0" algn="just">
              <a:buNone/>
            </a:pPr>
            <a:r>
              <a:rPr lang="en-GB" sz="4800" b="1" dirty="0">
                <a:solidFill>
                  <a:srgbClr val="002060"/>
                </a:solidFill>
                <a:latin typeface="Arial" panose="020B0604020202020204" pitchFamily="34" charset="0"/>
                <a:cs typeface="Arial" panose="020B0604020202020204" pitchFamily="34" charset="0"/>
              </a:rPr>
              <a:t>Procedures involved in the study</a:t>
            </a:r>
          </a:p>
          <a:p>
            <a:pPr marL="0" indent="0" algn="just">
              <a:buNone/>
            </a:pPr>
            <a:r>
              <a:rPr lang="en-GB" sz="4800" dirty="0">
                <a:solidFill>
                  <a:srgbClr val="002060"/>
                </a:solidFill>
                <a:latin typeface="Arial" panose="020B0604020202020204" pitchFamily="34" charset="0"/>
                <a:cs typeface="Arial" panose="020B0604020202020204" pitchFamily="34" charset="0"/>
              </a:rPr>
              <a:t>Within this study, I will be observing the children with a video recorder/written diary firstly all day and then only at certain points in the day. I will only approach a number of children to ask if they would like to speak to me but first explain that they are not in any form of trouble. I will keep my distance for most of the time, only observing from a distance. The research study will take approximately 1 week within each school.</a:t>
            </a:r>
          </a:p>
          <a:p>
            <a:pPr marL="0" indent="0" algn="just">
              <a:buNone/>
            </a:pPr>
            <a:r>
              <a:rPr lang="en-GB" sz="4800" b="1" dirty="0">
                <a:solidFill>
                  <a:srgbClr val="002060"/>
                </a:solidFill>
                <a:latin typeface="Arial" panose="020B0604020202020204" pitchFamily="34" charset="0"/>
                <a:cs typeface="Arial" panose="020B0604020202020204" pitchFamily="34" charset="0"/>
              </a:rPr>
              <a:t>Confidentiality of Research</a:t>
            </a:r>
          </a:p>
          <a:p>
            <a:pPr marL="0" indent="0" algn="just">
              <a:buNone/>
            </a:pPr>
            <a:r>
              <a:rPr lang="en-GB" sz="4800" dirty="0">
                <a:solidFill>
                  <a:srgbClr val="002060"/>
                </a:solidFill>
                <a:latin typeface="Arial" panose="020B0604020202020204" pitchFamily="34" charset="0"/>
                <a:cs typeface="Arial" panose="020B0604020202020204" pitchFamily="34" charset="0"/>
              </a:rPr>
              <a:t>I will be abiding by the Data Protection Act (1998) throughout this study.</a:t>
            </a:r>
          </a:p>
          <a:p>
            <a:pPr marL="0" indent="0" algn="just">
              <a:buNone/>
            </a:pPr>
            <a:r>
              <a:rPr lang="en-GB" sz="4800" dirty="0">
                <a:solidFill>
                  <a:srgbClr val="002060"/>
                </a:solidFill>
                <a:latin typeface="Arial" panose="020B0604020202020204" pitchFamily="34" charset="0"/>
                <a:cs typeface="Arial" panose="020B0604020202020204" pitchFamily="34" charset="0"/>
              </a:rPr>
              <a:t>• Only the researcher will have access to information recorded</a:t>
            </a:r>
          </a:p>
          <a:p>
            <a:pPr marL="0" indent="0" algn="just">
              <a:buNone/>
            </a:pPr>
            <a:r>
              <a:rPr lang="en-GB" sz="4800" dirty="0">
                <a:solidFill>
                  <a:srgbClr val="002060"/>
                </a:solidFill>
                <a:latin typeface="Arial" panose="020B0604020202020204" pitchFamily="34" charset="0"/>
                <a:cs typeface="Arial" panose="020B0604020202020204" pitchFamily="34" charset="0"/>
              </a:rPr>
              <a:t>• Your personal information will only be used if further contact is needed</a:t>
            </a:r>
          </a:p>
          <a:p>
            <a:pPr marL="0" indent="0" algn="just">
              <a:buNone/>
            </a:pPr>
            <a:r>
              <a:rPr lang="en-GB" sz="4800" dirty="0">
                <a:solidFill>
                  <a:srgbClr val="002060"/>
                </a:solidFill>
                <a:latin typeface="Arial" panose="020B0604020202020204" pitchFamily="34" charset="0"/>
                <a:cs typeface="Arial" panose="020B0604020202020204" pitchFamily="34" charset="0"/>
              </a:rPr>
              <a:t>• No names will be recorded within this process</a:t>
            </a:r>
          </a:p>
          <a:p>
            <a:pPr marL="0" indent="0" algn="just">
              <a:buNone/>
            </a:pPr>
            <a:r>
              <a:rPr lang="en-GB" sz="4800" dirty="0">
                <a:solidFill>
                  <a:srgbClr val="002060"/>
                </a:solidFill>
                <a:latin typeface="Arial" panose="020B0604020202020204" pitchFamily="34" charset="0"/>
                <a:cs typeface="Arial" panose="020B0604020202020204" pitchFamily="34" charset="0"/>
              </a:rPr>
              <a:t>• During the study all information recorded will be locked away</a:t>
            </a:r>
          </a:p>
          <a:p>
            <a:pPr marL="0" indent="0" algn="just">
              <a:buNone/>
            </a:pPr>
            <a:r>
              <a:rPr lang="en-GB" sz="4800" dirty="0">
                <a:solidFill>
                  <a:srgbClr val="002060"/>
                </a:solidFill>
                <a:latin typeface="Arial" panose="020B0604020202020204" pitchFamily="34" charset="0"/>
                <a:cs typeface="Arial" panose="020B0604020202020204" pitchFamily="34" charset="0"/>
              </a:rPr>
              <a:t>• If you decide that you would not like your child to participate then the name will be crossed off the list and they will not be involved in any part of the study</a:t>
            </a:r>
          </a:p>
          <a:p>
            <a:pPr marL="0" indent="0" algn="just">
              <a:buNone/>
            </a:pPr>
            <a:r>
              <a:rPr lang="en-GB" sz="4800" b="1" dirty="0">
                <a:solidFill>
                  <a:srgbClr val="002060"/>
                </a:solidFill>
                <a:latin typeface="Arial" panose="020B0604020202020204" pitchFamily="34" charset="0"/>
                <a:cs typeface="Arial" panose="020B0604020202020204" pitchFamily="34" charset="0"/>
              </a:rPr>
              <a:t>Potential Risks and Discomforts</a:t>
            </a:r>
          </a:p>
          <a:p>
            <a:pPr marL="0" indent="0" algn="just">
              <a:buNone/>
            </a:pPr>
            <a:r>
              <a:rPr lang="en-GB" sz="4800" dirty="0">
                <a:solidFill>
                  <a:srgbClr val="002060"/>
                </a:solidFill>
                <a:latin typeface="Arial" panose="020B0604020202020204" pitchFamily="34" charset="0"/>
                <a:cs typeface="Arial" panose="020B0604020202020204" pitchFamily="34" charset="0"/>
              </a:rPr>
              <a:t>• No physical or social harm will be posed to the children at any time</a:t>
            </a:r>
          </a:p>
          <a:p>
            <a:pPr marL="0" indent="0" algn="just">
              <a:buNone/>
            </a:pPr>
            <a:r>
              <a:rPr lang="en-GB" sz="4800" dirty="0">
                <a:solidFill>
                  <a:srgbClr val="002060"/>
                </a:solidFill>
                <a:latin typeface="Arial" panose="020B0604020202020204" pitchFamily="34" charset="0"/>
                <a:cs typeface="Arial" panose="020B0604020202020204" pitchFamily="34" charset="0"/>
              </a:rPr>
              <a:t>• Participating in this study will not affect your child’s education in any way</a:t>
            </a:r>
          </a:p>
          <a:p>
            <a:pPr marL="0" indent="0" algn="just">
              <a:buNone/>
            </a:pPr>
            <a:r>
              <a:rPr lang="en-GB" sz="4800" dirty="0">
                <a:solidFill>
                  <a:srgbClr val="002060"/>
                </a:solidFill>
                <a:latin typeface="Arial" panose="020B0604020202020204" pitchFamily="34" charset="0"/>
                <a:cs typeface="Arial" panose="020B0604020202020204" pitchFamily="34" charset="0"/>
              </a:rPr>
              <a:t>• If witnessing any danger to the child from child/adult, or fear the child is in danger, it is my obligation to report this, in light of confidentiality, if it is in the child’s best interests and can keep the child out of harm, confidentiality will be waved, to provide information to the services reported to.</a:t>
            </a:r>
          </a:p>
          <a:p>
            <a:pPr marL="0" indent="0" algn="just">
              <a:buNone/>
            </a:pPr>
            <a:r>
              <a:rPr lang="en-GB" sz="4800" dirty="0">
                <a:solidFill>
                  <a:srgbClr val="002060"/>
                </a:solidFill>
                <a:latin typeface="Arial" panose="020B0604020202020204" pitchFamily="34" charset="0"/>
                <a:cs typeface="Arial" panose="020B0604020202020204" pitchFamily="34" charset="0"/>
              </a:rPr>
              <a:t> </a:t>
            </a:r>
            <a:r>
              <a:rPr lang="en-GB" sz="4800" b="1" dirty="0">
                <a:solidFill>
                  <a:srgbClr val="002060"/>
                </a:solidFill>
                <a:latin typeface="Arial" panose="020B0604020202020204" pitchFamily="34" charset="0"/>
                <a:cs typeface="Arial" panose="020B0604020202020204" pitchFamily="34" charset="0"/>
              </a:rPr>
              <a:t>If you are happy to have your child participate, please sign the consent on the bag of this form, there is also a tick box if you do not wish for your child to be involved.</a:t>
            </a:r>
          </a:p>
          <a:p>
            <a:pPr marL="0" indent="0" algn="just">
              <a:buNone/>
            </a:pPr>
            <a:r>
              <a:rPr lang="en-GB" sz="4800" b="1" dirty="0">
                <a:solidFill>
                  <a:srgbClr val="002060"/>
                </a:solidFill>
                <a:latin typeface="Arial" panose="020B0604020202020204" pitchFamily="34" charset="0"/>
                <a:cs typeface="Arial" panose="020B0604020202020204" pitchFamily="34" charset="0"/>
              </a:rPr>
              <a:t>Thankyou.</a:t>
            </a:r>
          </a:p>
          <a:p>
            <a:pPr marL="0" indent="0" algn="just">
              <a:buNone/>
            </a:pPr>
            <a:r>
              <a:rPr lang="en-GB" sz="4800" b="1" dirty="0">
                <a:solidFill>
                  <a:srgbClr val="002060"/>
                </a:solidFill>
                <a:latin typeface="Arial" panose="020B0604020202020204" pitchFamily="34" charset="0"/>
                <a:cs typeface="Arial" panose="020B0604020202020204" pitchFamily="34" charset="0"/>
              </a:rPr>
              <a:t> If you have any further questions regarding this study, please feel free to contact me at any time. </a:t>
            </a:r>
          </a:p>
          <a:p>
            <a:pPr marL="0" indent="0" algn="just">
              <a:buNone/>
            </a:pPr>
            <a:r>
              <a:rPr lang="en-GB" sz="4800" b="1" dirty="0">
                <a:solidFill>
                  <a:srgbClr val="002060"/>
                </a:solidFill>
                <a:latin typeface="Arial" panose="020B0604020202020204" pitchFamily="34" charset="0"/>
                <a:cs typeface="Arial" panose="020B0604020202020204" pitchFamily="34" charset="0"/>
              </a:rPr>
              <a:t> My email is tiffanybennett24@hotmail.co.uk</a:t>
            </a:r>
          </a:p>
          <a:p>
            <a:endParaRPr lang="en-GB" dirty="0"/>
          </a:p>
        </p:txBody>
      </p:sp>
      <p:sp>
        <p:nvSpPr>
          <p:cNvPr id="4" name="Slide Number Placeholder 3">
            <a:extLst>
              <a:ext uri="{FF2B5EF4-FFF2-40B4-BE49-F238E27FC236}">
                <a16:creationId xmlns:a16="http://schemas.microsoft.com/office/drawing/2014/main" id="{FE435218-C34B-483E-80D5-CF8E355AEDD3}"/>
              </a:ext>
            </a:extLst>
          </p:cNvPr>
          <p:cNvSpPr>
            <a:spLocks noGrp="1"/>
          </p:cNvSpPr>
          <p:nvPr>
            <p:ph type="sldNum" sz="quarter" idx="12"/>
          </p:nvPr>
        </p:nvSpPr>
        <p:spPr/>
        <p:txBody>
          <a:bodyPr/>
          <a:lstStyle/>
          <a:p>
            <a:r>
              <a:rPr lang="en-GB" dirty="0"/>
              <a:t>4</a:t>
            </a:r>
          </a:p>
        </p:txBody>
      </p:sp>
    </p:spTree>
    <p:extLst>
      <p:ext uri="{BB962C8B-B14F-4D97-AF65-F5344CB8AC3E}">
        <p14:creationId xmlns:p14="http://schemas.microsoft.com/office/powerpoint/2010/main" val="3066926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04F0A-124F-4161-8279-6FF97336EC4A}"/>
              </a:ext>
            </a:extLst>
          </p:cNvPr>
          <p:cNvSpPr>
            <a:spLocks noGrp="1"/>
          </p:cNvSpPr>
          <p:nvPr>
            <p:ph type="title"/>
          </p:nvPr>
        </p:nvSpPr>
        <p:spPr/>
        <p:txBody>
          <a:bodyPr>
            <a:normAutofit/>
          </a:bodyPr>
          <a:lstStyle/>
          <a:p>
            <a:r>
              <a:rPr lang="en-GB" sz="3200" b="1" u="sng" dirty="0">
                <a:solidFill>
                  <a:srgbClr val="002060"/>
                </a:solidFill>
              </a:rPr>
              <a:t>The Right to Withdraw</a:t>
            </a:r>
          </a:p>
        </p:txBody>
      </p:sp>
      <p:sp>
        <p:nvSpPr>
          <p:cNvPr id="3" name="Content Placeholder 2">
            <a:extLst>
              <a:ext uri="{FF2B5EF4-FFF2-40B4-BE49-F238E27FC236}">
                <a16:creationId xmlns:a16="http://schemas.microsoft.com/office/drawing/2014/main" id="{D05E95E0-4DA9-4EA8-86B2-3983C89BC944}"/>
              </a:ext>
            </a:extLst>
          </p:cNvPr>
          <p:cNvSpPr>
            <a:spLocks noGrp="1"/>
          </p:cNvSpPr>
          <p:nvPr>
            <p:ph idx="1"/>
          </p:nvPr>
        </p:nvSpPr>
        <p:spPr/>
        <p:txBody>
          <a:bodyPr>
            <a:normAutofit/>
          </a:bodyPr>
          <a:lstStyle/>
          <a:p>
            <a:pPr marL="0" indent="0" algn="just">
              <a:buNone/>
            </a:pPr>
            <a:r>
              <a:rPr lang="en-GB" sz="2400" dirty="0">
                <a:solidFill>
                  <a:srgbClr val="C00000"/>
                </a:solidFill>
                <a:latin typeface="Arial" panose="020B0604020202020204" pitchFamily="34" charset="0"/>
                <a:cs typeface="Arial" panose="020B0604020202020204" pitchFamily="34" charset="0"/>
              </a:rPr>
              <a:t>It is to be acknowledged that if at any time the participant no longer wants to be involved within the research task/experiment, it is their right to withdraw at any given point and all research gained at this stage is to be disposed of with the participants choice being respected. It would not be acceptable or ethical to try and change the participants mind or bribe their choice in any way.</a:t>
            </a:r>
          </a:p>
          <a:p>
            <a:pPr marL="0" indent="0" algn="just">
              <a:buNone/>
            </a:pPr>
            <a:r>
              <a:rPr lang="en-GB" sz="2400" dirty="0">
                <a:solidFill>
                  <a:srgbClr val="C00000"/>
                </a:solidFill>
                <a:latin typeface="Arial" panose="020B0604020202020204" pitchFamily="34" charset="0"/>
                <a:cs typeface="Arial" panose="020B0604020202020204" pitchFamily="34" charset="0"/>
              </a:rPr>
              <a:t>You must make sure that people are informed of, and that you respect, their right to decline to take part in research and to withdraw from the research project at any time. (Gmc-uk.org, 2017)</a:t>
            </a:r>
          </a:p>
          <a:p>
            <a:endParaRPr lang="en-GB" dirty="0"/>
          </a:p>
        </p:txBody>
      </p:sp>
      <p:sp>
        <p:nvSpPr>
          <p:cNvPr id="4" name="Slide Number Placeholder 3">
            <a:extLst>
              <a:ext uri="{FF2B5EF4-FFF2-40B4-BE49-F238E27FC236}">
                <a16:creationId xmlns:a16="http://schemas.microsoft.com/office/drawing/2014/main" id="{5031F628-B490-49EC-8D3D-F50756CA00AF}"/>
              </a:ext>
            </a:extLst>
          </p:cNvPr>
          <p:cNvSpPr>
            <a:spLocks noGrp="1"/>
          </p:cNvSpPr>
          <p:nvPr>
            <p:ph type="sldNum" sz="quarter" idx="12"/>
          </p:nvPr>
        </p:nvSpPr>
        <p:spPr/>
        <p:txBody>
          <a:bodyPr/>
          <a:lstStyle/>
          <a:p>
            <a:r>
              <a:rPr lang="en-GB" dirty="0"/>
              <a:t>5</a:t>
            </a:r>
          </a:p>
        </p:txBody>
      </p:sp>
    </p:spTree>
    <p:extLst>
      <p:ext uri="{BB962C8B-B14F-4D97-AF65-F5344CB8AC3E}">
        <p14:creationId xmlns:p14="http://schemas.microsoft.com/office/powerpoint/2010/main" val="347540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C41D9-9099-4AB2-978A-0452759ADC00}"/>
              </a:ext>
            </a:extLst>
          </p:cNvPr>
          <p:cNvSpPr>
            <a:spLocks noGrp="1"/>
          </p:cNvSpPr>
          <p:nvPr>
            <p:ph type="title"/>
          </p:nvPr>
        </p:nvSpPr>
        <p:spPr/>
        <p:txBody>
          <a:bodyPr>
            <a:normAutofit/>
          </a:bodyPr>
          <a:lstStyle/>
          <a:p>
            <a:r>
              <a:rPr lang="en-GB" sz="3200" dirty="0">
                <a:solidFill>
                  <a:srgbClr val="C00000"/>
                </a:solidFill>
                <a:latin typeface="Arial" panose="020B0604020202020204" pitchFamily="34" charset="0"/>
                <a:cs typeface="Arial" panose="020B0604020202020204" pitchFamily="34" charset="0"/>
              </a:rPr>
              <a:t>The Consequences of Poor Research Practice</a:t>
            </a:r>
            <a:br>
              <a:rPr lang="en-GB" sz="3200" dirty="0">
                <a:solidFill>
                  <a:srgbClr val="C00000"/>
                </a:solidFill>
                <a:latin typeface="Arial" panose="020B0604020202020204" pitchFamily="34" charset="0"/>
                <a:cs typeface="Arial" panose="020B0604020202020204" pitchFamily="34" charset="0"/>
              </a:rPr>
            </a:br>
            <a:endParaRPr lang="en-GB" sz="3200" dirty="0">
              <a:solidFill>
                <a:srgbClr val="C0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6246ECE-1EEC-4BCB-9B38-B57C895436B3}"/>
              </a:ext>
            </a:extLst>
          </p:cNvPr>
          <p:cNvSpPr>
            <a:spLocks noGrp="1"/>
          </p:cNvSpPr>
          <p:nvPr>
            <p:ph idx="1"/>
          </p:nvPr>
        </p:nvSpPr>
        <p:spPr>
          <a:xfrm>
            <a:off x="838200" y="1690687"/>
            <a:ext cx="10515600" cy="4486275"/>
          </a:xfrm>
        </p:spPr>
        <p:txBody>
          <a:bodyPr>
            <a:normAutofit fontScale="70000" lnSpcReduction="20000"/>
          </a:bodyPr>
          <a:lstStyle/>
          <a:p>
            <a:pPr marL="0" indent="0" algn="just">
              <a:buNone/>
            </a:pPr>
            <a:r>
              <a:rPr lang="en-GB" sz="2000" dirty="0">
                <a:solidFill>
                  <a:srgbClr val="002060"/>
                </a:solidFill>
                <a:latin typeface="Arial" panose="020B0604020202020204" pitchFamily="34" charset="0"/>
                <a:cs typeface="Arial" panose="020B0604020202020204" pitchFamily="34" charset="0"/>
              </a:rPr>
              <a:t>Ethical guidelines within the early childhood sector are a critical part of ensuring the </a:t>
            </a:r>
            <a:r>
              <a:rPr lang="en-GB" sz="2000" dirty="0" err="1">
                <a:solidFill>
                  <a:srgbClr val="002060"/>
                </a:solidFill>
                <a:latin typeface="Arial" panose="020B0604020202020204" pitchFamily="34" charset="0"/>
                <a:cs typeface="Arial" panose="020B0604020202020204" pitchFamily="34" charset="0"/>
              </a:rPr>
              <a:t>childs</a:t>
            </a:r>
            <a:r>
              <a:rPr lang="en-GB" sz="2000" dirty="0">
                <a:solidFill>
                  <a:srgbClr val="002060"/>
                </a:solidFill>
                <a:latin typeface="Arial" panose="020B0604020202020204" pitchFamily="34" charset="0"/>
                <a:cs typeface="Arial" panose="020B0604020202020204" pitchFamily="34" charset="0"/>
              </a:rPr>
              <a:t>/families safety and rights are considered and respected. There have been points in time where ethical guidelines have not been considered when researching/experimenting. </a:t>
            </a:r>
          </a:p>
          <a:p>
            <a:pPr marL="0" indent="0" algn="just">
              <a:buNone/>
            </a:pPr>
            <a:r>
              <a:rPr lang="en-GB" sz="2000" dirty="0">
                <a:solidFill>
                  <a:srgbClr val="002060"/>
                </a:solidFill>
                <a:latin typeface="Arial" panose="020B0604020202020204" pitchFamily="34" charset="0"/>
                <a:cs typeface="Arial" panose="020B0604020202020204" pitchFamily="34" charset="0"/>
              </a:rPr>
              <a:t>One example of this would be the ‘Bobo Doll experiment’. The Bobo doll experiment was carried out by a theorist called ‘Albert Bandura’. The experiment entailed dividing children in to 3 groups, showing children, a video of an adult physically hurting the bobo doll. Group 1 were shown the model being rewarded, group 2 were shown an adult telling off the model for aggressive behaviour and group 3 were shown the model receiving no reward nor telling off. </a:t>
            </a:r>
            <a:r>
              <a:rPr lang="en-GB" sz="2000" dirty="0">
                <a:solidFill>
                  <a:srgbClr val="002060"/>
                </a:solidFill>
                <a:latin typeface="Arial" panose="020B0604020202020204" pitchFamily="34" charset="0"/>
                <a:cs typeface="Arial" panose="020B0604020202020204" pitchFamily="34" charset="0"/>
                <a:hlinkClick r:id="rId2"/>
              </a:rPr>
              <a:t>https://www.youtube.com/watch?v=NjTxQy_U3ac</a:t>
            </a:r>
            <a:r>
              <a:rPr lang="en-GB" sz="2000" dirty="0">
                <a:solidFill>
                  <a:srgbClr val="002060"/>
                </a:solidFill>
                <a:latin typeface="Arial" panose="020B0604020202020204" pitchFamily="34" charset="0"/>
                <a:cs typeface="Arial" panose="020B0604020202020204" pitchFamily="34" charset="0"/>
              </a:rPr>
              <a:t>. </a:t>
            </a:r>
          </a:p>
          <a:p>
            <a:pPr marL="0" indent="0" algn="just">
              <a:buNone/>
            </a:pPr>
            <a:r>
              <a:rPr lang="en-GB" sz="2000" dirty="0">
                <a:solidFill>
                  <a:srgbClr val="002060"/>
                </a:solidFill>
                <a:latin typeface="Arial" panose="020B0604020202020204" pitchFamily="34" charset="0"/>
                <a:cs typeface="Arial" panose="020B0604020202020204" pitchFamily="34" charset="0"/>
              </a:rPr>
              <a:t> simplypsychology.org explain that children learn social behaviour such as aggression through observation. It is important to recognise that this sort of experimenting is not appropriate for young children as seeing this type of aggression can lead to further issues in life and is not protecting the child neither providing good examples. </a:t>
            </a:r>
          </a:p>
          <a:p>
            <a:pPr marL="0" indent="0" algn="just">
              <a:buNone/>
            </a:pPr>
            <a:r>
              <a:rPr lang="en-GB" sz="2000" dirty="0">
                <a:solidFill>
                  <a:srgbClr val="002060"/>
                </a:solidFill>
                <a:latin typeface="Arial" panose="020B0604020202020204" pitchFamily="34" charset="0"/>
                <a:cs typeface="Arial" panose="020B0604020202020204" pitchFamily="34" charset="0"/>
              </a:rPr>
              <a:t>When looking at this experiment it is clear to see the distress that is caused to the child. When designing your own ethical research, it is important to consider different types of harm that could overcome a child. This would include; Emotional Harm, Causing distress, Causing offence, Causing doubt. It is your main priority to protect the child from harm and ensure no future harm can come from your research</a:t>
            </a:r>
          </a:p>
          <a:p>
            <a:pPr marL="0" indent="0" algn="just">
              <a:buNone/>
            </a:pPr>
            <a:r>
              <a:rPr lang="en-GB" sz="2000" dirty="0">
                <a:solidFill>
                  <a:srgbClr val="002060"/>
                </a:solidFill>
                <a:latin typeface="Arial" panose="020B0604020202020204" pitchFamily="34" charset="0"/>
                <a:cs typeface="Arial" panose="020B0604020202020204" pitchFamily="34" charset="0"/>
              </a:rPr>
              <a:t>It is important when carrying out research, not to have a ‘halo effect’ view on the child, as this can provide bias views. </a:t>
            </a:r>
          </a:p>
          <a:p>
            <a:pPr marL="0" indent="0" algn="just">
              <a:buNone/>
            </a:pPr>
            <a:r>
              <a:rPr lang="en-GB" sz="2000" dirty="0">
                <a:solidFill>
                  <a:srgbClr val="002060"/>
                </a:solidFill>
                <a:latin typeface="Arial" panose="020B0604020202020204" pitchFamily="34" charset="0"/>
                <a:cs typeface="Arial" panose="020B0604020202020204" pitchFamily="34" charset="0"/>
              </a:rPr>
              <a:t>“The halo effect is described as a cognitive tendency to place particular traits or expectations on someone based on perceptions of a former trait. Simply this suggests that, what is beautiful is good (i.e. beautiful people are smarter).” (Serendip.brynmawr.edu, 2017).</a:t>
            </a:r>
          </a:p>
          <a:p>
            <a:pPr marL="0" indent="0" algn="just">
              <a:buNone/>
            </a:pPr>
            <a:r>
              <a:rPr lang="en-GB" sz="2000" dirty="0">
                <a:solidFill>
                  <a:srgbClr val="002060"/>
                </a:solidFill>
                <a:latin typeface="Arial" panose="020B0604020202020204" pitchFamily="34" charset="0"/>
                <a:cs typeface="Arial" panose="020B0604020202020204" pitchFamily="34" charset="0"/>
              </a:rPr>
              <a:t>When working with children it is important that they understand as Freeman (2001) explains, giving a certain amount of attention to a child, should not be conducted as all children want to do is please so will do anything to make you happy, it is important to share the amount of recognition and attention out.</a:t>
            </a:r>
          </a:p>
          <a:p>
            <a:pPr marL="0" indent="0">
              <a:buNone/>
            </a:pPr>
            <a:endParaRPr lang="en-GB" dirty="0"/>
          </a:p>
        </p:txBody>
      </p:sp>
      <p:sp>
        <p:nvSpPr>
          <p:cNvPr id="4" name="Slide Number Placeholder 3">
            <a:extLst>
              <a:ext uri="{FF2B5EF4-FFF2-40B4-BE49-F238E27FC236}">
                <a16:creationId xmlns:a16="http://schemas.microsoft.com/office/drawing/2014/main" id="{9349D12C-B8A0-49E1-877D-B57D326DF872}"/>
              </a:ext>
            </a:extLst>
          </p:cNvPr>
          <p:cNvSpPr>
            <a:spLocks noGrp="1"/>
          </p:cNvSpPr>
          <p:nvPr>
            <p:ph type="sldNum" sz="quarter" idx="12"/>
          </p:nvPr>
        </p:nvSpPr>
        <p:spPr/>
        <p:txBody>
          <a:bodyPr/>
          <a:lstStyle/>
          <a:p>
            <a:r>
              <a:rPr lang="en-GB" dirty="0"/>
              <a:t>6</a:t>
            </a:r>
          </a:p>
        </p:txBody>
      </p:sp>
    </p:spTree>
    <p:extLst>
      <p:ext uri="{BB962C8B-B14F-4D97-AF65-F5344CB8AC3E}">
        <p14:creationId xmlns:p14="http://schemas.microsoft.com/office/powerpoint/2010/main" val="2145225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F67E6-A24E-47EC-AF31-39297DB94832}"/>
              </a:ext>
            </a:extLst>
          </p:cNvPr>
          <p:cNvSpPr>
            <a:spLocks noGrp="1"/>
          </p:cNvSpPr>
          <p:nvPr>
            <p:ph type="title"/>
          </p:nvPr>
        </p:nvSpPr>
        <p:spPr>
          <a:xfrm>
            <a:off x="838200" y="141891"/>
            <a:ext cx="10515600" cy="740978"/>
          </a:xfrm>
        </p:spPr>
        <p:txBody>
          <a:bodyPr>
            <a:normAutofit/>
          </a:bodyPr>
          <a:lstStyle/>
          <a:p>
            <a:r>
              <a:rPr lang="en-GB" sz="2000" b="1" u="sng" dirty="0">
                <a:solidFill>
                  <a:srgbClr val="002060"/>
                </a:solidFill>
              </a:rPr>
              <a:t>The Voice of the Child</a:t>
            </a:r>
          </a:p>
        </p:txBody>
      </p:sp>
      <p:sp>
        <p:nvSpPr>
          <p:cNvPr id="3" name="Content Placeholder 2">
            <a:extLst>
              <a:ext uri="{FF2B5EF4-FFF2-40B4-BE49-F238E27FC236}">
                <a16:creationId xmlns:a16="http://schemas.microsoft.com/office/drawing/2014/main" id="{B02B98BB-46A2-476E-BE69-F37DB552D3F2}"/>
              </a:ext>
            </a:extLst>
          </p:cNvPr>
          <p:cNvSpPr>
            <a:spLocks noGrp="1"/>
          </p:cNvSpPr>
          <p:nvPr>
            <p:ph idx="1"/>
          </p:nvPr>
        </p:nvSpPr>
        <p:spPr>
          <a:xfrm>
            <a:off x="838200" y="740980"/>
            <a:ext cx="10515600" cy="5912068"/>
          </a:xfrm>
        </p:spPr>
        <p:txBody>
          <a:bodyPr>
            <a:normAutofit lnSpcReduction="10000"/>
          </a:bodyPr>
          <a:lstStyle/>
          <a:p>
            <a:pPr marL="0" indent="0" algn="just">
              <a:buNone/>
            </a:pPr>
            <a:r>
              <a:rPr lang="en-GB" sz="1400" b="1" dirty="0">
                <a:solidFill>
                  <a:srgbClr val="C00000"/>
                </a:solidFill>
                <a:latin typeface="Arial" panose="020B0604020202020204" pitchFamily="34" charset="0"/>
                <a:cs typeface="Arial" panose="020B0604020202020204" pitchFamily="34" charset="0"/>
              </a:rPr>
              <a:t>The Voice of the child</a:t>
            </a:r>
          </a:p>
          <a:p>
            <a:pPr marL="0" indent="0" algn="just">
              <a:buNone/>
            </a:pPr>
            <a:r>
              <a:rPr lang="en-GB" sz="1400" dirty="0">
                <a:solidFill>
                  <a:srgbClr val="C00000"/>
                </a:solidFill>
                <a:latin typeface="Arial" panose="020B0604020202020204" pitchFamily="34" charset="0"/>
                <a:cs typeface="Arial" panose="020B0604020202020204" pitchFamily="34" charset="0"/>
              </a:rPr>
              <a:t>When researching around a child, it is important that you do not influence what the child can/cant do. For example, if the child wants to play with the cars but you want to do your research with the child working in the sand area, it is not your right to tell the child to go and play in the sand as this is the child’s situation. You should follow the child whilst keeping a distance and listen to the ideas of the child.  </a:t>
            </a:r>
          </a:p>
          <a:p>
            <a:pPr marL="0" indent="0" algn="just">
              <a:buNone/>
            </a:pPr>
            <a:r>
              <a:rPr lang="en-GB" sz="1400" b="1" dirty="0">
                <a:solidFill>
                  <a:srgbClr val="C00000"/>
                </a:solidFill>
                <a:latin typeface="Arial" panose="020B0604020202020204" pitchFamily="34" charset="0"/>
                <a:cs typeface="Arial" panose="020B0604020202020204" pitchFamily="34" charset="0"/>
              </a:rPr>
              <a:t>The Child’s Voice</a:t>
            </a:r>
          </a:p>
          <a:p>
            <a:pPr marL="0" indent="0" algn="just">
              <a:buNone/>
            </a:pPr>
            <a:r>
              <a:rPr lang="en-GB" sz="1400" dirty="0">
                <a:solidFill>
                  <a:srgbClr val="C00000"/>
                </a:solidFill>
                <a:latin typeface="Arial" panose="020B0604020202020204" pitchFamily="34" charset="0"/>
                <a:cs typeface="Arial" panose="020B0604020202020204" pitchFamily="34" charset="0"/>
              </a:rPr>
              <a:t>Article 12 – United Nations Convention on the Rights of the Child</a:t>
            </a:r>
          </a:p>
          <a:p>
            <a:pPr marL="0" indent="0" algn="just">
              <a:buNone/>
            </a:pPr>
            <a:r>
              <a:rPr lang="en-GB" sz="1400" dirty="0">
                <a:solidFill>
                  <a:srgbClr val="C00000"/>
                </a:solidFill>
                <a:latin typeface="Arial" panose="020B0604020202020204" pitchFamily="34" charset="0"/>
                <a:cs typeface="Arial" panose="020B0604020202020204" pitchFamily="34" charset="0"/>
              </a:rPr>
              <a:t>When working with children, a key part to consider is the importance to always listen to what a child has to say. Unicef.org (2017) explain that article 12 is based on the right that the child is able express themselves and have their voice heard, whether that’s to do with engaging in a decision to do with them, putting forward ideas or participating in conversations. The article explains that when children are to express their views, they are to be taken seriously. Although this article has still not further developed in many countries, it is an article that The United Kingdom and many other countries take very seriously. </a:t>
            </a:r>
            <a:r>
              <a:rPr lang="en-GB" sz="1400" dirty="0" err="1">
                <a:solidFill>
                  <a:srgbClr val="C00000"/>
                </a:solidFill>
                <a:latin typeface="Arial" panose="020B0604020202020204" pitchFamily="34" charset="0"/>
                <a:cs typeface="Arial" panose="020B0604020202020204" pitchFamily="34" charset="0"/>
              </a:rPr>
              <a:t>Unicef</a:t>
            </a:r>
            <a:r>
              <a:rPr lang="en-GB" sz="1400" dirty="0">
                <a:solidFill>
                  <a:srgbClr val="C00000"/>
                </a:solidFill>
                <a:latin typeface="Arial" panose="020B0604020202020204" pitchFamily="34" charset="0"/>
                <a:cs typeface="Arial" panose="020B0604020202020204" pitchFamily="34" charset="0"/>
              </a:rPr>
              <a:t> (2017) explain that expressing themselves is a fundamental right that all children no matter what race, background or gender is entitled to. It is vital to always respect what the child has to say and believe that they have the competence to make certain decisions for themselves.</a:t>
            </a:r>
          </a:p>
          <a:p>
            <a:pPr marL="0" indent="0" algn="just">
              <a:buNone/>
            </a:pPr>
            <a:r>
              <a:rPr lang="en-GB" sz="1400" dirty="0">
                <a:solidFill>
                  <a:srgbClr val="C00000"/>
                </a:solidFill>
                <a:latin typeface="Arial" panose="020B0604020202020204" pitchFamily="34" charset="0"/>
                <a:cs typeface="Arial" panose="020B0604020202020204" pitchFamily="34" charset="0"/>
              </a:rPr>
              <a:t>Unicef.org (2017) explain that There are many views that children do not have the ability to make decisions for themselves and that doing so may place them at risk and that their acknowledgement will have a variety of effects on family or social life. However, the experience of child participation around the world provides concrete proof that not only are these concerns untrue but participation has a strong and positive affect on the child’s life. There are however, arguments that giving children the right to be heard will take away their childhood. It is important to recognise though that children do not have to participate in decision making if they prefer not to but have the option to do so if they wish. </a:t>
            </a:r>
          </a:p>
          <a:p>
            <a:pPr marL="0" indent="0" algn="just">
              <a:buNone/>
            </a:pPr>
            <a:r>
              <a:rPr lang="en-GB" sz="1400" b="1" dirty="0">
                <a:solidFill>
                  <a:srgbClr val="C00000"/>
                </a:solidFill>
                <a:latin typeface="Arial" panose="020B0604020202020204" pitchFamily="34" charset="0"/>
                <a:cs typeface="Arial" panose="020B0604020202020204" pitchFamily="34" charset="0"/>
              </a:rPr>
              <a:t>The Mosaic Approach</a:t>
            </a:r>
          </a:p>
          <a:p>
            <a:pPr marL="0" indent="0" algn="just">
              <a:buNone/>
            </a:pPr>
            <a:r>
              <a:rPr lang="en-GB" sz="1400" dirty="0">
                <a:solidFill>
                  <a:srgbClr val="C00000"/>
                </a:solidFill>
                <a:latin typeface="Arial" panose="020B0604020202020204" pitchFamily="34" charset="0"/>
                <a:cs typeface="Arial" panose="020B0604020202020204" pitchFamily="34" charset="0"/>
              </a:rPr>
              <a:t>“The Mosaic approach for listening to young children offers a multi-faceted way of finding out children's views.”  Children express themselves in many ways and so The Mosaic approach offers such a framework, using interviews, mapping, tours and photography as just some of the ways to find out what children think.( Nurseryworld.co.uk: 2017).</a:t>
            </a:r>
          </a:p>
          <a:p>
            <a:pPr marL="0" indent="0" algn="just">
              <a:buNone/>
            </a:pPr>
            <a:r>
              <a:rPr lang="en-GB" sz="1400" dirty="0">
                <a:solidFill>
                  <a:srgbClr val="C00000"/>
                </a:solidFill>
                <a:latin typeface="Arial" panose="020B0604020202020204" pitchFamily="34" charset="0"/>
                <a:cs typeface="Arial" panose="020B0604020202020204" pitchFamily="34" charset="0"/>
              </a:rPr>
              <a:t>The mosaic approach is formed of 2 parts, one being piecing together information and the second is reading over that information, piecing it together and discussing the children’s perspective and listening to their voice.</a:t>
            </a:r>
          </a:p>
          <a:p>
            <a:pPr marL="0" indent="0">
              <a:buNone/>
            </a:pPr>
            <a:endParaRPr lang="en-GB" dirty="0"/>
          </a:p>
        </p:txBody>
      </p:sp>
      <p:sp>
        <p:nvSpPr>
          <p:cNvPr id="7" name="Slide Number Placeholder 6">
            <a:extLst>
              <a:ext uri="{FF2B5EF4-FFF2-40B4-BE49-F238E27FC236}">
                <a16:creationId xmlns:a16="http://schemas.microsoft.com/office/drawing/2014/main" id="{EECA3EF5-E2C2-4ACC-85B2-91F60EC53C84}"/>
              </a:ext>
            </a:extLst>
          </p:cNvPr>
          <p:cNvSpPr>
            <a:spLocks noGrp="1"/>
          </p:cNvSpPr>
          <p:nvPr>
            <p:ph type="sldNum" sz="quarter" idx="12"/>
          </p:nvPr>
        </p:nvSpPr>
        <p:spPr/>
        <p:txBody>
          <a:bodyPr/>
          <a:lstStyle/>
          <a:p>
            <a:r>
              <a:rPr lang="en-GB" dirty="0"/>
              <a:t>7</a:t>
            </a:r>
          </a:p>
        </p:txBody>
      </p:sp>
    </p:spTree>
    <p:extLst>
      <p:ext uri="{BB962C8B-B14F-4D97-AF65-F5344CB8AC3E}">
        <p14:creationId xmlns:p14="http://schemas.microsoft.com/office/powerpoint/2010/main" val="933576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E239-DE52-4462-A8C7-658F583993B1}"/>
              </a:ext>
            </a:extLst>
          </p:cNvPr>
          <p:cNvSpPr>
            <a:spLocks noGrp="1"/>
          </p:cNvSpPr>
          <p:nvPr>
            <p:ph type="title"/>
          </p:nvPr>
        </p:nvSpPr>
        <p:spPr/>
        <p:txBody>
          <a:bodyPr>
            <a:normAutofit/>
          </a:bodyPr>
          <a:lstStyle/>
          <a:p>
            <a:r>
              <a:rPr lang="en-GB" sz="3200" u="sng" dirty="0">
                <a:solidFill>
                  <a:srgbClr val="002060"/>
                </a:solidFill>
                <a:latin typeface="Arial" panose="020B0604020202020204" pitchFamily="34" charset="0"/>
                <a:cs typeface="Arial" panose="020B0604020202020204" pitchFamily="34" charset="0"/>
              </a:rPr>
              <a:t>Harts Ladder of Participation</a:t>
            </a:r>
          </a:p>
        </p:txBody>
      </p:sp>
      <p:sp>
        <p:nvSpPr>
          <p:cNvPr id="3" name="Content Placeholder 2">
            <a:extLst>
              <a:ext uri="{FF2B5EF4-FFF2-40B4-BE49-F238E27FC236}">
                <a16:creationId xmlns:a16="http://schemas.microsoft.com/office/drawing/2014/main" id="{F9BE373C-D72E-4CBD-BCBD-676BFD781359}"/>
              </a:ext>
            </a:extLst>
          </p:cNvPr>
          <p:cNvSpPr>
            <a:spLocks noGrp="1"/>
          </p:cNvSpPr>
          <p:nvPr>
            <p:ph idx="1"/>
          </p:nvPr>
        </p:nvSpPr>
        <p:spPr>
          <a:xfrm>
            <a:off x="838200" y="1545021"/>
            <a:ext cx="10515600" cy="4631942"/>
          </a:xfrm>
        </p:spPr>
        <p:txBody>
          <a:bodyPr>
            <a:normAutofit lnSpcReduction="10000"/>
          </a:bodyPr>
          <a:lstStyle/>
          <a:p>
            <a:pPr marL="0" indent="0">
              <a:buNone/>
            </a:pPr>
            <a:r>
              <a:rPr lang="en-GB" sz="1600" dirty="0">
                <a:solidFill>
                  <a:srgbClr val="C00000"/>
                </a:solidFill>
                <a:latin typeface="Arial" panose="020B0604020202020204" pitchFamily="34" charset="0"/>
                <a:cs typeface="Arial" panose="020B0604020202020204" pitchFamily="34" charset="0"/>
              </a:rPr>
              <a:t>This ladder explains the amount of participation a child has in a project/decision/activity. The ladder measures how much they are involved starting from rung 1 being the least and rung 8 being the most and best. On the ladder the child should be participating from at least rung 4 upwards, with child led activities and ideas being the best kind of involvement a child can have, allowing freedom, decision making and even making mistakes to learn by.</a:t>
            </a:r>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r>
              <a:rPr lang="en-GB" sz="1600" dirty="0"/>
              <a:t>				</a:t>
            </a:r>
            <a:r>
              <a:rPr lang="en-GB" sz="1600" dirty="0">
                <a:solidFill>
                  <a:srgbClr val="002060"/>
                </a:solidFill>
              </a:rPr>
              <a:t>(Source: Hart,1992)</a:t>
            </a:r>
          </a:p>
          <a:p>
            <a:pPr marL="0" indent="0">
              <a:buNone/>
            </a:pPr>
            <a:endParaRPr lang="en-GB" sz="1600" dirty="0"/>
          </a:p>
          <a:p>
            <a:pPr marL="0" indent="0">
              <a:buNone/>
            </a:pPr>
            <a:endParaRPr lang="en-GB" dirty="0"/>
          </a:p>
        </p:txBody>
      </p:sp>
      <p:pic>
        <p:nvPicPr>
          <p:cNvPr id="4" name="Picture 3">
            <a:extLst>
              <a:ext uri="{FF2B5EF4-FFF2-40B4-BE49-F238E27FC236}">
                <a16:creationId xmlns:a16="http://schemas.microsoft.com/office/drawing/2014/main" id="{0395A0DD-4EF9-437D-9E8E-7495C51647F7}"/>
              </a:ext>
            </a:extLst>
          </p:cNvPr>
          <p:cNvPicPr>
            <a:picLocks noChangeAspect="1"/>
          </p:cNvPicPr>
          <p:nvPr/>
        </p:nvPicPr>
        <p:blipFill>
          <a:blip r:embed="rId2"/>
          <a:stretch>
            <a:fillRect/>
          </a:stretch>
        </p:blipFill>
        <p:spPr>
          <a:xfrm>
            <a:off x="6511991" y="2412199"/>
            <a:ext cx="4476575" cy="4111276"/>
          </a:xfrm>
          <a:prstGeom prst="rect">
            <a:avLst/>
          </a:prstGeom>
        </p:spPr>
      </p:pic>
      <p:sp>
        <p:nvSpPr>
          <p:cNvPr id="5" name="Slide Number Placeholder 4">
            <a:extLst>
              <a:ext uri="{FF2B5EF4-FFF2-40B4-BE49-F238E27FC236}">
                <a16:creationId xmlns:a16="http://schemas.microsoft.com/office/drawing/2014/main" id="{158C8573-CCC1-4F44-8A4F-7C163B3C326B}"/>
              </a:ext>
            </a:extLst>
          </p:cNvPr>
          <p:cNvSpPr>
            <a:spLocks noGrp="1"/>
          </p:cNvSpPr>
          <p:nvPr>
            <p:ph type="sldNum" sz="quarter" idx="12"/>
          </p:nvPr>
        </p:nvSpPr>
        <p:spPr/>
        <p:txBody>
          <a:bodyPr/>
          <a:lstStyle/>
          <a:p>
            <a:r>
              <a:rPr lang="en-GB" dirty="0"/>
              <a:t>8</a:t>
            </a:r>
          </a:p>
        </p:txBody>
      </p:sp>
    </p:spTree>
    <p:extLst>
      <p:ext uri="{BB962C8B-B14F-4D97-AF65-F5344CB8AC3E}">
        <p14:creationId xmlns:p14="http://schemas.microsoft.com/office/powerpoint/2010/main" val="4292346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0BBF7-9847-4EE0-87C3-56854E2C5798}"/>
              </a:ext>
            </a:extLst>
          </p:cNvPr>
          <p:cNvSpPr>
            <a:spLocks noGrp="1"/>
          </p:cNvSpPr>
          <p:nvPr>
            <p:ph type="title"/>
          </p:nvPr>
        </p:nvSpPr>
        <p:spPr>
          <a:xfrm>
            <a:off x="838200" y="299545"/>
            <a:ext cx="10515600" cy="173421"/>
          </a:xfrm>
        </p:spPr>
        <p:txBody>
          <a:bodyPr>
            <a:noAutofit/>
          </a:bodyPr>
          <a:lstStyle/>
          <a:p>
            <a:r>
              <a:rPr lang="en-GB" sz="3200" u="sng" dirty="0">
                <a:solidFill>
                  <a:srgbClr val="C00000"/>
                </a:solidFill>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53857BC8-6B8C-49A3-BCDF-D540DE24E5F3}"/>
              </a:ext>
            </a:extLst>
          </p:cNvPr>
          <p:cNvSpPr>
            <a:spLocks noGrp="1"/>
          </p:cNvSpPr>
          <p:nvPr>
            <p:ph idx="1"/>
          </p:nvPr>
        </p:nvSpPr>
        <p:spPr>
          <a:xfrm>
            <a:off x="838200" y="725214"/>
            <a:ext cx="10515600" cy="5880538"/>
          </a:xfrm>
        </p:spPr>
        <p:txBody>
          <a:bodyPr>
            <a:normAutofit fontScale="55000" lnSpcReduction="20000"/>
          </a:bodyPr>
          <a:lstStyle/>
          <a:p>
            <a:pPr marL="0" lvl="0" indent="0" algn="just">
              <a:buNone/>
            </a:pPr>
            <a:r>
              <a:rPr lang="en-GB" sz="2600" dirty="0">
                <a:solidFill>
                  <a:srgbClr val="002060"/>
                </a:solidFill>
                <a:latin typeface="Arial" panose="020B0604020202020204" pitchFamily="34" charset="0"/>
                <a:cs typeface="Arial" panose="020B0604020202020204" pitchFamily="34" charset="0"/>
              </a:rPr>
              <a:t>Bandura and Social Learning Theory. (30.08.2013) </a:t>
            </a:r>
            <a:r>
              <a:rPr lang="en-GB" sz="2600" i="1" dirty="0">
                <a:solidFill>
                  <a:srgbClr val="002060"/>
                </a:solidFill>
                <a:latin typeface="Arial" panose="020B0604020202020204" pitchFamily="34" charset="0"/>
                <a:cs typeface="Arial" panose="020B0604020202020204" pitchFamily="34" charset="0"/>
              </a:rPr>
              <a:t>Bandura and Social Learning Theory. </a:t>
            </a:r>
            <a:r>
              <a:rPr lang="en-GB" sz="2600" dirty="0" err="1">
                <a:solidFill>
                  <a:srgbClr val="002060"/>
                </a:solidFill>
                <a:latin typeface="Arial" panose="020B0604020202020204" pitchFamily="34" charset="0"/>
                <a:cs typeface="Arial" panose="020B0604020202020204" pitchFamily="34" charset="0"/>
              </a:rPr>
              <a:t>Youtube</a:t>
            </a:r>
            <a:r>
              <a:rPr lang="en-GB" sz="2600" dirty="0">
                <a:solidFill>
                  <a:srgbClr val="002060"/>
                </a:solidFill>
                <a:latin typeface="Arial" panose="020B0604020202020204" pitchFamily="34" charset="0"/>
                <a:cs typeface="Arial" panose="020B0604020202020204" pitchFamily="34" charset="0"/>
              </a:rPr>
              <a:t>. [Online]. Available from: </a:t>
            </a:r>
            <a:r>
              <a:rPr lang="en-GB" sz="2600" dirty="0">
                <a:solidFill>
                  <a:srgbClr val="002060"/>
                </a:solidFill>
                <a:latin typeface="Arial" panose="020B0604020202020204" pitchFamily="34" charset="0"/>
                <a:cs typeface="Arial" panose="020B0604020202020204" pitchFamily="34" charset="0"/>
                <a:hlinkClick r:id="rId2"/>
              </a:rPr>
              <a:t>https://www.youtube.com/watch?v=NjTxQy_U3ac</a:t>
            </a:r>
            <a:r>
              <a:rPr lang="en-GB" sz="2600" dirty="0">
                <a:solidFill>
                  <a:srgbClr val="002060"/>
                </a:solidFill>
                <a:latin typeface="Arial" panose="020B0604020202020204" pitchFamily="34" charset="0"/>
                <a:cs typeface="Arial" panose="020B0604020202020204" pitchFamily="34" charset="0"/>
              </a:rPr>
              <a:t> Date accessed [21.10.2017].</a:t>
            </a:r>
            <a:endParaRPr lang="en-GB" sz="2600" i="1" dirty="0">
              <a:solidFill>
                <a:srgbClr val="002060"/>
              </a:solidFill>
              <a:latin typeface="Arial" panose="020B0604020202020204" pitchFamily="34" charset="0"/>
              <a:cs typeface="Arial" panose="020B0604020202020204" pitchFamily="34" charset="0"/>
            </a:endParaRPr>
          </a:p>
          <a:p>
            <a:pPr marL="0" indent="0" algn="just">
              <a:buNone/>
            </a:pPr>
            <a:r>
              <a:rPr lang="en-GB" sz="2500" dirty="0">
                <a:solidFill>
                  <a:srgbClr val="002060"/>
                </a:solidFill>
                <a:latin typeface="Arial" panose="020B0604020202020204" pitchFamily="34" charset="0"/>
                <a:cs typeface="Arial" panose="020B0604020202020204" pitchFamily="34" charset="0"/>
              </a:rPr>
              <a:t>Bbc.co.uk. (no date). </a:t>
            </a:r>
            <a:r>
              <a:rPr lang="en-GB" sz="2500" i="1" dirty="0">
                <a:solidFill>
                  <a:srgbClr val="002060"/>
                </a:solidFill>
                <a:latin typeface="Arial" panose="020B0604020202020204" pitchFamily="34" charset="0"/>
                <a:cs typeface="Arial" panose="020B0604020202020204" pitchFamily="34" charset="0"/>
              </a:rPr>
              <a:t>BBC - Ethics - Introduction to ethics: Ethics: a general introduction</a:t>
            </a:r>
            <a:r>
              <a:rPr lang="en-GB" sz="2500" dirty="0">
                <a:solidFill>
                  <a:srgbClr val="002060"/>
                </a:solidFill>
                <a:latin typeface="Arial" panose="020B0604020202020204" pitchFamily="34" charset="0"/>
                <a:cs typeface="Arial" panose="020B0604020202020204" pitchFamily="34" charset="0"/>
              </a:rPr>
              <a:t>. [online] Available at: http://www.bbc.co.uk/ethics/introduction/intro_1.shtml [Accessed 21 Oct. 2017].</a:t>
            </a:r>
          </a:p>
          <a:p>
            <a:pPr marL="0" indent="0" algn="just">
              <a:buNone/>
            </a:pPr>
            <a:r>
              <a:rPr lang="en-GB" sz="2500" dirty="0">
                <a:solidFill>
                  <a:srgbClr val="002060"/>
                </a:solidFill>
                <a:latin typeface="Arial" panose="020B0604020202020204" pitchFamily="34" charset="0"/>
                <a:cs typeface="Arial" panose="020B0604020202020204" pitchFamily="34" charset="0"/>
              </a:rPr>
              <a:t>Bera.ac.uk. (2011). </a:t>
            </a:r>
            <a:r>
              <a:rPr lang="en-GB" sz="2500" i="1" dirty="0">
                <a:solidFill>
                  <a:srgbClr val="002060"/>
                </a:solidFill>
                <a:latin typeface="Arial" panose="020B0604020202020204" pitchFamily="34" charset="0"/>
                <a:cs typeface="Arial" panose="020B0604020202020204" pitchFamily="34" charset="0"/>
              </a:rPr>
              <a:t>Ethical Guidelines for Educational Research</a:t>
            </a:r>
            <a:r>
              <a:rPr lang="en-GB" sz="2500" dirty="0">
                <a:solidFill>
                  <a:srgbClr val="002060"/>
                </a:solidFill>
                <a:latin typeface="Arial" panose="020B0604020202020204" pitchFamily="34" charset="0"/>
                <a:cs typeface="Arial" panose="020B0604020202020204" pitchFamily="34" charset="0"/>
              </a:rPr>
              <a:t>. [online] Available at: https://www.bera.ac.uk/wp-content/uploads/2014/02/BERA-Ethical-Guidelines-2011.pdf?noredirect=1 [Accessed 26 Oct. 2017].</a:t>
            </a:r>
          </a:p>
          <a:p>
            <a:pPr marL="0" indent="0" algn="just">
              <a:buNone/>
            </a:pPr>
            <a:r>
              <a:rPr lang="en-GB" sz="2500" dirty="0" err="1">
                <a:solidFill>
                  <a:srgbClr val="002060"/>
                </a:solidFill>
                <a:latin typeface="Arial" panose="020B0604020202020204" pitchFamily="34" charset="0"/>
                <a:cs typeface="Arial" panose="020B0604020202020204" pitchFamily="34" charset="0"/>
              </a:rPr>
              <a:t>Cahana</a:t>
            </a:r>
            <a:r>
              <a:rPr lang="en-GB" sz="2500" dirty="0">
                <a:solidFill>
                  <a:srgbClr val="002060"/>
                </a:solidFill>
                <a:latin typeface="Arial" panose="020B0604020202020204" pitchFamily="34" charset="0"/>
                <a:cs typeface="Arial" panose="020B0604020202020204" pitchFamily="34" charset="0"/>
              </a:rPr>
              <a:t>, A. and Hurst, S. (2008). Voluntary Informed Consent in Research and Clinical Care: An Update. </a:t>
            </a:r>
            <a:r>
              <a:rPr lang="en-GB" sz="2500" i="1" dirty="0">
                <a:solidFill>
                  <a:srgbClr val="002060"/>
                </a:solidFill>
                <a:latin typeface="Arial" panose="020B0604020202020204" pitchFamily="34" charset="0"/>
                <a:cs typeface="Arial" panose="020B0604020202020204" pitchFamily="34" charset="0"/>
              </a:rPr>
              <a:t>Pain Practice</a:t>
            </a:r>
            <a:r>
              <a:rPr lang="en-GB" sz="2500" dirty="0">
                <a:solidFill>
                  <a:srgbClr val="002060"/>
                </a:solidFill>
                <a:latin typeface="Arial" panose="020B0604020202020204" pitchFamily="34" charset="0"/>
                <a:cs typeface="Arial" panose="020B0604020202020204" pitchFamily="34" charset="0"/>
              </a:rPr>
              <a:t>, 8(6), pp.446-451.</a:t>
            </a:r>
          </a:p>
          <a:p>
            <a:pPr marL="0" indent="0" algn="just">
              <a:buNone/>
            </a:pPr>
            <a:r>
              <a:rPr lang="en-GB" sz="2500" dirty="0">
                <a:solidFill>
                  <a:srgbClr val="002060"/>
                </a:solidFill>
                <a:latin typeface="Arial" panose="020B0604020202020204" pitchFamily="34" charset="0"/>
                <a:cs typeface="Arial" panose="020B0604020202020204" pitchFamily="34" charset="0"/>
              </a:rPr>
              <a:t>Freeman, J. (2001). </a:t>
            </a:r>
            <a:r>
              <a:rPr lang="en-GB" sz="2500" i="1" dirty="0">
                <a:solidFill>
                  <a:srgbClr val="002060"/>
                </a:solidFill>
                <a:latin typeface="Arial" panose="020B0604020202020204" pitchFamily="34" charset="0"/>
                <a:cs typeface="Arial" panose="020B0604020202020204" pitchFamily="34" charset="0"/>
              </a:rPr>
              <a:t>Gifted children growing up</a:t>
            </a:r>
            <a:r>
              <a:rPr lang="en-GB" sz="2500" dirty="0">
                <a:solidFill>
                  <a:srgbClr val="002060"/>
                </a:solidFill>
                <a:latin typeface="Arial" panose="020B0604020202020204" pitchFamily="34" charset="0"/>
                <a:cs typeface="Arial" panose="020B0604020202020204" pitchFamily="34" charset="0"/>
              </a:rPr>
              <a:t>. London: David Fulton.</a:t>
            </a:r>
          </a:p>
          <a:p>
            <a:pPr marL="0" indent="0" algn="just">
              <a:buNone/>
            </a:pPr>
            <a:r>
              <a:rPr lang="en-GB" sz="2500" dirty="0">
                <a:solidFill>
                  <a:srgbClr val="002060"/>
                </a:solidFill>
                <a:latin typeface="Arial" panose="020B0604020202020204" pitchFamily="34" charset="0"/>
                <a:cs typeface="Arial" panose="020B0604020202020204" pitchFamily="34" charset="0"/>
              </a:rPr>
              <a:t>Gmc-uk.org. (2017). </a:t>
            </a:r>
            <a:r>
              <a:rPr lang="en-GB" sz="2500" i="1" dirty="0">
                <a:solidFill>
                  <a:srgbClr val="002060"/>
                </a:solidFill>
                <a:latin typeface="Arial" panose="020B0604020202020204" pitchFamily="34" charset="0"/>
                <a:cs typeface="Arial" panose="020B0604020202020204" pitchFamily="34" charset="0"/>
              </a:rPr>
              <a:t>GMC | Consent to research: Right to withdraw from research</a:t>
            </a:r>
            <a:r>
              <a:rPr lang="en-GB" sz="2500" dirty="0">
                <a:solidFill>
                  <a:srgbClr val="002060"/>
                </a:solidFill>
                <a:latin typeface="Arial" panose="020B0604020202020204" pitchFamily="34" charset="0"/>
                <a:cs typeface="Arial" panose="020B0604020202020204" pitchFamily="34" charset="0"/>
              </a:rPr>
              <a:t>. [online] Available at: http://www.gmc-uk.org/guidance/ethical_guidance/6463.asp [Accessed 31 Oct. 2017].</a:t>
            </a:r>
          </a:p>
          <a:p>
            <a:pPr marL="0" indent="0" algn="just">
              <a:buNone/>
            </a:pPr>
            <a:r>
              <a:rPr lang="en-GB" sz="2500" dirty="0">
                <a:solidFill>
                  <a:srgbClr val="002060"/>
                </a:solidFill>
                <a:latin typeface="Arial" panose="020B0604020202020204" pitchFamily="34" charset="0"/>
                <a:cs typeface="Arial" panose="020B0604020202020204" pitchFamily="34" charset="0"/>
              </a:rPr>
              <a:t>Hart, R. (1992) ‘Roger Harts Ladder of Participation’ </a:t>
            </a:r>
            <a:r>
              <a:rPr lang="en-GB" sz="2500" dirty="0">
                <a:solidFill>
                  <a:srgbClr val="002060"/>
                </a:solidFill>
                <a:latin typeface="Arial" panose="020B0604020202020204" pitchFamily="34" charset="0"/>
                <a:cs typeface="Arial" panose="020B0604020202020204" pitchFamily="34" charset="0"/>
                <a:hlinkClick r:id="rId3"/>
              </a:rPr>
              <a:t>https://www.google.co.uk/search?q=harts+participation+ladder&amp;source=lnms&amp;tbm=isch&amp;sa=X&amp;ved=0ahUKEwibmKTtpaLXAhVmKcAKHTt7D7EQ_AUICigB&amp;biw=1094&amp;bih=460#imgrc=kvcjVw7fAii8VM</a:t>
            </a:r>
            <a:r>
              <a:rPr lang="en-GB" sz="2500" dirty="0">
                <a:solidFill>
                  <a:srgbClr val="002060"/>
                </a:solidFill>
                <a:latin typeface="Arial" panose="020B0604020202020204" pitchFamily="34" charset="0"/>
                <a:cs typeface="Arial" panose="020B0604020202020204" pitchFamily="34" charset="0"/>
              </a:rPr>
              <a:t>: [Accessed 31.10.17].</a:t>
            </a:r>
          </a:p>
          <a:p>
            <a:pPr marL="0" indent="0" algn="just">
              <a:buNone/>
            </a:pPr>
            <a:r>
              <a:rPr lang="en-GB" sz="2500" dirty="0">
                <a:solidFill>
                  <a:srgbClr val="002060"/>
                </a:solidFill>
                <a:latin typeface="Arial" panose="020B0604020202020204" pitchFamily="34" charset="0"/>
                <a:cs typeface="Arial" panose="020B0604020202020204" pitchFamily="34" charset="0"/>
              </a:rPr>
              <a:t>Legislation.gov.uk. (2017). </a:t>
            </a:r>
            <a:r>
              <a:rPr lang="en-GB" sz="2500" i="1" dirty="0">
                <a:solidFill>
                  <a:srgbClr val="002060"/>
                </a:solidFill>
                <a:latin typeface="Arial" panose="020B0604020202020204" pitchFamily="34" charset="0"/>
                <a:cs typeface="Arial" panose="020B0604020202020204" pitchFamily="34" charset="0"/>
              </a:rPr>
              <a:t>Children Act 1989</a:t>
            </a:r>
            <a:r>
              <a:rPr lang="en-GB" sz="2500" dirty="0">
                <a:solidFill>
                  <a:srgbClr val="002060"/>
                </a:solidFill>
                <a:latin typeface="Arial" panose="020B0604020202020204" pitchFamily="34" charset="0"/>
                <a:cs typeface="Arial" panose="020B0604020202020204" pitchFamily="34" charset="0"/>
              </a:rPr>
              <a:t>. [online] Available at: http://www.legislation.gov.uk/ukpga/1989/41/section/1 [Accessed 28 Oct. 2017].</a:t>
            </a:r>
          </a:p>
          <a:p>
            <a:pPr marL="0" indent="0" algn="just">
              <a:buNone/>
            </a:pPr>
            <a:r>
              <a:rPr lang="en-GB" sz="2500" dirty="0">
                <a:solidFill>
                  <a:srgbClr val="002060"/>
                </a:solidFill>
                <a:latin typeface="Arial" panose="020B0604020202020204" pitchFamily="34" charset="0"/>
                <a:cs typeface="Arial" panose="020B0604020202020204" pitchFamily="34" charset="0"/>
              </a:rPr>
              <a:t> Nurseryworld.co.uk. (no date). </a:t>
            </a:r>
            <a:r>
              <a:rPr lang="en-GB" sz="2500" i="1" dirty="0">
                <a:solidFill>
                  <a:srgbClr val="002060"/>
                </a:solidFill>
                <a:latin typeface="Arial" panose="020B0604020202020204" pitchFamily="34" charset="0"/>
                <a:cs typeface="Arial" panose="020B0604020202020204" pitchFamily="34" charset="0"/>
              </a:rPr>
              <a:t>Say your piece | Nursery World</a:t>
            </a:r>
            <a:r>
              <a:rPr lang="en-GB" sz="2500" dirty="0">
                <a:solidFill>
                  <a:srgbClr val="002060"/>
                </a:solidFill>
                <a:latin typeface="Arial" panose="020B0604020202020204" pitchFamily="34" charset="0"/>
                <a:cs typeface="Arial" panose="020B0604020202020204" pitchFamily="34" charset="0"/>
              </a:rPr>
              <a:t>. [online] Available at: https://www.nurseryworld.co.uk/nursery-world/news/1087815/piece [Accessed 2 Nov. 2017].</a:t>
            </a:r>
          </a:p>
          <a:p>
            <a:pPr marL="0" indent="0" algn="just">
              <a:buNone/>
            </a:pPr>
            <a:r>
              <a:rPr lang="en-GB" sz="2500" dirty="0">
                <a:solidFill>
                  <a:srgbClr val="002060"/>
                </a:solidFill>
                <a:latin typeface="Arial" panose="020B0604020202020204" pitchFamily="34" charset="0"/>
                <a:cs typeface="Arial" panose="020B0604020202020204" pitchFamily="34" charset="0"/>
              </a:rPr>
              <a:t> Serendip.brynmawr.edu. (2017). </a:t>
            </a:r>
            <a:r>
              <a:rPr lang="en-GB" sz="2500" i="1" dirty="0">
                <a:solidFill>
                  <a:srgbClr val="002060"/>
                </a:solidFill>
                <a:latin typeface="Arial" panose="020B0604020202020204" pitchFamily="34" charset="0"/>
                <a:cs typeface="Arial" panose="020B0604020202020204" pitchFamily="34" charset="0"/>
              </a:rPr>
              <a:t>The Halo Effect: Learned </a:t>
            </a:r>
            <a:r>
              <a:rPr lang="en-GB" sz="2500" i="1" dirty="0" err="1">
                <a:solidFill>
                  <a:srgbClr val="002060"/>
                </a:solidFill>
                <a:latin typeface="Arial" panose="020B0604020202020204" pitchFamily="34" charset="0"/>
                <a:cs typeface="Arial" panose="020B0604020202020204" pitchFamily="34" charset="0"/>
              </a:rPr>
              <a:t>Behavior</a:t>
            </a:r>
            <a:r>
              <a:rPr lang="en-GB" sz="2500" i="1" dirty="0">
                <a:solidFill>
                  <a:srgbClr val="002060"/>
                </a:solidFill>
                <a:latin typeface="Arial" panose="020B0604020202020204" pitchFamily="34" charset="0"/>
                <a:cs typeface="Arial" panose="020B0604020202020204" pitchFamily="34" charset="0"/>
              </a:rPr>
              <a:t>? | </a:t>
            </a:r>
            <a:r>
              <a:rPr lang="en-GB" sz="2500" i="1" dirty="0" err="1">
                <a:solidFill>
                  <a:srgbClr val="002060"/>
                </a:solidFill>
                <a:latin typeface="Arial" panose="020B0604020202020204" pitchFamily="34" charset="0"/>
                <a:cs typeface="Arial" panose="020B0604020202020204" pitchFamily="34" charset="0"/>
              </a:rPr>
              <a:t>Serendip</a:t>
            </a:r>
            <a:r>
              <a:rPr lang="en-GB" sz="2500" i="1" dirty="0">
                <a:solidFill>
                  <a:srgbClr val="002060"/>
                </a:solidFill>
                <a:latin typeface="Arial" panose="020B0604020202020204" pitchFamily="34" charset="0"/>
                <a:cs typeface="Arial" panose="020B0604020202020204" pitchFamily="34" charset="0"/>
              </a:rPr>
              <a:t> Studio</a:t>
            </a:r>
            <a:r>
              <a:rPr lang="en-GB" sz="2500" dirty="0">
                <a:solidFill>
                  <a:srgbClr val="002060"/>
                </a:solidFill>
                <a:latin typeface="Arial" panose="020B0604020202020204" pitchFamily="34" charset="0"/>
                <a:cs typeface="Arial" panose="020B0604020202020204" pitchFamily="34" charset="0"/>
              </a:rPr>
              <a:t>. [online] Available at: http://serendip.brynmawr.edu/exchange/organizedkhaos/halo-effect-learned-behavior [Accessed 28 Oct. 2017].</a:t>
            </a:r>
          </a:p>
          <a:p>
            <a:pPr marL="0" indent="0" algn="just">
              <a:buNone/>
            </a:pPr>
            <a:r>
              <a:rPr lang="en-GB" sz="2500" dirty="0">
                <a:solidFill>
                  <a:srgbClr val="002060"/>
                </a:solidFill>
                <a:latin typeface="Arial" panose="020B0604020202020204" pitchFamily="34" charset="0"/>
                <a:cs typeface="Arial" panose="020B0604020202020204" pitchFamily="34" charset="0"/>
              </a:rPr>
              <a:t> Simplypsychology.org. (2017). </a:t>
            </a:r>
            <a:r>
              <a:rPr lang="en-GB" sz="2500" i="1" dirty="0">
                <a:solidFill>
                  <a:srgbClr val="002060"/>
                </a:solidFill>
                <a:latin typeface="Arial" panose="020B0604020202020204" pitchFamily="34" charset="0"/>
                <a:cs typeface="Arial" panose="020B0604020202020204" pitchFamily="34" charset="0"/>
              </a:rPr>
              <a:t>Bobo Doll Experiment | Simply Psychology</a:t>
            </a:r>
            <a:r>
              <a:rPr lang="en-GB" sz="2500" dirty="0">
                <a:solidFill>
                  <a:srgbClr val="002060"/>
                </a:solidFill>
                <a:latin typeface="Arial" panose="020B0604020202020204" pitchFamily="34" charset="0"/>
                <a:cs typeface="Arial" panose="020B0604020202020204" pitchFamily="34" charset="0"/>
              </a:rPr>
              <a:t>. [online] Available at: https://www.simplypsychology.org/bobo-doll.html [Accessed 23 Nov. 2017].</a:t>
            </a:r>
          </a:p>
          <a:p>
            <a:pPr marL="0" indent="0" algn="just">
              <a:buNone/>
            </a:pPr>
            <a:r>
              <a:rPr lang="en-GB" sz="2500" dirty="0">
                <a:solidFill>
                  <a:srgbClr val="002060"/>
                </a:solidFill>
                <a:latin typeface="Arial" panose="020B0604020202020204" pitchFamily="34" charset="0"/>
                <a:cs typeface="Arial" panose="020B0604020202020204" pitchFamily="34" charset="0"/>
              </a:rPr>
              <a:t> Unescocentre.ulster.ac.uk. (2017). </a:t>
            </a:r>
            <a:r>
              <a:rPr lang="en-GB" sz="2500" i="1" dirty="0">
                <a:solidFill>
                  <a:srgbClr val="002060"/>
                </a:solidFill>
                <a:latin typeface="Arial" panose="020B0604020202020204" pitchFamily="34" charset="0"/>
                <a:cs typeface="Arial" panose="020B0604020202020204" pitchFamily="34" charset="0"/>
              </a:rPr>
              <a:t>A Summery of the United Nations Convention on the Rights of the Child</a:t>
            </a:r>
            <a:r>
              <a:rPr lang="en-GB" sz="2500" dirty="0">
                <a:solidFill>
                  <a:srgbClr val="002060"/>
                </a:solidFill>
                <a:latin typeface="Arial" panose="020B0604020202020204" pitchFamily="34" charset="0"/>
                <a:cs typeface="Arial" panose="020B0604020202020204" pitchFamily="34" charset="0"/>
              </a:rPr>
              <a:t>. [online] Available at: http://www.unescocentre.ulster.ac.uk/pdfs/pdfs_uncrc/uncrc_summary_version.pdf [Accessed 28 Oct. 2017].</a:t>
            </a:r>
          </a:p>
          <a:p>
            <a:pPr marL="0" indent="0" algn="just">
              <a:buNone/>
            </a:pPr>
            <a:r>
              <a:rPr lang="en-GB" sz="2500" dirty="0">
                <a:solidFill>
                  <a:srgbClr val="002060"/>
                </a:solidFill>
                <a:latin typeface="Arial" panose="020B0604020202020204" pitchFamily="34" charset="0"/>
                <a:cs typeface="Arial" panose="020B0604020202020204" pitchFamily="34" charset="0"/>
              </a:rPr>
              <a:t> Unicef.org. (2017). </a:t>
            </a:r>
            <a:r>
              <a:rPr lang="en-GB" sz="2500" i="1" dirty="0">
                <a:solidFill>
                  <a:srgbClr val="002060"/>
                </a:solidFill>
                <a:latin typeface="Arial" panose="020B0604020202020204" pitchFamily="34" charset="0"/>
                <a:cs typeface="Arial" panose="020B0604020202020204" pitchFamily="34" charset="0"/>
              </a:rPr>
              <a:t>Every Child's Right to be Heard</a:t>
            </a:r>
            <a:r>
              <a:rPr lang="en-GB" sz="2500" dirty="0">
                <a:solidFill>
                  <a:srgbClr val="002060"/>
                </a:solidFill>
                <a:latin typeface="Arial" panose="020B0604020202020204" pitchFamily="34" charset="0"/>
                <a:cs typeface="Arial" panose="020B0604020202020204" pitchFamily="34" charset="0"/>
              </a:rPr>
              <a:t>. [online] Available at: https://www.unicef.org/french/adolescence/files/Every_Childs_Right_to_be_Heard.pdf [Accessed 28 Oct. 2017].</a:t>
            </a:r>
          </a:p>
          <a:p>
            <a:endParaRPr lang="en-GB" dirty="0"/>
          </a:p>
        </p:txBody>
      </p:sp>
      <p:sp>
        <p:nvSpPr>
          <p:cNvPr id="4" name="Slide Number Placeholder 3">
            <a:extLst>
              <a:ext uri="{FF2B5EF4-FFF2-40B4-BE49-F238E27FC236}">
                <a16:creationId xmlns:a16="http://schemas.microsoft.com/office/drawing/2014/main" id="{A5E8A6FE-0870-4C5B-A56A-71F95C99AF22}"/>
              </a:ext>
            </a:extLst>
          </p:cNvPr>
          <p:cNvSpPr>
            <a:spLocks noGrp="1"/>
          </p:cNvSpPr>
          <p:nvPr>
            <p:ph type="sldNum" sz="quarter" idx="12"/>
          </p:nvPr>
        </p:nvSpPr>
        <p:spPr/>
        <p:txBody>
          <a:bodyPr/>
          <a:lstStyle/>
          <a:p>
            <a:r>
              <a:rPr lang="en-GB" dirty="0"/>
              <a:t>9</a:t>
            </a:r>
          </a:p>
        </p:txBody>
      </p:sp>
    </p:spTree>
    <p:extLst>
      <p:ext uri="{BB962C8B-B14F-4D97-AF65-F5344CB8AC3E}">
        <p14:creationId xmlns:p14="http://schemas.microsoft.com/office/powerpoint/2010/main" val="3123788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1165</TotalTime>
  <Words>2518</Words>
  <Application>Microsoft Office PowerPoint</Application>
  <PresentationFormat>Widescreen</PresentationFormat>
  <Paragraphs>114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Ethical Guidelines for Early Years Education Practitioners when undertaking research</vt:lpstr>
      <vt:lpstr>Contents Page</vt:lpstr>
      <vt:lpstr>Introduction to Ethics</vt:lpstr>
      <vt:lpstr>What is good practice?</vt:lpstr>
      <vt:lpstr>Voluntary Consent Form</vt:lpstr>
      <vt:lpstr>The Right to Withdraw</vt:lpstr>
      <vt:lpstr>The Consequences of Poor Research Practice </vt:lpstr>
      <vt:lpstr>The Voice of the Child</vt:lpstr>
      <vt:lpstr>Harts Ladder of Participation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Guidelines for Early Years Education Practitioners when undertaking research</dc:title>
  <dc:creator>tiffany bennett</dc:creator>
  <cp:lastModifiedBy>tiffany bennett</cp:lastModifiedBy>
  <cp:revision>15</cp:revision>
  <dcterms:created xsi:type="dcterms:W3CDTF">2017-11-02T09:58:02Z</dcterms:created>
  <dcterms:modified xsi:type="dcterms:W3CDTF">2017-11-03T13:12:12Z</dcterms:modified>
</cp:coreProperties>
</file>