
<file path=[Content_Types].xml><?xml version="1.0" encoding="utf-8"?>
<Types xmlns="http://schemas.openxmlformats.org/package/2006/content-types">
  <Default Extension="jpeg" ContentType="image/jpeg"/>
  <Default Extension="png" ContentType="image/png"/>
  <Default Extension="png&amp;ehk=oNAkCsMIjBfj12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476" r:id="rId2"/>
    <p:sldId id="429" r:id="rId3"/>
    <p:sldId id="266" r:id="rId4"/>
    <p:sldId id="371" r:id="rId5"/>
    <p:sldId id="403" r:id="rId6"/>
    <p:sldId id="475" r:id="rId7"/>
    <p:sldId id="546" r:id="rId8"/>
    <p:sldId id="262" r:id="rId9"/>
    <p:sldId id="264" r:id="rId10"/>
    <p:sldId id="271" r:id="rId11"/>
    <p:sldId id="272" r:id="rId12"/>
    <p:sldId id="273" r:id="rId13"/>
    <p:sldId id="257" r:id="rId14"/>
    <p:sldId id="258" r:id="rId15"/>
    <p:sldId id="259" r:id="rId16"/>
    <p:sldId id="260" r:id="rId17"/>
    <p:sldId id="261" r:id="rId18"/>
    <p:sldId id="268" r:id="rId19"/>
    <p:sldId id="469" r:id="rId20"/>
    <p:sldId id="473" r:id="rId21"/>
    <p:sldId id="547" r:id="rId22"/>
    <p:sldId id="548" r:id="rId23"/>
    <p:sldId id="263" r:id="rId24"/>
    <p:sldId id="474" r:id="rId25"/>
    <p:sldId id="471" r:id="rId26"/>
    <p:sldId id="472" r:id="rId27"/>
    <p:sldId id="477" r:id="rId28"/>
    <p:sldId id="470" r:id="rId29"/>
    <p:sldId id="307" r:id="rId30"/>
    <p:sldId id="54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4CB952-0AF5-45C6-81A8-DA356BC9E762}" v="1" dt="2026-09-22T07:46:33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2" autoAdjust="0"/>
    <p:restoredTop sz="95366" autoAdjust="0"/>
  </p:normalViewPr>
  <p:slideViewPr>
    <p:cSldViewPr snapToGrid="0">
      <p:cViewPr varScale="1">
        <p:scale>
          <a:sx n="85" d="100"/>
          <a:sy n="85" d="100"/>
        </p:scale>
        <p:origin x="48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yne Morgan" userId="a092e5c8-5fcf-4e14-aeff-0be1e3134033" providerId="ADAL" clId="{195B4BCF-1681-4109-99D0-262BB82E96A9}"/>
    <pc:docChg chg="undo custSel addSld delSld modSld sldOrd">
      <pc:chgData name="Jayne Morgan" userId="a092e5c8-5fcf-4e14-aeff-0be1e3134033" providerId="ADAL" clId="{195B4BCF-1681-4109-99D0-262BB82E96A9}" dt="2026-09-22T07:15:23.264" v="28"/>
      <pc:docMkLst>
        <pc:docMk/>
      </pc:docMkLst>
      <pc:sldChg chg="modSp mod">
        <pc:chgData name="Jayne Morgan" userId="a092e5c8-5fcf-4e14-aeff-0be1e3134033" providerId="ADAL" clId="{195B4BCF-1681-4109-99D0-262BB82E96A9}" dt="2026-09-18T12:15:06.596" v="5" actId="13926"/>
        <pc:sldMkLst>
          <pc:docMk/>
          <pc:sldMk cId="494668035" sldId="261"/>
        </pc:sldMkLst>
        <pc:spChg chg="mod">
          <ac:chgData name="Jayne Morgan" userId="a092e5c8-5fcf-4e14-aeff-0be1e3134033" providerId="ADAL" clId="{195B4BCF-1681-4109-99D0-262BB82E96A9}" dt="2026-09-18T12:15:06.596" v="5" actId="13926"/>
          <ac:spMkLst>
            <pc:docMk/>
            <pc:sldMk cId="494668035" sldId="261"/>
            <ac:spMk id="16" creationId="{BC3153A2-A9D2-6419-E10E-27EB6FC6A5AD}"/>
          </ac:spMkLst>
        </pc:spChg>
      </pc:sldChg>
      <pc:sldChg chg="ord">
        <pc:chgData name="Jayne Morgan" userId="a092e5c8-5fcf-4e14-aeff-0be1e3134033" providerId="ADAL" clId="{195B4BCF-1681-4109-99D0-262BB82E96A9}" dt="2026-09-22T07:15:23.264" v="28"/>
        <pc:sldMkLst>
          <pc:docMk/>
          <pc:sldMk cId="1617679330" sldId="264"/>
        </pc:sldMkLst>
      </pc:sldChg>
      <pc:sldChg chg="modSp mod">
        <pc:chgData name="Jayne Morgan" userId="a092e5c8-5fcf-4e14-aeff-0be1e3134033" providerId="ADAL" clId="{195B4BCF-1681-4109-99D0-262BB82E96A9}" dt="2026-09-18T12:16:39.693" v="12" actId="13926"/>
        <pc:sldMkLst>
          <pc:docMk/>
          <pc:sldMk cId="534864739" sldId="307"/>
        </pc:sldMkLst>
        <pc:spChg chg="mod">
          <ac:chgData name="Jayne Morgan" userId="a092e5c8-5fcf-4e14-aeff-0be1e3134033" providerId="ADAL" clId="{195B4BCF-1681-4109-99D0-262BB82E96A9}" dt="2026-09-18T12:16:39.693" v="12" actId="13926"/>
          <ac:spMkLst>
            <pc:docMk/>
            <pc:sldMk cId="534864739" sldId="307"/>
            <ac:spMk id="2" creationId="{00000000-0000-0000-0000-000000000000}"/>
          </ac:spMkLst>
        </pc:spChg>
      </pc:sldChg>
      <pc:sldChg chg="modSp mod">
        <pc:chgData name="Jayne Morgan" userId="a092e5c8-5fcf-4e14-aeff-0be1e3134033" providerId="ADAL" clId="{195B4BCF-1681-4109-99D0-262BB82E96A9}" dt="2026-09-18T12:14:43.433" v="2" actId="14100"/>
        <pc:sldMkLst>
          <pc:docMk/>
          <pc:sldMk cId="2436250718" sldId="475"/>
        </pc:sldMkLst>
        <pc:spChg chg="mod">
          <ac:chgData name="Jayne Morgan" userId="a092e5c8-5fcf-4e14-aeff-0be1e3134033" providerId="ADAL" clId="{195B4BCF-1681-4109-99D0-262BB82E96A9}" dt="2026-09-18T12:14:35.853" v="0" actId="13926"/>
          <ac:spMkLst>
            <pc:docMk/>
            <pc:sldMk cId="2436250718" sldId="475"/>
            <ac:spMk id="4" creationId="{3D3599EF-2322-BD12-A9E1-56BF45F74B58}"/>
          </ac:spMkLst>
        </pc:spChg>
        <pc:spChg chg="mod">
          <ac:chgData name="Jayne Morgan" userId="a092e5c8-5fcf-4e14-aeff-0be1e3134033" providerId="ADAL" clId="{195B4BCF-1681-4109-99D0-262BB82E96A9}" dt="2026-09-18T12:14:43.433" v="2" actId="14100"/>
          <ac:spMkLst>
            <pc:docMk/>
            <pc:sldMk cId="2436250718" sldId="475"/>
            <ac:spMk id="8" creationId="{592FFE59-043F-66CD-D27C-619F816C1C4A}"/>
          </ac:spMkLst>
        </pc:spChg>
      </pc:sldChg>
      <pc:sldChg chg="modSp mod">
        <pc:chgData name="Jayne Morgan" userId="a092e5c8-5fcf-4e14-aeff-0be1e3134033" providerId="ADAL" clId="{195B4BCF-1681-4109-99D0-262BB82E96A9}" dt="2026-09-18T12:14:54.366" v="4" actId="13926"/>
        <pc:sldMkLst>
          <pc:docMk/>
          <pc:sldMk cId="3478882962" sldId="546"/>
        </pc:sldMkLst>
        <pc:spChg chg="mod">
          <ac:chgData name="Jayne Morgan" userId="a092e5c8-5fcf-4e14-aeff-0be1e3134033" providerId="ADAL" clId="{195B4BCF-1681-4109-99D0-262BB82E96A9}" dt="2026-09-18T12:14:50.324" v="3" actId="13926"/>
          <ac:spMkLst>
            <pc:docMk/>
            <pc:sldMk cId="3478882962" sldId="546"/>
            <ac:spMk id="4" creationId="{58081F06-35B1-AE1A-973D-47AC3A2E9E62}"/>
          </ac:spMkLst>
        </pc:spChg>
        <pc:spChg chg="mod">
          <ac:chgData name="Jayne Morgan" userId="a092e5c8-5fcf-4e14-aeff-0be1e3134033" providerId="ADAL" clId="{195B4BCF-1681-4109-99D0-262BB82E96A9}" dt="2026-09-18T12:14:54.366" v="4" actId="13926"/>
          <ac:spMkLst>
            <pc:docMk/>
            <pc:sldMk cId="3478882962" sldId="546"/>
            <ac:spMk id="8" creationId="{02FFAD81-8D42-F8F1-4AB2-8A979EBA6E79}"/>
          </ac:spMkLst>
        </pc:spChg>
      </pc:sldChg>
      <pc:sldChg chg="modSp mod">
        <pc:chgData name="Jayne Morgan" userId="a092e5c8-5fcf-4e14-aeff-0be1e3134033" providerId="ADAL" clId="{195B4BCF-1681-4109-99D0-262BB82E96A9}" dt="2026-09-18T12:15:45.360" v="9" actId="13926"/>
        <pc:sldMkLst>
          <pc:docMk/>
          <pc:sldMk cId="1866595108" sldId="547"/>
        </pc:sldMkLst>
        <pc:spChg chg="mod">
          <ac:chgData name="Jayne Morgan" userId="a092e5c8-5fcf-4e14-aeff-0be1e3134033" providerId="ADAL" clId="{195B4BCF-1681-4109-99D0-262BB82E96A9}" dt="2026-09-18T12:15:14.775" v="6" actId="13926"/>
          <ac:spMkLst>
            <pc:docMk/>
            <pc:sldMk cId="1866595108" sldId="547"/>
            <ac:spMk id="4" creationId="{36BB797C-832E-CDBC-9088-088EF39709C8}"/>
          </ac:spMkLst>
        </pc:spChg>
        <pc:spChg chg="mod">
          <ac:chgData name="Jayne Morgan" userId="a092e5c8-5fcf-4e14-aeff-0be1e3134033" providerId="ADAL" clId="{195B4BCF-1681-4109-99D0-262BB82E96A9}" dt="2026-09-18T12:15:45.360" v="9" actId="13926"/>
          <ac:spMkLst>
            <pc:docMk/>
            <pc:sldMk cId="1866595108" sldId="547"/>
            <ac:spMk id="8" creationId="{C15AF76C-4334-B990-3584-FD0E8ACB4DBD}"/>
          </ac:spMkLst>
        </pc:spChg>
      </pc:sldChg>
      <pc:sldChg chg="modSp mod">
        <pc:chgData name="Jayne Morgan" userId="a092e5c8-5fcf-4e14-aeff-0be1e3134033" providerId="ADAL" clId="{195B4BCF-1681-4109-99D0-262BB82E96A9}" dt="2026-09-18T12:15:59.326" v="11" actId="13926"/>
        <pc:sldMkLst>
          <pc:docMk/>
          <pc:sldMk cId="419376546" sldId="548"/>
        </pc:sldMkLst>
        <pc:spChg chg="mod">
          <ac:chgData name="Jayne Morgan" userId="a092e5c8-5fcf-4e14-aeff-0be1e3134033" providerId="ADAL" clId="{195B4BCF-1681-4109-99D0-262BB82E96A9}" dt="2026-09-18T12:15:51.976" v="10" actId="13926"/>
          <ac:spMkLst>
            <pc:docMk/>
            <pc:sldMk cId="419376546" sldId="548"/>
            <ac:spMk id="4" creationId="{A5805A90-64A0-8D33-9E6A-F6DAC74D0B69}"/>
          </ac:spMkLst>
        </pc:spChg>
        <pc:spChg chg="mod">
          <ac:chgData name="Jayne Morgan" userId="a092e5c8-5fcf-4e14-aeff-0be1e3134033" providerId="ADAL" clId="{195B4BCF-1681-4109-99D0-262BB82E96A9}" dt="2026-09-18T12:15:59.326" v="11" actId="13926"/>
          <ac:spMkLst>
            <pc:docMk/>
            <pc:sldMk cId="419376546" sldId="548"/>
            <ac:spMk id="8" creationId="{ECFBB161-3D09-73BB-2D38-387DAE8C620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1B835C-D563-4D93-878B-286BFB18040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0F9F5-D7B5-48A8-88A7-057A326BA0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242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Ail-achredu rhaglenni AGA Partneriaeth Datblygu Proffesiynol yr Athrofa 2024</a:t>
            </a:r>
          </a:p>
          <a:p>
            <a:r>
              <a:rPr lang="en-GB"/>
              <a:t>Welcome to the reaccreditation of ITE Programmes for the Athrofa Professional Learning Partnership 2024 </a:t>
            </a:r>
          </a:p>
          <a:p>
            <a:endParaRPr lang="en-GB"/>
          </a:p>
          <a:p>
            <a:r>
              <a:rPr lang="en-GB"/>
              <a:t>Keep this slide for the duration of the introduction</a:t>
            </a:r>
          </a:p>
          <a:p>
            <a:endParaRPr lang="en-GB"/>
          </a:p>
          <a:p>
            <a:r>
              <a:rPr lang="en-GB"/>
              <a:t>Given that we’ll all have name labels, we don’t think names are needed on the slide as well.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92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8666DC-38BD-4EDD-9C42-FD6BB569B3B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397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Tell them they will learn more about storytelling in S4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6685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Give students time to look at Scarborough’s model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We focus heavily on three of these.</a:t>
            </a:r>
            <a:endParaRPr lang="en-GB" dirty="0"/>
          </a:p>
          <a:p>
            <a:endParaRPr lang="en-GB" dirty="0"/>
          </a:p>
          <a:p>
            <a:r>
              <a:rPr lang="en-GB" dirty="0"/>
              <a:t>Sight recognition / sight words</a:t>
            </a:r>
          </a:p>
          <a:p>
            <a:r>
              <a:rPr lang="en-GB" dirty="0"/>
              <a:t>Phonological awareness / Decoding</a:t>
            </a:r>
          </a:p>
          <a:p>
            <a:r>
              <a:rPr lang="en-GB" dirty="0"/>
              <a:t>Reading comprehension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Initially</a:t>
            </a:r>
            <a:r>
              <a:rPr lang="en-GB" baseline="0" dirty="0"/>
              <a:t> we teach the aspects of reading as two distinct processes, but as the ability to decode increases, the focus moves to teaching language comprehension.</a:t>
            </a:r>
          </a:p>
          <a:p>
            <a:endParaRPr lang="en-GB" baseline="0" dirty="0"/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Emphasize that when we are developing higher order reading skills, we are getting children to read “strategically”, as Scarborough points out.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D7509-218B-49E0-9E61-34F130A3D980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1724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E6C35A-6D9B-D9AF-8E59-6D6A253C6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6F8655-E84D-A72D-2991-3673124F53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1EECCD-471D-E1CF-7DDE-CD241C3479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E5C664-BEA1-60DB-16FD-5FEAF576F8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F1488-8096-415F-AF9B-43C93D65050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8936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219594-72D8-76E7-54F2-EFB1F3F02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EEFA88-B353-FBD9-FF19-BAB54D7FF6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8A0935-EBA3-3001-274D-99D42361BB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934B36-02FF-7BB8-5387-FE47814685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F1488-8096-415F-AF9B-43C93D65050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224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F0F9F5-D7B5-48A8-88A7-057A326BA0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764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F0F9F5-D7B5-48A8-88A7-057A326BA05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2303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80D256-609E-1D17-6BD0-9EF0B0893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BFED52-3D23-5AF8-2B56-9780B4F1F2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3D571-DE38-EC2A-6F65-DE19B855FA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4B6AB0-AB81-25B2-E578-67C13BD366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F1488-8096-415F-AF9B-43C93D650509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1584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144E0E-B4D7-DEE0-1720-CD00D8E346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634A91-2851-CCD7-270F-FBA9CCE6BE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AB8F27-DAC8-E9B2-2529-EC16D5F95D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DD02F-9AFC-9224-74F1-FDB9056A49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6F1488-8096-415F-AF9B-43C93D65050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7835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4FEFC2-B9D0-69EE-A426-91685A159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AC2D56-9C21-3BF6-92E4-C54D467084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00C7DD-3794-F241-7214-8B4FA64574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969C6-B7CB-BDE1-4590-EF239F361F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6F1488-8096-415F-AF9B-43C93D65050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99025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25C349-52BD-1DE6-EEDC-7D8442ECE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078805-3223-0FD7-3088-171A6551A9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01DE00-DAC9-8495-40F5-84509E154F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C8F969-1341-995D-E83E-5FD47325DE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F1488-8096-415F-AF9B-43C93D650509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2469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5DBBA-2B7A-0C20-EE9E-FB29FF70C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4126FA-FA08-E66D-6054-1E738DE7A1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AFB857-AE00-B0FE-8269-07E245B42E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1FD9B7-C3A0-5747-C990-1B2373C9B7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F1488-8096-415F-AF9B-43C93D650509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986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3CB299-FA5D-C388-CA4B-7F1BB9A772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527CAA-D8E3-E5D2-3038-5148A55F66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633B56-B540-9AE7-D458-3A1354A403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CF2B34-6F04-62C4-69D6-243AAA8D03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F1488-8096-415F-AF9B-43C93D650509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5628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F634D3-6FC7-579D-9BED-5BBA096E32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83E92A-D0EC-9DDB-7F21-2A7027F0B7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AA1B80-7425-E562-0F1A-F67109DCF9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next session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26319F-1BD7-E8FB-00BC-204F7442B8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F1488-8096-415F-AF9B-43C93D650509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6044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E2F3F-B754-4B43-9475-3296B25F572D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6929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2E0706-8D4D-E0C3-A617-2FD2564B7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AA2B1B-C636-D55E-131E-6CF8D4198A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826CDE-5B95-3C10-ED81-216D8D6088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Copy and paste this as many times as you wish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829047-7667-C5AF-B1A7-7EB41B0B87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861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3F243-2C7E-1D7A-592B-F32F3C20B2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296820-15A6-9FE4-3EAA-08A0047929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34CE8-2233-DEA1-AE1A-8B80DEAF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FFD258-43AF-972C-B755-10BFB3C62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1332F-2324-DA15-07D0-C67B76B76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339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F232B-D5E7-7514-FB07-C448CCFD0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13D3A-3C6B-2023-006F-AF5EE64D6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C6030-467D-CA56-860C-368395909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F270E-46B7-939E-A394-930D88B8A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61E3C-F0D8-F1F0-12D8-C9FE7360D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726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771C5-440D-5A5F-1726-46571CCE1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C29BAD-C47D-CEBB-8D8B-86D5459402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5FC0A-3AE6-2556-977F-E2995F4EF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746C5-D5FB-632E-9175-160F92616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7668C-C24D-F249-5428-800BC5510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394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51592-D3D7-1783-3AD6-6F31EF1AC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CA57C-198A-8D98-9677-375B71D6C9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7519A-7F8A-7FB9-925A-93C7268ABF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86403D-6C46-D9EC-4216-C11219DE3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5B952-CD89-20D5-3FB3-EB2E373B1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79F55F-B4FF-9248-B8AE-9B4297B3B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078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50D-005D-40BB-742C-CBCEDA453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28E32F-030F-33EA-7C36-78BC1DA17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FC2C81-2710-DF98-69FD-56C8448368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7163C2-C066-296B-73D6-E72A070830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B57D65-4829-DD20-0ABE-6FF60DDB4D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72A6F4-E4DC-4C73-AAF2-6BE22C5AA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A8DB-CFC5-65B7-2710-36DD33B3C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F8D02E-D815-D814-6D62-01D5FFB69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999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A9C58-582B-DC7D-0A4B-42B5947B9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3ADA15-5652-4512-25F7-9717F00B3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35006-4D7F-7945-1220-BF5B12637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07578F-25F0-8A08-E882-755B8939D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033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CAABD8-BD2E-021C-48E5-34DD2FE60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32F849-CFDE-BDAC-F658-0ABE3415A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52FBA8-50BD-70AC-7445-53B074C70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331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94DDD-DA4E-C399-0287-296CCD697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DC239-1711-9519-8401-F4C514E35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522DD1-499D-5B60-4B8A-9636EA6A85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5197D1-0CD8-5155-5886-E7BFC89F4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93F7A-ED35-2C1A-478D-6D681BBC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C2CEB-0009-FDBA-072B-06425DEDF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1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727E5-0828-15BA-2EA2-60A6E30A5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28302F-A7B0-67CE-8C21-3662A097CE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F242BF-0A10-4D1B-4E6B-4608B61813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13524-76E0-EB23-44E8-DF9ABE648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8C8EB7-1B9F-8835-ED23-ED0E46BF5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DBC9DC-1135-C267-E593-C08CAEA00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142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AD332-7D12-72D9-35D6-812B3BC5F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430573-B4E8-645A-61E3-71B00260C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39A32-721C-BE65-1CD3-C6F816F22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F4400-5A25-BBD6-B520-D61A7CA7D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E1A42-5AF9-9C0E-1589-DDD12BC4A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47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54C42F-6B79-8BCD-57B3-EDFA0EACEC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B442EB-7CEB-39C5-EB71-634A3A02F4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7A118-9CA8-C627-F792-CC8117CF1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A5486-827F-49AA-8459-32DEEE789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9EB52-F8E4-3879-3816-4EBEC6A86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5844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0862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CB14FB-2193-7527-CDF1-7AAC26E53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52098-CC68-D953-E0E5-30328560F1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D3D20-853C-E20C-F722-FD1A140E24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85E29C-0CBF-4FEE-88D0-6899927728CD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BF56A-FDA5-16DE-BDB7-67D9C178D7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F7CF8-BC3F-1FA4-502E-8BAC1C0AC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181918-6534-40FF-AE0B-EAB716A98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15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Different%20types%20of%20classroom%20reading.docx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jayne.morgan\OneDrive%20-%20University%20of%20Wales%20Trinity%20Saint%20David\Desktop\Developing%20Reading%20Day\wcr-planning-tool.pdf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estyn.gov.wales/news/statement-the-teaching-of-reading-in-wales/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s://primarycolourhome.wpcomstaging.com/category/reading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llyw.cymru/adnoddau-gwella/iaith-a-llythrennedd-saesneg-mewn-lleoliadau-ac-ysgolion-cynradd/" TargetMode="External"/><Relationship Id="rId5" Type="http://schemas.openxmlformats.org/officeDocument/2006/relationships/hyperlink" Target="file:///C:\Users\jayne.morgan\OneDrive%20-%20University%20of%20Wales%20Trinity%20Saint%20David\Documents\A%20LLC%202026-2027\Estyn%20Reading%20Guidance\Estyn%20English%20language%20and%20literacy%20E(9).pdf" TargetMode="External"/><Relationship Id="rId10" Type="http://schemas.openxmlformats.org/officeDocument/2006/relationships/image" Target="../media/image35.png&amp;ehk=oNAkCsMIjBfj12g"/><Relationship Id="rId4" Type="http://schemas.openxmlformats.org/officeDocument/2006/relationships/hyperlink" Target="https://www.youtube.com/watch?v=jfGjgOc-rJw" TargetMode="External"/><Relationship Id="rId9" Type="http://schemas.openxmlformats.org/officeDocument/2006/relationships/hyperlink" Target="https://www.estyn.llyw.cymru/newyddion/datganiad-addysgu-darllen-yng-nghymru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pixabay.com/en/book-shelf-bookshelf-literature-783394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BEE33A7-F235-FE36-C2EE-31C29005A29E}"/>
              </a:ext>
            </a:extLst>
          </p:cNvPr>
          <p:cNvSpPr txBox="1"/>
          <p:nvPr/>
        </p:nvSpPr>
        <p:spPr>
          <a:xfrm>
            <a:off x="323079" y="1362483"/>
            <a:ext cx="52547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schemeClr val="bg1"/>
                </a:solidFill>
                <a:cs typeface="Calibri"/>
              </a:rPr>
              <a:t>Presenoldeb TAR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3E3C16-C435-C8C8-3AD9-E4AF1792994E}"/>
              </a:ext>
            </a:extLst>
          </p:cNvPr>
          <p:cNvSpPr txBox="1"/>
          <p:nvPr/>
        </p:nvSpPr>
        <p:spPr>
          <a:xfrm>
            <a:off x="323079" y="1788917"/>
            <a:ext cx="54650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>
                <a:solidFill>
                  <a:srgbClr val="E1BC4C"/>
                </a:solidFill>
                <a:cs typeface="Calibri"/>
              </a:rPr>
              <a:t>PGCE Attendance</a:t>
            </a:r>
          </a:p>
        </p:txBody>
      </p:sp>
      <p:pic>
        <p:nvPicPr>
          <p:cNvPr id="10" name="Picture 9" descr="A logo for a company&#10;&#10;Description automatically generated">
            <a:extLst>
              <a:ext uri="{FF2B5EF4-FFF2-40B4-BE49-F238E27FC236}">
                <a16:creationId xmlns:a16="http://schemas.microsoft.com/office/drawing/2014/main" id="{BDCE53C3-8758-3AA6-6FFD-23CF40C46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999C95-BC23-2063-6611-465B30E578C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416" t="29787" r="18463" b="8085"/>
          <a:stretch>
            <a:fillRect/>
          </a:stretch>
        </p:blipFill>
        <p:spPr>
          <a:xfrm>
            <a:off x="491755" y="2415506"/>
            <a:ext cx="4328809" cy="4260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59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>
            <a:extLst>
              <a:ext uri="{FF2B5EF4-FFF2-40B4-BE49-F238E27FC236}">
                <a16:creationId xmlns:a16="http://schemas.microsoft.com/office/drawing/2014/main" id="{AC29C3FB-2ACA-4990-BE55-815547A4B3D2}"/>
              </a:ext>
            </a:extLst>
          </p:cNvPr>
          <p:cNvSpPr txBox="1">
            <a:spLocks/>
          </p:cNvSpPr>
          <p:nvPr/>
        </p:nvSpPr>
        <p:spPr>
          <a:xfrm>
            <a:off x="7026549" y="4625362"/>
            <a:ext cx="4953000" cy="24159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algn="l"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1500" dirty="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ECAD6051</a:t>
            </a:r>
          </a:p>
          <a:p>
            <a:r>
              <a:rPr lang="en-US" sz="1500" dirty="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Professional &amp; Pedagogic Studies: </a:t>
            </a:r>
          </a:p>
          <a:p>
            <a:r>
              <a:rPr lang="en-US" sz="1500" dirty="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Leading the Learning: what, how and why am I teaching?</a:t>
            </a:r>
          </a:p>
          <a:p>
            <a:r>
              <a:rPr lang="en-US" sz="1500" dirty="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Languages, Literacy &amp; Communication</a:t>
            </a:r>
          </a:p>
          <a:p>
            <a:r>
              <a:rPr lang="en-US" sz="1500" dirty="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 September 2026</a:t>
            </a:r>
            <a:endParaRPr lang="en-US" sz="800" dirty="0">
              <a:solidFill>
                <a:schemeClr val="tx1">
                  <a:alpha val="55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6B118B71-735B-1639-2051-BC78E5C59A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-1"/>
            <a:ext cx="2104498" cy="87714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181D574-9469-B880-9B15-C80CC45342FC}"/>
              </a:ext>
            </a:extLst>
          </p:cNvPr>
          <p:cNvSpPr txBox="1">
            <a:spLocks/>
          </p:cNvSpPr>
          <p:nvPr/>
        </p:nvSpPr>
        <p:spPr>
          <a:xfrm>
            <a:off x="9082290" y="1451227"/>
            <a:ext cx="3156242" cy="121615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Developing Higher Order Reading Skills</a:t>
            </a:r>
            <a:endParaRPr lang="en-US" sz="3600" b="1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5A3B0FE-7A2E-254B-B86C-1889216C3470}"/>
              </a:ext>
            </a:extLst>
          </p:cNvPr>
          <p:cNvSpPr txBox="1">
            <a:spLocks/>
          </p:cNvSpPr>
          <p:nvPr/>
        </p:nvSpPr>
        <p:spPr>
          <a:xfrm>
            <a:off x="312840" y="1451227"/>
            <a:ext cx="2971049" cy="204734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Datblygu Sgiliau Darllen Lefel Uwch</a:t>
            </a:r>
            <a:endParaRPr lang="en-US" sz="3600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8919005B-EA07-E27E-54F6-A66B967D641F}"/>
              </a:ext>
            </a:extLst>
          </p:cNvPr>
          <p:cNvSpPr txBox="1">
            <a:spLocks/>
          </p:cNvSpPr>
          <p:nvPr/>
        </p:nvSpPr>
        <p:spPr>
          <a:xfrm>
            <a:off x="212451" y="4502881"/>
            <a:ext cx="4953000" cy="24159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algn="l"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150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ECAD6051C</a:t>
            </a:r>
            <a:endParaRPr lang="en-US" sz="1500" dirty="0">
              <a:solidFill>
                <a:schemeClr val="tx1">
                  <a:alpha val="5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US" sz="150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Astudiaethau Proffesiynol ac Addysgegol: </a:t>
            </a:r>
            <a:endParaRPr lang="en-US" sz="1500" dirty="0">
              <a:solidFill>
                <a:schemeClr val="tx1">
                  <a:alpha val="5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US" sz="150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Arwain y Dysgu: beth, sut a pham ydw i'n addysgu?</a:t>
            </a:r>
            <a:endParaRPr lang="en-US" sz="1500" dirty="0">
              <a:solidFill>
                <a:schemeClr val="tx1">
                  <a:alpha val="5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US" sz="150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Ieithoedd, Llythrennedd a Chyfathrebu</a:t>
            </a:r>
          </a:p>
          <a:p>
            <a:r>
              <a:rPr lang="en-US" sz="1500">
                <a:solidFill>
                  <a:schemeClr val="tx1">
                    <a:alpha val="55000"/>
                  </a:schemeClr>
                </a:solidFill>
                <a:latin typeface="Comic Sans MS" panose="030F0702030302020204" pitchFamily="66" charset="0"/>
              </a:rPr>
              <a:t>Medi 2026</a:t>
            </a:r>
            <a:endParaRPr lang="en-US" sz="800" dirty="0">
              <a:solidFill>
                <a:schemeClr val="tx1">
                  <a:alpha val="55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2" name="Picture 1" descr="The Role of the Teacher in a Personalized, Competency-based Classroom - KnowledgeWorks">
            <a:extLst>
              <a:ext uri="{FF2B5EF4-FFF2-40B4-BE49-F238E27FC236}">
                <a16:creationId xmlns:a16="http://schemas.microsoft.com/office/drawing/2014/main" id="{4585A0E1-8041-096A-9C18-5E9563B48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238" y="877144"/>
            <a:ext cx="5398943" cy="3657600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878612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39AD8-EE71-4E4D-79AB-490EE2377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4E2E9CFF-AC9C-9769-9C69-2513943D6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019901" cy="1325563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Nodau ar gyfer heddiw</a:t>
            </a:r>
            <a:endParaRPr lang="en-GB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6730C98-0CE3-11EB-5916-027F712762AF}"/>
              </a:ext>
            </a:extLst>
          </p:cNvPr>
          <p:cNvSpPr txBox="1">
            <a:spLocks/>
          </p:cNvSpPr>
          <p:nvPr/>
        </p:nvSpPr>
        <p:spPr>
          <a:xfrm>
            <a:off x="6392853" y="365124"/>
            <a:ext cx="40199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Aims for today</a:t>
            </a:r>
            <a:endParaRPr lang="en-GB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BE6DA7-0EF9-B0FF-D216-EF173FCBE1F3}"/>
              </a:ext>
            </a:extLst>
          </p:cNvPr>
          <p:cNvSpPr txBox="1"/>
          <p:nvPr/>
        </p:nvSpPr>
        <p:spPr>
          <a:xfrm>
            <a:off x="6484948" y="2064412"/>
            <a:ext cx="513859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For you to learn about the different ways in which teachers teach reading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For you to consider the differences between those pedagogical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For you to have a go at planning some reading sessions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CD4A9F-66FA-600D-560F-BA47E37BD9B3}"/>
              </a:ext>
            </a:extLst>
          </p:cNvPr>
          <p:cNvSpPr txBox="1"/>
          <p:nvPr/>
        </p:nvSpPr>
        <p:spPr>
          <a:xfrm>
            <a:off x="1033142" y="2064412"/>
            <a:ext cx="51385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omic Sans MS" panose="030F0702030302020204" pitchFamily="66" charset="0"/>
              </a:rPr>
              <a:t>Eich bod yn dysgu am y gwahanol ffyrdd y mae athrawon yn addysgu sgiliau darllen</a:t>
            </a:r>
          </a:p>
          <a:p>
            <a:endParaRPr lang="en-GB" sz="2400" dirty="0"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omic Sans MS" panose="030F0702030302020204" pitchFamily="66" charset="0"/>
              </a:rPr>
              <a:t>Eich bod yn ystyried y gwahaniaethau rhwng y strategaethau addysgegol hynny</a:t>
            </a:r>
          </a:p>
          <a:p>
            <a:endParaRPr lang="en-GB" sz="2400" dirty="0"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omic Sans MS" panose="030F0702030302020204" pitchFamily="66" charset="0"/>
              </a:rPr>
              <a:t>Eich bod yn rhoi cynnig ar gynllunio rhai sesiynau darllen</a:t>
            </a:r>
            <a:endParaRPr lang="en-GB" dirty="0"/>
          </a:p>
        </p:txBody>
      </p:sp>
      <p:pic>
        <p:nvPicPr>
          <p:cNvPr id="13" name="Picture 1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EA54A41E-4177-24F0-3EB5-ECF99440AC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775510" y="198967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334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790785" y="2916069"/>
            <a:ext cx="4939452" cy="713976"/>
          </a:xfrm>
          <a:prstGeom prst="rect">
            <a:avLst/>
          </a:prstGeom>
          <a:solidFill>
            <a:srgbClr val="32C4C8"/>
          </a:solidFill>
          <a:ln w="76200" algn="in">
            <a:solidFill>
              <a:schemeClr val="tx2">
                <a:lumMod val="50000"/>
                <a:lumOff val="50000"/>
              </a:schemeClr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Darllen wedi'i fodelu</a:t>
            </a:r>
            <a:endParaRPr lang="en-GB" altLang="en-US" sz="36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F384A291-A113-43F2-BE56-6CD0C9925177}"/>
              </a:ext>
            </a:extLst>
          </p:cNvPr>
          <p:cNvSpPr txBox="1">
            <a:spLocks/>
          </p:cNvSpPr>
          <p:nvPr/>
        </p:nvSpPr>
        <p:spPr>
          <a:xfrm>
            <a:off x="375919" y="283391"/>
            <a:ext cx="92138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Gwahanol fathau o ddarllen yn yr ystafell ddosbarth sy'n datblygu sgiliau plant</a:t>
            </a: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pic>
        <p:nvPicPr>
          <p:cNvPr id="2" name="Picture 1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0AA398B8-C951-EF97-1BBB-48C9D6A553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sp>
        <p:nvSpPr>
          <p:cNvPr id="3" name="Text Box 8">
            <a:extLst>
              <a:ext uri="{FF2B5EF4-FFF2-40B4-BE49-F238E27FC236}">
                <a16:creationId xmlns:a16="http://schemas.microsoft.com/office/drawing/2014/main" id="{B60EBDC9-2895-D936-27BC-3C1F8730FD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1245" y="3428370"/>
            <a:ext cx="3957319" cy="713976"/>
          </a:xfrm>
          <a:prstGeom prst="rect">
            <a:avLst/>
          </a:prstGeom>
          <a:solidFill>
            <a:srgbClr val="32C4C8"/>
          </a:solidFill>
          <a:ln w="76200" algn="in">
            <a:solidFill>
              <a:schemeClr val="tx2">
                <a:lumMod val="50000"/>
                <a:lumOff val="50000"/>
              </a:schemeClr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Darllen a rennir</a:t>
            </a:r>
            <a:endParaRPr lang="en-GB" altLang="en-US" sz="36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4" name="Text Box 8">
            <a:extLst>
              <a:ext uri="{FF2B5EF4-FFF2-40B4-BE49-F238E27FC236}">
                <a16:creationId xmlns:a16="http://schemas.microsoft.com/office/drawing/2014/main" id="{3044B2B5-306E-5F09-7D22-7F8A56326A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0785" y="3804913"/>
            <a:ext cx="4939452" cy="713976"/>
          </a:xfrm>
          <a:prstGeom prst="rect">
            <a:avLst/>
          </a:prstGeom>
          <a:solidFill>
            <a:srgbClr val="32C4C8"/>
          </a:solidFill>
          <a:ln w="76200" algn="in">
            <a:solidFill>
              <a:schemeClr val="tx2">
                <a:lumMod val="50000"/>
                <a:lumOff val="50000"/>
              </a:schemeClr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Darllen dan arweiniad</a:t>
            </a:r>
            <a:endParaRPr lang="en-GB" altLang="en-US" sz="36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5" name="Text Box 8">
            <a:extLst>
              <a:ext uri="{FF2B5EF4-FFF2-40B4-BE49-F238E27FC236}">
                <a16:creationId xmlns:a16="http://schemas.microsoft.com/office/drawing/2014/main" id="{80BDC60D-084C-10EB-9DE0-EA2C28E3C4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0785" y="4901282"/>
            <a:ext cx="4939452" cy="713976"/>
          </a:xfrm>
          <a:prstGeom prst="rect">
            <a:avLst/>
          </a:prstGeom>
          <a:solidFill>
            <a:srgbClr val="32C4C8"/>
          </a:solidFill>
          <a:ln w="76200" algn="in">
            <a:solidFill>
              <a:schemeClr val="tx2">
                <a:lumMod val="50000"/>
                <a:lumOff val="50000"/>
              </a:schemeClr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Stori'r dosbarth</a:t>
            </a:r>
            <a:endParaRPr lang="en-GB" altLang="en-US" sz="36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6" name="Text Box 8">
            <a:extLst>
              <a:ext uri="{FF2B5EF4-FFF2-40B4-BE49-F238E27FC236}">
                <a16:creationId xmlns:a16="http://schemas.microsoft.com/office/drawing/2014/main" id="{12F8B485-B6E6-B00B-3D31-D620326EEA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0003" y="4257264"/>
            <a:ext cx="4939452" cy="713976"/>
          </a:xfrm>
          <a:prstGeom prst="rect">
            <a:avLst/>
          </a:prstGeom>
          <a:solidFill>
            <a:srgbClr val="32C4C8"/>
          </a:solidFill>
          <a:ln w="76200" algn="in">
            <a:solidFill>
              <a:schemeClr val="tx2">
                <a:lumMod val="50000"/>
                <a:lumOff val="50000"/>
              </a:schemeClr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Darllen annibynnol</a:t>
            </a:r>
            <a:endParaRPr lang="en-GB" altLang="en-US" sz="36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8" name="Text Box 8">
            <a:extLst>
              <a:ext uri="{FF2B5EF4-FFF2-40B4-BE49-F238E27FC236}">
                <a16:creationId xmlns:a16="http://schemas.microsoft.com/office/drawing/2014/main" id="{DF59FEC6-E96F-F367-6C62-CD6248CF71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161" y="1599729"/>
            <a:ext cx="6380481" cy="1141471"/>
          </a:xfrm>
          <a:prstGeom prst="rect">
            <a:avLst/>
          </a:prstGeom>
          <a:solidFill>
            <a:srgbClr val="32C4C8"/>
          </a:solidFill>
          <a:ln w="76200" algn="in">
            <a:solidFill>
              <a:schemeClr val="tx2">
                <a:lumMod val="50000"/>
                <a:lumOff val="50000"/>
              </a:schemeClr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Gweithgareddau adnabod geiriau</a:t>
            </a:r>
            <a:endParaRPr lang="en-GB" altLang="en-US" sz="36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9" name="Text Box 8">
            <a:extLst>
              <a:ext uri="{FF2B5EF4-FFF2-40B4-BE49-F238E27FC236}">
                <a16:creationId xmlns:a16="http://schemas.microsoft.com/office/drawing/2014/main" id="{8C93182C-BBCE-FFE6-8C5C-8835DE6D05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8031" y="2080860"/>
            <a:ext cx="4304452" cy="1156160"/>
          </a:xfrm>
          <a:prstGeom prst="rect">
            <a:avLst/>
          </a:prstGeom>
          <a:solidFill>
            <a:srgbClr val="32C4C8"/>
          </a:solidFill>
          <a:ln w="76200" algn="in">
            <a:solidFill>
              <a:schemeClr val="tx2">
                <a:lumMod val="50000"/>
                <a:lumOff val="50000"/>
              </a:schemeClr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Gweithgareddau ffonig</a:t>
            </a:r>
            <a:endParaRPr lang="en-GB" altLang="en-US" sz="36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3E5053C-6FF8-F628-6CAE-60173437281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773" y="5443146"/>
            <a:ext cx="2037738" cy="1358492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CA06DD-BD4D-3FF3-66C3-EE415236F760}"/>
              </a:ext>
            </a:extLst>
          </p:cNvPr>
          <p:cNvSpPr txBox="1"/>
          <p:nvPr/>
        </p:nvSpPr>
        <p:spPr>
          <a:xfrm>
            <a:off x="8917118" y="5615258"/>
            <a:ext cx="25433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5" action="ppaction://hlinkfile"/>
              </a:rPr>
              <a:t>Different types of classroom reading.docx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8673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EB01939-5700-445C-97F3-262826A6F375}"/>
              </a:ext>
            </a:extLst>
          </p:cNvPr>
          <p:cNvSpPr txBox="1">
            <a:spLocks/>
          </p:cNvSpPr>
          <p:nvPr/>
        </p:nvSpPr>
        <p:spPr>
          <a:xfrm>
            <a:off x="5161031" y="485145"/>
            <a:ext cx="3717668" cy="13147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Reading: what are the skills and knowledge do children need to learn?</a:t>
            </a:r>
          </a:p>
        </p:txBody>
      </p:sp>
      <p:pic>
        <p:nvPicPr>
          <p:cNvPr id="2" name="Picture 1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F9F12F2D-B9CB-DF33-49BE-CFCBBE19EF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pic>
        <p:nvPicPr>
          <p:cNvPr id="1026" name="Picture 2" descr="Scarborough's Reading Rope">
            <a:extLst>
              <a:ext uri="{FF2B5EF4-FFF2-40B4-BE49-F238E27FC236}">
                <a16:creationId xmlns:a16="http://schemas.microsoft.com/office/drawing/2014/main" id="{9BBB9657-4FEB-C635-2BA5-A59E7578C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2389" y="2050822"/>
            <a:ext cx="7993988" cy="4500720"/>
          </a:xfrm>
          <a:prstGeom prst="rect">
            <a:avLst/>
          </a:prstGeom>
          <a:noFill/>
          <a:ln w="76200">
            <a:solidFill>
              <a:schemeClr val="tx2">
                <a:lumMod val="50000"/>
                <a:lumOff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885FF45-DD90-B3E0-DA71-A929E7039DE5}"/>
              </a:ext>
            </a:extLst>
          </p:cNvPr>
          <p:cNvSpPr txBox="1">
            <a:spLocks/>
          </p:cNvSpPr>
          <p:nvPr/>
        </p:nvSpPr>
        <p:spPr>
          <a:xfrm>
            <a:off x="1083630" y="485144"/>
            <a:ext cx="3717668" cy="13147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Darllen: beth yw'r sgiliau a'r wybodaeth y mae angen i blant eu dysgu?</a:t>
            </a: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110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11AF34-6F49-9E98-EEF7-6B51DCDCC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F7E1-8C28-F6AF-C200-685AE48C9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8694" y="352864"/>
            <a:ext cx="4019896" cy="1325563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Higher order reading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6181FD-59BA-C27A-8D6C-8740FA3E0848}"/>
              </a:ext>
            </a:extLst>
          </p:cNvPr>
          <p:cNvSpPr txBox="1"/>
          <p:nvPr/>
        </p:nvSpPr>
        <p:spPr>
          <a:xfrm>
            <a:off x="530277" y="2226669"/>
            <a:ext cx="7333200" cy="397031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>
                <a:latin typeface="Comic Sans MS" panose="030F0702030302020204" pitchFamily="66" charset="0"/>
              </a:rPr>
              <a:t>Rhagfynegi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>
                <a:latin typeface="Comic Sans MS" panose="030F0702030302020204" pitchFamily="66" charset="0"/>
              </a:rPr>
              <a:t>Dilyniannu</a:t>
            </a:r>
            <a:endParaRPr lang="en-GB" sz="2800" dirty="0"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>
                <a:latin typeface="Comic Sans MS" panose="030F0702030302020204" pitchFamily="66" charset="0"/>
              </a:rPr>
              <a:t>Cymharu
Cysylltu
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Tybio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Casglu a thybio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>
                <a:latin typeface="Comic Sans MS" panose="030F0702030302020204" pitchFamily="66" charset="0"/>
              </a:rPr>
              <a:t>Syntheseiddio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>
                <a:latin typeface="Comic Sans MS" panose="030F0702030302020204" pitchFamily="66" charset="0"/>
              </a:rPr>
              <a:t>Creu delweddau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>
                <a:latin typeface="Comic Sans MS" panose="030F0702030302020204" pitchFamily="66" charset="0"/>
              </a:rPr>
              <a:t>Hunan-gwestiynu</a:t>
            </a:r>
            <a:endParaRPr lang="en-GB" sz="28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55D919C7-A8E5-962D-EE26-2BCC7F443C1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5039635" y="70014"/>
            <a:ext cx="2104498" cy="87714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D3599EF-2322-BD12-A9E1-56BF45F74B58}"/>
              </a:ext>
            </a:extLst>
          </p:cNvPr>
          <p:cNvSpPr txBox="1">
            <a:spLocks/>
          </p:cNvSpPr>
          <p:nvPr/>
        </p:nvSpPr>
        <p:spPr>
          <a:xfrm>
            <a:off x="862792" y="284378"/>
            <a:ext cx="401989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63613"/>
            <a:r>
              <a:rPr lang="en-GB" b="1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Sgiliau</a:t>
            </a:r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darllen</a:t>
            </a:r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lefel</a:t>
            </a:r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b="1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uchel</a:t>
            </a: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2FFE59-043F-66CD-D27C-619F816C1C4A}"/>
              </a:ext>
            </a:extLst>
          </p:cNvPr>
          <p:cNvSpPr txBox="1"/>
          <p:nvPr/>
        </p:nvSpPr>
        <p:spPr>
          <a:xfrm>
            <a:off x="7102027" y="2226669"/>
            <a:ext cx="39572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Predicting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Sequencing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Comparing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Connecting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Inferring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Deduction and inference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Synthesising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Creating images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Self-questioning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250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E4724-8FC6-00CB-0678-63A33B6D1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F8E88-81A8-61F7-634D-B8C6601B1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8694" y="352864"/>
            <a:ext cx="4019896" cy="1325563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Higher order reading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265A58-64E4-38ED-2984-E712CD02972D}"/>
              </a:ext>
            </a:extLst>
          </p:cNvPr>
          <p:cNvSpPr txBox="1"/>
          <p:nvPr/>
        </p:nvSpPr>
        <p:spPr>
          <a:xfrm>
            <a:off x="614509" y="2222959"/>
            <a:ext cx="7333200" cy="4618800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>
                <a:solidFill>
                  <a:prstClr val="black"/>
                </a:solidFill>
                <a:latin typeface="Comic Sans MS" panose="030F0702030302020204" pitchFamily="66" charset="0"/>
              </a:rPr>
              <a:t>Sgimio</a:t>
            </a: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>
                <a:solidFill>
                  <a:prstClr val="black"/>
                </a:solidFill>
                <a:latin typeface="Comic Sans MS" panose="030F0702030302020204" pitchFamily="66" charset="0"/>
              </a:rPr>
              <a:t>Sganio</a:t>
            </a: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>
                <a:solidFill>
                  <a:prstClr val="black"/>
                </a:solidFill>
                <a:latin typeface="Comic Sans MS" panose="030F0702030302020204" pitchFamily="66" charset="0"/>
              </a:rPr>
              <a:t>Pennu pwysigrwydd</a:t>
            </a:r>
            <a:endParaRPr lang="en-GB" sz="2800">
              <a:solidFill>
                <a:prstClr val="black"/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>
                <a:solidFill>
                  <a:prstClr val="black"/>
                </a:solidFill>
                <a:latin typeface="Comic Sans MS" panose="030F0702030302020204" pitchFamily="66" charset="0"/>
              </a:rPr>
              <a:t>Crynhoi </a:t>
            </a: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>
                <a:solidFill>
                  <a:prstClr val="black"/>
                </a:solidFill>
                <a:latin typeface="Comic Sans MS" panose="030F0702030302020204" pitchFamily="66" charset="0"/>
              </a:rPr>
              <a:t>Darllen gwybodaeth</a:t>
            </a: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>
                <a:solidFill>
                  <a:prstClr val="black"/>
                </a:solidFill>
                <a:latin typeface="Comic Sans MS" panose="030F0702030302020204" pitchFamily="66" charset="0"/>
              </a:rPr>
              <a:t>Darllen ar gyfer y "Syniad Mawr"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BD1E434B-B02E-9213-9764-A740A2A99F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5039635" y="70014"/>
            <a:ext cx="2104498" cy="87714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8081F06-35B1-AE1A-973D-47AC3A2E9E62}"/>
              </a:ext>
            </a:extLst>
          </p:cNvPr>
          <p:cNvSpPr txBox="1">
            <a:spLocks/>
          </p:cNvSpPr>
          <p:nvPr/>
        </p:nvSpPr>
        <p:spPr>
          <a:xfrm>
            <a:off x="862792" y="284378"/>
            <a:ext cx="401989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Sgiliau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darllen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lefel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uchel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srgbClr val="0E2841">
                  <a:lumMod val="50000"/>
                  <a:lumOff val="50000"/>
                </a:srgbClr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FFAD81-8D42-F8F1-4AB2-8A979EBA6E79}"/>
              </a:ext>
            </a:extLst>
          </p:cNvPr>
          <p:cNvSpPr txBox="1"/>
          <p:nvPr/>
        </p:nvSpPr>
        <p:spPr>
          <a:xfrm>
            <a:off x="7718694" y="2226669"/>
            <a:ext cx="33405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Skimming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Scanning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Determining importance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Summarising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Reading information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Reading for the “Big Idea”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882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5AB5E-53E0-98EE-E8FD-AD97C378A6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2FA5F74-B360-4D1A-3855-7C8E81D289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2" t="25647" r="59889" b="11338"/>
          <a:stretch>
            <a:fillRect/>
          </a:stretch>
        </p:blipFill>
        <p:spPr>
          <a:xfrm>
            <a:off x="4525407" y="2236495"/>
            <a:ext cx="3273204" cy="4321559"/>
          </a:xfrm>
          <a:prstGeom prst="rect">
            <a:avLst/>
          </a:prstGeom>
        </p:spPr>
      </p:pic>
      <p:pic>
        <p:nvPicPr>
          <p:cNvPr id="8" name="Picture 7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EF962D53-9EE8-9A0D-B0D0-E22D43D511F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-1"/>
            <a:ext cx="2104498" cy="8771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72792D2-FAE6-76C5-21BE-8D0EFE4F6746}"/>
              </a:ext>
            </a:extLst>
          </p:cNvPr>
          <p:cNvSpPr txBox="1"/>
          <p:nvPr/>
        </p:nvSpPr>
        <p:spPr>
          <a:xfrm>
            <a:off x="66945" y="352818"/>
            <a:ext cx="918364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Mae hwn wedi bod yn llyfr dylanwadol iawn</a:t>
            </a:r>
            <a:endParaRPr lang="en-GB" sz="3600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algn="ctr"/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This has been a very influential book</a:t>
            </a:r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6334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640EE-5882-3E90-AD7D-241224755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8B83C-EBAB-49D2-DAFA-40CB3E626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891" y="393749"/>
            <a:ext cx="284131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A more complex model</a:t>
            </a:r>
            <a:b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</a:br>
            <a:endParaRPr lang="en-GB" sz="36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4CB20C-C539-5662-9535-226D5F9DF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71" t="33538" r="19062" b="14683"/>
          <a:stretch>
            <a:fillRect/>
          </a:stretch>
        </p:blipFill>
        <p:spPr>
          <a:xfrm>
            <a:off x="639517" y="1755872"/>
            <a:ext cx="8435793" cy="4639319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pic>
        <p:nvPicPr>
          <p:cNvPr id="13" name="Picture 12" descr="A cartoon of a child with thought bubbles&#10;&#10;AI-generated content may be incorrect.">
            <a:extLst>
              <a:ext uri="{FF2B5EF4-FFF2-40B4-BE49-F238E27FC236}">
                <a16:creationId xmlns:a16="http://schemas.microsoft.com/office/drawing/2014/main" id="{EE81031B-55E1-73E3-5090-4845C1C7A7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4919" y="4747384"/>
            <a:ext cx="2044700" cy="14776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C999D4F4-6928-A287-15FD-9CA62C48B76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775510" y="198967"/>
            <a:ext cx="2104498" cy="877145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53BA75F-C1DD-9C46-823E-BA272CDDB873}"/>
              </a:ext>
            </a:extLst>
          </p:cNvPr>
          <p:cNvSpPr txBox="1">
            <a:spLocks/>
          </p:cNvSpPr>
          <p:nvPr/>
        </p:nvSpPr>
        <p:spPr>
          <a:xfrm>
            <a:off x="1496291" y="282913"/>
            <a:ext cx="252845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Model mwy cymhleth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17679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FE9F0-805F-C78D-6DE2-7A57FE857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560" y="230490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Mae sut i addysgu darllen yn fater dadleuol</a:t>
            </a:r>
            <a:br>
              <a:rPr lang="en-GB" sz="32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32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How to teach reading is a contentious matter</a:t>
            </a:r>
            <a:endParaRPr lang="en-GB" sz="3200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96AB67C7-2926-9771-0E89-9601912A0E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137990" y="-73448"/>
            <a:ext cx="2104498" cy="877145"/>
          </a:xfrm>
          <a:prstGeom prst="rect">
            <a:avLst/>
          </a:prstGeom>
        </p:spPr>
      </p:pic>
      <p:pic>
        <p:nvPicPr>
          <p:cNvPr id="5" name="Picture 4" descr="Poster, Print Battlefield cartoon vector illustration top view concept., 40x24 cm">
            <a:extLst>
              <a:ext uri="{FF2B5EF4-FFF2-40B4-BE49-F238E27FC236}">
                <a16:creationId xmlns:a16="http://schemas.microsoft.com/office/drawing/2014/main" id="{82612908-A67F-C8EA-A014-792E760C95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4565" y="1705384"/>
            <a:ext cx="4620918" cy="2783782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B6AA1D-95E7-2BDF-21B4-4E4A6867E30F}"/>
              </a:ext>
            </a:extLst>
          </p:cNvPr>
          <p:cNvSpPr txBox="1"/>
          <p:nvPr/>
        </p:nvSpPr>
        <p:spPr>
          <a:xfrm>
            <a:off x="675409" y="5301549"/>
            <a:ext cx="112325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Darllen dan arweiniad v Darllen dosbarth cyfan</a:t>
            </a:r>
            <a:endParaRPr lang="en-GB" sz="3600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algn="ctr"/>
            <a:r>
              <a:rPr lang="en-GB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Guided reading v Whole class reading</a:t>
            </a:r>
          </a:p>
          <a:p>
            <a:pPr algn="ctr"/>
            <a:endParaRPr lang="en-GB" sz="3600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7" name="Picture 6" descr="students doing group work.students studying with the teacher in the classroom cartoon vector">
            <a:extLst>
              <a:ext uri="{FF2B5EF4-FFF2-40B4-BE49-F238E27FC236}">
                <a16:creationId xmlns:a16="http://schemas.microsoft.com/office/drawing/2014/main" id="{AF90CE36-F004-1B0D-7FF9-903BCA281A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583" y="3095149"/>
            <a:ext cx="2716915" cy="1622549"/>
          </a:xfrm>
          <a:prstGeom prst="rect">
            <a:avLst/>
          </a:prstGeom>
        </p:spPr>
      </p:pic>
      <p:pic>
        <p:nvPicPr>
          <p:cNvPr id="8" name="Picture 7" descr="Teacher with Students Cartoon">
            <a:extLst>
              <a:ext uri="{FF2B5EF4-FFF2-40B4-BE49-F238E27FC236}">
                <a16:creationId xmlns:a16="http://schemas.microsoft.com/office/drawing/2014/main" id="{D51D2664-2813-2BF4-C5E6-97248973A7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3016" y="3180925"/>
            <a:ext cx="1919055" cy="153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358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FFCEB-0EBE-40BA-DBCA-2E55F33AC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660" y="214362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Beth mae Estyn yn ei ddweud am ddarllen?</a:t>
            </a:r>
            <a:br>
              <a:rPr lang="en-GB" sz="32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32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What do Estyn say about reading?</a:t>
            </a:r>
            <a:endParaRPr lang="en-GB" sz="3200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E21926A2-3019-6E13-1640-4BE3C3DDD5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-1"/>
            <a:ext cx="2104498" cy="87714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71A303C-3FFE-DC0F-8943-432D5CE0EC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70" t="39482" r="19939" b="33377"/>
          <a:stretch>
            <a:fillRect/>
          </a:stretch>
        </p:blipFill>
        <p:spPr>
          <a:xfrm>
            <a:off x="6495068" y="1635895"/>
            <a:ext cx="5512936" cy="41700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2E59FAB-E6F0-0908-54DB-FB34E23D9F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40" t="49542" r="15744" b="17219"/>
          <a:stretch>
            <a:fillRect/>
          </a:stretch>
        </p:blipFill>
        <p:spPr>
          <a:xfrm>
            <a:off x="0" y="1754288"/>
            <a:ext cx="6389292" cy="439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4225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A25A5-8733-7B07-04D0-BE3228B35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037" y="438571"/>
            <a:ext cx="3837708" cy="1325563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</a:rPr>
              <a:t>More general guidance from Estyn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6F2DE227-7EA0-AE2F-1DA2-24628A8CEF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-1"/>
            <a:ext cx="2104498" cy="8771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FA9C36-ED9C-F833-A318-78DBDA1841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88" t="36483" r="24079" b="31615"/>
          <a:stretch>
            <a:fillRect/>
          </a:stretch>
        </p:blipFill>
        <p:spPr>
          <a:xfrm>
            <a:off x="6227619" y="2335329"/>
            <a:ext cx="5897362" cy="439394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58E4C46-9727-35EB-8942-88E379C3EF8D}"/>
              </a:ext>
            </a:extLst>
          </p:cNvPr>
          <p:cNvSpPr txBox="1">
            <a:spLocks/>
          </p:cNvSpPr>
          <p:nvPr/>
        </p:nvSpPr>
        <p:spPr>
          <a:xfrm>
            <a:off x="1122219" y="438570"/>
            <a:ext cx="38377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>
                <a:solidFill>
                  <a:schemeClr val="tx2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</a:rPr>
              <a:t>Rhagor o arweiniad cyffredinol gan Estyn</a:t>
            </a:r>
            <a:endParaRPr lang="en-GB" sz="24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5E5B89-F064-9848-C2A7-4F28527772CE}"/>
              </a:ext>
            </a:extLst>
          </p:cNvPr>
          <p:cNvSpPr txBox="1"/>
          <p:nvPr/>
        </p:nvSpPr>
        <p:spPr>
          <a:xfrm>
            <a:off x="159328" y="2043546"/>
            <a:ext cx="5742710" cy="48013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0"/>
            <a:r>
              <a:rPr lang="en-GB" dirty="0" err="1"/>
              <a:t>Mae'r</a:t>
            </a:r>
            <a:r>
              <a:rPr lang="en-GB" dirty="0"/>
              <a:t> Panel </a:t>
            </a:r>
            <a:r>
              <a:rPr lang="en-GB" dirty="0" err="1"/>
              <a:t>Arbenigol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nodi </a:t>
            </a:r>
            <a:r>
              <a:rPr lang="en-GB" dirty="0" err="1"/>
              <a:t>pum</a:t>
            </a:r>
            <a:r>
              <a:rPr lang="en-GB" dirty="0"/>
              <a:t> </a:t>
            </a:r>
            <a:r>
              <a:rPr lang="en-GB" dirty="0" err="1"/>
              <a:t>egwyddor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: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Mae </a:t>
            </a:r>
            <a:r>
              <a:rPr lang="en-GB" dirty="0" err="1"/>
              <a:t>sylfaen</a:t>
            </a:r>
            <a:r>
              <a:rPr lang="en-GB" dirty="0"/>
              <a:t> </a:t>
            </a:r>
            <a:r>
              <a:rPr lang="en-GB" dirty="0" err="1"/>
              <a:t>gref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lafar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bob cam.</a:t>
            </a:r>
          </a:p>
          <a:p>
            <a:pPr lvl="0"/>
            <a:r>
              <a:rPr lang="en-GB" dirty="0" err="1"/>
              <a:t>Dylai’r</a:t>
            </a:r>
            <a:r>
              <a:rPr lang="en-GB" dirty="0"/>
              <a:t> dull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systematig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 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, </a:t>
            </a:r>
            <a:r>
              <a:rPr lang="en-GB" dirty="0" err="1"/>
              <a:t>siarad</a:t>
            </a:r>
            <a:r>
              <a:rPr lang="en-GB" dirty="0"/>
              <a:t>, </a:t>
            </a:r>
            <a:r>
              <a:rPr lang="en-GB" dirty="0" err="1"/>
              <a:t>darllen</a:t>
            </a:r>
            <a:r>
              <a:rPr lang="en-GB" dirty="0"/>
              <a:t> ac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, </a:t>
            </a:r>
            <a:r>
              <a:rPr lang="en-GB" dirty="0" err="1"/>
              <a:t>cyfathrebu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brofi</a:t>
            </a:r>
            <a:r>
              <a:rPr lang="en-GB" dirty="0"/>
              <a:t> </a:t>
            </a:r>
            <a:r>
              <a:rPr lang="en-GB" dirty="0" err="1"/>
              <a:t>mwynhad</a:t>
            </a:r>
            <a:r>
              <a:rPr lang="en-GB" dirty="0"/>
              <a:t>, </a:t>
            </a:r>
            <a:r>
              <a:rPr lang="en-GB" dirty="0" err="1"/>
              <a:t>llwyddiant</a:t>
            </a:r>
            <a:r>
              <a:rPr lang="en-GB" dirty="0"/>
              <a:t> a </a:t>
            </a:r>
            <a:r>
              <a:rPr lang="en-GB" dirty="0" err="1"/>
              <a:t>chymhelliant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pwrpasol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wybodus</a:t>
            </a:r>
            <a:r>
              <a:rPr lang="en-GB" dirty="0"/>
              <a:t> ac </a:t>
            </a:r>
            <a:r>
              <a:rPr lang="en-GB" dirty="0" err="1"/>
              <a:t>ymatebol</a:t>
            </a:r>
            <a:r>
              <a:rPr lang="en-GB" dirty="0"/>
              <a:t>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95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306A3-07B5-6964-43F8-25EDB1A10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1484" y="336845"/>
            <a:ext cx="4424314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Whole class reading</a:t>
            </a: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7ECCC1-33B3-6C3E-80D1-B179FDD9DC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2" t="17000" r="8741" b="13556"/>
          <a:stretch>
            <a:fillRect/>
          </a:stretch>
        </p:blipFill>
        <p:spPr>
          <a:xfrm>
            <a:off x="1760220" y="1874520"/>
            <a:ext cx="8671560" cy="47625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81B6929-C4F9-1528-2F88-D05FE3B6E082}"/>
              </a:ext>
            </a:extLst>
          </p:cNvPr>
          <p:cNvSpPr txBox="1">
            <a:spLocks/>
          </p:cNvSpPr>
          <p:nvPr/>
        </p:nvSpPr>
        <p:spPr>
          <a:xfrm>
            <a:off x="822643" y="279573"/>
            <a:ext cx="44243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Darllen dosbarth cyfan</a:t>
            </a:r>
            <a:endParaRPr lang="en-GB" sz="36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89099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ECF89-DF60-3C94-D385-0A7B2B972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5C6216-1557-5276-4B95-6A2CB38034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30" t="23444" r="8519" b="7222"/>
          <a:stretch>
            <a:fillRect/>
          </a:stretch>
        </p:blipFill>
        <p:spPr>
          <a:xfrm>
            <a:off x="1737360" y="1607820"/>
            <a:ext cx="8625840" cy="475488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E83639C-AB61-2CFA-8F16-729B76C02A36}"/>
              </a:ext>
            </a:extLst>
          </p:cNvPr>
          <p:cNvSpPr txBox="1">
            <a:spLocks/>
          </p:cNvSpPr>
          <p:nvPr/>
        </p:nvSpPr>
        <p:spPr>
          <a:xfrm>
            <a:off x="6096000" y="282257"/>
            <a:ext cx="44243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Whole class reading</a:t>
            </a:r>
            <a:endParaRPr lang="en-GB" sz="36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3C6380D-CBB3-6D13-C8AE-E26388FEBA12}"/>
              </a:ext>
            </a:extLst>
          </p:cNvPr>
          <p:cNvSpPr txBox="1">
            <a:spLocks/>
          </p:cNvSpPr>
          <p:nvPr/>
        </p:nvSpPr>
        <p:spPr>
          <a:xfrm>
            <a:off x="729456" y="203859"/>
            <a:ext cx="44243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Darllen dosbarth cyfan</a:t>
            </a:r>
            <a:endParaRPr lang="en-GB" sz="3600" dirty="0">
              <a:highlight>
                <a:srgbClr val="FFFF00"/>
              </a:highlight>
            </a:endParaRPr>
          </a:p>
        </p:txBody>
      </p:sp>
      <p:pic>
        <p:nvPicPr>
          <p:cNvPr id="10" name="Picture 9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9127ED1E-295E-56CA-7FDC-2BABB8885B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775510" y="198967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16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D9E9C-CA68-BC6D-DFC9-48724A8F32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41F4C8-A871-095C-5FC9-2766228C59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0" t="20444" r="8518" b="8667"/>
          <a:stretch>
            <a:fillRect/>
          </a:stretch>
        </p:blipFill>
        <p:spPr>
          <a:xfrm>
            <a:off x="1802130" y="1828800"/>
            <a:ext cx="8587740" cy="4861560"/>
          </a:xfrm>
          <a:prstGeom prst="rect">
            <a:avLst/>
          </a:prstGeom>
        </p:spPr>
      </p:pic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BD90DC4A-34DE-8A7D-DB58-40A2E564DA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-1"/>
            <a:ext cx="2104498" cy="87714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A60CFB6-84BB-876A-82E6-73EB2DCC0ED5}"/>
              </a:ext>
            </a:extLst>
          </p:cNvPr>
          <p:cNvSpPr txBox="1">
            <a:spLocks/>
          </p:cNvSpPr>
          <p:nvPr/>
        </p:nvSpPr>
        <p:spPr>
          <a:xfrm>
            <a:off x="186834" y="331021"/>
            <a:ext cx="44243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Darllen dosbarth cyfan</a:t>
            </a:r>
            <a:endParaRPr lang="en-GB" sz="3600" dirty="0">
              <a:highlight>
                <a:srgbClr val="FFFF00"/>
              </a:highlight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EB49A71-BED6-D39B-887C-57CBE3ADD790}"/>
              </a:ext>
            </a:extLst>
          </p:cNvPr>
          <p:cNvSpPr txBox="1">
            <a:spLocks/>
          </p:cNvSpPr>
          <p:nvPr/>
        </p:nvSpPr>
        <p:spPr>
          <a:xfrm>
            <a:off x="6384757" y="331020"/>
            <a:ext cx="44243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Whole class reading</a:t>
            </a:r>
            <a:endParaRPr lang="en-GB" sz="3600" dirty="0"/>
          </a:p>
        </p:txBody>
      </p:sp>
      <p:pic>
        <p:nvPicPr>
          <p:cNvPr id="12" name="Picture 11" descr="A group of cartoon characters&#10;&#10;AI-generated content may be incorrect.">
            <a:extLst>
              <a:ext uri="{FF2B5EF4-FFF2-40B4-BE49-F238E27FC236}">
                <a16:creationId xmlns:a16="http://schemas.microsoft.com/office/drawing/2014/main" id="{D88B9B39-F0DD-B0E1-35A8-2C5D2DBF48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4865" y="5446643"/>
            <a:ext cx="1936754" cy="12437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3014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0DF4A8-7D23-8A4D-D2A4-05C09F3145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7AD754-1925-2766-754B-06931AE844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6" t="20444" r="8370" b="9000"/>
          <a:stretch>
            <a:fillRect/>
          </a:stretch>
        </p:blipFill>
        <p:spPr>
          <a:xfrm>
            <a:off x="1631165" y="1814808"/>
            <a:ext cx="8648700" cy="4838700"/>
          </a:xfrm>
          <a:prstGeom prst="rect">
            <a:avLst/>
          </a:prstGeom>
        </p:spPr>
      </p:pic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BF36FB90-AE6F-6F09-45F9-7A3CA93892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-1"/>
            <a:ext cx="2104498" cy="87714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71B734B-614D-766B-F25E-DEB803E08401}"/>
              </a:ext>
            </a:extLst>
          </p:cNvPr>
          <p:cNvSpPr txBox="1">
            <a:spLocks/>
          </p:cNvSpPr>
          <p:nvPr/>
        </p:nvSpPr>
        <p:spPr>
          <a:xfrm>
            <a:off x="293802" y="204492"/>
            <a:ext cx="44243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Darllen dosbarth cyfan</a:t>
            </a:r>
            <a:endParaRPr lang="en-GB" sz="3600" dirty="0">
              <a:highlight>
                <a:srgbClr val="FFFF00"/>
              </a:highlight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4BBB917-7E87-8042-2723-F57EDE6E0DB4}"/>
              </a:ext>
            </a:extLst>
          </p:cNvPr>
          <p:cNvSpPr txBox="1">
            <a:spLocks/>
          </p:cNvSpPr>
          <p:nvPr/>
        </p:nvSpPr>
        <p:spPr>
          <a:xfrm>
            <a:off x="6303219" y="214362"/>
            <a:ext cx="44243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Whole class reading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652667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3BAE1C-FC97-D9D0-BE20-0EBAB50D8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D2E4D2F-7339-374B-F684-1A24142788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18" t="22372" r="44621" b="62045"/>
          <a:stretch>
            <a:fillRect/>
          </a:stretch>
        </p:blipFill>
        <p:spPr>
          <a:xfrm>
            <a:off x="1015377" y="1988586"/>
            <a:ext cx="4035856" cy="20195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3BE5845-D8B9-7FDB-348E-CFDB201819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12" t="50961" r="37439" b="28425"/>
          <a:stretch>
            <a:fillRect/>
          </a:stretch>
        </p:blipFill>
        <p:spPr>
          <a:xfrm>
            <a:off x="6324602" y="2260754"/>
            <a:ext cx="2720762" cy="1413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220C90F-AEE3-C7DA-6FF8-09C7EE3651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74" t="49756" r="35037" b="25352"/>
          <a:stretch>
            <a:fillRect/>
          </a:stretch>
        </p:blipFill>
        <p:spPr>
          <a:xfrm>
            <a:off x="624839" y="4280290"/>
            <a:ext cx="3759167" cy="20195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F09DDC9-234A-8211-EA81-64E6CC362F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1" t="18182" r="34873" b="55887"/>
          <a:stretch>
            <a:fillRect/>
          </a:stretch>
        </p:blipFill>
        <p:spPr>
          <a:xfrm>
            <a:off x="3706014" y="4128825"/>
            <a:ext cx="4279746" cy="23640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117E61-758E-E745-700A-81DFFC7DC2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18" t="44889" r="34815" b="29556"/>
          <a:stretch>
            <a:fillRect/>
          </a:stretch>
        </p:blipFill>
        <p:spPr>
          <a:xfrm>
            <a:off x="7695581" y="4341998"/>
            <a:ext cx="3871579" cy="2150877"/>
          </a:xfrm>
          <a:prstGeom prst="rect">
            <a:avLst/>
          </a:prstGeom>
        </p:spPr>
      </p:pic>
      <p:pic>
        <p:nvPicPr>
          <p:cNvPr id="14" name="Picture 13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3ED67E05-7259-A8B8-5F08-7B792EF5812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-1"/>
            <a:ext cx="2104498" cy="877145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BC3153A2-A9D2-6419-E10E-27EB6FC6A5AD}"/>
              </a:ext>
            </a:extLst>
          </p:cNvPr>
          <p:cNvSpPr txBox="1">
            <a:spLocks/>
          </p:cNvSpPr>
          <p:nvPr/>
        </p:nvSpPr>
        <p:spPr>
          <a:xfrm>
            <a:off x="828087" y="469972"/>
            <a:ext cx="84462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Awgryma</a:t>
            </a:r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 Chris Such</a:t>
            </a:r>
          </a:p>
          <a:p>
            <a:pPr algn="ctr"/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Chris Such suggests</a:t>
            </a:r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94668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B20E57-AB01-ED6C-B0F2-75C2EE929E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53" t="35889" r="30667" b="30000"/>
          <a:stretch>
            <a:fillRect/>
          </a:stretch>
        </p:blipFill>
        <p:spPr>
          <a:xfrm>
            <a:off x="2339293" y="1806896"/>
            <a:ext cx="7820084" cy="4481708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43A509F-4D76-5333-CE5E-714424BD23C2}"/>
              </a:ext>
            </a:extLst>
          </p:cNvPr>
          <p:cNvSpPr txBox="1">
            <a:spLocks/>
          </p:cNvSpPr>
          <p:nvPr/>
        </p:nvSpPr>
        <p:spPr>
          <a:xfrm>
            <a:off x="374455" y="198967"/>
            <a:ext cx="877030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Ond mae'n well gan rai ysgolion sesiynau Darllen dan Arweiniad</a:t>
            </a:r>
            <a:endParaRPr lang="en-GB" sz="2800" b="1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2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But some schools prefer Guided Reading sessions</a:t>
            </a:r>
            <a:endParaRPr lang="en-GB" sz="2800" dirty="0"/>
          </a:p>
        </p:txBody>
      </p:sp>
      <p:pic>
        <p:nvPicPr>
          <p:cNvPr id="10" name="Picture 9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2DD8CF7C-EA10-33E8-4083-03B344C7B9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775510" y="198967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0572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FF8976-33D1-950A-9C76-412DF3D30A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BCC458C-BC6F-4348-3C24-4F810DFC563C}"/>
              </a:ext>
            </a:extLst>
          </p:cNvPr>
          <p:cNvSpPr txBox="1">
            <a:spLocks/>
          </p:cNvSpPr>
          <p:nvPr/>
        </p:nvSpPr>
        <p:spPr>
          <a:xfrm>
            <a:off x="311992" y="198967"/>
            <a:ext cx="877030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Ond mae'n well gan rai ysgolion sesiynau Darllen dan Arweiniad</a:t>
            </a:r>
            <a:endParaRPr lang="en-GB" sz="2800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algn="ctr"/>
            <a:r>
              <a:rPr lang="en-GB" sz="28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But some schools prefer Guided Reading sessions</a:t>
            </a: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30239A-D6C4-740C-9751-1FCE829E1D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41" t="50000" r="30896" b="16483"/>
          <a:stretch>
            <a:fillRect/>
          </a:stretch>
        </p:blipFill>
        <p:spPr>
          <a:xfrm>
            <a:off x="2670271" y="1817581"/>
            <a:ext cx="7065645" cy="3960530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pic>
        <p:nvPicPr>
          <p:cNvPr id="7" name="Picture 6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D37F756E-5F84-2C90-CC41-85FC96CCF0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775510" y="198967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8890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40160D-698F-7A3F-EBB4-84636A9AB6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7712E-5644-6936-3120-FD912D996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66" y="1254067"/>
            <a:ext cx="3348908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What are the pros and cons of the two methods?</a:t>
            </a:r>
            <a:b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</a:b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C7014A1E-35C5-2D2C-D12B-1A4CF1529D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4843291" y="178185"/>
            <a:ext cx="2104498" cy="877145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BA6B59F9-6B56-F5D0-E3AD-C7F592AB1356}"/>
              </a:ext>
            </a:extLst>
          </p:cNvPr>
          <p:cNvSpPr txBox="1">
            <a:spLocks/>
          </p:cNvSpPr>
          <p:nvPr/>
        </p:nvSpPr>
        <p:spPr>
          <a:xfrm>
            <a:off x="732384" y="1254066"/>
            <a:ext cx="33489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Beth yw manteision ac anfanteision y ddau dull?</a:t>
            </a:r>
            <a:endParaRPr lang="en-GB" sz="4000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pic>
        <p:nvPicPr>
          <p:cNvPr id="5" name="Picture 4" descr="A person drawing a diagram&#10;&#10;AI-generated content may be incorrect.">
            <a:extLst>
              <a:ext uri="{FF2B5EF4-FFF2-40B4-BE49-F238E27FC236}">
                <a16:creationId xmlns:a16="http://schemas.microsoft.com/office/drawing/2014/main" id="{8B5A5113-7EBA-53FA-D4C1-0AF50E04196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8127" y="4347869"/>
            <a:ext cx="1574399" cy="172705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A group of people with speech bubbles&#10;&#10;AI-generated content may be incorrect.">
            <a:extLst>
              <a:ext uri="{FF2B5EF4-FFF2-40B4-BE49-F238E27FC236}">
                <a16:creationId xmlns:a16="http://schemas.microsoft.com/office/drawing/2014/main" id="{AA69A677-AFA0-F454-670B-333C79D1184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83" y="4371109"/>
            <a:ext cx="2092207" cy="201601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Plus minus symbol Images - Free Download on Magnific (formerly Freepik)">
            <a:extLst>
              <a:ext uri="{FF2B5EF4-FFF2-40B4-BE49-F238E27FC236}">
                <a16:creationId xmlns:a16="http://schemas.microsoft.com/office/drawing/2014/main" id="{FF356EA3-9AD0-50B5-CF9A-CA9B362BDA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5819" y="2701635"/>
            <a:ext cx="3839441" cy="3839441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739392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065CB9-14E3-1E83-1076-5DE0040214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6A92B-5F0B-6CD6-9BFA-22D9413EC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8694" y="352864"/>
            <a:ext cx="4019896" cy="1325563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Higher order reading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C15DCA-E8EF-35DE-D448-320AC544AC23}"/>
              </a:ext>
            </a:extLst>
          </p:cNvPr>
          <p:cNvSpPr txBox="1"/>
          <p:nvPr/>
        </p:nvSpPr>
        <p:spPr>
          <a:xfrm>
            <a:off x="530277" y="2226669"/>
            <a:ext cx="7333200" cy="397031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Rhagfynegi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Dilyniannu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Cymharu
Cysylltu
Tybio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Casglu a thybio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Syntheseiddio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Creu delweddau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Hunan-gwestiynu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EA554C22-C23B-80A3-A6FB-F12C7AA2DAD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5039635" y="70014"/>
            <a:ext cx="2104498" cy="87714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6BB797C-832E-CDBC-9088-088EF39709C8}"/>
              </a:ext>
            </a:extLst>
          </p:cNvPr>
          <p:cNvSpPr txBox="1">
            <a:spLocks/>
          </p:cNvSpPr>
          <p:nvPr/>
        </p:nvSpPr>
        <p:spPr>
          <a:xfrm>
            <a:off x="862792" y="284378"/>
            <a:ext cx="401989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Sgiliau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darllen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lefel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0E2841">
                  <a:lumMod val="50000"/>
                  <a:lumOff val="50000"/>
                </a:srgbClr>
              </a:solidFill>
              <a:effectLst/>
              <a:uLnTx/>
              <a:uFillTx/>
              <a:latin typeface="Comic Sans MS" panose="030F0702030302020204" pitchFamily="66" charset="0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5AF76C-4334-B990-3584-FD0E8ACB4DBD}"/>
              </a:ext>
            </a:extLst>
          </p:cNvPr>
          <p:cNvSpPr txBox="1"/>
          <p:nvPr/>
        </p:nvSpPr>
        <p:spPr>
          <a:xfrm>
            <a:off x="6580314" y="2226669"/>
            <a:ext cx="393204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Predicting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Sequencing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Comparing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Connecting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Inferring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Deduction and inference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Synthesising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Creating images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Self-questioning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65951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6CA07-CD27-5AB3-87AC-42AF39005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19E67-ABF4-4EA1-1C21-840960031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8694" y="352864"/>
            <a:ext cx="4019896" cy="1325563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Higher order reading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89AA29-0EFA-CE56-F91E-E20441CBFCEA}"/>
              </a:ext>
            </a:extLst>
          </p:cNvPr>
          <p:cNvSpPr txBox="1"/>
          <p:nvPr/>
        </p:nvSpPr>
        <p:spPr>
          <a:xfrm>
            <a:off x="614509" y="2222959"/>
            <a:ext cx="7333200" cy="4618800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Sgimio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Sganio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Pennu pwysigrwydd</a:t>
            </a: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Crynhoi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Darllen gwybodaeth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Darllen ar gyfer y "Syniad Mawr"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244E8AE5-CFD0-13AC-61FB-F148464B763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5039635" y="70014"/>
            <a:ext cx="2104498" cy="87714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5805A90-64A0-8D33-9E6A-F6DAC74D0B69}"/>
              </a:ext>
            </a:extLst>
          </p:cNvPr>
          <p:cNvSpPr txBox="1">
            <a:spLocks/>
          </p:cNvSpPr>
          <p:nvPr/>
        </p:nvSpPr>
        <p:spPr>
          <a:xfrm>
            <a:off x="862792" y="284378"/>
            <a:ext cx="401989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Sgiliau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darllen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lefel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srgbClr val="0E2841">
                    <a:lumMod val="50000"/>
                    <a:lumOff val="50000"/>
                  </a:srgbClr>
                </a:solidFill>
                <a:effectLst/>
                <a:uLnTx/>
                <a:uFillTx/>
                <a:latin typeface="Comic Sans MS" panose="030F0702030302020204" pitchFamily="66" charset="0"/>
                <a:ea typeface="+mj-ea"/>
                <a:cs typeface="+mj-cs"/>
              </a:rPr>
              <a:t>uchel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0E2841">
                  <a:lumMod val="50000"/>
                  <a:lumOff val="50000"/>
                </a:srgbClr>
              </a:solidFill>
              <a:effectLst/>
              <a:uLnTx/>
              <a:uFillTx/>
              <a:latin typeface="Comic Sans MS" panose="030F0702030302020204" pitchFamily="66" charset="0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FBB161-3D09-73BB-2D38-387DAE8C620E}"/>
              </a:ext>
            </a:extLst>
          </p:cNvPr>
          <p:cNvSpPr txBox="1"/>
          <p:nvPr/>
        </p:nvSpPr>
        <p:spPr>
          <a:xfrm>
            <a:off x="7718694" y="2226669"/>
            <a:ext cx="33405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Skimming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Scanning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Determining importance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Summarising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Reading information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Reading for the “Big Idea”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3765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9F19593-CAB3-5968-7121-84162ACD52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26" t="17984" r="18066" b="30482"/>
          <a:stretch>
            <a:fillRect/>
          </a:stretch>
        </p:blipFill>
        <p:spPr>
          <a:xfrm>
            <a:off x="694087" y="1923631"/>
            <a:ext cx="5913369" cy="4162484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198FFF3-9ED2-D500-EE90-8D643F724A8B}"/>
              </a:ext>
            </a:extLst>
          </p:cNvPr>
          <p:cNvSpPr txBox="1"/>
          <p:nvPr/>
        </p:nvSpPr>
        <p:spPr>
          <a:xfrm>
            <a:off x="1452880" y="227196"/>
            <a:ext cx="765745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Dyma sut y gallech chi gynllunio</a:t>
            </a:r>
          </a:p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This </a:t>
            </a:r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is how you might plan</a:t>
            </a:r>
          </a:p>
          <a:p>
            <a:pPr algn="ctr"/>
            <a:endParaRPr lang="en-GB" sz="3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7EA4A97-9870-8E87-B32A-06A781C05CA1}"/>
              </a:ext>
            </a:extLst>
          </p:cNvPr>
          <p:cNvSpPr txBox="1"/>
          <p:nvPr/>
        </p:nvSpPr>
        <p:spPr>
          <a:xfrm>
            <a:off x="8110330" y="3299791"/>
            <a:ext cx="33875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3" action="ppaction://hlinkfile"/>
              </a:rPr>
              <a:t>C:\Users\jayne.morgan\OneDrive - University of Wales Trinity Saint David\Desktop\Developing Reading Day\wcr-planning-tool.pdf</a:t>
            </a:r>
            <a:endParaRPr lang="en-GB" dirty="0"/>
          </a:p>
        </p:txBody>
      </p:sp>
      <p:pic>
        <p:nvPicPr>
          <p:cNvPr id="13" name="Picture 1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0685A28D-0856-C70F-1664-96911B7F81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775510" y="198967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1544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C538B-6177-D0C6-9F93-F2E155137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78B4F-8B03-289A-E88E-406EC58FF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1921" y="766621"/>
            <a:ext cx="360188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The rest of today</a:t>
            </a: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83477CB6-90DF-F843-49BD-2DAA005FD4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4891783" y="434494"/>
            <a:ext cx="2104498" cy="87714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551EF88-F933-15F8-EC56-0B2105BB5D4F}"/>
              </a:ext>
            </a:extLst>
          </p:cNvPr>
          <p:cNvSpPr txBox="1">
            <a:spLocks/>
          </p:cNvSpPr>
          <p:nvPr/>
        </p:nvSpPr>
        <p:spPr>
          <a:xfrm>
            <a:off x="679176" y="648857"/>
            <a:ext cx="360188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Gweddill heddiw</a:t>
            </a: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57AAEB-91D4-D9F8-393C-6C8D96B7FE44}"/>
              </a:ext>
            </a:extLst>
          </p:cNvPr>
          <p:cNvSpPr txBox="1"/>
          <p:nvPr/>
        </p:nvSpPr>
        <p:spPr>
          <a:xfrm>
            <a:off x="6865574" y="2521527"/>
            <a:ext cx="5084619" cy="33703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Read through the PPP and look at the links I have provided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By yourself or with other people, plan a teaching session based on a chapter, or part of a chapter, from The Boy at the Back of the Class.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Submit your plan to assignment in our Teams channel for today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B4616F-9512-B6B4-1138-1538548FCF7C}"/>
              </a:ext>
            </a:extLst>
          </p:cNvPr>
          <p:cNvSpPr txBox="1"/>
          <p:nvPr/>
        </p:nvSpPr>
        <p:spPr>
          <a:xfrm>
            <a:off x="339739" y="2408454"/>
            <a:ext cx="5084619" cy="4201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Darllenwch </a:t>
            </a:r>
            <a:r>
              <a:rPr lang="en-GB" dirty="0" err="1">
                <a:latin typeface="Comic Sans MS" panose="030F0702030302020204" pitchFamily="66" charset="0"/>
              </a:rPr>
              <a:t>drwy’r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cyflwyniad</a:t>
            </a:r>
            <a:r>
              <a:rPr lang="en-GB" dirty="0">
                <a:latin typeface="Comic Sans MS" panose="030F0702030302020204" pitchFamily="66" charset="0"/>
              </a:rPr>
              <a:t> PowerPoint ac </a:t>
            </a:r>
            <a:r>
              <a:rPr lang="en-GB" dirty="0" err="1">
                <a:latin typeface="Comic Sans MS" panose="030F0702030302020204" pitchFamily="66" charset="0"/>
              </a:rPr>
              <a:t>edrychwch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dolenni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rydw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wedi'u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darparu</a:t>
            </a:r>
            <a:endParaRPr lang="en-GB" dirty="0"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eich</a:t>
            </a:r>
            <a:r>
              <a:rPr lang="en-GB" dirty="0">
                <a:latin typeface="Comic Sans MS" panose="030F0702030302020204" pitchFamily="66" charset="0"/>
              </a:rPr>
              <a:t> pen </a:t>
            </a:r>
            <a:r>
              <a:rPr lang="en-GB" dirty="0" err="1">
                <a:latin typeface="Comic Sans MS" panose="030F0702030302020204" pitchFamily="66" charset="0"/>
              </a:rPr>
              <a:t>eich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hun</a:t>
            </a:r>
            <a:r>
              <a:rPr lang="en-GB" dirty="0">
                <a:latin typeface="Comic Sans MS" panose="030F0702030302020204" pitchFamily="66" charset="0"/>
              </a:rPr>
              <a:t> neu </a:t>
            </a:r>
            <a:r>
              <a:rPr lang="en-GB" dirty="0" err="1">
                <a:latin typeface="Comic Sans MS" panose="030F0702030302020204" pitchFamily="66" charset="0"/>
              </a:rPr>
              <a:t>gyda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phobl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eraill</a:t>
            </a:r>
            <a:r>
              <a:rPr lang="en-GB" dirty="0">
                <a:latin typeface="Comic Sans MS" panose="030F0702030302020204" pitchFamily="66" charset="0"/>
              </a:rPr>
              <a:t>, </a:t>
            </a:r>
            <a:r>
              <a:rPr lang="en-GB" dirty="0" err="1">
                <a:latin typeface="Comic Sans MS" panose="030F0702030302020204" pitchFamily="66" charset="0"/>
              </a:rPr>
              <a:t>cynlluniwch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sesiwn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addysgu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seiliedig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bennod</a:t>
            </a:r>
            <a:r>
              <a:rPr lang="en-GB" dirty="0">
                <a:latin typeface="Comic Sans MS" panose="030F0702030302020204" pitchFamily="66" charset="0"/>
              </a:rPr>
              <a:t>, neu ran o </a:t>
            </a:r>
            <a:r>
              <a:rPr lang="en-GB" dirty="0" err="1">
                <a:latin typeface="Comic Sans MS" panose="030F0702030302020204" pitchFamily="66" charset="0"/>
              </a:rPr>
              <a:t>bennod</a:t>
            </a:r>
            <a:r>
              <a:rPr lang="en-GB" dirty="0">
                <a:latin typeface="Comic Sans MS" panose="030F0702030302020204" pitchFamily="66" charset="0"/>
              </a:rPr>
              <a:t>, o Y </a:t>
            </a:r>
            <a:r>
              <a:rPr lang="en-GB" dirty="0" err="1">
                <a:latin typeface="Comic Sans MS" panose="030F0702030302020204" pitchFamily="66" charset="0"/>
              </a:rPr>
              <a:t>Crwt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Cefn</a:t>
            </a:r>
            <a:r>
              <a:rPr lang="en-GB" dirty="0">
                <a:latin typeface="Comic Sans MS" panose="030F0702030302020204" pitchFamily="66" charset="0"/>
              </a:rPr>
              <a:t> / The Boy at the Back of the Class.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err="1">
                <a:latin typeface="Comic Sans MS" panose="030F0702030302020204" pitchFamily="66" charset="0"/>
              </a:rPr>
              <a:t>Cyflwynwch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eich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cynllun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gyfer</a:t>
            </a:r>
            <a:r>
              <a:rPr lang="en-GB" dirty="0">
                <a:latin typeface="Comic Sans MS" panose="030F0702030302020204" pitchFamily="66" charset="0"/>
              </a:rPr>
              <a:t> yr </a:t>
            </a:r>
            <a:r>
              <a:rPr lang="en-GB" dirty="0" err="1">
                <a:latin typeface="Comic Sans MS" panose="030F0702030302020204" pitchFamily="66" charset="0"/>
              </a:rPr>
              <a:t>aseiniad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sianel</a:t>
            </a:r>
            <a:r>
              <a:rPr lang="en-GB" dirty="0">
                <a:latin typeface="Comic Sans MS" panose="030F0702030302020204" pitchFamily="66" charset="0"/>
              </a:rPr>
              <a:t> Teams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gyfer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heddiw</a:t>
            </a:r>
            <a:endParaRPr lang="en-GB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97330D5-08C4-BF54-7CD5-09DC9796DB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18" t="25454" r="36262" b="15401"/>
          <a:stretch>
            <a:fillRect/>
          </a:stretch>
        </p:blipFill>
        <p:spPr>
          <a:xfrm>
            <a:off x="5098048" y="4422837"/>
            <a:ext cx="1767526" cy="2435163"/>
          </a:xfrm>
          <a:prstGeom prst="rect">
            <a:avLst/>
          </a:prstGeom>
          <a:ln w="38100">
            <a:solidFill>
              <a:schemeClr val="tx2">
                <a:lumMod val="50000"/>
                <a:lumOff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8622898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6FEE1F-2B47-A6FD-4DDA-468CA3E1C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DF271-2F47-B1AA-7666-ACEDAFBFA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93" y="1507839"/>
            <a:ext cx="5796831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Bydd hyn yn rhoi syniadau i chi ar gyfer bwriadau dysgu a gweithgareddau a fydd yn atgyfnerthu'r dysgu</a:t>
            </a:r>
            <a:br>
              <a:rPr lang="en-GB" sz="40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</a:b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3E3AD195-6AC3-5E3A-2686-60317FDEC8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982" y="1362061"/>
            <a:ext cx="3449047" cy="5011029"/>
          </a:xfr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30A77FA7-EA29-843D-1D9F-0516E1E4DC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775510" y="198967"/>
            <a:ext cx="2104498" cy="87714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71ADA69-4853-71EB-F8D0-E55BFB2F7E10}"/>
              </a:ext>
            </a:extLst>
          </p:cNvPr>
          <p:cNvSpPr txBox="1">
            <a:spLocks/>
          </p:cNvSpPr>
          <p:nvPr/>
        </p:nvSpPr>
        <p:spPr>
          <a:xfrm>
            <a:off x="602975" y="4024599"/>
            <a:ext cx="57968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This will give you ideas for learning intentions and activities that will consolidate the learning</a:t>
            </a:r>
            <a:b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</a:br>
            <a:endParaRPr lang="en-GB" sz="3600" b="1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4840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D47C5-BAF3-8753-97FC-E67E0C6FD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C0469-2608-F765-C454-3D09EF419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938" y="1226357"/>
            <a:ext cx="453709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Bydd Tacsonomeg Barrett yn eich helpu i feddwl am gwestiynau</a:t>
            </a:r>
            <a:b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</a:b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E0C2F742-23E0-E582-9E9A-BE11B64FCC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0"/>
            <a:ext cx="2104498" cy="87714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54EF20-B40A-E762-6A0D-9921076362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23" t="17071" r="33019" b="9296"/>
          <a:stretch>
            <a:fillRect/>
          </a:stretch>
        </p:blipFill>
        <p:spPr>
          <a:xfrm>
            <a:off x="4890655" y="760470"/>
            <a:ext cx="4897581" cy="5889794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7169BEF-B55F-EE07-DBDC-1737A9462F60}"/>
              </a:ext>
            </a:extLst>
          </p:cNvPr>
          <p:cNvSpPr txBox="1">
            <a:spLocks/>
          </p:cNvSpPr>
          <p:nvPr/>
        </p:nvSpPr>
        <p:spPr>
          <a:xfrm>
            <a:off x="353556" y="3907211"/>
            <a:ext cx="453709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Barrett’s Taxonomy will help you think of questions</a:t>
            </a:r>
            <a:br>
              <a:rPr lang="en-GB" sz="40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</a:br>
            <a:endParaRPr lang="en-GB" sz="4000" b="1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8376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38B553-E704-27FC-E249-2A3FFD51F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5515" y="1608532"/>
            <a:ext cx="6696363" cy="5022272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EF3A61-E558-2EAA-653C-AD10DC2D7361}"/>
              </a:ext>
            </a:extLst>
          </p:cNvPr>
          <p:cNvSpPr txBox="1"/>
          <p:nvPr/>
        </p:nvSpPr>
        <p:spPr>
          <a:xfrm>
            <a:off x="2736273" y="227196"/>
            <a:ext cx="639484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Gwybodaeth Ychwanegol</a:t>
            </a:r>
            <a:endParaRPr lang="en-GB" sz="3600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pPr algn="ctr"/>
            <a:r>
              <a:rPr lang="en-GB" sz="3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Additional Information</a:t>
            </a:r>
          </a:p>
          <a:p>
            <a:pPr algn="ctr"/>
            <a:endParaRPr lang="en-GB" sz="3600" dirty="0"/>
          </a:p>
        </p:txBody>
      </p:sp>
      <p:pic>
        <p:nvPicPr>
          <p:cNvPr id="7" name="Picture 6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A0C079C8-DAFB-0205-EC5B-413922E324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0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3299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F4C54-F2B4-4EA9-4044-16327975B7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C655E-CA23-344A-EF2F-3FC4CCA2A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345" y="637639"/>
            <a:ext cx="2655601" cy="1325563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Dolenni</a:t>
            </a:r>
            <a:b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  <a:highlight>
                  <a:srgbClr val="FFFF00"/>
                </a:highlight>
                <a:latin typeface="Comic Sans MS" panose="030F0702030302020204" pitchFamily="66" charset="0"/>
              </a:rPr>
            </a:b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EE97E5C6-0E40-78F7-54AC-8CC8017929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775510" y="198967"/>
            <a:ext cx="2104498" cy="8771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ED6FD0-4B3D-A0D8-CE8B-28ADD620DAB3}"/>
              </a:ext>
            </a:extLst>
          </p:cNvPr>
          <p:cNvSpPr txBox="1"/>
          <p:nvPr/>
        </p:nvSpPr>
        <p:spPr>
          <a:xfrm>
            <a:off x="4949642" y="5103785"/>
            <a:ext cx="37473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GB">
                <a:solidFill>
                  <a:prstClr val="black"/>
                </a:solidFill>
                <a:latin typeface="Comic Sans MS" panose="030F0702030302020204" pitchFamily="66" charset="0"/>
              </a:rPr>
              <a:t>Dolen i Fideo Darllen a Rennir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4"/>
              </a:rPr>
              <a:t>Key Links Shared Reading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algn="ctr"/>
            <a:r>
              <a:rPr lang="en-GB">
                <a:latin typeface="Comic Sans MS" panose="030F0702030302020204" pitchFamily="66" charset="0"/>
              </a:rPr>
              <a:t>Link </a:t>
            </a:r>
            <a:r>
              <a:rPr lang="en-GB" dirty="0">
                <a:latin typeface="Comic Sans MS" panose="030F0702030302020204" pitchFamily="66" charset="0"/>
              </a:rPr>
              <a:t>to Shared Reading Video</a:t>
            </a:r>
          </a:p>
          <a:p>
            <a:pPr algn="ctr"/>
            <a:r>
              <a:rPr lang="en-GB" dirty="0">
                <a:hlinkClick r:id="rId4"/>
              </a:rPr>
              <a:t>Key Links Shared Reading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C07EBB-B50A-6FC9-3797-27DFA1F41667}"/>
              </a:ext>
            </a:extLst>
          </p:cNvPr>
          <p:cNvSpPr txBox="1"/>
          <p:nvPr/>
        </p:nvSpPr>
        <p:spPr>
          <a:xfrm>
            <a:off x="6149608" y="2209080"/>
            <a:ext cx="37473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Comic Sans MS" panose="030F0702030302020204" pitchFamily="66" charset="0"/>
              </a:rPr>
              <a:t>Dolen i ragor o ganllawiau pwysig gan Estyn</a:t>
            </a:r>
          </a:p>
          <a:p>
            <a:pPr algn="ctr"/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Link to more important guidance from Estyn</a:t>
            </a:r>
          </a:p>
          <a:p>
            <a:pPr algn="ctr"/>
            <a:endParaRPr lang="en-GB" dirty="0">
              <a:latin typeface="Comic Sans MS" panose="030F0702030302020204" pitchFamily="66" charset="0"/>
            </a:endParaRPr>
          </a:p>
          <a:p>
            <a:pPr algn="ctr"/>
            <a:r>
              <a:rPr lang="en-GB" dirty="0">
                <a:hlinkClick r:id="rId5"/>
              </a:rPr>
              <a:t>Estyn English language and literacy E(9).pdf</a:t>
            </a:r>
            <a:endParaRPr lang="en-GB" dirty="0"/>
          </a:p>
          <a:p>
            <a:pPr algn="ctr"/>
            <a:r>
              <a:rPr lang="en-GB" dirty="0">
                <a:hlinkClick r:id="rId6"/>
              </a:rPr>
              <a:t>Iaith a </a:t>
            </a:r>
            <a:r>
              <a:rPr lang="en-GB" dirty="0" err="1">
                <a:hlinkClick r:id="rId6"/>
              </a:rPr>
              <a:t>llythrennedd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Saesneg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mewn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lleoliadau</a:t>
            </a:r>
            <a:r>
              <a:rPr lang="en-GB" dirty="0">
                <a:hlinkClick r:id="rId6"/>
              </a:rPr>
              <a:t> ac </a:t>
            </a:r>
            <a:r>
              <a:rPr lang="en-GB" dirty="0" err="1">
                <a:hlinkClick r:id="rId6"/>
              </a:rPr>
              <a:t>ysgolion</a:t>
            </a:r>
            <a:r>
              <a:rPr lang="en-GB" dirty="0">
                <a:hlinkClick r:id="rId6"/>
              </a:rPr>
              <a:t> </a:t>
            </a:r>
            <a:r>
              <a:rPr lang="en-GB" dirty="0" err="1">
                <a:hlinkClick r:id="rId6"/>
              </a:rPr>
              <a:t>cynradd</a:t>
            </a:r>
            <a:r>
              <a:rPr lang="en-GB" dirty="0">
                <a:hlinkClick r:id="rId6"/>
              </a:rPr>
              <a:t> - Estyn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65424B-F933-EEE5-BD9E-201E7F644A37}"/>
              </a:ext>
            </a:extLst>
          </p:cNvPr>
          <p:cNvSpPr txBox="1"/>
          <p:nvPr/>
        </p:nvSpPr>
        <p:spPr>
          <a:xfrm>
            <a:off x="563954" y="4097650"/>
            <a:ext cx="37473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Comic Sans MS" panose="030F0702030302020204" pitchFamily="66" charset="0"/>
              </a:rPr>
              <a:t>Dolen i wefan Chris Such</a:t>
            </a:r>
          </a:p>
          <a:p>
            <a:pPr algn="ctr"/>
            <a:r>
              <a:rPr lang="en-GB">
                <a:latin typeface="Comic Sans MS" panose="030F0702030302020204" pitchFamily="66" charset="0"/>
              </a:rPr>
              <a:t>Link </a:t>
            </a:r>
            <a:r>
              <a:rPr lang="en-GB" dirty="0">
                <a:latin typeface="Comic Sans MS" panose="030F0702030302020204" pitchFamily="66" charset="0"/>
              </a:rPr>
              <a:t>to Chris Such’s website</a:t>
            </a:r>
          </a:p>
          <a:p>
            <a:pPr algn="ctr"/>
            <a:r>
              <a:rPr lang="en-GB" dirty="0">
                <a:hlinkClick r:id="rId7"/>
              </a:rPr>
              <a:t>Reading – Primary Colour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F0193F-D204-EE2E-97B6-E93C98744429}"/>
              </a:ext>
            </a:extLst>
          </p:cNvPr>
          <p:cNvSpPr txBox="1"/>
          <p:nvPr/>
        </p:nvSpPr>
        <p:spPr>
          <a:xfrm>
            <a:off x="882466" y="1917814"/>
            <a:ext cx="37473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Comic Sans MS" panose="030F0702030302020204" pitchFamily="66" charset="0"/>
              </a:rPr>
              <a:t>Dolenni i Estyn</a:t>
            </a:r>
          </a:p>
          <a:p>
            <a:pPr algn="ctr"/>
            <a:r>
              <a:rPr lang="en-GB">
                <a:latin typeface="Comic Sans MS" panose="030F0702030302020204" pitchFamily="66" charset="0"/>
              </a:rPr>
              <a:t>Links </a:t>
            </a:r>
            <a:r>
              <a:rPr lang="en-GB" dirty="0">
                <a:latin typeface="Comic Sans MS" panose="030F0702030302020204" pitchFamily="66" charset="0"/>
              </a:rPr>
              <a:t>to Estyn </a:t>
            </a:r>
          </a:p>
          <a:p>
            <a:pPr algn="ctr"/>
            <a:r>
              <a:rPr lang="en-GB" dirty="0">
                <a:hlinkClick r:id="rId8"/>
              </a:rPr>
              <a:t>Statement: The teaching of reading in Wales – Estyn</a:t>
            </a:r>
            <a:endParaRPr lang="en-GB" dirty="0"/>
          </a:p>
          <a:p>
            <a:pPr algn="ctr"/>
            <a:r>
              <a:rPr lang="en-GB" dirty="0" err="1">
                <a:hlinkClick r:id="rId9"/>
              </a:rPr>
              <a:t>Datganiad</a:t>
            </a:r>
            <a:r>
              <a:rPr lang="en-GB" dirty="0">
                <a:hlinkClick r:id="rId9"/>
              </a:rPr>
              <a:t>: </a:t>
            </a:r>
            <a:r>
              <a:rPr lang="en-GB" dirty="0" err="1">
                <a:hlinkClick r:id="rId9"/>
              </a:rPr>
              <a:t>Addysgu</a:t>
            </a:r>
            <a:r>
              <a:rPr lang="en-GB" dirty="0">
                <a:hlinkClick r:id="rId9"/>
              </a:rPr>
              <a:t> </a:t>
            </a:r>
            <a:r>
              <a:rPr lang="en-GB" dirty="0" err="1">
                <a:hlinkClick r:id="rId9"/>
              </a:rPr>
              <a:t>darllen</a:t>
            </a:r>
            <a:r>
              <a:rPr lang="en-GB" dirty="0">
                <a:hlinkClick r:id="rId9"/>
              </a:rPr>
              <a:t> </a:t>
            </a:r>
            <a:r>
              <a:rPr lang="en-GB" dirty="0" err="1">
                <a:hlinkClick r:id="rId9"/>
              </a:rPr>
              <a:t>yng</a:t>
            </a:r>
            <a:r>
              <a:rPr lang="en-GB" dirty="0">
                <a:hlinkClick r:id="rId9"/>
              </a:rPr>
              <a:t> </a:t>
            </a:r>
            <a:r>
              <a:rPr lang="en-GB" dirty="0" err="1">
                <a:hlinkClick r:id="rId9"/>
              </a:rPr>
              <a:t>Nghymru</a:t>
            </a:r>
            <a:r>
              <a:rPr lang="en-GB" dirty="0">
                <a:hlinkClick r:id="rId9"/>
              </a:rPr>
              <a:t> - Estyn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9336255-2A2F-B72E-A748-C8C5BB98D834}"/>
              </a:ext>
            </a:extLst>
          </p:cNvPr>
          <p:cNvSpPr txBox="1">
            <a:spLocks/>
          </p:cNvSpPr>
          <p:nvPr/>
        </p:nvSpPr>
        <p:spPr>
          <a:xfrm>
            <a:off x="5771278" y="789939"/>
            <a:ext cx="265560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Links</a:t>
            </a:r>
            <a:br>
              <a:rPr lang="en-GB" b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</a:br>
            <a:endParaRPr lang="en-GB" b="1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2444FE2-80B6-89F7-1DC5-15FC28E9061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4237">
            <a:off x="9100747" y="4359911"/>
            <a:ext cx="1592436" cy="195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9222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</a:rPr>
              <a:t>Cyfeiriadau</a:t>
            </a:r>
            <a:br>
              <a:rPr lang="en-US" sz="5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</a:rPr>
            </a:br>
            <a:r>
              <a:rPr lang="en-US" sz="5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Comic Sans MS" panose="030F0702030302020204" pitchFamily="66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B5E648-E335-8F8F-07A1-E3510725D0EE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Comic Sans MS" panose="030F0702030302020204" pitchFamily="66" charset="0"/>
              </a:rPr>
              <a:t>Medwell, J.A., Wray, D. and Minns, H. (2014) </a:t>
            </a:r>
            <a:r>
              <a:rPr lang="en-US" sz="1500" i="1" dirty="0">
                <a:latin typeface="Comic Sans MS" panose="030F0702030302020204" pitchFamily="66" charset="0"/>
              </a:rPr>
              <a:t>Primary English: Teaching theory and practice</a:t>
            </a:r>
            <a:r>
              <a:rPr lang="en-US" sz="1500" dirty="0">
                <a:latin typeface="Comic Sans MS" panose="030F0702030302020204" pitchFamily="66" charset="0"/>
              </a:rPr>
              <a:t>. United Kingdom: SAGE Publications.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Comic Sans MS" panose="030F0702030302020204" pitchFamily="66" charset="0"/>
              </a:rPr>
              <a:t>Such, C. (2025). </a:t>
            </a:r>
            <a:r>
              <a:rPr lang="en-US" sz="1500" i="1" dirty="0">
                <a:latin typeface="Comic Sans MS" panose="030F0702030302020204" pitchFamily="66" charset="0"/>
              </a:rPr>
              <a:t>Primary Reading Simplified: A Practical Guide to Classroom Teaching &amp; Whole-school Implementation.</a:t>
            </a:r>
            <a:r>
              <a:rPr lang="en-US" sz="1500" dirty="0">
                <a:latin typeface="Comic Sans MS" panose="030F0702030302020204" pitchFamily="66" charset="0"/>
              </a:rPr>
              <a:t> London: Corwin.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Comic Sans MS" panose="030F0702030302020204" pitchFamily="66" charset="0"/>
              </a:rPr>
              <a:t>Waugh, D. and Neaum, S. (2013). </a:t>
            </a:r>
            <a:r>
              <a:rPr lang="en-US" sz="1500" i="1" dirty="0">
                <a:latin typeface="Comic Sans MS" panose="030F0702030302020204" pitchFamily="66" charset="0"/>
              </a:rPr>
              <a:t>Beyond Early Reading</a:t>
            </a:r>
            <a:r>
              <a:rPr lang="en-US" sz="1500" dirty="0">
                <a:latin typeface="Comic Sans MS" panose="030F0702030302020204" pitchFamily="66" charset="0"/>
              </a:rPr>
              <a:t>. Northwich: Critical Publishing.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Comic Sans MS" panose="030F0702030302020204" pitchFamily="66" charset="0"/>
              </a:rPr>
              <a:t>Wyse, D. and Hacking, C. (2024). </a:t>
            </a:r>
            <a:r>
              <a:rPr lang="en-US" sz="1500" i="1" dirty="0">
                <a:latin typeface="Comic Sans MS" panose="030F0702030302020204" pitchFamily="66" charset="0"/>
              </a:rPr>
              <a:t>Balancing Act: An Evidence-based Approach to Teaching Phonics, Reading and Writing</a:t>
            </a:r>
            <a:r>
              <a:rPr lang="en-US" sz="1500" dirty="0">
                <a:latin typeface="Comic Sans MS" panose="030F0702030302020204" pitchFamily="66" charset="0"/>
              </a:rPr>
              <a:t>. Abingdon: Routledge.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7" name="Picture 6" descr="A row of colorful books&#10;&#10;Description automatically generated">
            <a:extLst>
              <a:ext uri="{FF2B5EF4-FFF2-40B4-BE49-F238E27FC236}">
                <a16:creationId xmlns:a16="http://schemas.microsoft.com/office/drawing/2014/main" id="{B79A2ABE-3879-DB96-2326-28B176AA8E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241" r="2660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9CFD5C-3386-2774-A9E4-6B03D6391F36}"/>
              </a:ext>
            </a:extLst>
          </p:cNvPr>
          <p:cNvSpPr txBox="1"/>
          <p:nvPr/>
        </p:nvSpPr>
        <p:spPr>
          <a:xfrm>
            <a:off x="4061722" y="1578366"/>
            <a:ext cx="76650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522B8F4E-702F-0D2D-ECFB-1FAC06E3A15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02528" y="200722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8647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3375BE-EC16-4EBC-444A-786F6DA48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E50133-A314-F368-6688-24C905D06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294" y="3898434"/>
            <a:ext cx="7791795" cy="2083959"/>
          </a:xfrm>
        </p:spPr>
        <p:txBody>
          <a:bodyPr>
            <a:noAutofit/>
          </a:bodyPr>
          <a:lstStyle/>
          <a:p>
            <a:pPr algn="ctr"/>
            <a:r>
              <a:rPr lang="en-US" sz="16600" b="1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Egwyl</a:t>
            </a:r>
            <a:br>
              <a:rPr lang="en-US" sz="166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US" sz="166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Break</a:t>
            </a:r>
            <a:br>
              <a:rPr lang="en-US" sz="16600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1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Sandwich and Coffee vector illustration ...">
            <a:extLst>
              <a:ext uri="{FF2B5EF4-FFF2-40B4-BE49-F238E27FC236}">
                <a16:creationId xmlns:a16="http://schemas.microsoft.com/office/drawing/2014/main" id="{FB5B611A-EDCC-F0E9-5AE5-526BC83DC9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99"/>
          <a:stretch>
            <a:fillRect/>
          </a:stretch>
        </p:blipFill>
        <p:spPr bwMode="auto">
          <a:xfrm>
            <a:off x="7810435" y="3248891"/>
            <a:ext cx="4163271" cy="331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12609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1263</Words>
  <Application>Microsoft Office PowerPoint</Application>
  <PresentationFormat>Widescreen</PresentationFormat>
  <Paragraphs>226</Paragraphs>
  <Slides>30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Comic Sans MS</vt:lpstr>
      <vt:lpstr>Office Theme</vt:lpstr>
      <vt:lpstr>PowerPoint Presentation</vt:lpstr>
      <vt:lpstr>PowerPoint Presentation</vt:lpstr>
      <vt:lpstr>Nodau ar gyfer heddiw</vt:lpstr>
      <vt:lpstr>PowerPoint Presentation</vt:lpstr>
      <vt:lpstr>PowerPoint Presentation</vt:lpstr>
      <vt:lpstr>Higher order reading skills</vt:lpstr>
      <vt:lpstr>Higher order reading skills</vt:lpstr>
      <vt:lpstr>PowerPoint Presentation</vt:lpstr>
      <vt:lpstr>A more complex model </vt:lpstr>
      <vt:lpstr>Mae sut i addysgu darllen yn fater dadleuol How to teach reading is a contentious matter</vt:lpstr>
      <vt:lpstr>Beth mae Estyn yn ei ddweud am ddarllen? What do Estyn say about reading?</vt:lpstr>
      <vt:lpstr>More general guidance from Estyn</vt:lpstr>
      <vt:lpstr>Whole class reading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are the pros and cons of the two methods? </vt:lpstr>
      <vt:lpstr>Higher order reading skills</vt:lpstr>
      <vt:lpstr>Higher order reading skills</vt:lpstr>
      <vt:lpstr>PowerPoint Presentation</vt:lpstr>
      <vt:lpstr>The rest of today</vt:lpstr>
      <vt:lpstr>Bydd hyn yn rhoi syniadau i chi ar gyfer bwriadau dysgu a gweithgareddau a fydd yn atgyfnerthu'r dysgu </vt:lpstr>
      <vt:lpstr>Bydd Tacsonomeg Barrett yn eich helpu i feddwl am gwestiynau </vt:lpstr>
      <vt:lpstr>PowerPoint Presentation</vt:lpstr>
      <vt:lpstr>Dolenni </vt:lpstr>
      <vt:lpstr>Cyfeiriadau References</vt:lpstr>
      <vt:lpstr>Egwyl Break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Jayne Morgan</dc:creator>
  <cp:lastModifiedBy>Jayne Morgan</cp:lastModifiedBy>
  <cp:revision>19</cp:revision>
  <dcterms:created xsi:type="dcterms:W3CDTF">2026-09-14T11:27:53Z</dcterms:created>
  <dcterms:modified xsi:type="dcterms:W3CDTF">2026-09-22T07:46:44Z</dcterms:modified>
</cp:coreProperties>
</file>