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4"/>
  </p:notesMasterIdLst>
  <p:sldIdLst>
    <p:sldId id="256" r:id="rId2"/>
    <p:sldId id="257" r:id="rId3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FC0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238" autoAdjust="0"/>
    <p:restoredTop sz="94620"/>
  </p:normalViewPr>
  <p:slideViewPr>
    <p:cSldViewPr snapToGrid="0">
      <p:cViewPr varScale="1">
        <p:scale>
          <a:sx n="41" d="100"/>
          <a:sy n="41" d="100"/>
        </p:scale>
        <p:origin x="2116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6C8B43-6F4E-42D9-B744-E0D7A3909C26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60613" y="1143000"/>
            <a:ext cx="21367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25DB43-5AFC-4FE3-BFCF-FC8475FB6D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1238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Beijbom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O., Joshi, N., Morris, D., </a:t>
            </a:r>
            <a:r>
              <a:rPr lang="en-US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Saponas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 and Khullar, S., 2015, January. Menu-match: Restaurant-specific food logging from images. In 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2015 IEEE Winter Conference on Applications of Computer Vision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(pp. 844-851). </a:t>
            </a:r>
            <a:r>
              <a:rPr lang="en-US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IEEE.</a:t>
            </a:r>
          </a:p>
          <a:p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Hou, Y., Yang, W. and Sun, Y., 2017. Do pictures help? The effects of pictures and food names on menu evaluations. 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International Journal of Hospitality Management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60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pp.94-103.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25DB43-5AFC-4FE3-BFCF-FC8475FB6D3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2205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1200E-A5ED-4B7F-800B-0544C4C602FD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A5AA1-057C-4F71-96C8-8C5FA73733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63760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1200E-A5ED-4B7F-800B-0544C4C602FD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A5AA1-057C-4F71-96C8-8C5FA73733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7343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1200E-A5ED-4B7F-800B-0544C4C602FD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A5AA1-057C-4F71-96C8-8C5FA73733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8269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1200E-A5ED-4B7F-800B-0544C4C602FD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A5AA1-057C-4F71-96C8-8C5FA73733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22143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1200E-A5ED-4B7F-800B-0544C4C602FD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A5AA1-057C-4F71-96C8-8C5FA73733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500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1200E-A5ED-4B7F-800B-0544C4C602FD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A5AA1-057C-4F71-96C8-8C5FA73733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93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1200E-A5ED-4B7F-800B-0544C4C602FD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A5AA1-057C-4F71-96C8-8C5FA73733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2010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1200E-A5ED-4B7F-800B-0544C4C602FD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A5AA1-057C-4F71-96C8-8C5FA73733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284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1200E-A5ED-4B7F-800B-0544C4C602FD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A5AA1-057C-4F71-96C8-8C5FA73733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2099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1200E-A5ED-4B7F-800B-0544C4C602FD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A5AA1-057C-4F71-96C8-8C5FA73733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71453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1200E-A5ED-4B7F-800B-0544C4C602FD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A5AA1-057C-4F71-96C8-8C5FA73733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162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81200E-A5ED-4B7F-800B-0544C4C602FD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9A5AA1-057C-4F71-96C8-8C5FA73733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0450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microsoft.com/office/2007/relationships/hdphoto" Target="../media/hdphoto2.wdp"/><Relationship Id="rId17" Type="http://schemas.openxmlformats.org/officeDocument/2006/relationships/image" Target="../media/image14.jpeg"/><Relationship Id="rId2" Type="http://schemas.openxmlformats.org/officeDocument/2006/relationships/image" Target="../media/image1.png"/><Relationship Id="rId16" Type="http://schemas.openxmlformats.org/officeDocument/2006/relationships/image" Target="../media/image1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9.png"/><Relationship Id="rId5" Type="http://schemas.openxmlformats.org/officeDocument/2006/relationships/image" Target="../media/image4.png"/><Relationship Id="rId15" Type="http://schemas.openxmlformats.org/officeDocument/2006/relationships/image" Target="../media/image12.png"/><Relationship Id="rId10" Type="http://schemas.microsoft.com/office/2007/relationships/hdphoto" Target="../media/hdphoto1.wdp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7.png"/><Relationship Id="rId3" Type="http://schemas.openxmlformats.org/officeDocument/2006/relationships/image" Target="../media/image1.png"/><Relationship Id="rId7" Type="http://schemas.microsoft.com/office/2007/relationships/hdphoto" Target="../media/hdphoto2.wdp"/><Relationship Id="rId12" Type="http://schemas.openxmlformats.org/officeDocument/2006/relationships/image" Target="../media/image16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2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11" Type="http://schemas.openxmlformats.org/officeDocument/2006/relationships/image" Target="../media/image15.png"/><Relationship Id="rId5" Type="http://schemas.microsoft.com/office/2007/relationships/hdphoto" Target="../media/hdphoto1.wdp"/><Relationship Id="rId15" Type="http://schemas.openxmlformats.org/officeDocument/2006/relationships/image" Target="../media/image19.png"/><Relationship Id="rId10" Type="http://schemas.openxmlformats.org/officeDocument/2006/relationships/image" Target="../media/image12.png"/><Relationship Id="rId4" Type="http://schemas.openxmlformats.org/officeDocument/2006/relationships/image" Target="../media/image8.png"/><Relationship Id="rId9" Type="http://schemas.openxmlformats.org/officeDocument/2006/relationships/image" Target="../media/image11.png"/><Relationship Id="rId14" Type="http://schemas.openxmlformats.org/officeDocument/2006/relationships/image" Target="../media/image1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953617F-4B15-E8E4-7F0A-6AA397DB98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6816" y="174867"/>
            <a:ext cx="1113692" cy="111369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C36271F-2120-B32D-B9E0-561B3200B34E}"/>
              </a:ext>
            </a:extLst>
          </p:cNvPr>
          <p:cNvSpPr txBox="1"/>
          <p:nvPr/>
        </p:nvSpPr>
        <p:spPr>
          <a:xfrm>
            <a:off x="937846" y="332348"/>
            <a:ext cx="49823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Trinity Hotel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AD2EA7B-E883-1636-E5E5-2F045C6AE5D0}"/>
              </a:ext>
            </a:extLst>
          </p:cNvPr>
          <p:cNvSpPr txBox="1"/>
          <p:nvPr/>
        </p:nvSpPr>
        <p:spPr>
          <a:xfrm>
            <a:off x="330349" y="1082957"/>
            <a:ext cx="13022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202124"/>
                </a:solidFill>
                <a:latin typeface="Google Sans"/>
              </a:rPr>
              <a:t>E</a:t>
            </a:r>
            <a:r>
              <a:rPr lang="en-US" sz="2000" b="1" i="0" dirty="0">
                <a:solidFill>
                  <a:srgbClr val="202124"/>
                </a:solidFill>
                <a:effectLst/>
                <a:latin typeface="Google Sans"/>
              </a:rPr>
              <a:t>ntrée</a:t>
            </a:r>
            <a:endParaRPr lang="en-GB" sz="20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08864E4-481E-3DB3-C9CD-EF839CEFCFBD}"/>
              </a:ext>
            </a:extLst>
          </p:cNvPr>
          <p:cNvSpPr txBox="1"/>
          <p:nvPr/>
        </p:nvSpPr>
        <p:spPr>
          <a:xfrm>
            <a:off x="243139" y="1531143"/>
            <a:ext cx="5884529" cy="7088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dirty="0"/>
              <a:t>Club Sandwich 9</a:t>
            </a:r>
            <a:endParaRPr lang="en-US" sz="1600" b="0" i="0" dirty="0">
              <a:solidFill>
                <a:srgbClr val="3C4043"/>
              </a:solidFill>
              <a:effectLst/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200" dirty="0">
                <a:solidFill>
                  <a:srgbClr val="3C4043"/>
                </a:solidFill>
                <a:latin typeface="arial" panose="020B0604020202020204" pitchFamily="34" charset="0"/>
              </a:rPr>
              <a:t>Lightly toasted bread, eggs, bacon, chicken, tomatoes, lettuce</a:t>
            </a:r>
            <a:endParaRPr lang="en-GB" sz="12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4578A4B-0E9A-6417-B673-DF838FE2028B}"/>
              </a:ext>
            </a:extLst>
          </p:cNvPr>
          <p:cNvSpPr txBox="1"/>
          <p:nvPr/>
        </p:nvSpPr>
        <p:spPr>
          <a:xfrm>
            <a:off x="243139" y="2239991"/>
            <a:ext cx="5884529" cy="7088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dirty="0"/>
              <a:t>Waldorf Chicken Salad  - 10</a:t>
            </a:r>
            <a:endParaRPr lang="en-US" sz="1600" b="0" i="0" dirty="0">
              <a:solidFill>
                <a:srgbClr val="3C4043"/>
              </a:solidFill>
              <a:effectLst/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/>
              <a:t>Chopped Walnuts, chicken, grapes, apple, celery, mayonnaise, mustard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40FBB79-5891-7D89-A5AD-E3FBDAC159E6}"/>
              </a:ext>
            </a:extLst>
          </p:cNvPr>
          <p:cNvSpPr txBox="1"/>
          <p:nvPr/>
        </p:nvSpPr>
        <p:spPr>
          <a:xfrm>
            <a:off x="243138" y="2948839"/>
            <a:ext cx="5884529" cy="7088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dirty="0"/>
              <a:t>Spring Carbonara  - 10</a:t>
            </a:r>
            <a:endParaRPr lang="en-US" sz="1600" b="0" i="0" dirty="0">
              <a:solidFill>
                <a:srgbClr val="3C4043"/>
              </a:solidFill>
              <a:effectLst/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/>
              <a:t>Bacon, Peas, Spaghetti, Basil, Parmesan cheese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52FEC8E-966B-16A6-A889-6C058C370691}"/>
              </a:ext>
            </a:extLst>
          </p:cNvPr>
          <p:cNvSpPr txBox="1"/>
          <p:nvPr/>
        </p:nvSpPr>
        <p:spPr>
          <a:xfrm>
            <a:off x="199639" y="4921026"/>
            <a:ext cx="5884529" cy="7087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dirty="0"/>
              <a:t>Saffron Risotto with Mushrooms Pairing with IGP Merlot 20</a:t>
            </a:r>
            <a:endParaRPr lang="en-US" sz="1600" i="0" dirty="0">
              <a:solidFill>
                <a:srgbClr val="3C4043"/>
              </a:solidFill>
              <a:effectLst/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200" dirty="0">
                <a:solidFill>
                  <a:srgbClr val="3C4043"/>
                </a:solidFill>
                <a:latin typeface="arial" panose="020B0604020202020204" pitchFamily="34" charset="0"/>
              </a:rPr>
              <a:t>Saffron, </a:t>
            </a:r>
            <a:r>
              <a:rPr lang="en-US" sz="1200" dirty="0" err="1">
                <a:solidFill>
                  <a:srgbClr val="3C4043"/>
                </a:solidFill>
                <a:latin typeface="arial" panose="020B0604020202020204" pitchFamily="34" charset="0"/>
              </a:rPr>
              <a:t>Carnaroli</a:t>
            </a:r>
            <a:r>
              <a:rPr lang="en-US" sz="1200" dirty="0">
                <a:solidFill>
                  <a:srgbClr val="3C4043"/>
                </a:solidFill>
                <a:latin typeface="arial" panose="020B0604020202020204" pitchFamily="34" charset="0"/>
              </a:rPr>
              <a:t> rice, </a:t>
            </a:r>
            <a:r>
              <a:rPr lang="en-US" sz="1200" dirty="0" err="1">
                <a:solidFill>
                  <a:srgbClr val="3C4043"/>
                </a:solidFill>
                <a:latin typeface="arial" panose="020B0604020202020204" pitchFamily="34" charset="0"/>
              </a:rPr>
              <a:t>Porchini</a:t>
            </a:r>
            <a:r>
              <a:rPr lang="en-US" sz="1200" dirty="0">
                <a:solidFill>
                  <a:srgbClr val="3C4043"/>
                </a:solidFill>
                <a:latin typeface="arial" panose="020B0604020202020204" pitchFamily="34" charset="0"/>
              </a:rPr>
              <a:t> Mushrooms, Portobello Mushrooms, Cheese</a:t>
            </a:r>
            <a:endParaRPr lang="en-GB" sz="12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A1632BD-40D3-4282-B05C-4111DCC552FE}"/>
              </a:ext>
            </a:extLst>
          </p:cNvPr>
          <p:cNvSpPr txBox="1"/>
          <p:nvPr/>
        </p:nvSpPr>
        <p:spPr>
          <a:xfrm>
            <a:off x="208636" y="5603393"/>
            <a:ext cx="6276415" cy="7100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dirty="0"/>
              <a:t>British Classic Slow-cooked spaghetti Bolognese  15</a:t>
            </a:r>
            <a:endParaRPr lang="en-US" sz="1600" b="0" i="0" dirty="0">
              <a:solidFill>
                <a:srgbClr val="3C4043"/>
              </a:solidFill>
              <a:effectLst/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/>
              <a:t>Braising Steak, Bacon, Thyme, Red Wine, Beef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5C2CE6AB-07EC-AB4F-1B36-7EB0558A2A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9612" y="4245649"/>
            <a:ext cx="1147788" cy="812679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1A733F02-9C44-3948-E389-BD94235E25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46259" y="5539372"/>
            <a:ext cx="1147789" cy="761617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037FBC63-9D72-9EFD-5B25-B17894AEB6FE}"/>
              </a:ext>
            </a:extLst>
          </p:cNvPr>
          <p:cNvSpPr txBox="1"/>
          <p:nvPr/>
        </p:nvSpPr>
        <p:spPr>
          <a:xfrm>
            <a:off x="217633" y="6242844"/>
            <a:ext cx="6276415" cy="7100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dirty="0"/>
              <a:t>Chicken Paella  -  22</a:t>
            </a:r>
            <a:endParaRPr lang="en-US" sz="1600" b="0" i="0" dirty="0">
              <a:solidFill>
                <a:srgbClr val="3C4043"/>
              </a:solidFill>
              <a:effectLst/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/>
              <a:t>Bombay Rice, Shrimp, Chicken, Peas, Tomatoes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9C3B6ABF-FA9C-8DA1-050A-505300F1B56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32986" y="5981546"/>
            <a:ext cx="798086" cy="617211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25928C60-6DC7-6C98-AD1F-E71013E19261}"/>
              </a:ext>
            </a:extLst>
          </p:cNvPr>
          <p:cNvSpPr txBox="1"/>
          <p:nvPr/>
        </p:nvSpPr>
        <p:spPr>
          <a:xfrm>
            <a:off x="274547" y="3657687"/>
            <a:ext cx="26306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202124"/>
                </a:solidFill>
                <a:latin typeface="Google Sans"/>
              </a:rPr>
              <a:t>Main Course</a:t>
            </a:r>
            <a:endParaRPr lang="en-GB" b="1" dirty="0"/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AD0AD97C-950C-A511-F97C-0BC364AC2C3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66102" y="2345405"/>
            <a:ext cx="1180219" cy="653709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D7347ADB-89E9-76F7-2509-E55E74ADE7A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84010" y="1437391"/>
            <a:ext cx="800315" cy="896353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F77FF84D-FF09-9E0D-4E08-361D1BB3F45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66102" y="3145688"/>
            <a:ext cx="1162681" cy="889807"/>
          </a:xfrm>
          <a:prstGeom prst="rect">
            <a:avLst/>
          </a:prstGeom>
        </p:spPr>
      </p:pic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5F951201-36AF-A215-213C-84CF0046DC86}"/>
              </a:ext>
            </a:extLst>
          </p:cNvPr>
          <p:cNvCxnSpPr>
            <a:cxnSpLocks/>
          </p:cNvCxnSpPr>
          <p:nvPr/>
        </p:nvCxnSpPr>
        <p:spPr>
          <a:xfrm>
            <a:off x="275491" y="1455722"/>
            <a:ext cx="414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63CB214C-2C0B-1478-2492-E11191B01812}"/>
              </a:ext>
            </a:extLst>
          </p:cNvPr>
          <p:cNvCxnSpPr>
            <a:cxnSpLocks/>
          </p:cNvCxnSpPr>
          <p:nvPr/>
        </p:nvCxnSpPr>
        <p:spPr>
          <a:xfrm>
            <a:off x="274547" y="4030311"/>
            <a:ext cx="414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1" name="Picture 40">
            <a:extLst>
              <a:ext uri="{FF2B5EF4-FFF2-40B4-BE49-F238E27FC236}">
                <a16:creationId xmlns:a16="http://schemas.microsoft.com/office/drawing/2014/main" id="{3FFAE182-15C1-7CB1-FBB6-BD34E937EC1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53" b="97105" l="1778" r="97111">
                        <a14:foregroundMark x1="9444" y1="28421" x2="9444" y2="28421"/>
                        <a14:foregroundMark x1="4333" y1="48421" x2="4333" y2="48421"/>
                        <a14:foregroundMark x1="18444" y1="7632" x2="18444" y2="7632"/>
                        <a14:foregroundMark x1="19778" y1="90263" x2="19778" y2="90263"/>
                        <a14:foregroundMark x1="23333" y1="64211" x2="23333" y2="64211"/>
                        <a14:foregroundMark x1="1778" y1="50789" x2="1778" y2="50789"/>
                        <a14:foregroundMark x1="32333" y1="3947" x2="32333" y2="3947"/>
                        <a14:foregroundMark x1="19778" y1="1053" x2="19778" y2="1053"/>
                        <a14:foregroundMark x1="20222" y1="90789" x2="20222" y2="90789"/>
                        <a14:foregroundMark x1="30778" y1="66053" x2="30778" y2="66053"/>
                        <a14:foregroundMark x1="25333" y1="60000" x2="25333" y2="60000"/>
                        <a14:foregroundMark x1="23111" y1="61053" x2="38000" y2="61053"/>
                        <a14:foregroundMark x1="30222" y1="66579" x2="30222" y2="66579"/>
                        <a14:foregroundMark x1="21000" y1="60526" x2="29556" y2="72368"/>
                        <a14:foregroundMark x1="29556" y1="72368" x2="37556" y2="72105"/>
                        <a14:foregroundMark x1="37556" y1="72105" x2="41333" y2="62895"/>
                        <a14:foregroundMark x1="8222" y1="63684" x2="8222" y2="63684"/>
                        <a14:foregroundMark x1="8222" y1="63684" x2="6889" y2="65263"/>
                        <a14:foregroundMark x1="9444" y1="59211" x2="10000" y2="63684"/>
                        <a14:foregroundMark x1="8222" y1="60000" x2="8222" y2="60000"/>
                        <a14:foregroundMark x1="6111" y1="60526" x2="9444" y2="68421"/>
                        <a14:foregroundMark x1="19222" y1="62895" x2="18667" y2="62895"/>
                        <a14:foregroundMark x1="19000" y1="62895" x2="19222" y2="64211"/>
                        <a14:foregroundMark x1="12778" y1="91579" x2="29000" y2="94474"/>
                        <a14:foregroundMark x1="29000" y1="94474" x2="36556" y2="92895"/>
                        <a14:foregroundMark x1="36556" y1="92895" x2="28556" y2="86842"/>
                        <a14:foregroundMark x1="28556" y1="86842" x2="13889" y2="91316"/>
                        <a14:foregroundMark x1="13889" y1="91316" x2="13556" y2="92105"/>
                        <a14:foregroundMark x1="52778" y1="66053" x2="60000" y2="68684"/>
                        <a14:foregroundMark x1="60000" y1="68684" x2="60778" y2="67895"/>
                        <a14:foregroundMark x1="61333" y1="64211" x2="61778" y2="60526"/>
                        <a14:foregroundMark x1="61000" y1="58158" x2="62333" y2="60526"/>
                        <a14:foregroundMark x1="55889" y1="47895" x2="62222" y2="55789"/>
                        <a14:foregroundMark x1="62222" y1="55789" x2="62333" y2="56316"/>
                        <a14:foregroundMark x1="52000" y1="44737" x2="55889" y2="50789"/>
                        <a14:foregroundMark x1="52000" y1="42368" x2="55111" y2="34474"/>
                        <a14:foregroundMark x1="54667" y1="34474" x2="60222" y2="35000"/>
                        <a14:foregroundMark x1="78667" y1="38158" x2="72333" y2="35526"/>
                        <a14:foregroundMark x1="70222" y1="35000" x2="68000" y2="44211"/>
                        <a14:foregroundMark x1="67222" y1="46579" x2="68444" y2="66053"/>
                        <a14:foregroundMark x1="69000" y1="63684" x2="76111" y2="67895"/>
                        <a14:foregroundMark x1="77444" y1="65263" x2="79222" y2="64211"/>
                        <a14:foregroundMark x1="83556" y1="67895" x2="86111" y2="50000"/>
                        <a14:foregroundMark x1="86111" y1="50000" x2="89000" y2="41579"/>
                        <a14:foregroundMark x1="89444" y1="37368" x2="92333" y2="36842"/>
                        <a14:foregroundMark x1="96667" y1="64737" x2="96667" y2="68947"/>
                        <a14:foregroundMark x1="50778" y1="90789" x2="50778" y2="90789"/>
                        <a14:foregroundMark x1="54889" y1="85526" x2="52778" y2="84211"/>
                        <a14:foregroundMark x1="50778" y1="96842" x2="50778" y2="96842"/>
                        <a14:foregroundMark x1="54333" y1="96053" x2="54333" y2="96053"/>
                        <a14:foregroundMark x1="57222" y1="88947" x2="57222" y2="88947"/>
                        <a14:foregroundMark x1="58889" y1="93421" x2="58889" y2="93421"/>
                        <a14:foregroundMark x1="56000" y1="96053" x2="56000" y2="96053"/>
                        <a14:foregroundMark x1="59556" y1="87895" x2="59556" y2="87895"/>
                        <a14:foregroundMark x1="61667" y1="93684" x2="61667" y2="93684"/>
                        <a14:foregroundMark x1="66111" y1="92105" x2="66111" y2="92105"/>
                        <a14:foregroundMark x1="69111" y1="91053" x2="69111" y2="91053"/>
                        <a14:foregroundMark x1="63444" y1="92895" x2="63444" y2="92895"/>
                        <a14:foregroundMark x1="65778" y1="87895" x2="65778" y2="87895"/>
                        <a14:foregroundMark x1="78778" y1="85526" x2="78778" y2="85526"/>
                        <a14:foregroundMark x1="78222" y1="89211" x2="78222" y2="89211"/>
                        <a14:foregroundMark x1="81444" y1="87895" x2="81444" y2="87895"/>
                        <a14:foregroundMark x1="75889" y1="90000" x2="75889" y2="90000"/>
                        <a14:foregroundMark x1="73222" y1="89474" x2="73222" y2="89474"/>
                        <a14:foregroundMark x1="84778" y1="88421" x2="84778" y2="88421"/>
                        <a14:foregroundMark x1="90000" y1="91579" x2="90000" y2="91579"/>
                        <a14:foregroundMark x1="90889" y1="83158" x2="90889" y2="83158"/>
                        <a14:foregroundMark x1="93889" y1="83684" x2="93889" y2="83684"/>
                        <a14:foregroundMark x1="97222" y1="88421" x2="97222" y2="88421"/>
                        <a14:foregroundMark x1="91667" y1="97105" x2="91667" y2="97105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97458" y="9280268"/>
            <a:ext cx="1164766" cy="491790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2F101FC6-A166-4275-1528-7EE4BBD949B5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316" b="89833" l="6848" r="94022">
                        <a14:foregroundMark x1="6848" y1="29545" x2="6848" y2="29545"/>
                        <a14:foregroundMark x1="93152" y1="35885" x2="93152" y2="35885"/>
                        <a14:foregroundMark x1="42391" y1="70933" x2="42391" y2="70933"/>
                        <a14:foregroundMark x1="41413" y1="70215" x2="41413" y2="70215"/>
                        <a14:foregroundMark x1="41630" y1="73565" x2="41630" y2="73565"/>
                        <a14:foregroundMark x1="32935" y1="71770" x2="32935" y2="71770"/>
                        <a14:foregroundMark x1="31957" y1="1435" x2="31957" y2="1435"/>
                        <a14:foregroundMark x1="14783" y1="72727" x2="14783" y2="72727"/>
                        <a14:foregroundMark x1="14783" y1="72727" x2="14783" y2="77392"/>
                        <a14:foregroundMark x1="20435" y1="74761" x2="19783" y2="78230"/>
                        <a14:foregroundMark x1="10000" y1="72967" x2="9565" y2="76435"/>
                        <a14:foregroundMark x1="23804" y1="72129" x2="23804" y2="75598"/>
                        <a14:foregroundMark x1="33804" y1="73804" x2="37174" y2="75359"/>
                        <a14:foregroundMark x1="47174" y1="74043" x2="49239" y2="76675"/>
                        <a14:foregroundMark x1="56630" y1="71651" x2="56630" y2="77392"/>
                        <a14:foregroundMark x1="66957" y1="70574" x2="62609" y2="71411"/>
                        <a14:foregroundMark x1="49783" y1="73804" x2="49783" y2="73804"/>
                        <a14:foregroundMark x1="50217" y1="74282" x2="50217" y2="74282"/>
                        <a14:foregroundMark x1="61957" y1="73206" x2="61957" y2="73206"/>
                        <a14:foregroundMark x1="64239" y1="77632" x2="64239" y2="77632"/>
                        <a14:foregroundMark x1="13587" y1="70096" x2="13587" y2="70096"/>
                        <a14:foregroundMark x1="17609" y1="70096" x2="17609" y2="70096"/>
                        <a14:foregroundMark x1="69239" y1="74043" x2="69239" y2="74043"/>
                        <a14:foregroundMark x1="73370" y1="76914" x2="73370" y2="76914"/>
                        <a14:foregroundMark x1="72391" y1="69856" x2="72391" y2="69856"/>
                        <a14:foregroundMark x1="69783" y1="71651" x2="69783" y2="71651"/>
                        <a14:foregroundMark x1="78804" y1="71890" x2="78804" y2="75837"/>
                        <a14:foregroundMark x1="79239" y1="70096" x2="79239" y2="70096"/>
                        <a14:foregroundMark x1="78804" y1="69856" x2="80000" y2="70574"/>
                        <a14:foregroundMark x1="90217" y1="69617" x2="90761" y2="76914"/>
                        <a14:foregroundMark x1="88587" y1="70574" x2="84783" y2="72488"/>
                        <a14:foregroundMark x1="94022" y1="77392" x2="94022" y2="7739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0926" y="9272740"/>
            <a:ext cx="696890" cy="633260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4BD726E6-E796-DCE4-2E7A-43C02D0E2EBC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6150" y="9406683"/>
            <a:ext cx="1128298" cy="365375"/>
          </a:xfrm>
          <a:prstGeom prst="rect">
            <a:avLst/>
          </a:prstGeom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6A5E5CEA-CAE2-C75C-67DE-8E4747A7E2F3}"/>
              </a:ext>
            </a:extLst>
          </p:cNvPr>
          <p:cNvSpPr txBox="1"/>
          <p:nvPr/>
        </p:nvSpPr>
        <p:spPr>
          <a:xfrm>
            <a:off x="70926" y="8832449"/>
            <a:ext cx="19395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We accept</a:t>
            </a:r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5A25B4C2-4CF1-F03D-6E88-2490404116DD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0508" y="9356942"/>
            <a:ext cx="1114265" cy="626774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7760A797-FB9C-0CDD-B814-E5B4C335EE73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6886" y="9332060"/>
            <a:ext cx="1114265" cy="626774"/>
          </a:xfrm>
          <a:prstGeom prst="rect">
            <a:avLst/>
          </a:prstGeom>
        </p:spPr>
      </p:pic>
      <p:sp>
        <p:nvSpPr>
          <p:cNvPr id="47" name="TextBox 46">
            <a:extLst>
              <a:ext uri="{FF2B5EF4-FFF2-40B4-BE49-F238E27FC236}">
                <a16:creationId xmlns:a16="http://schemas.microsoft.com/office/drawing/2014/main" id="{D3A561B7-0478-2A35-B3C3-2326E3183BFD}"/>
              </a:ext>
            </a:extLst>
          </p:cNvPr>
          <p:cNvSpPr txBox="1"/>
          <p:nvPr/>
        </p:nvSpPr>
        <p:spPr>
          <a:xfrm>
            <a:off x="3374247" y="9055865"/>
            <a:ext cx="19395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Also available at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0C6D4AE-8603-044E-A14C-9E653FD9EE83}"/>
              </a:ext>
            </a:extLst>
          </p:cNvPr>
          <p:cNvSpPr txBox="1"/>
          <p:nvPr/>
        </p:nvSpPr>
        <p:spPr>
          <a:xfrm>
            <a:off x="199639" y="4136337"/>
            <a:ext cx="5295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Welsh 10oz sirloin steak Pairing with : </a:t>
            </a:r>
            <a:r>
              <a:rPr lang="en-GB" sz="1600" dirty="0" err="1"/>
              <a:t>Malbac</a:t>
            </a:r>
            <a:r>
              <a:rPr lang="en-GB" sz="1600" dirty="0"/>
              <a:t>, la Rioja, 13.5%, Argentina 25</a:t>
            </a:r>
          </a:p>
          <a:p>
            <a:r>
              <a:rPr lang="en-GB" sz="1200" dirty="0"/>
              <a:t> butter baby potatoes, gardens fresh dressed      </a:t>
            </a:r>
          </a:p>
        </p:txBody>
      </p:sp>
      <p:pic>
        <p:nvPicPr>
          <p:cNvPr id="35" name="Picture 34" descr="Food Hygiene Rating Scheme | Food Standards Agency">
            <a:extLst>
              <a:ext uri="{FF2B5EF4-FFF2-40B4-BE49-F238E27FC236}">
                <a16:creationId xmlns:a16="http://schemas.microsoft.com/office/drawing/2014/main" id="{1932E4C0-867B-1E4B-9364-102A8ABC321E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0508" y="8613240"/>
            <a:ext cx="1089025" cy="718820"/>
          </a:xfrm>
          <a:prstGeom prst="rect">
            <a:avLst/>
          </a:prstGeom>
          <a:noFill/>
          <a:ln>
            <a:noFill/>
          </a:ln>
        </p:spPr>
      </p:pic>
      <p:pic>
        <p:nvPicPr>
          <p:cNvPr id="37" name="Picture 36" descr="No Cash Only Card Payment Option Sign Stock Illustration - Download Image  Now - iStock">
            <a:extLst>
              <a:ext uri="{FF2B5EF4-FFF2-40B4-BE49-F238E27FC236}">
                <a16:creationId xmlns:a16="http://schemas.microsoft.com/office/drawing/2014/main" id="{EC589DE3-AAFC-9442-B68D-0D544334AA1D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H="1" flipV="1">
            <a:off x="5231071" y="8809173"/>
            <a:ext cx="1343091" cy="463567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599EBC9-58C1-8D4A-A68E-9E95BD35E576}"/>
              </a:ext>
            </a:extLst>
          </p:cNvPr>
          <p:cNvSpPr txBox="1"/>
          <p:nvPr/>
        </p:nvSpPr>
        <p:spPr>
          <a:xfrm>
            <a:off x="2235200" y="889541"/>
            <a:ext cx="21977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FF0000"/>
                </a:solidFill>
              </a:rPr>
              <a:t>Takeaway Menu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8BBE3148-C48D-2D44-81CD-04A0BCF60135}"/>
              </a:ext>
            </a:extLst>
          </p:cNvPr>
          <p:cNvSpPr/>
          <p:nvPr/>
        </p:nvSpPr>
        <p:spPr>
          <a:xfrm>
            <a:off x="4800927" y="395677"/>
            <a:ext cx="1902443" cy="7088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We are open everyday.</a:t>
            </a:r>
          </a:p>
          <a:p>
            <a:pPr algn="just"/>
            <a:r>
              <a:rPr lang="en-GB" sz="1200" dirty="0">
                <a:solidFill>
                  <a:schemeClr val="tx1"/>
                </a:solidFill>
              </a:rPr>
              <a:t>Lunch: 12.00 PM – 2 PM</a:t>
            </a:r>
          </a:p>
          <a:p>
            <a:pPr algn="just"/>
            <a:r>
              <a:rPr lang="en-GB" sz="1200" dirty="0">
                <a:solidFill>
                  <a:schemeClr val="tx1"/>
                </a:solidFill>
              </a:rPr>
              <a:t>Diner: 5.30 PM – 9.30 PM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D7C6781-805E-CC47-9E74-FB2CBDF8A92D}"/>
              </a:ext>
            </a:extLst>
          </p:cNvPr>
          <p:cNvSpPr txBox="1"/>
          <p:nvPr/>
        </p:nvSpPr>
        <p:spPr>
          <a:xfrm>
            <a:off x="520700" y="7704"/>
            <a:ext cx="60534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Student name :shah </a:t>
            </a:r>
            <a:r>
              <a:rPr lang="en-US" dirty="0" err="1"/>
              <a:t>ali</a:t>
            </a:r>
            <a:r>
              <a:rPr lang="en-US" dirty="0"/>
              <a:t>                                         Student Id</a:t>
            </a:r>
            <a:r>
              <a:rPr lang="en-US"/>
              <a:t>: 2118400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78375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953617F-4B15-E8E4-7F0A-6AA397DB982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6816" y="-41033"/>
            <a:ext cx="1113692" cy="111369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C36271F-2120-B32D-B9E0-561B3200B34E}"/>
              </a:ext>
            </a:extLst>
          </p:cNvPr>
          <p:cNvSpPr txBox="1"/>
          <p:nvPr/>
        </p:nvSpPr>
        <p:spPr>
          <a:xfrm>
            <a:off x="937846" y="192648"/>
            <a:ext cx="49823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Trinity Hotel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6E5F2C-C1B8-D141-DAF2-3BE077D368A1}"/>
              </a:ext>
            </a:extLst>
          </p:cNvPr>
          <p:cNvSpPr txBox="1"/>
          <p:nvPr/>
        </p:nvSpPr>
        <p:spPr>
          <a:xfrm>
            <a:off x="164496" y="5167140"/>
            <a:ext cx="26306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202124"/>
                </a:solidFill>
                <a:latin typeface="Google Sans"/>
              </a:rPr>
              <a:t>Drinks</a:t>
            </a:r>
            <a:endParaRPr lang="en-GB" sz="24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5791F6F-F496-D844-FC82-F71F4BFCA9E1}"/>
              </a:ext>
            </a:extLst>
          </p:cNvPr>
          <p:cNvSpPr txBox="1"/>
          <p:nvPr/>
        </p:nvSpPr>
        <p:spPr>
          <a:xfrm>
            <a:off x="243136" y="5718760"/>
            <a:ext cx="5884529" cy="1154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600" b="0" i="0" dirty="0">
                <a:solidFill>
                  <a:srgbClr val="3C4043"/>
                </a:solidFill>
                <a:effectLst/>
                <a:latin typeface="arial" panose="020B0604020202020204" pitchFamily="34" charset="0"/>
              </a:rPr>
              <a:t>Daiquiri - 8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solidFill>
                  <a:srgbClr val="3C4043"/>
                </a:solidFill>
                <a:latin typeface="arial" panose="020B0604020202020204" pitchFamily="34" charset="0"/>
              </a:rPr>
              <a:t>Cocktail - 9</a:t>
            </a:r>
            <a:endParaRPr lang="en-US" sz="1600" b="0" i="0" dirty="0">
              <a:solidFill>
                <a:srgbClr val="3C4043"/>
              </a:solidFill>
              <a:effectLst/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600" dirty="0">
                <a:solidFill>
                  <a:srgbClr val="3C4043"/>
                </a:solidFill>
                <a:latin typeface="arial" panose="020B0604020202020204" pitchFamily="34" charset="0"/>
              </a:rPr>
              <a:t>Margarita - 6</a:t>
            </a:r>
            <a:endParaRPr lang="en-US" sz="1600" b="0" i="0" dirty="0">
              <a:solidFill>
                <a:srgbClr val="3C4043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A1B975F-4C41-221F-A85C-1F7D073C8C0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53" b="97105" l="1778" r="97111">
                        <a14:foregroundMark x1="9444" y1="28421" x2="9444" y2="28421"/>
                        <a14:foregroundMark x1="4333" y1="48421" x2="4333" y2="48421"/>
                        <a14:foregroundMark x1="18444" y1="7632" x2="18444" y2="7632"/>
                        <a14:foregroundMark x1="19778" y1="90263" x2="19778" y2="90263"/>
                        <a14:foregroundMark x1="23333" y1="64211" x2="23333" y2="64211"/>
                        <a14:foregroundMark x1="1778" y1="50789" x2="1778" y2="50789"/>
                        <a14:foregroundMark x1="32333" y1="3947" x2="32333" y2="3947"/>
                        <a14:foregroundMark x1="19778" y1="1053" x2="19778" y2="1053"/>
                        <a14:foregroundMark x1="20222" y1="90789" x2="20222" y2="90789"/>
                        <a14:foregroundMark x1="30778" y1="66053" x2="30778" y2="66053"/>
                        <a14:foregroundMark x1="25333" y1="60000" x2="25333" y2="60000"/>
                        <a14:foregroundMark x1="23111" y1="61053" x2="38000" y2="61053"/>
                        <a14:foregroundMark x1="30222" y1="66579" x2="30222" y2="66579"/>
                        <a14:foregroundMark x1="21000" y1="60526" x2="29556" y2="72368"/>
                        <a14:foregroundMark x1="29556" y1="72368" x2="37556" y2="72105"/>
                        <a14:foregroundMark x1="37556" y1="72105" x2="41333" y2="62895"/>
                        <a14:foregroundMark x1="8222" y1="63684" x2="8222" y2="63684"/>
                        <a14:foregroundMark x1="8222" y1="63684" x2="6889" y2="65263"/>
                        <a14:foregroundMark x1="9444" y1="59211" x2="10000" y2="63684"/>
                        <a14:foregroundMark x1="8222" y1="60000" x2="8222" y2="60000"/>
                        <a14:foregroundMark x1="6111" y1="60526" x2="9444" y2="68421"/>
                        <a14:foregroundMark x1="19222" y1="62895" x2="18667" y2="62895"/>
                        <a14:foregroundMark x1="19000" y1="62895" x2="19222" y2="64211"/>
                        <a14:foregroundMark x1="12778" y1="91579" x2="29000" y2="94474"/>
                        <a14:foregroundMark x1="29000" y1="94474" x2="36556" y2="92895"/>
                        <a14:foregroundMark x1="36556" y1="92895" x2="28556" y2="86842"/>
                        <a14:foregroundMark x1="28556" y1="86842" x2="13889" y2="91316"/>
                        <a14:foregroundMark x1="13889" y1="91316" x2="13556" y2="92105"/>
                        <a14:foregroundMark x1="52778" y1="66053" x2="60000" y2="68684"/>
                        <a14:foregroundMark x1="60000" y1="68684" x2="60778" y2="67895"/>
                        <a14:foregroundMark x1="61333" y1="64211" x2="61778" y2="60526"/>
                        <a14:foregroundMark x1="61000" y1="58158" x2="62333" y2="60526"/>
                        <a14:foregroundMark x1="55889" y1="47895" x2="62222" y2="55789"/>
                        <a14:foregroundMark x1="62222" y1="55789" x2="62333" y2="56316"/>
                        <a14:foregroundMark x1="52000" y1="44737" x2="55889" y2="50789"/>
                        <a14:foregroundMark x1="52000" y1="42368" x2="55111" y2="34474"/>
                        <a14:foregroundMark x1="54667" y1="34474" x2="60222" y2="35000"/>
                        <a14:foregroundMark x1="78667" y1="38158" x2="72333" y2="35526"/>
                        <a14:foregroundMark x1="70222" y1="35000" x2="68000" y2="44211"/>
                        <a14:foregroundMark x1="67222" y1="46579" x2="68444" y2="66053"/>
                        <a14:foregroundMark x1="69000" y1="63684" x2="76111" y2="67895"/>
                        <a14:foregroundMark x1="77444" y1="65263" x2="79222" y2="64211"/>
                        <a14:foregroundMark x1="83556" y1="67895" x2="86111" y2="50000"/>
                        <a14:foregroundMark x1="86111" y1="50000" x2="89000" y2="41579"/>
                        <a14:foregroundMark x1="89444" y1="37368" x2="92333" y2="36842"/>
                        <a14:foregroundMark x1="96667" y1="64737" x2="96667" y2="68947"/>
                        <a14:foregroundMark x1="50778" y1="90789" x2="50778" y2="90789"/>
                        <a14:foregroundMark x1="54889" y1="85526" x2="52778" y2="84211"/>
                        <a14:foregroundMark x1="50778" y1="96842" x2="50778" y2="96842"/>
                        <a14:foregroundMark x1="54333" y1="96053" x2="54333" y2="96053"/>
                        <a14:foregroundMark x1="57222" y1="88947" x2="57222" y2="88947"/>
                        <a14:foregroundMark x1="58889" y1="93421" x2="58889" y2="93421"/>
                        <a14:foregroundMark x1="56000" y1="96053" x2="56000" y2="96053"/>
                        <a14:foregroundMark x1="59556" y1="87895" x2="59556" y2="87895"/>
                        <a14:foregroundMark x1="61667" y1="93684" x2="61667" y2="93684"/>
                        <a14:foregroundMark x1="66111" y1="92105" x2="66111" y2="92105"/>
                        <a14:foregroundMark x1="69111" y1="91053" x2="69111" y2="91053"/>
                        <a14:foregroundMark x1="63444" y1="92895" x2="63444" y2="92895"/>
                        <a14:foregroundMark x1="65778" y1="87895" x2="65778" y2="87895"/>
                        <a14:foregroundMark x1="78778" y1="85526" x2="78778" y2="85526"/>
                        <a14:foregroundMark x1="78222" y1="89211" x2="78222" y2="89211"/>
                        <a14:foregroundMark x1="81444" y1="87895" x2="81444" y2="87895"/>
                        <a14:foregroundMark x1="75889" y1="90000" x2="75889" y2="90000"/>
                        <a14:foregroundMark x1="73222" y1="89474" x2="73222" y2="89474"/>
                        <a14:foregroundMark x1="84778" y1="88421" x2="84778" y2="88421"/>
                        <a14:foregroundMark x1="90000" y1="91579" x2="90000" y2="91579"/>
                        <a14:foregroundMark x1="90889" y1="83158" x2="90889" y2="83158"/>
                        <a14:foregroundMark x1="93889" y1="83684" x2="93889" y2="83684"/>
                        <a14:foregroundMark x1="97222" y1="88421" x2="97222" y2="88421"/>
                        <a14:foregroundMark x1="91667" y1="97105" x2="91667" y2="97105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97458" y="9280268"/>
            <a:ext cx="1164766" cy="4917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ED0CD28-30E4-C314-58B0-D228F488429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316" b="89833" l="6848" r="94022">
                        <a14:foregroundMark x1="6848" y1="29545" x2="6848" y2="29545"/>
                        <a14:foregroundMark x1="93152" y1="35885" x2="93152" y2="35885"/>
                        <a14:foregroundMark x1="42391" y1="70933" x2="42391" y2="70933"/>
                        <a14:foregroundMark x1="41413" y1="70215" x2="41413" y2="70215"/>
                        <a14:foregroundMark x1="41630" y1="73565" x2="41630" y2="73565"/>
                        <a14:foregroundMark x1="32935" y1="71770" x2="32935" y2="71770"/>
                        <a14:foregroundMark x1="31957" y1="1435" x2="31957" y2="1435"/>
                        <a14:foregroundMark x1="14783" y1="72727" x2="14783" y2="72727"/>
                        <a14:foregroundMark x1="14783" y1="72727" x2="14783" y2="77392"/>
                        <a14:foregroundMark x1="20435" y1="74761" x2="19783" y2="78230"/>
                        <a14:foregroundMark x1="10000" y1="72967" x2="9565" y2="76435"/>
                        <a14:foregroundMark x1="23804" y1="72129" x2="23804" y2="75598"/>
                        <a14:foregroundMark x1="33804" y1="73804" x2="37174" y2="75359"/>
                        <a14:foregroundMark x1="47174" y1="74043" x2="49239" y2="76675"/>
                        <a14:foregroundMark x1="56630" y1="71651" x2="56630" y2="77392"/>
                        <a14:foregroundMark x1="66957" y1="70574" x2="62609" y2="71411"/>
                        <a14:foregroundMark x1="49783" y1="73804" x2="49783" y2="73804"/>
                        <a14:foregroundMark x1="50217" y1="74282" x2="50217" y2="74282"/>
                        <a14:foregroundMark x1="61957" y1="73206" x2="61957" y2="73206"/>
                        <a14:foregroundMark x1="64239" y1="77632" x2="64239" y2="77632"/>
                        <a14:foregroundMark x1="13587" y1="70096" x2="13587" y2="70096"/>
                        <a14:foregroundMark x1="17609" y1="70096" x2="17609" y2="70096"/>
                        <a14:foregroundMark x1="69239" y1="74043" x2="69239" y2="74043"/>
                        <a14:foregroundMark x1="73370" y1="76914" x2="73370" y2="76914"/>
                        <a14:foregroundMark x1="72391" y1="69856" x2="72391" y2="69856"/>
                        <a14:foregroundMark x1="69783" y1="71651" x2="69783" y2="71651"/>
                        <a14:foregroundMark x1="78804" y1="71890" x2="78804" y2="75837"/>
                        <a14:foregroundMark x1="79239" y1="70096" x2="79239" y2="70096"/>
                        <a14:foregroundMark x1="78804" y1="69856" x2="80000" y2="70574"/>
                        <a14:foregroundMark x1="90217" y1="69617" x2="90761" y2="76914"/>
                        <a14:foregroundMark x1="88587" y1="70574" x2="84783" y2="72488"/>
                        <a14:foregroundMark x1="94022" y1="77392" x2="94022" y2="7739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0926" y="9272740"/>
            <a:ext cx="696890" cy="63326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C924BB3-9984-257B-7814-F6A8C288760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6150" y="9406683"/>
            <a:ext cx="1128298" cy="36537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14F3CCD-7F81-CD89-9837-2DDC9CC01A7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6645" y="9399983"/>
            <a:ext cx="1114265" cy="62677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7BE504C-7612-9866-2784-3C3A6EE16B9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3023" y="9375101"/>
            <a:ext cx="1114265" cy="62677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3C2946A-0CEE-F3BB-602A-D30D5B335474}"/>
              </a:ext>
            </a:extLst>
          </p:cNvPr>
          <p:cNvSpPr txBox="1"/>
          <p:nvPr/>
        </p:nvSpPr>
        <p:spPr>
          <a:xfrm>
            <a:off x="3370384" y="9098906"/>
            <a:ext cx="19395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Also available at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84CE82D-7076-0A20-0515-5D1918061B22}"/>
              </a:ext>
            </a:extLst>
          </p:cNvPr>
          <p:cNvSpPr txBox="1"/>
          <p:nvPr/>
        </p:nvSpPr>
        <p:spPr>
          <a:xfrm>
            <a:off x="223326" y="8984849"/>
            <a:ext cx="19395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We accept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EFA3CEF-B5B6-7912-CCEA-E7218F48545D}"/>
              </a:ext>
            </a:extLst>
          </p:cNvPr>
          <p:cNvCxnSpPr>
            <a:cxnSpLocks/>
          </p:cNvCxnSpPr>
          <p:nvPr/>
        </p:nvCxnSpPr>
        <p:spPr>
          <a:xfrm>
            <a:off x="243136" y="5631510"/>
            <a:ext cx="414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18">
            <a:extLst>
              <a:ext uri="{FF2B5EF4-FFF2-40B4-BE49-F238E27FC236}">
                <a16:creationId xmlns:a16="http://schemas.microsoft.com/office/drawing/2014/main" id="{10A6D00B-5B97-6D27-A5BD-FC1F82823BEB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54503" y="5894891"/>
            <a:ext cx="844066" cy="978544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765C9F47-8B5B-8379-3431-7B0D117AA70D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322291" y="5677397"/>
            <a:ext cx="1049993" cy="1129792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DD192EE4-9D1D-388D-A9FE-2A0B35E84075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518603" y="5628805"/>
            <a:ext cx="818342" cy="1154676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DCA9CB75-B7F3-214B-9B58-DB513505FBFF}"/>
              </a:ext>
            </a:extLst>
          </p:cNvPr>
          <p:cNvSpPr txBox="1"/>
          <p:nvPr/>
        </p:nvSpPr>
        <p:spPr>
          <a:xfrm>
            <a:off x="419371" y="929075"/>
            <a:ext cx="26306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202124"/>
                </a:solidFill>
                <a:latin typeface="Google Sans"/>
              </a:rPr>
              <a:t>Wine</a:t>
            </a:r>
            <a:endParaRPr lang="en-GB" sz="24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E008EA9-7C8C-504A-9321-B789ED78F605}"/>
              </a:ext>
            </a:extLst>
          </p:cNvPr>
          <p:cNvSpPr txBox="1"/>
          <p:nvPr/>
        </p:nvSpPr>
        <p:spPr>
          <a:xfrm>
            <a:off x="211263" y="1572503"/>
            <a:ext cx="5884529" cy="18010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dirty="0" err="1"/>
              <a:t>Delamotte</a:t>
            </a:r>
            <a:r>
              <a:rPr lang="en-GB" sz="1600" dirty="0"/>
              <a:t> Blanc de Blancs Brut 2008.  70</a:t>
            </a:r>
            <a:endParaRPr lang="en-US" sz="1600" b="0" i="0" dirty="0">
              <a:solidFill>
                <a:srgbClr val="3C4043"/>
              </a:solidFill>
              <a:effectLst/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600" dirty="0">
                <a:solidFill>
                  <a:srgbClr val="3C4043"/>
                </a:solidFill>
                <a:latin typeface="arial" panose="020B0604020202020204" pitchFamily="34" charset="0"/>
              </a:rPr>
              <a:t>Vina VIK </a:t>
            </a:r>
            <a:r>
              <a:rPr lang="en-US" sz="1600" dirty="0" err="1">
                <a:solidFill>
                  <a:srgbClr val="3C4043"/>
                </a:solidFill>
                <a:latin typeface="arial" panose="020B0604020202020204" pitchFamily="34" charset="0"/>
              </a:rPr>
              <a:t>Milahue</a:t>
            </a:r>
            <a:r>
              <a:rPr lang="en-US" sz="1600" dirty="0">
                <a:solidFill>
                  <a:srgbClr val="3C4043"/>
                </a:solidFill>
                <a:latin typeface="arial" panose="020B0604020202020204" pitchFamily="34" charset="0"/>
              </a:rPr>
              <a:t> 2013 - 60</a:t>
            </a:r>
            <a:endParaRPr lang="en-US" sz="1600" b="0" i="0" dirty="0">
              <a:solidFill>
                <a:srgbClr val="3C4043"/>
              </a:solidFill>
              <a:effectLst/>
              <a:latin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600" dirty="0">
                <a:solidFill>
                  <a:srgbClr val="3C4043"/>
                </a:solidFill>
                <a:latin typeface="arial" panose="020B0604020202020204" pitchFamily="34" charset="0"/>
              </a:rPr>
              <a:t>Mayacamas Vineyards Cabernet Sauvignon 2014. 45</a:t>
            </a:r>
          </a:p>
          <a:p>
            <a:r>
              <a:rPr lang="fr-FR" dirty="0" err="1"/>
              <a:t>Malbac</a:t>
            </a:r>
            <a:r>
              <a:rPr lang="fr-FR" dirty="0"/>
              <a:t> Rioja, Argentina, 13.5% ,2019. 30</a:t>
            </a:r>
            <a:endParaRPr lang="en-GB" dirty="0"/>
          </a:p>
          <a:p>
            <a:pPr>
              <a:lnSpc>
                <a:spcPct val="150000"/>
              </a:lnSpc>
            </a:pPr>
            <a:endParaRPr lang="en-US" sz="1600" b="0" i="0" dirty="0">
              <a:solidFill>
                <a:srgbClr val="3C4043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AB099AD7-3993-0E46-BF7C-DD00CAAC19D3}"/>
              </a:ext>
            </a:extLst>
          </p:cNvPr>
          <p:cNvCxnSpPr>
            <a:cxnSpLocks/>
          </p:cNvCxnSpPr>
          <p:nvPr/>
        </p:nvCxnSpPr>
        <p:spPr>
          <a:xfrm>
            <a:off x="364367" y="1390740"/>
            <a:ext cx="4140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" name="Picture 23">
            <a:extLst>
              <a:ext uri="{FF2B5EF4-FFF2-40B4-BE49-F238E27FC236}">
                <a16:creationId xmlns:a16="http://schemas.microsoft.com/office/drawing/2014/main" id="{71933152-1EBA-904D-AA03-A2F69D224E57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927774" y="984721"/>
            <a:ext cx="880843" cy="1183720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86977EB5-EC88-FE4E-9ADB-DAA49A736E33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5360212" y="2374952"/>
            <a:ext cx="1059354" cy="1232011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EC71D7FA-3CDC-E24F-A2CC-4E3641B56312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4871509" y="3829595"/>
            <a:ext cx="968365" cy="1058778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CCE50643-0E73-AC44-81EA-663D2C1D462C}"/>
              </a:ext>
            </a:extLst>
          </p:cNvPr>
          <p:cNvSpPr/>
          <p:nvPr/>
        </p:nvSpPr>
        <p:spPr>
          <a:xfrm>
            <a:off x="562603" y="7711230"/>
            <a:ext cx="5359849" cy="11546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GB" sz="1600" dirty="0">
                <a:solidFill>
                  <a:schemeClr val="tx1"/>
                </a:solidFill>
              </a:rPr>
              <a:t>431 </a:t>
            </a:r>
            <a:r>
              <a:rPr lang="en-GB" sz="1600" dirty="0" err="1">
                <a:solidFill>
                  <a:schemeClr val="tx1"/>
                </a:solidFill>
              </a:rPr>
              <a:t>Oystermouth</a:t>
            </a:r>
            <a:r>
              <a:rPr lang="en-GB" sz="1600" dirty="0">
                <a:solidFill>
                  <a:schemeClr val="tx1"/>
                </a:solidFill>
              </a:rPr>
              <a:t> Road, Swansea, United Kingdom, SA1 3UL</a:t>
            </a:r>
          </a:p>
          <a:p>
            <a:pPr algn="just"/>
            <a:r>
              <a:rPr lang="en-GB" sz="1600" dirty="0">
                <a:solidFill>
                  <a:schemeClr val="tx1"/>
                </a:solidFill>
              </a:rPr>
              <a:t>Phone: 07801234567</a:t>
            </a:r>
          </a:p>
          <a:p>
            <a:pPr algn="just"/>
            <a:r>
              <a:rPr lang="en-GB" sz="1600" dirty="0">
                <a:solidFill>
                  <a:schemeClr val="tx1"/>
                </a:solidFill>
              </a:rPr>
              <a:t>E-mail: restaurant@trinity.co.uk</a:t>
            </a:r>
          </a:p>
        </p:txBody>
      </p:sp>
    </p:spTree>
    <p:extLst>
      <p:ext uri="{BB962C8B-B14F-4D97-AF65-F5344CB8AC3E}">
        <p14:creationId xmlns:p14="http://schemas.microsoft.com/office/powerpoint/2010/main" val="3786733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157</TotalTime>
  <Words>331</Words>
  <Application>Microsoft Office PowerPoint</Application>
  <PresentationFormat>A4 Paper (210x297 mm)</PresentationFormat>
  <Paragraphs>42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arial</vt:lpstr>
      <vt:lpstr>Calibri</vt:lpstr>
      <vt:lpstr>Calibri Light</vt:lpstr>
      <vt:lpstr>Google Sans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Shah Mohammed Shahjahan</cp:lastModifiedBy>
  <cp:revision>2</cp:revision>
  <dcterms:created xsi:type="dcterms:W3CDTF">2022-06-15T01:24:03Z</dcterms:created>
  <dcterms:modified xsi:type="dcterms:W3CDTF">2022-06-17T14:41:20Z</dcterms:modified>
</cp:coreProperties>
</file>