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8.xml" ContentType="application/vnd.openxmlformats-officedocument.presentationml.tags+xml"/>
  <Override PartName="/ppt/notesSlides/notesSlide1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handoutMasterIdLst>
    <p:handoutMasterId r:id="rId28"/>
  </p:handoutMasterIdLst>
  <p:sldIdLst>
    <p:sldId id="277" r:id="rId2"/>
    <p:sldId id="317" r:id="rId3"/>
    <p:sldId id="345" r:id="rId4"/>
    <p:sldId id="344" r:id="rId5"/>
    <p:sldId id="320" r:id="rId6"/>
    <p:sldId id="321" r:id="rId7"/>
    <p:sldId id="322" r:id="rId8"/>
    <p:sldId id="323" r:id="rId9"/>
    <p:sldId id="324" r:id="rId10"/>
    <p:sldId id="325" r:id="rId11"/>
    <p:sldId id="326" r:id="rId12"/>
    <p:sldId id="327" r:id="rId13"/>
    <p:sldId id="329" r:id="rId14"/>
    <p:sldId id="340" r:id="rId15"/>
    <p:sldId id="342" r:id="rId16"/>
    <p:sldId id="330" r:id="rId17"/>
    <p:sldId id="331" r:id="rId18"/>
    <p:sldId id="332" r:id="rId19"/>
    <p:sldId id="333" r:id="rId20"/>
    <p:sldId id="334" r:id="rId21"/>
    <p:sldId id="335" r:id="rId22"/>
    <p:sldId id="336" r:id="rId23"/>
    <p:sldId id="337" r:id="rId24"/>
    <p:sldId id="338" r:id="rId25"/>
    <p:sldId id="341" r:id="rId2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75" autoAdjust="0"/>
    <p:restoredTop sz="93347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image" Target="../media/image17.jpg"/><Relationship Id="rId4" Type="http://schemas.openxmlformats.org/officeDocument/2006/relationships/image" Target="../media/image20.jp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image" Target="../media/image17.jpg"/><Relationship Id="rId4" Type="http://schemas.openxmlformats.org/officeDocument/2006/relationships/image" Target="../media/image20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8D3D7F-7C95-FB40-8A28-630AFC1D7F7F}" type="doc">
      <dgm:prSet loTypeId="urn:microsoft.com/office/officeart/2005/8/layout/pList1" loCatId="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ACAD8CB-635C-6C48-8B4F-B3BD800EF14F}">
      <dgm:prSet phldrT="[Text]" custT="1"/>
      <dgm:spPr/>
      <dgm:t>
        <a:bodyPr/>
        <a:lstStyle/>
        <a:p>
          <a:r>
            <a:rPr lang="en-US" sz="1800" dirty="0" smtClean="0"/>
            <a:t>Effective demand is backed up with an ability to pay </a:t>
          </a:r>
          <a:endParaRPr lang="en-US" sz="1800" dirty="0"/>
        </a:p>
      </dgm:t>
    </dgm:pt>
    <dgm:pt modelId="{8874E82C-1733-B245-8C3A-B92B24E74E13}" type="parTrans" cxnId="{8EE6C1B1-48ED-894C-9EBB-6777A625E8F6}">
      <dgm:prSet/>
      <dgm:spPr/>
      <dgm:t>
        <a:bodyPr/>
        <a:lstStyle/>
        <a:p>
          <a:endParaRPr lang="en-US" sz="900"/>
        </a:p>
      </dgm:t>
    </dgm:pt>
    <dgm:pt modelId="{3A5D9BB0-4205-E445-9D9B-8FDCFEA5EFF1}" type="sibTrans" cxnId="{8EE6C1B1-48ED-894C-9EBB-6777A625E8F6}">
      <dgm:prSet/>
      <dgm:spPr/>
      <dgm:t>
        <a:bodyPr/>
        <a:lstStyle/>
        <a:p>
          <a:endParaRPr lang="en-US" sz="900"/>
        </a:p>
      </dgm:t>
    </dgm:pt>
    <dgm:pt modelId="{881886D6-AFBD-9F49-8C2C-D8DA40AB361B}">
      <dgm:prSet phldrT="[Text]" custT="1"/>
      <dgm:spPr/>
      <dgm:t>
        <a:bodyPr/>
        <a:lstStyle/>
        <a:p>
          <a:r>
            <a:rPr lang="en-US" sz="1800" dirty="0" smtClean="0"/>
            <a:t>Potential (latent) demand is not yet expressed in the market</a:t>
          </a:r>
          <a:endParaRPr lang="en-US" sz="1800" dirty="0"/>
        </a:p>
      </dgm:t>
    </dgm:pt>
    <dgm:pt modelId="{11377630-6775-BA43-A481-1E2AA979F1D0}" type="parTrans" cxnId="{B2F59B14-AF41-8A4E-A04B-506EC355E6CE}">
      <dgm:prSet/>
      <dgm:spPr/>
      <dgm:t>
        <a:bodyPr/>
        <a:lstStyle/>
        <a:p>
          <a:endParaRPr lang="en-US" sz="900"/>
        </a:p>
      </dgm:t>
    </dgm:pt>
    <dgm:pt modelId="{4EE9906D-4671-7343-AC68-B5D23180ADDE}" type="sibTrans" cxnId="{B2F59B14-AF41-8A4E-A04B-506EC355E6CE}">
      <dgm:prSet/>
      <dgm:spPr/>
      <dgm:t>
        <a:bodyPr/>
        <a:lstStyle/>
        <a:p>
          <a:endParaRPr lang="en-US" sz="900"/>
        </a:p>
      </dgm:t>
    </dgm:pt>
    <dgm:pt modelId="{2B869DFB-1F1E-7243-A7AF-7B73C17081CC}" type="pres">
      <dgm:prSet presAssocID="{978D3D7F-7C95-FB40-8A28-630AFC1D7F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90C587E-7830-D346-AD63-8D9C61B8DA8C}" type="pres">
      <dgm:prSet presAssocID="{6ACAD8CB-635C-6C48-8B4F-B3BD800EF14F}" presName="compNode" presStyleCnt="0"/>
      <dgm:spPr/>
    </dgm:pt>
    <dgm:pt modelId="{7EA58B49-C169-394B-BC2B-F83694B17F28}" type="pres">
      <dgm:prSet presAssocID="{6ACAD8CB-635C-6C48-8B4F-B3BD800EF14F}" presName="pictRect" presStyleLbl="node1" presStyleIdx="0" presStyleCnt="2" custScaleX="71179" custScaleY="53301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" r="-1000"/>
          </a:stretch>
        </a:blipFill>
      </dgm:spPr>
      <dgm:t>
        <a:bodyPr/>
        <a:lstStyle/>
        <a:p>
          <a:endParaRPr lang="en-US"/>
        </a:p>
      </dgm:t>
    </dgm:pt>
    <dgm:pt modelId="{DB760A8B-DF83-EE42-A417-04EFCE6399C3}" type="pres">
      <dgm:prSet presAssocID="{6ACAD8CB-635C-6C48-8B4F-B3BD800EF14F}" presName="textRect" presStyleLbl="revTx" presStyleIdx="0" presStyleCnt="2" custLinFactNeighborX="-1013" custLinFactNeighborY="-4218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D259BDC-46D9-5543-A61C-F58E9BB5E168}" type="pres">
      <dgm:prSet presAssocID="{3A5D9BB0-4205-E445-9D9B-8FDCFEA5EFF1}" presName="sibTrans" presStyleLbl="sibTrans2D1" presStyleIdx="0" presStyleCnt="0"/>
      <dgm:spPr/>
      <dgm:t>
        <a:bodyPr/>
        <a:lstStyle/>
        <a:p>
          <a:endParaRPr lang="en-US"/>
        </a:p>
      </dgm:t>
    </dgm:pt>
    <dgm:pt modelId="{FCD9B595-79DF-6743-8ADB-F0E035931C81}" type="pres">
      <dgm:prSet presAssocID="{881886D6-AFBD-9F49-8C2C-D8DA40AB361B}" presName="compNode" presStyleCnt="0"/>
      <dgm:spPr/>
    </dgm:pt>
    <dgm:pt modelId="{F978E7F5-8F17-A447-A137-CB36EF3CD56E}" type="pres">
      <dgm:prSet presAssocID="{881886D6-AFBD-9F49-8C2C-D8DA40AB361B}" presName="pictRect" presStyleLbl="node1" presStyleIdx="1" presStyleCnt="2" custScaleX="60500" custScaleY="43621" custLinFactNeighborX="2417" custLinFactNeighborY="-25035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t>
        <a:bodyPr/>
        <a:lstStyle/>
        <a:p>
          <a:endParaRPr lang="en-US"/>
        </a:p>
      </dgm:t>
    </dgm:pt>
    <dgm:pt modelId="{893EDFB4-FFFA-1047-9F2B-CCDA7A1A62BA}" type="pres">
      <dgm:prSet presAssocID="{881886D6-AFBD-9F49-8C2C-D8DA40AB361B}" presName="textRect" presStyleLbl="revTx" presStyleIdx="1" presStyleCnt="2" custLinFactNeighborX="1562" custLinFactNeighborY="-8728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96AA015-85CA-7E4D-878B-867E19F1EA33}" type="presOf" srcId="{3A5D9BB0-4205-E445-9D9B-8FDCFEA5EFF1}" destId="{9D259BDC-46D9-5543-A61C-F58E9BB5E168}" srcOrd="0" destOrd="0" presId="urn:microsoft.com/office/officeart/2005/8/layout/pList1"/>
    <dgm:cxn modelId="{8EE6C1B1-48ED-894C-9EBB-6777A625E8F6}" srcId="{978D3D7F-7C95-FB40-8A28-630AFC1D7F7F}" destId="{6ACAD8CB-635C-6C48-8B4F-B3BD800EF14F}" srcOrd="0" destOrd="0" parTransId="{8874E82C-1733-B245-8C3A-B92B24E74E13}" sibTransId="{3A5D9BB0-4205-E445-9D9B-8FDCFEA5EFF1}"/>
    <dgm:cxn modelId="{BAF305D1-2BED-0E4F-828A-C9BA572BAAE3}" type="presOf" srcId="{6ACAD8CB-635C-6C48-8B4F-B3BD800EF14F}" destId="{DB760A8B-DF83-EE42-A417-04EFCE6399C3}" srcOrd="0" destOrd="0" presId="urn:microsoft.com/office/officeart/2005/8/layout/pList1"/>
    <dgm:cxn modelId="{71889AFE-E2C3-1749-B690-B799C61E5D7D}" type="presOf" srcId="{881886D6-AFBD-9F49-8C2C-D8DA40AB361B}" destId="{893EDFB4-FFFA-1047-9F2B-CCDA7A1A62BA}" srcOrd="0" destOrd="0" presId="urn:microsoft.com/office/officeart/2005/8/layout/pList1"/>
    <dgm:cxn modelId="{BF94C1A2-9C56-2344-8502-5DB4C5443914}" type="presOf" srcId="{978D3D7F-7C95-FB40-8A28-630AFC1D7F7F}" destId="{2B869DFB-1F1E-7243-A7AF-7B73C17081CC}" srcOrd="0" destOrd="0" presId="urn:microsoft.com/office/officeart/2005/8/layout/pList1"/>
    <dgm:cxn modelId="{B2F59B14-AF41-8A4E-A04B-506EC355E6CE}" srcId="{978D3D7F-7C95-FB40-8A28-630AFC1D7F7F}" destId="{881886D6-AFBD-9F49-8C2C-D8DA40AB361B}" srcOrd="1" destOrd="0" parTransId="{11377630-6775-BA43-A481-1E2AA979F1D0}" sibTransId="{4EE9906D-4671-7343-AC68-B5D23180ADDE}"/>
    <dgm:cxn modelId="{8D4D3270-6D23-D645-A4B1-D68E40DEBC8C}" type="presParOf" srcId="{2B869DFB-1F1E-7243-A7AF-7B73C17081CC}" destId="{190C587E-7830-D346-AD63-8D9C61B8DA8C}" srcOrd="0" destOrd="0" presId="urn:microsoft.com/office/officeart/2005/8/layout/pList1"/>
    <dgm:cxn modelId="{8A489F63-14DA-604C-B66D-A2CC43D2522B}" type="presParOf" srcId="{190C587E-7830-D346-AD63-8D9C61B8DA8C}" destId="{7EA58B49-C169-394B-BC2B-F83694B17F28}" srcOrd="0" destOrd="0" presId="urn:microsoft.com/office/officeart/2005/8/layout/pList1"/>
    <dgm:cxn modelId="{1F1A3147-6E8A-A840-8C3C-B21526246EA8}" type="presParOf" srcId="{190C587E-7830-D346-AD63-8D9C61B8DA8C}" destId="{DB760A8B-DF83-EE42-A417-04EFCE6399C3}" srcOrd="1" destOrd="0" presId="urn:microsoft.com/office/officeart/2005/8/layout/pList1"/>
    <dgm:cxn modelId="{866A2CC4-309D-1349-80AF-64C1AA734FE3}" type="presParOf" srcId="{2B869DFB-1F1E-7243-A7AF-7B73C17081CC}" destId="{9D259BDC-46D9-5543-A61C-F58E9BB5E168}" srcOrd="1" destOrd="0" presId="urn:microsoft.com/office/officeart/2005/8/layout/pList1"/>
    <dgm:cxn modelId="{60E9CDEE-7AEA-804F-80B0-533CE90AC574}" type="presParOf" srcId="{2B869DFB-1F1E-7243-A7AF-7B73C17081CC}" destId="{FCD9B595-79DF-6743-8ADB-F0E035931C81}" srcOrd="2" destOrd="0" presId="urn:microsoft.com/office/officeart/2005/8/layout/pList1"/>
    <dgm:cxn modelId="{4D172C3E-171D-F840-B593-387D04FD180C}" type="presParOf" srcId="{FCD9B595-79DF-6743-8ADB-F0E035931C81}" destId="{F978E7F5-8F17-A447-A137-CB36EF3CD56E}" srcOrd="0" destOrd="0" presId="urn:microsoft.com/office/officeart/2005/8/layout/pList1"/>
    <dgm:cxn modelId="{A6752349-D009-3846-8BB4-AC28E4CF951C}" type="presParOf" srcId="{FCD9B595-79DF-6743-8ADB-F0E035931C81}" destId="{893EDFB4-FFFA-1047-9F2B-CCDA7A1A62BA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922DB2-510A-1843-A0E5-6DFA0F046730}" type="doc">
      <dgm:prSet loTypeId="urn:microsoft.com/office/officeart/2005/8/layout/pList1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C0844A1-BF09-BA4B-BEEB-84D4110891A4}">
      <dgm:prSet phldrT="[Text]"/>
      <dgm:spPr/>
      <dgm:t>
        <a:bodyPr/>
        <a:lstStyle/>
        <a:p>
          <a:r>
            <a:rPr lang="en-US" dirty="0" smtClean="0"/>
            <a:t>Butter</a:t>
          </a:r>
          <a:endParaRPr lang="en-US" dirty="0"/>
        </a:p>
      </dgm:t>
    </dgm:pt>
    <dgm:pt modelId="{49066629-9F50-C44B-A75A-FFBBF872B0E0}" type="parTrans" cxnId="{1A4EDF4C-525E-4E4B-9A05-4964AEB97F48}">
      <dgm:prSet/>
      <dgm:spPr/>
      <dgm:t>
        <a:bodyPr/>
        <a:lstStyle/>
        <a:p>
          <a:endParaRPr lang="en-US"/>
        </a:p>
      </dgm:t>
    </dgm:pt>
    <dgm:pt modelId="{17D3293E-C907-D74A-BD4C-F8FC95AB73CD}" type="sibTrans" cxnId="{1A4EDF4C-525E-4E4B-9A05-4964AEB97F48}">
      <dgm:prSet/>
      <dgm:spPr/>
      <dgm:t>
        <a:bodyPr/>
        <a:lstStyle/>
        <a:p>
          <a:endParaRPr lang="en-US"/>
        </a:p>
      </dgm:t>
    </dgm:pt>
    <dgm:pt modelId="{8AAA0720-834B-AC43-B0E2-EFC1525D69D2}">
      <dgm:prSet phldrT="[Text]"/>
      <dgm:spPr/>
      <dgm:t>
        <a:bodyPr/>
        <a:lstStyle/>
        <a:p>
          <a:r>
            <a:rPr lang="en-US" dirty="0" smtClean="0"/>
            <a:t>Yoghurt</a:t>
          </a:r>
          <a:endParaRPr lang="en-US" dirty="0"/>
        </a:p>
      </dgm:t>
    </dgm:pt>
    <dgm:pt modelId="{4C2972E9-D5D8-6547-8A4E-6711137F335D}" type="parTrans" cxnId="{EC3F2E63-F2D3-6D4D-ABD1-6AEC2EEA276B}">
      <dgm:prSet/>
      <dgm:spPr/>
      <dgm:t>
        <a:bodyPr/>
        <a:lstStyle/>
        <a:p>
          <a:endParaRPr lang="en-US"/>
        </a:p>
      </dgm:t>
    </dgm:pt>
    <dgm:pt modelId="{3D2A6299-3180-C94A-9B20-2BDF55882560}" type="sibTrans" cxnId="{EC3F2E63-F2D3-6D4D-ABD1-6AEC2EEA276B}">
      <dgm:prSet/>
      <dgm:spPr/>
      <dgm:t>
        <a:bodyPr/>
        <a:lstStyle/>
        <a:p>
          <a:endParaRPr lang="en-US"/>
        </a:p>
      </dgm:t>
    </dgm:pt>
    <dgm:pt modelId="{710812FB-ECA6-9348-B68E-FD96775D8B8F}">
      <dgm:prSet phldrT="[Text]"/>
      <dgm:spPr/>
      <dgm:t>
        <a:bodyPr/>
        <a:lstStyle/>
        <a:p>
          <a:r>
            <a:rPr lang="en-US" dirty="0" smtClean="0"/>
            <a:t>Milk Chocolate</a:t>
          </a:r>
          <a:endParaRPr lang="en-US" dirty="0"/>
        </a:p>
      </dgm:t>
    </dgm:pt>
    <dgm:pt modelId="{AC983C03-AE41-4C44-B4D5-DDB1AF2B773E}" type="parTrans" cxnId="{C6AD54FA-A21C-D64F-A40A-4678C8885450}">
      <dgm:prSet/>
      <dgm:spPr/>
      <dgm:t>
        <a:bodyPr/>
        <a:lstStyle/>
        <a:p>
          <a:endParaRPr lang="en-US"/>
        </a:p>
      </dgm:t>
    </dgm:pt>
    <dgm:pt modelId="{AA7099FE-B642-0D48-9D73-50DA83FDF249}" type="sibTrans" cxnId="{C6AD54FA-A21C-D64F-A40A-4678C8885450}">
      <dgm:prSet/>
      <dgm:spPr/>
      <dgm:t>
        <a:bodyPr/>
        <a:lstStyle/>
        <a:p>
          <a:endParaRPr lang="en-US"/>
        </a:p>
      </dgm:t>
    </dgm:pt>
    <dgm:pt modelId="{C6CAA75E-0141-AA48-AAAF-29F50159CC73}">
      <dgm:prSet phldrT="[Text]"/>
      <dgm:spPr/>
      <dgm:t>
        <a:bodyPr/>
        <a:lstStyle/>
        <a:p>
          <a:r>
            <a:rPr lang="en-US" dirty="0" smtClean="0"/>
            <a:t>Cheese</a:t>
          </a:r>
          <a:endParaRPr lang="en-US" dirty="0"/>
        </a:p>
      </dgm:t>
    </dgm:pt>
    <dgm:pt modelId="{3D778D50-6231-6740-8CA5-D424C67131D5}" type="parTrans" cxnId="{D69FBD00-7ABF-DF4B-92AA-4E0678BF5D51}">
      <dgm:prSet/>
      <dgm:spPr/>
      <dgm:t>
        <a:bodyPr/>
        <a:lstStyle/>
        <a:p>
          <a:endParaRPr lang="en-US"/>
        </a:p>
      </dgm:t>
    </dgm:pt>
    <dgm:pt modelId="{459553B6-98CA-B94A-8BFA-40B5BDF83360}" type="sibTrans" cxnId="{D69FBD00-7ABF-DF4B-92AA-4E0678BF5D51}">
      <dgm:prSet/>
      <dgm:spPr/>
      <dgm:t>
        <a:bodyPr/>
        <a:lstStyle/>
        <a:p>
          <a:endParaRPr lang="en-US"/>
        </a:p>
      </dgm:t>
    </dgm:pt>
    <dgm:pt modelId="{98856071-2FF7-4D48-A1B6-C38A242356EB}" type="pres">
      <dgm:prSet presAssocID="{6F922DB2-510A-1843-A0E5-6DFA0F046730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BAADB24-0160-1245-AF3E-D094E64BF12C}" type="pres">
      <dgm:prSet presAssocID="{3C0844A1-BF09-BA4B-BEEB-84D4110891A4}" presName="compNode" presStyleCnt="0"/>
      <dgm:spPr/>
    </dgm:pt>
    <dgm:pt modelId="{8D680C34-A435-3F43-A864-F3A6BFEC9754}" type="pres">
      <dgm:prSet presAssocID="{3C0844A1-BF09-BA4B-BEEB-84D4110891A4}" presName="pict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000" b="-4000"/>
          </a:stretch>
        </a:blipFill>
      </dgm:spPr>
      <dgm:t>
        <a:bodyPr/>
        <a:lstStyle/>
        <a:p>
          <a:endParaRPr lang="en-US"/>
        </a:p>
      </dgm:t>
    </dgm:pt>
    <dgm:pt modelId="{B535DCAE-DF36-384F-8F86-33F14F67315E}" type="pres">
      <dgm:prSet presAssocID="{3C0844A1-BF09-BA4B-BEEB-84D4110891A4}" presName="textRec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1E6BD20-F012-8A47-A6D1-6AE5E3E237A0}" type="pres">
      <dgm:prSet presAssocID="{17D3293E-C907-D74A-BD4C-F8FC95AB73CD}" presName="sibTrans" presStyleLbl="sibTrans2D1" presStyleIdx="0" presStyleCnt="0"/>
      <dgm:spPr/>
      <dgm:t>
        <a:bodyPr/>
        <a:lstStyle/>
        <a:p>
          <a:endParaRPr lang="en-US"/>
        </a:p>
      </dgm:t>
    </dgm:pt>
    <dgm:pt modelId="{4F2A9E35-905C-3847-860F-359C3C25F252}" type="pres">
      <dgm:prSet presAssocID="{8AAA0720-834B-AC43-B0E2-EFC1525D69D2}" presName="compNode" presStyleCnt="0"/>
      <dgm:spPr/>
    </dgm:pt>
    <dgm:pt modelId="{5622FB8D-B655-924A-9B44-74A14A588F74}" type="pres">
      <dgm:prSet presAssocID="{8AAA0720-834B-AC43-B0E2-EFC1525D69D2}" presName="pictRect" presStyleLbl="nod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t>
        <a:bodyPr/>
        <a:lstStyle/>
        <a:p>
          <a:endParaRPr lang="en-US"/>
        </a:p>
      </dgm:t>
    </dgm:pt>
    <dgm:pt modelId="{2416C90F-624A-E74F-B49D-5F10AFEA782B}" type="pres">
      <dgm:prSet presAssocID="{8AAA0720-834B-AC43-B0E2-EFC1525D69D2}" presName="textRec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465BC5E-E92A-814D-88F9-628536F4871A}" type="pres">
      <dgm:prSet presAssocID="{3D2A6299-3180-C94A-9B20-2BDF55882560}" presName="sibTrans" presStyleLbl="sibTrans2D1" presStyleIdx="0" presStyleCnt="0"/>
      <dgm:spPr/>
      <dgm:t>
        <a:bodyPr/>
        <a:lstStyle/>
        <a:p>
          <a:endParaRPr lang="en-US"/>
        </a:p>
      </dgm:t>
    </dgm:pt>
    <dgm:pt modelId="{C3790235-D263-504B-A293-5423B06D26C5}" type="pres">
      <dgm:prSet presAssocID="{710812FB-ECA6-9348-B68E-FD96775D8B8F}" presName="compNode" presStyleCnt="0"/>
      <dgm:spPr/>
    </dgm:pt>
    <dgm:pt modelId="{12E24A11-A8BD-CC4E-9E79-90EDDE176CC6}" type="pres">
      <dgm:prSet presAssocID="{710812FB-ECA6-9348-B68E-FD96775D8B8F}" presName="pictRect" presStyleLbl="nod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t>
        <a:bodyPr/>
        <a:lstStyle/>
        <a:p>
          <a:endParaRPr lang="en-US"/>
        </a:p>
      </dgm:t>
    </dgm:pt>
    <dgm:pt modelId="{F5FE5D5F-33B0-9B4A-B0B5-5991EBCA4E2E}" type="pres">
      <dgm:prSet presAssocID="{710812FB-ECA6-9348-B68E-FD96775D8B8F}" presName="textRec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9B96DD6-D8D2-A645-AC03-2BED42689EDB}" type="pres">
      <dgm:prSet presAssocID="{AA7099FE-B642-0D48-9D73-50DA83FDF249}" presName="sibTrans" presStyleLbl="sibTrans2D1" presStyleIdx="0" presStyleCnt="0"/>
      <dgm:spPr/>
      <dgm:t>
        <a:bodyPr/>
        <a:lstStyle/>
        <a:p>
          <a:endParaRPr lang="en-US"/>
        </a:p>
      </dgm:t>
    </dgm:pt>
    <dgm:pt modelId="{DEEF5488-21BE-4947-8077-4F7ADFC6E57B}" type="pres">
      <dgm:prSet presAssocID="{C6CAA75E-0141-AA48-AAAF-29F50159CC73}" presName="compNode" presStyleCnt="0"/>
      <dgm:spPr/>
    </dgm:pt>
    <dgm:pt modelId="{C39FD484-9247-A748-8F16-CF41DEE9D9E2}" type="pres">
      <dgm:prSet presAssocID="{C6CAA75E-0141-AA48-AAAF-29F50159CC73}" presName="pictRect" presStyleLbl="nod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" r="-5000"/>
          </a:stretch>
        </a:blipFill>
      </dgm:spPr>
      <dgm:t>
        <a:bodyPr/>
        <a:lstStyle/>
        <a:p>
          <a:endParaRPr lang="en-US"/>
        </a:p>
      </dgm:t>
    </dgm:pt>
    <dgm:pt modelId="{DDE650D9-1AF9-0947-B2B3-B4166D76FD45}" type="pres">
      <dgm:prSet presAssocID="{C6CAA75E-0141-AA48-AAAF-29F50159CC73}" presName="textRec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C3F2E63-F2D3-6D4D-ABD1-6AEC2EEA276B}" srcId="{6F922DB2-510A-1843-A0E5-6DFA0F046730}" destId="{8AAA0720-834B-AC43-B0E2-EFC1525D69D2}" srcOrd="1" destOrd="0" parTransId="{4C2972E9-D5D8-6547-8A4E-6711137F335D}" sibTransId="{3D2A6299-3180-C94A-9B20-2BDF55882560}"/>
    <dgm:cxn modelId="{C6AD54FA-A21C-D64F-A40A-4678C8885450}" srcId="{6F922DB2-510A-1843-A0E5-6DFA0F046730}" destId="{710812FB-ECA6-9348-B68E-FD96775D8B8F}" srcOrd="2" destOrd="0" parTransId="{AC983C03-AE41-4C44-B4D5-DDB1AF2B773E}" sibTransId="{AA7099FE-B642-0D48-9D73-50DA83FDF249}"/>
    <dgm:cxn modelId="{D69FBD00-7ABF-DF4B-92AA-4E0678BF5D51}" srcId="{6F922DB2-510A-1843-A0E5-6DFA0F046730}" destId="{C6CAA75E-0141-AA48-AAAF-29F50159CC73}" srcOrd="3" destOrd="0" parTransId="{3D778D50-6231-6740-8CA5-D424C67131D5}" sibTransId="{459553B6-98CA-B94A-8BFA-40B5BDF83360}"/>
    <dgm:cxn modelId="{055D092A-21D3-644C-8D7D-33F26C83EFF2}" type="presOf" srcId="{17D3293E-C907-D74A-BD4C-F8FC95AB73CD}" destId="{E1E6BD20-F012-8A47-A6D1-6AE5E3E237A0}" srcOrd="0" destOrd="0" presId="urn:microsoft.com/office/officeart/2005/8/layout/pList1"/>
    <dgm:cxn modelId="{18B61F13-935E-0249-841A-89A29280E489}" type="presOf" srcId="{8AAA0720-834B-AC43-B0E2-EFC1525D69D2}" destId="{2416C90F-624A-E74F-B49D-5F10AFEA782B}" srcOrd="0" destOrd="0" presId="urn:microsoft.com/office/officeart/2005/8/layout/pList1"/>
    <dgm:cxn modelId="{9B05D52C-A028-DB4E-88FF-32F65A021CE6}" type="presOf" srcId="{710812FB-ECA6-9348-B68E-FD96775D8B8F}" destId="{F5FE5D5F-33B0-9B4A-B0B5-5991EBCA4E2E}" srcOrd="0" destOrd="0" presId="urn:microsoft.com/office/officeart/2005/8/layout/pList1"/>
    <dgm:cxn modelId="{378A3878-EB2B-9B4C-80EC-C5F1244F3750}" type="presOf" srcId="{6F922DB2-510A-1843-A0E5-6DFA0F046730}" destId="{98856071-2FF7-4D48-A1B6-C38A242356EB}" srcOrd="0" destOrd="0" presId="urn:microsoft.com/office/officeart/2005/8/layout/pList1"/>
    <dgm:cxn modelId="{59EDB6A2-3712-E14F-9BA0-2703C8818932}" type="presOf" srcId="{3D2A6299-3180-C94A-9B20-2BDF55882560}" destId="{7465BC5E-E92A-814D-88F9-628536F4871A}" srcOrd="0" destOrd="0" presId="urn:microsoft.com/office/officeart/2005/8/layout/pList1"/>
    <dgm:cxn modelId="{1A4EDF4C-525E-4E4B-9A05-4964AEB97F48}" srcId="{6F922DB2-510A-1843-A0E5-6DFA0F046730}" destId="{3C0844A1-BF09-BA4B-BEEB-84D4110891A4}" srcOrd="0" destOrd="0" parTransId="{49066629-9F50-C44B-A75A-FFBBF872B0E0}" sibTransId="{17D3293E-C907-D74A-BD4C-F8FC95AB73CD}"/>
    <dgm:cxn modelId="{1062DED7-9D11-D748-98B8-DEBD0CB3376B}" type="presOf" srcId="{C6CAA75E-0141-AA48-AAAF-29F50159CC73}" destId="{DDE650D9-1AF9-0947-B2B3-B4166D76FD45}" srcOrd="0" destOrd="0" presId="urn:microsoft.com/office/officeart/2005/8/layout/pList1"/>
    <dgm:cxn modelId="{F74FFA32-FE29-294F-BB46-89B64F21BA9E}" type="presOf" srcId="{3C0844A1-BF09-BA4B-BEEB-84D4110891A4}" destId="{B535DCAE-DF36-384F-8F86-33F14F67315E}" srcOrd="0" destOrd="0" presId="urn:microsoft.com/office/officeart/2005/8/layout/pList1"/>
    <dgm:cxn modelId="{BED2378E-AE0E-BE44-A937-E78C029DE5EF}" type="presOf" srcId="{AA7099FE-B642-0D48-9D73-50DA83FDF249}" destId="{F9B96DD6-D8D2-A645-AC03-2BED42689EDB}" srcOrd="0" destOrd="0" presId="urn:microsoft.com/office/officeart/2005/8/layout/pList1"/>
    <dgm:cxn modelId="{01D3F7E6-4666-4947-8FA2-1CEBC9106622}" type="presParOf" srcId="{98856071-2FF7-4D48-A1B6-C38A242356EB}" destId="{6BAADB24-0160-1245-AF3E-D094E64BF12C}" srcOrd="0" destOrd="0" presId="urn:microsoft.com/office/officeart/2005/8/layout/pList1"/>
    <dgm:cxn modelId="{CC52CF72-DBB6-AA4B-9322-ADB0C645BFB0}" type="presParOf" srcId="{6BAADB24-0160-1245-AF3E-D094E64BF12C}" destId="{8D680C34-A435-3F43-A864-F3A6BFEC9754}" srcOrd="0" destOrd="0" presId="urn:microsoft.com/office/officeart/2005/8/layout/pList1"/>
    <dgm:cxn modelId="{64AB7D6E-6438-CD49-8C7F-021FDFF6F947}" type="presParOf" srcId="{6BAADB24-0160-1245-AF3E-D094E64BF12C}" destId="{B535DCAE-DF36-384F-8F86-33F14F67315E}" srcOrd="1" destOrd="0" presId="urn:microsoft.com/office/officeart/2005/8/layout/pList1"/>
    <dgm:cxn modelId="{F9FCA9DB-4369-CC43-9040-A14E681ECADF}" type="presParOf" srcId="{98856071-2FF7-4D48-A1B6-C38A242356EB}" destId="{E1E6BD20-F012-8A47-A6D1-6AE5E3E237A0}" srcOrd="1" destOrd="0" presId="urn:microsoft.com/office/officeart/2005/8/layout/pList1"/>
    <dgm:cxn modelId="{F03D9A1D-B436-0C4A-8F0C-4573665EFBE1}" type="presParOf" srcId="{98856071-2FF7-4D48-A1B6-C38A242356EB}" destId="{4F2A9E35-905C-3847-860F-359C3C25F252}" srcOrd="2" destOrd="0" presId="urn:microsoft.com/office/officeart/2005/8/layout/pList1"/>
    <dgm:cxn modelId="{0F4C19D9-0339-2444-9939-EA430928867A}" type="presParOf" srcId="{4F2A9E35-905C-3847-860F-359C3C25F252}" destId="{5622FB8D-B655-924A-9B44-74A14A588F74}" srcOrd="0" destOrd="0" presId="urn:microsoft.com/office/officeart/2005/8/layout/pList1"/>
    <dgm:cxn modelId="{5BDB5875-518C-6C41-B1C2-39DF19D10BCF}" type="presParOf" srcId="{4F2A9E35-905C-3847-860F-359C3C25F252}" destId="{2416C90F-624A-E74F-B49D-5F10AFEA782B}" srcOrd="1" destOrd="0" presId="urn:microsoft.com/office/officeart/2005/8/layout/pList1"/>
    <dgm:cxn modelId="{59F4FB64-E172-C044-B8DB-EFC6381057CE}" type="presParOf" srcId="{98856071-2FF7-4D48-A1B6-C38A242356EB}" destId="{7465BC5E-E92A-814D-88F9-628536F4871A}" srcOrd="3" destOrd="0" presId="urn:microsoft.com/office/officeart/2005/8/layout/pList1"/>
    <dgm:cxn modelId="{A05AB84B-7C73-5D49-BD46-7A60E4699D14}" type="presParOf" srcId="{98856071-2FF7-4D48-A1B6-C38A242356EB}" destId="{C3790235-D263-504B-A293-5423B06D26C5}" srcOrd="4" destOrd="0" presId="urn:microsoft.com/office/officeart/2005/8/layout/pList1"/>
    <dgm:cxn modelId="{C1CEC4AD-3BEA-E34E-9024-9EFFF13EE1DB}" type="presParOf" srcId="{C3790235-D263-504B-A293-5423B06D26C5}" destId="{12E24A11-A8BD-CC4E-9E79-90EDDE176CC6}" srcOrd="0" destOrd="0" presId="urn:microsoft.com/office/officeart/2005/8/layout/pList1"/>
    <dgm:cxn modelId="{D62CF0F0-B8FB-134E-9C4E-7B60DDB197C8}" type="presParOf" srcId="{C3790235-D263-504B-A293-5423B06D26C5}" destId="{F5FE5D5F-33B0-9B4A-B0B5-5991EBCA4E2E}" srcOrd="1" destOrd="0" presId="urn:microsoft.com/office/officeart/2005/8/layout/pList1"/>
    <dgm:cxn modelId="{3B7A54F4-A535-D547-A450-4F8B9B84B0A3}" type="presParOf" srcId="{98856071-2FF7-4D48-A1B6-C38A242356EB}" destId="{F9B96DD6-D8D2-A645-AC03-2BED42689EDB}" srcOrd="5" destOrd="0" presId="urn:microsoft.com/office/officeart/2005/8/layout/pList1"/>
    <dgm:cxn modelId="{52A2FDBB-4F4B-FC46-9B5C-E86603CA4A0D}" type="presParOf" srcId="{98856071-2FF7-4D48-A1B6-C38A242356EB}" destId="{DEEF5488-21BE-4947-8077-4F7ADFC6E57B}" srcOrd="6" destOrd="0" presId="urn:microsoft.com/office/officeart/2005/8/layout/pList1"/>
    <dgm:cxn modelId="{BECF1AA4-5A8F-124D-AB07-05DE774199A6}" type="presParOf" srcId="{DEEF5488-21BE-4947-8077-4F7ADFC6E57B}" destId="{C39FD484-9247-A748-8F16-CF41DEE9D9E2}" srcOrd="0" destOrd="0" presId="urn:microsoft.com/office/officeart/2005/8/layout/pList1"/>
    <dgm:cxn modelId="{48657C07-B212-0F4F-9788-47BADB173502}" type="presParOf" srcId="{DEEF5488-21BE-4947-8077-4F7ADFC6E57B}" destId="{DDE650D9-1AF9-0947-B2B3-B4166D76FD45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1F4CBBC-D803-AE46-AA1D-5A04D6C7C97D}" type="doc">
      <dgm:prSet loTypeId="urn:microsoft.com/office/officeart/2005/8/layout/hList1" loCatId="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606130E-A79D-7B4C-A868-AE10B16DF3F1}">
      <dgm:prSet phldrT="[Text]"/>
      <dgm:spPr/>
      <dgm:t>
        <a:bodyPr/>
        <a:lstStyle/>
        <a:p>
          <a:r>
            <a:rPr lang="en-US" dirty="0" smtClean="0"/>
            <a:t>Income effect</a:t>
          </a:r>
          <a:endParaRPr lang="en-US" dirty="0"/>
        </a:p>
      </dgm:t>
    </dgm:pt>
    <dgm:pt modelId="{B63E3078-CDC8-BE46-9509-642AB16D1F64}" type="parTrans" cxnId="{C57F8A28-463B-694C-97F4-D4B0CFCDCAA2}">
      <dgm:prSet/>
      <dgm:spPr/>
      <dgm:t>
        <a:bodyPr/>
        <a:lstStyle/>
        <a:p>
          <a:endParaRPr lang="en-US"/>
        </a:p>
      </dgm:t>
    </dgm:pt>
    <dgm:pt modelId="{2F1CBD5A-2410-4B41-ABA6-1ABE549B3D44}" type="sibTrans" cxnId="{C57F8A28-463B-694C-97F4-D4B0CFCDCAA2}">
      <dgm:prSet/>
      <dgm:spPr/>
      <dgm:t>
        <a:bodyPr/>
        <a:lstStyle/>
        <a:p>
          <a:endParaRPr lang="en-US"/>
        </a:p>
      </dgm:t>
    </dgm:pt>
    <dgm:pt modelId="{C28DB957-9196-2044-A9D6-42B13AAF689F}">
      <dgm:prSet phldrT="[Text]"/>
      <dgm:spPr/>
      <dgm:t>
        <a:bodyPr/>
        <a:lstStyle/>
        <a:p>
          <a:r>
            <a:rPr lang="en-US" dirty="0" smtClean="0"/>
            <a:t>A fall in price increases the real purchasing power of consumers</a:t>
          </a:r>
          <a:endParaRPr lang="en-US" dirty="0"/>
        </a:p>
      </dgm:t>
    </dgm:pt>
    <dgm:pt modelId="{F21BD5CE-7E90-DC42-B459-F02B5A83FCCE}" type="parTrans" cxnId="{B05771A1-26CC-2548-9DFC-E180812876E8}">
      <dgm:prSet/>
      <dgm:spPr/>
      <dgm:t>
        <a:bodyPr/>
        <a:lstStyle/>
        <a:p>
          <a:endParaRPr lang="en-US"/>
        </a:p>
      </dgm:t>
    </dgm:pt>
    <dgm:pt modelId="{5003AECB-185C-3645-94DB-41E23D08E2EA}" type="sibTrans" cxnId="{B05771A1-26CC-2548-9DFC-E180812876E8}">
      <dgm:prSet/>
      <dgm:spPr/>
      <dgm:t>
        <a:bodyPr/>
        <a:lstStyle/>
        <a:p>
          <a:endParaRPr lang="en-US"/>
        </a:p>
      </dgm:t>
    </dgm:pt>
    <dgm:pt modelId="{AEC54400-2EDB-1F4A-9B22-CFAEF4E7EF4E}">
      <dgm:prSet phldrT="[Text]"/>
      <dgm:spPr/>
      <dgm:t>
        <a:bodyPr/>
        <a:lstStyle/>
        <a:p>
          <a:r>
            <a:rPr lang="en-US" dirty="0" smtClean="0"/>
            <a:t>This allows people to buy more with a given budget</a:t>
          </a:r>
          <a:endParaRPr lang="en-US" dirty="0"/>
        </a:p>
      </dgm:t>
    </dgm:pt>
    <dgm:pt modelId="{FAC9BA85-C505-3345-AEF1-6F70875DC60D}" type="parTrans" cxnId="{018A793C-B059-C44A-BE84-A0FD5E0EE510}">
      <dgm:prSet/>
      <dgm:spPr/>
      <dgm:t>
        <a:bodyPr/>
        <a:lstStyle/>
        <a:p>
          <a:endParaRPr lang="en-US"/>
        </a:p>
      </dgm:t>
    </dgm:pt>
    <dgm:pt modelId="{1492F8C8-76FD-0744-AE28-AE393A336F7C}" type="sibTrans" cxnId="{018A793C-B059-C44A-BE84-A0FD5E0EE510}">
      <dgm:prSet/>
      <dgm:spPr/>
      <dgm:t>
        <a:bodyPr/>
        <a:lstStyle/>
        <a:p>
          <a:endParaRPr lang="en-US"/>
        </a:p>
      </dgm:t>
    </dgm:pt>
    <dgm:pt modelId="{16F84F57-9BDE-BB45-ADA9-1AB8F8F2A445}">
      <dgm:prSet phldrT="[Text]"/>
      <dgm:spPr/>
      <dgm:t>
        <a:bodyPr/>
        <a:lstStyle/>
        <a:p>
          <a:r>
            <a:rPr lang="en-US" dirty="0" smtClean="0"/>
            <a:t>Substitution effect</a:t>
          </a:r>
          <a:endParaRPr lang="en-US" dirty="0"/>
        </a:p>
      </dgm:t>
    </dgm:pt>
    <dgm:pt modelId="{44E446AF-E42C-494E-81D8-AC54E1351325}" type="parTrans" cxnId="{C2160937-3CD2-574E-A00C-A2C2EBD3BD87}">
      <dgm:prSet/>
      <dgm:spPr/>
      <dgm:t>
        <a:bodyPr/>
        <a:lstStyle/>
        <a:p>
          <a:endParaRPr lang="en-US"/>
        </a:p>
      </dgm:t>
    </dgm:pt>
    <dgm:pt modelId="{9E135FC8-407B-F04F-9808-4CC1ED4CE0E2}" type="sibTrans" cxnId="{C2160937-3CD2-574E-A00C-A2C2EBD3BD87}">
      <dgm:prSet/>
      <dgm:spPr/>
      <dgm:t>
        <a:bodyPr/>
        <a:lstStyle/>
        <a:p>
          <a:endParaRPr lang="en-US"/>
        </a:p>
      </dgm:t>
    </dgm:pt>
    <dgm:pt modelId="{79413E28-81F5-DF4A-BB98-E68DD8FFE3CC}">
      <dgm:prSet phldrT="[Text]"/>
      <dgm:spPr/>
      <dgm:t>
        <a:bodyPr/>
        <a:lstStyle/>
        <a:p>
          <a:r>
            <a:rPr lang="en-US" dirty="0" smtClean="0"/>
            <a:t>A fall in the price of good X makes it relatively cheaper compared to substitutes</a:t>
          </a:r>
          <a:endParaRPr lang="en-US" dirty="0"/>
        </a:p>
      </dgm:t>
    </dgm:pt>
    <dgm:pt modelId="{63135314-7C2F-A649-A6CE-0C21EFB49FF2}" type="parTrans" cxnId="{B5BAEED4-C34F-4243-A457-6A8810CD1DCD}">
      <dgm:prSet/>
      <dgm:spPr/>
      <dgm:t>
        <a:bodyPr/>
        <a:lstStyle/>
        <a:p>
          <a:endParaRPr lang="en-US"/>
        </a:p>
      </dgm:t>
    </dgm:pt>
    <dgm:pt modelId="{106E44E8-31E3-D946-8839-F8A3EF63665E}" type="sibTrans" cxnId="{B5BAEED4-C34F-4243-A457-6A8810CD1DCD}">
      <dgm:prSet/>
      <dgm:spPr/>
      <dgm:t>
        <a:bodyPr/>
        <a:lstStyle/>
        <a:p>
          <a:endParaRPr lang="en-US"/>
        </a:p>
      </dgm:t>
    </dgm:pt>
    <dgm:pt modelId="{BC6FFD54-42B5-1A46-BD23-C830A943089A}">
      <dgm:prSet phldrT="[Text]"/>
      <dgm:spPr/>
      <dgm:t>
        <a:bodyPr/>
        <a:lstStyle/>
        <a:p>
          <a:r>
            <a:rPr lang="en-US" dirty="0" smtClean="0"/>
            <a:t>Some consumers will switch to good X leading to higher demand</a:t>
          </a:r>
          <a:endParaRPr lang="en-US" dirty="0"/>
        </a:p>
      </dgm:t>
    </dgm:pt>
    <dgm:pt modelId="{A96C65E3-4FC1-7349-84FC-4E02E68D62E9}" type="parTrans" cxnId="{758E493F-3665-614C-9137-906C996230A8}">
      <dgm:prSet/>
      <dgm:spPr/>
      <dgm:t>
        <a:bodyPr/>
        <a:lstStyle/>
        <a:p>
          <a:endParaRPr lang="en-US"/>
        </a:p>
      </dgm:t>
    </dgm:pt>
    <dgm:pt modelId="{C02C431C-EAAE-2343-8433-7466D5003A4C}" type="sibTrans" cxnId="{758E493F-3665-614C-9137-906C996230A8}">
      <dgm:prSet/>
      <dgm:spPr/>
      <dgm:t>
        <a:bodyPr/>
        <a:lstStyle/>
        <a:p>
          <a:endParaRPr lang="en-US"/>
        </a:p>
      </dgm:t>
    </dgm:pt>
    <dgm:pt modelId="{C9907AB3-33A1-D843-B80B-52B95778DA07}">
      <dgm:prSet phldrT="[Text]"/>
      <dgm:spPr/>
      <dgm:t>
        <a:bodyPr/>
        <a:lstStyle/>
        <a:p>
          <a:r>
            <a:rPr lang="en-US" dirty="0" smtClean="0"/>
            <a:t>Much depends on whether products are close substitutes</a:t>
          </a:r>
          <a:endParaRPr lang="en-US" dirty="0"/>
        </a:p>
      </dgm:t>
    </dgm:pt>
    <dgm:pt modelId="{E3C0AF87-B576-F54F-AF57-D378243784F8}" type="parTrans" cxnId="{A189F65E-63DF-DC4B-9A45-2EECB238FBA3}">
      <dgm:prSet/>
      <dgm:spPr/>
      <dgm:t>
        <a:bodyPr/>
        <a:lstStyle/>
        <a:p>
          <a:endParaRPr lang="en-US"/>
        </a:p>
      </dgm:t>
    </dgm:pt>
    <dgm:pt modelId="{DD41D31E-9728-3849-B464-3A1B3B5259FC}" type="sibTrans" cxnId="{A189F65E-63DF-DC4B-9A45-2EECB238FBA3}">
      <dgm:prSet/>
      <dgm:spPr/>
      <dgm:t>
        <a:bodyPr/>
        <a:lstStyle/>
        <a:p>
          <a:endParaRPr lang="en-US"/>
        </a:p>
      </dgm:t>
    </dgm:pt>
    <dgm:pt modelId="{CDC43097-50B3-8F4C-8841-4BF5851C0A6E}">
      <dgm:prSet phldrT="[Text]"/>
      <dgm:spPr/>
      <dgm:t>
        <a:bodyPr/>
        <a:lstStyle/>
        <a:p>
          <a:r>
            <a:rPr lang="en-US" dirty="0" smtClean="0"/>
            <a:t>For normal goods, demand rises with an increase in real income</a:t>
          </a:r>
          <a:endParaRPr lang="en-US" dirty="0"/>
        </a:p>
      </dgm:t>
    </dgm:pt>
    <dgm:pt modelId="{825B117C-FC54-3044-9917-9E7239868C45}" type="parTrans" cxnId="{5C3B8BE4-CA75-A14B-949F-5BCDF725A1D7}">
      <dgm:prSet/>
      <dgm:spPr/>
      <dgm:t>
        <a:bodyPr/>
        <a:lstStyle/>
        <a:p>
          <a:endParaRPr lang="en-US"/>
        </a:p>
      </dgm:t>
    </dgm:pt>
    <dgm:pt modelId="{3F5D7B93-1059-F549-BD6F-76FF1C63E839}" type="sibTrans" cxnId="{5C3B8BE4-CA75-A14B-949F-5BCDF725A1D7}">
      <dgm:prSet/>
      <dgm:spPr/>
      <dgm:t>
        <a:bodyPr/>
        <a:lstStyle/>
        <a:p>
          <a:endParaRPr lang="en-US"/>
        </a:p>
      </dgm:t>
    </dgm:pt>
    <dgm:pt modelId="{C34B3394-1A28-5949-B8F3-DD1F2E0DBB22}" type="pres">
      <dgm:prSet presAssocID="{81F4CBBC-D803-AE46-AA1D-5A04D6C7C97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83D0D91-EAB4-DF4F-89D3-9C45F83C94F8}" type="pres">
      <dgm:prSet presAssocID="{D606130E-A79D-7B4C-A868-AE10B16DF3F1}" presName="composite" presStyleCnt="0"/>
      <dgm:spPr/>
    </dgm:pt>
    <dgm:pt modelId="{46C3A9EA-BD45-3147-BEC8-A2B413AEED00}" type="pres">
      <dgm:prSet presAssocID="{D606130E-A79D-7B4C-A868-AE10B16DF3F1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666EFC-28C3-5147-865A-D07588485006}" type="pres">
      <dgm:prSet presAssocID="{D606130E-A79D-7B4C-A868-AE10B16DF3F1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719B841-B9CF-C244-B0D9-3B696ACAA70D}" type="pres">
      <dgm:prSet presAssocID="{2F1CBD5A-2410-4B41-ABA6-1ABE549B3D44}" presName="space" presStyleCnt="0"/>
      <dgm:spPr/>
    </dgm:pt>
    <dgm:pt modelId="{08447C79-9CF3-D246-8DA3-5F2B3470D119}" type="pres">
      <dgm:prSet presAssocID="{16F84F57-9BDE-BB45-ADA9-1AB8F8F2A445}" presName="composite" presStyleCnt="0"/>
      <dgm:spPr/>
    </dgm:pt>
    <dgm:pt modelId="{E6AD7F07-DCA1-024B-A192-7227D078ABE0}" type="pres">
      <dgm:prSet presAssocID="{16F84F57-9BDE-BB45-ADA9-1AB8F8F2A445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7BE14D0-0148-9A45-AF00-6DFEEA06D2B8}" type="pres">
      <dgm:prSet presAssocID="{16F84F57-9BDE-BB45-ADA9-1AB8F8F2A445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57957C2-7DE7-5242-BBA3-D997EC2EC4BE}" type="presOf" srcId="{79413E28-81F5-DF4A-BB98-E68DD8FFE3CC}" destId="{67BE14D0-0148-9A45-AF00-6DFEEA06D2B8}" srcOrd="0" destOrd="0" presId="urn:microsoft.com/office/officeart/2005/8/layout/hList1"/>
    <dgm:cxn modelId="{673B2CA1-0E58-DA48-89DD-494A6EBB3EF7}" type="presOf" srcId="{BC6FFD54-42B5-1A46-BD23-C830A943089A}" destId="{67BE14D0-0148-9A45-AF00-6DFEEA06D2B8}" srcOrd="0" destOrd="1" presId="urn:microsoft.com/office/officeart/2005/8/layout/hList1"/>
    <dgm:cxn modelId="{7857AADF-EA39-FF4C-8557-6AD2CFB68BE1}" type="presOf" srcId="{C28DB957-9196-2044-A9D6-42B13AAF689F}" destId="{93666EFC-28C3-5147-865A-D07588485006}" srcOrd="0" destOrd="0" presId="urn:microsoft.com/office/officeart/2005/8/layout/hList1"/>
    <dgm:cxn modelId="{A0A674FA-66F1-6146-ADEF-8FBE88B6B2DC}" type="presOf" srcId="{CDC43097-50B3-8F4C-8841-4BF5851C0A6E}" destId="{93666EFC-28C3-5147-865A-D07588485006}" srcOrd="0" destOrd="2" presId="urn:microsoft.com/office/officeart/2005/8/layout/hList1"/>
    <dgm:cxn modelId="{152B6A00-97A3-B94C-983A-4CB6A8EA77E2}" type="presOf" srcId="{C9907AB3-33A1-D843-B80B-52B95778DA07}" destId="{67BE14D0-0148-9A45-AF00-6DFEEA06D2B8}" srcOrd="0" destOrd="2" presId="urn:microsoft.com/office/officeart/2005/8/layout/hList1"/>
    <dgm:cxn modelId="{BEB92D93-228F-7840-87E5-AE3FC8757B26}" type="presOf" srcId="{81F4CBBC-D803-AE46-AA1D-5A04D6C7C97D}" destId="{C34B3394-1A28-5949-B8F3-DD1F2E0DBB22}" srcOrd="0" destOrd="0" presId="urn:microsoft.com/office/officeart/2005/8/layout/hList1"/>
    <dgm:cxn modelId="{5C3B8BE4-CA75-A14B-949F-5BCDF725A1D7}" srcId="{D606130E-A79D-7B4C-A868-AE10B16DF3F1}" destId="{CDC43097-50B3-8F4C-8841-4BF5851C0A6E}" srcOrd="2" destOrd="0" parTransId="{825B117C-FC54-3044-9917-9E7239868C45}" sibTransId="{3F5D7B93-1059-F549-BD6F-76FF1C63E839}"/>
    <dgm:cxn modelId="{D120229F-EE07-2243-8FC5-B11FC060E944}" type="presOf" srcId="{AEC54400-2EDB-1F4A-9B22-CFAEF4E7EF4E}" destId="{93666EFC-28C3-5147-865A-D07588485006}" srcOrd="0" destOrd="1" presId="urn:microsoft.com/office/officeart/2005/8/layout/hList1"/>
    <dgm:cxn modelId="{018A793C-B059-C44A-BE84-A0FD5E0EE510}" srcId="{D606130E-A79D-7B4C-A868-AE10B16DF3F1}" destId="{AEC54400-2EDB-1F4A-9B22-CFAEF4E7EF4E}" srcOrd="1" destOrd="0" parTransId="{FAC9BA85-C505-3345-AEF1-6F70875DC60D}" sibTransId="{1492F8C8-76FD-0744-AE28-AE393A336F7C}"/>
    <dgm:cxn modelId="{B5BAEED4-C34F-4243-A457-6A8810CD1DCD}" srcId="{16F84F57-9BDE-BB45-ADA9-1AB8F8F2A445}" destId="{79413E28-81F5-DF4A-BB98-E68DD8FFE3CC}" srcOrd="0" destOrd="0" parTransId="{63135314-7C2F-A649-A6CE-0C21EFB49FF2}" sibTransId="{106E44E8-31E3-D946-8839-F8A3EF63665E}"/>
    <dgm:cxn modelId="{758E493F-3665-614C-9137-906C996230A8}" srcId="{16F84F57-9BDE-BB45-ADA9-1AB8F8F2A445}" destId="{BC6FFD54-42B5-1A46-BD23-C830A943089A}" srcOrd="1" destOrd="0" parTransId="{A96C65E3-4FC1-7349-84FC-4E02E68D62E9}" sibTransId="{C02C431C-EAAE-2343-8433-7466D5003A4C}"/>
    <dgm:cxn modelId="{A189F65E-63DF-DC4B-9A45-2EECB238FBA3}" srcId="{16F84F57-9BDE-BB45-ADA9-1AB8F8F2A445}" destId="{C9907AB3-33A1-D843-B80B-52B95778DA07}" srcOrd="2" destOrd="0" parTransId="{E3C0AF87-B576-F54F-AF57-D378243784F8}" sibTransId="{DD41D31E-9728-3849-B464-3A1B3B5259FC}"/>
    <dgm:cxn modelId="{C57F8A28-463B-694C-97F4-D4B0CFCDCAA2}" srcId="{81F4CBBC-D803-AE46-AA1D-5A04D6C7C97D}" destId="{D606130E-A79D-7B4C-A868-AE10B16DF3F1}" srcOrd="0" destOrd="0" parTransId="{B63E3078-CDC8-BE46-9509-642AB16D1F64}" sibTransId="{2F1CBD5A-2410-4B41-ABA6-1ABE549B3D44}"/>
    <dgm:cxn modelId="{C2160937-3CD2-574E-A00C-A2C2EBD3BD87}" srcId="{81F4CBBC-D803-AE46-AA1D-5A04D6C7C97D}" destId="{16F84F57-9BDE-BB45-ADA9-1AB8F8F2A445}" srcOrd="1" destOrd="0" parTransId="{44E446AF-E42C-494E-81D8-AC54E1351325}" sibTransId="{9E135FC8-407B-F04F-9808-4CC1ED4CE0E2}"/>
    <dgm:cxn modelId="{B05771A1-26CC-2548-9DFC-E180812876E8}" srcId="{D606130E-A79D-7B4C-A868-AE10B16DF3F1}" destId="{C28DB957-9196-2044-A9D6-42B13AAF689F}" srcOrd="0" destOrd="0" parTransId="{F21BD5CE-7E90-DC42-B459-F02B5A83FCCE}" sibTransId="{5003AECB-185C-3645-94DB-41E23D08E2EA}"/>
    <dgm:cxn modelId="{40216E7E-FE03-4B40-91E2-AC3C1BB306FE}" type="presOf" srcId="{D606130E-A79D-7B4C-A868-AE10B16DF3F1}" destId="{46C3A9EA-BD45-3147-BEC8-A2B413AEED00}" srcOrd="0" destOrd="0" presId="urn:microsoft.com/office/officeart/2005/8/layout/hList1"/>
    <dgm:cxn modelId="{88F40B85-C1D7-6045-9AEB-E296BD8C2CED}" type="presOf" srcId="{16F84F57-9BDE-BB45-ADA9-1AB8F8F2A445}" destId="{E6AD7F07-DCA1-024B-A192-7227D078ABE0}" srcOrd="0" destOrd="0" presId="urn:microsoft.com/office/officeart/2005/8/layout/hList1"/>
    <dgm:cxn modelId="{E3AE3912-E721-E54E-A8A6-FB63783232E2}" type="presParOf" srcId="{C34B3394-1A28-5949-B8F3-DD1F2E0DBB22}" destId="{C83D0D91-EAB4-DF4F-89D3-9C45F83C94F8}" srcOrd="0" destOrd="0" presId="urn:microsoft.com/office/officeart/2005/8/layout/hList1"/>
    <dgm:cxn modelId="{824B1A30-9D29-3E4E-8925-F84B8D60B2A2}" type="presParOf" srcId="{C83D0D91-EAB4-DF4F-89D3-9C45F83C94F8}" destId="{46C3A9EA-BD45-3147-BEC8-A2B413AEED00}" srcOrd="0" destOrd="0" presId="urn:microsoft.com/office/officeart/2005/8/layout/hList1"/>
    <dgm:cxn modelId="{C488EDEC-A79D-1942-A3CB-BB9104006A91}" type="presParOf" srcId="{C83D0D91-EAB4-DF4F-89D3-9C45F83C94F8}" destId="{93666EFC-28C3-5147-865A-D07588485006}" srcOrd="1" destOrd="0" presId="urn:microsoft.com/office/officeart/2005/8/layout/hList1"/>
    <dgm:cxn modelId="{37FFBE4F-A32E-984F-8D4C-0563E48CB189}" type="presParOf" srcId="{C34B3394-1A28-5949-B8F3-DD1F2E0DBB22}" destId="{7719B841-B9CF-C244-B0D9-3B696ACAA70D}" srcOrd="1" destOrd="0" presId="urn:microsoft.com/office/officeart/2005/8/layout/hList1"/>
    <dgm:cxn modelId="{3286A389-AC5B-E240-9EE5-DA358DBB1D29}" type="presParOf" srcId="{C34B3394-1A28-5949-B8F3-DD1F2E0DBB22}" destId="{08447C79-9CF3-D246-8DA3-5F2B3470D119}" srcOrd="2" destOrd="0" presId="urn:microsoft.com/office/officeart/2005/8/layout/hList1"/>
    <dgm:cxn modelId="{059EAFAB-CA46-B14A-9A9F-DDF773604F05}" type="presParOf" srcId="{08447C79-9CF3-D246-8DA3-5F2B3470D119}" destId="{E6AD7F07-DCA1-024B-A192-7227D078ABE0}" srcOrd="0" destOrd="0" presId="urn:microsoft.com/office/officeart/2005/8/layout/hList1"/>
    <dgm:cxn modelId="{1777AB88-0ECD-6344-B681-5B17E8D67F45}" type="presParOf" srcId="{08447C79-9CF3-D246-8DA3-5F2B3470D119}" destId="{67BE14D0-0148-9A45-AF00-6DFEEA06D2B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A58B49-C169-394B-BC2B-F83694B17F28}">
      <dsp:nvSpPr>
        <dsp:cNvPr id="0" name=""/>
        <dsp:cNvSpPr/>
      </dsp:nvSpPr>
      <dsp:spPr>
        <a:xfrm>
          <a:off x="647242" y="1647"/>
          <a:ext cx="1990002" cy="1026730"/>
        </a:xfrm>
        <a:prstGeom prst="round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" r="-1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760A8B-DF83-EE42-A417-04EFCE6399C3}">
      <dsp:nvSpPr>
        <dsp:cNvPr id="0" name=""/>
        <dsp:cNvSpPr/>
      </dsp:nvSpPr>
      <dsp:spPr>
        <a:xfrm>
          <a:off x="216036" y="1040651"/>
          <a:ext cx="2795772" cy="10372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Effective demand is backed up with an ability to pay </a:t>
          </a:r>
          <a:endParaRPr lang="en-US" sz="1800" kern="1200" dirty="0"/>
        </a:p>
      </dsp:txBody>
      <dsp:txXfrm>
        <a:off x="216036" y="1040651"/>
        <a:ext cx="2795772" cy="1037231"/>
      </dsp:txXfrm>
    </dsp:sp>
    <dsp:sp modelId="{F978E7F5-8F17-A447-A137-CB36EF3CD56E}">
      <dsp:nvSpPr>
        <dsp:cNvPr id="0" name=""/>
        <dsp:cNvSpPr/>
      </dsp:nvSpPr>
      <dsp:spPr>
        <a:xfrm>
          <a:off x="864096" y="2312718"/>
          <a:ext cx="1691442" cy="840265"/>
        </a:xfrm>
        <a:prstGeom prst="roundRect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93EDFB4-FFFA-1047-9F2B-CCDA7A1A62BA}">
      <dsp:nvSpPr>
        <dsp:cNvPr id="0" name=""/>
        <dsp:cNvSpPr/>
      </dsp:nvSpPr>
      <dsp:spPr>
        <a:xfrm>
          <a:off x="288027" y="3272903"/>
          <a:ext cx="2795772" cy="10372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Potential (latent) demand is not yet expressed in the market</a:t>
          </a:r>
          <a:endParaRPr lang="en-US" sz="1800" kern="1200" dirty="0"/>
        </a:p>
      </dsp:txBody>
      <dsp:txXfrm>
        <a:off x="288027" y="3272903"/>
        <a:ext cx="2795772" cy="10372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680C34-A435-3F43-A864-F3A6BFEC9754}">
      <dsp:nvSpPr>
        <dsp:cNvPr id="0" name=""/>
        <dsp:cNvSpPr/>
      </dsp:nvSpPr>
      <dsp:spPr>
        <a:xfrm>
          <a:off x="1336" y="327222"/>
          <a:ext cx="1975727" cy="1361276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000" b="-4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35DCAE-DF36-384F-8F86-33F14F67315E}">
      <dsp:nvSpPr>
        <dsp:cNvPr id="0" name=""/>
        <dsp:cNvSpPr/>
      </dsp:nvSpPr>
      <dsp:spPr>
        <a:xfrm>
          <a:off x="1336" y="1688498"/>
          <a:ext cx="1975727" cy="732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0" numCol="1" spcCol="1270" anchor="t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Butter</a:t>
          </a:r>
          <a:endParaRPr lang="en-US" sz="2100" kern="1200" dirty="0"/>
        </a:p>
      </dsp:txBody>
      <dsp:txXfrm>
        <a:off x="1336" y="1688498"/>
        <a:ext cx="1975727" cy="732994"/>
      </dsp:txXfrm>
    </dsp:sp>
    <dsp:sp modelId="{5622FB8D-B655-924A-9B44-74A14A588F74}">
      <dsp:nvSpPr>
        <dsp:cNvPr id="0" name=""/>
        <dsp:cNvSpPr/>
      </dsp:nvSpPr>
      <dsp:spPr>
        <a:xfrm>
          <a:off x="2174719" y="327222"/>
          <a:ext cx="1975727" cy="1361276"/>
        </a:xfrm>
        <a:prstGeom prst="round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16C90F-624A-E74F-B49D-5F10AFEA782B}">
      <dsp:nvSpPr>
        <dsp:cNvPr id="0" name=""/>
        <dsp:cNvSpPr/>
      </dsp:nvSpPr>
      <dsp:spPr>
        <a:xfrm>
          <a:off x="2174719" y="1688498"/>
          <a:ext cx="1975727" cy="732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0" numCol="1" spcCol="1270" anchor="t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Yoghurt</a:t>
          </a:r>
          <a:endParaRPr lang="en-US" sz="2100" kern="1200" dirty="0"/>
        </a:p>
      </dsp:txBody>
      <dsp:txXfrm>
        <a:off x="2174719" y="1688498"/>
        <a:ext cx="1975727" cy="732994"/>
      </dsp:txXfrm>
    </dsp:sp>
    <dsp:sp modelId="{12E24A11-A8BD-CC4E-9E79-90EDDE176CC6}">
      <dsp:nvSpPr>
        <dsp:cNvPr id="0" name=""/>
        <dsp:cNvSpPr/>
      </dsp:nvSpPr>
      <dsp:spPr>
        <a:xfrm>
          <a:off x="1336" y="2619066"/>
          <a:ext cx="1975727" cy="1361276"/>
        </a:xfrm>
        <a:prstGeom prst="round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FE5D5F-33B0-9B4A-B0B5-5991EBCA4E2E}">
      <dsp:nvSpPr>
        <dsp:cNvPr id="0" name=""/>
        <dsp:cNvSpPr/>
      </dsp:nvSpPr>
      <dsp:spPr>
        <a:xfrm>
          <a:off x="1336" y="3980342"/>
          <a:ext cx="1975727" cy="732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0" numCol="1" spcCol="1270" anchor="t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Milk Chocolate</a:t>
          </a:r>
          <a:endParaRPr lang="en-US" sz="2100" kern="1200" dirty="0"/>
        </a:p>
      </dsp:txBody>
      <dsp:txXfrm>
        <a:off x="1336" y="3980342"/>
        <a:ext cx="1975727" cy="732994"/>
      </dsp:txXfrm>
    </dsp:sp>
    <dsp:sp modelId="{C39FD484-9247-A748-8F16-CF41DEE9D9E2}">
      <dsp:nvSpPr>
        <dsp:cNvPr id="0" name=""/>
        <dsp:cNvSpPr/>
      </dsp:nvSpPr>
      <dsp:spPr>
        <a:xfrm>
          <a:off x="2174719" y="2619066"/>
          <a:ext cx="1975727" cy="1361276"/>
        </a:xfrm>
        <a:prstGeom prst="round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" r="-5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DE650D9-1AF9-0947-B2B3-B4166D76FD45}">
      <dsp:nvSpPr>
        <dsp:cNvPr id="0" name=""/>
        <dsp:cNvSpPr/>
      </dsp:nvSpPr>
      <dsp:spPr>
        <a:xfrm>
          <a:off x="2174719" y="3980342"/>
          <a:ext cx="1975727" cy="732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0" numCol="1" spcCol="1270" anchor="t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Cheese</a:t>
          </a:r>
          <a:endParaRPr lang="en-US" sz="2100" kern="1200" dirty="0"/>
        </a:p>
      </dsp:txBody>
      <dsp:txXfrm>
        <a:off x="2174719" y="3980342"/>
        <a:ext cx="1975727" cy="7329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C3A9EA-BD45-3147-BEC8-A2B413AEED00}">
      <dsp:nvSpPr>
        <dsp:cNvPr id="0" name=""/>
        <dsp:cNvSpPr/>
      </dsp:nvSpPr>
      <dsp:spPr>
        <a:xfrm>
          <a:off x="42" y="296315"/>
          <a:ext cx="4037792" cy="74880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Income effect</a:t>
          </a:r>
          <a:endParaRPr lang="en-US" sz="2600" kern="1200" dirty="0"/>
        </a:p>
      </dsp:txBody>
      <dsp:txXfrm>
        <a:off x="42" y="296315"/>
        <a:ext cx="4037792" cy="748800"/>
      </dsp:txXfrm>
    </dsp:sp>
    <dsp:sp modelId="{93666EFC-28C3-5147-865A-D07588485006}">
      <dsp:nvSpPr>
        <dsp:cNvPr id="0" name=""/>
        <dsp:cNvSpPr/>
      </dsp:nvSpPr>
      <dsp:spPr>
        <a:xfrm>
          <a:off x="42" y="1045115"/>
          <a:ext cx="4037792" cy="405916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684" tIns="138684" rIns="184912" bIns="208026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600" kern="1200" dirty="0" smtClean="0"/>
            <a:t>A fall in price increases the real purchasing power of consumers</a:t>
          </a:r>
          <a:endParaRPr lang="en-US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600" kern="1200" dirty="0" smtClean="0"/>
            <a:t>This allows people to buy more with a given budget</a:t>
          </a:r>
          <a:endParaRPr lang="en-US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600" kern="1200" dirty="0" smtClean="0"/>
            <a:t>For normal goods, demand rises with an increase in real income</a:t>
          </a:r>
          <a:endParaRPr lang="en-US" sz="2600" kern="1200" dirty="0"/>
        </a:p>
      </dsp:txBody>
      <dsp:txXfrm>
        <a:off x="42" y="1045115"/>
        <a:ext cx="4037792" cy="4059168"/>
      </dsp:txXfrm>
    </dsp:sp>
    <dsp:sp modelId="{E6AD7F07-DCA1-024B-A192-7227D078ABE0}">
      <dsp:nvSpPr>
        <dsp:cNvPr id="0" name=""/>
        <dsp:cNvSpPr/>
      </dsp:nvSpPr>
      <dsp:spPr>
        <a:xfrm>
          <a:off x="4603125" y="296315"/>
          <a:ext cx="4037792" cy="748800"/>
        </a:xfrm>
        <a:prstGeom prst="rect">
          <a:avLst/>
        </a:prstGeom>
        <a:gradFill rotWithShape="0">
          <a:gsLst>
            <a:gs pos="0">
              <a:schemeClr val="accent2">
                <a:hueOff val="1175490"/>
                <a:satOff val="-58120"/>
                <a:lumOff val="4118"/>
                <a:alphaOff val="0"/>
                <a:shade val="51000"/>
                <a:satMod val="130000"/>
              </a:schemeClr>
            </a:gs>
            <a:gs pos="80000">
              <a:schemeClr val="accent2">
                <a:hueOff val="1175490"/>
                <a:satOff val="-58120"/>
                <a:lumOff val="4118"/>
                <a:alphaOff val="0"/>
                <a:shade val="93000"/>
                <a:satMod val="130000"/>
              </a:schemeClr>
            </a:gs>
            <a:gs pos="100000">
              <a:schemeClr val="accent2">
                <a:hueOff val="1175490"/>
                <a:satOff val="-58120"/>
                <a:lumOff val="4118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1175490"/>
              <a:satOff val="-58120"/>
              <a:lumOff val="411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Substitution effect</a:t>
          </a:r>
          <a:endParaRPr lang="en-US" sz="2600" kern="1200" dirty="0"/>
        </a:p>
      </dsp:txBody>
      <dsp:txXfrm>
        <a:off x="4603125" y="296315"/>
        <a:ext cx="4037792" cy="748800"/>
      </dsp:txXfrm>
    </dsp:sp>
    <dsp:sp modelId="{67BE14D0-0148-9A45-AF00-6DFEEA06D2B8}">
      <dsp:nvSpPr>
        <dsp:cNvPr id="0" name=""/>
        <dsp:cNvSpPr/>
      </dsp:nvSpPr>
      <dsp:spPr>
        <a:xfrm>
          <a:off x="4603125" y="1045115"/>
          <a:ext cx="4037792" cy="4059168"/>
        </a:xfrm>
        <a:prstGeom prst="rect">
          <a:avLst/>
        </a:prstGeom>
        <a:solidFill>
          <a:schemeClr val="accent2">
            <a:tint val="40000"/>
            <a:alpha val="90000"/>
            <a:hueOff val="1477432"/>
            <a:satOff val="-68990"/>
            <a:lumOff val="-3553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1477432"/>
              <a:satOff val="-68990"/>
              <a:lumOff val="-355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684" tIns="138684" rIns="184912" bIns="208026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600" kern="1200" dirty="0" smtClean="0"/>
            <a:t>A fall in the price of good X makes it relatively cheaper compared to substitutes</a:t>
          </a:r>
          <a:endParaRPr lang="en-US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600" kern="1200" dirty="0" smtClean="0"/>
            <a:t>Some consumers will switch to good X leading to higher demand</a:t>
          </a:r>
          <a:endParaRPr lang="en-US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600" kern="1200" dirty="0" smtClean="0"/>
            <a:t>Much depends on whether products are close substitutes</a:t>
          </a:r>
          <a:endParaRPr lang="en-US" sz="2600" kern="1200" dirty="0"/>
        </a:p>
      </dsp:txBody>
      <dsp:txXfrm>
        <a:off x="4603125" y="1045115"/>
        <a:ext cx="4037792" cy="40591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804A8B6-9C7C-4273-98AA-E93F389C7DA0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32563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380D6DA-BF21-42FE-8ED5-A1D2E6A29AB4}" type="slidenum">
              <a:rPr lang="en-GB" altLang="en-US" sz="1200"/>
              <a:pPr algn="r"/>
              <a:t>5</a:t>
            </a:fld>
            <a:endParaRPr lang="en-GB" altLang="en-US" sz="1200"/>
          </a:p>
        </p:txBody>
      </p:sp>
      <p:sp>
        <p:nvSpPr>
          <p:cNvPr id="325635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5636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2</a:t>
            </a:r>
          </a:p>
        </p:txBody>
      </p:sp>
      <p:sp>
        <p:nvSpPr>
          <p:cNvPr id="325637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5638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5639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25640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8809879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80BA9AB-6B02-42AA-BF84-2FA130F001C1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49357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9357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2438690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EC2210-C0CF-4F2E-82FE-1EA859A2651B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49561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9561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1312823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01AF0F-77E1-416B-9E5E-5AAF0E68ED02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32973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D4188B41-836B-47E4-988D-E37022A5E276}" type="slidenum">
              <a:rPr lang="en-GB" altLang="en-US" sz="1200"/>
              <a:pPr algn="r"/>
              <a:t>8</a:t>
            </a:fld>
            <a:endParaRPr lang="en-GB" altLang="en-US" sz="1200"/>
          </a:p>
        </p:txBody>
      </p:sp>
      <p:sp>
        <p:nvSpPr>
          <p:cNvPr id="329731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2973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5083644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89B1F08-F262-494F-9048-EF35DB4F8C6E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331778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E564EF7-9A36-4B0E-B61C-AD3038FE0139}" type="slidenum">
              <a:rPr lang="en-GB" altLang="en-US" sz="1200"/>
              <a:pPr algn="r"/>
              <a:t>9</a:t>
            </a:fld>
            <a:endParaRPr lang="en-GB" altLang="en-US" sz="1200"/>
          </a:p>
        </p:txBody>
      </p:sp>
      <p:sp>
        <p:nvSpPr>
          <p:cNvPr id="331779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31780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9146476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2EE2B2-7E52-4EED-A70E-A41F7E44E2A7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33382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6A7C18A-8F6A-4235-AAA1-477BA6544F43}" type="slidenum">
              <a:rPr lang="en-GB" altLang="en-US" sz="1200"/>
              <a:pPr algn="r"/>
              <a:t>10</a:t>
            </a:fld>
            <a:endParaRPr lang="en-GB" altLang="en-US" sz="1200"/>
          </a:p>
        </p:txBody>
      </p:sp>
      <p:sp>
        <p:nvSpPr>
          <p:cNvPr id="333827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33828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41089242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01692B4-15F7-4A06-8AAA-FA963BB7C2C2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33587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D1A44C8-8F08-4A92-AE9B-5DD3E064F881}" type="slidenum">
              <a:rPr lang="en-GB" altLang="en-US" sz="1200"/>
              <a:pPr algn="r"/>
              <a:t>11</a:t>
            </a:fld>
            <a:endParaRPr lang="en-GB" altLang="en-US" sz="1200"/>
          </a:p>
        </p:txBody>
      </p:sp>
      <p:sp>
        <p:nvSpPr>
          <p:cNvPr id="335875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3587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2995449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F90519-9D93-4675-AF03-BD116D242B33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33792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825137B-3410-4A56-95A9-82487AAF188B}" type="slidenum">
              <a:rPr lang="en-GB" altLang="en-US" sz="1200"/>
              <a:pPr algn="r"/>
              <a:t>12</a:t>
            </a:fld>
            <a:endParaRPr lang="en-GB" altLang="en-US" sz="1200"/>
          </a:p>
        </p:txBody>
      </p:sp>
      <p:sp>
        <p:nvSpPr>
          <p:cNvPr id="337923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37924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7083515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B7135F9-A934-48D2-BBEC-14F32C0D1FC0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50688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DE8A7A05-0CC4-46A0-81E6-A6D2A3F0313E}" type="slidenum">
              <a:rPr lang="en-GB" altLang="en-US" sz="1200"/>
              <a:pPr algn="r"/>
              <a:t>13</a:t>
            </a:fld>
            <a:endParaRPr lang="en-GB" altLang="en-US" sz="1200"/>
          </a:p>
        </p:txBody>
      </p:sp>
      <p:sp>
        <p:nvSpPr>
          <p:cNvPr id="506883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6884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506885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6886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6887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06888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40224892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EE7240E-467A-4099-A825-239EA8A6BC29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34406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4406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5205723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3BDF98-84A7-4AB9-BC89-F838CFAF4EC3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34611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8A43C37-54E0-4BE2-9FE1-198E360C4212}" type="slidenum">
              <a:rPr lang="en-GB" altLang="en-US" sz="1200"/>
              <a:pPr algn="r"/>
              <a:t>17</a:t>
            </a:fld>
            <a:endParaRPr lang="en-GB" altLang="en-US" sz="1200"/>
          </a:p>
        </p:txBody>
      </p:sp>
      <p:sp>
        <p:nvSpPr>
          <p:cNvPr id="346115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6116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346117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6118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6119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46120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0333619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26F56A3-F48B-4A35-B3EB-034AA30BD748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34816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AE8911C-0F5C-445E-B689-9AA6AB50BE37}" type="slidenum">
              <a:rPr lang="en-GB" altLang="en-US" sz="1200"/>
              <a:pPr algn="r"/>
              <a:t>18</a:t>
            </a:fld>
            <a:endParaRPr lang="en-GB" altLang="en-US" sz="1200"/>
          </a:p>
        </p:txBody>
      </p:sp>
      <p:sp>
        <p:nvSpPr>
          <p:cNvPr id="348163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48164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0891535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E195E0-9A7B-4197-8E20-DD7EB0C2EF06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35021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695C8CE-9CB9-4959-8BF6-7C9F2AF4ACBF}" type="slidenum">
              <a:rPr lang="en-GB" altLang="en-US" sz="1200"/>
              <a:pPr algn="r"/>
              <a:t>19</a:t>
            </a:fld>
            <a:endParaRPr lang="en-GB" altLang="en-US" sz="1200"/>
          </a:p>
        </p:txBody>
      </p:sp>
      <p:sp>
        <p:nvSpPr>
          <p:cNvPr id="350211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5021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41083788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14EC2F-859D-4F53-8EA3-1D299C0BD7FF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352258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81E2A31-EC82-4C79-9593-5D4E195FADED}" type="slidenum">
              <a:rPr lang="en-GB" altLang="en-US" sz="1200"/>
              <a:pPr algn="r"/>
              <a:t>20</a:t>
            </a:fld>
            <a:endParaRPr lang="en-GB" altLang="en-US" sz="1200"/>
          </a:p>
        </p:txBody>
      </p:sp>
      <p:sp>
        <p:nvSpPr>
          <p:cNvPr id="352259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52260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2512068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5042D9-1A3C-4FF3-8F6B-F29778FEB6B7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35430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BC5F6BE-E8FB-4A66-9198-ACD51E1D6F7A}" type="slidenum">
              <a:rPr lang="en-GB" altLang="en-US" sz="1200"/>
              <a:pPr algn="r"/>
              <a:t>21</a:t>
            </a:fld>
            <a:endParaRPr lang="en-GB" altLang="en-US" sz="1200"/>
          </a:p>
        </p:txBody>
      </p:sp>
      <p:sp>
        <p:nvSpPr>
          <p:cNvPr id="354307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54308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87715219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732F6CF-62AF-48E9-AB29-E63D0633CA51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35635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0E5098F9-EBB9-4A2D-BC26-C2F652E3338D}" type="slidenum">
              <a:rPr lang="en-GB" altLang="en-US" sz="1200"/>
              <a:pPr algn="r"/>
              <a:t>22</a:t>
            </a:fld>
            <a:endParaRPr lang="en-GB" altLang="en-US" sz="1200"/>
          </a:p>
        </p:txBody>
      </p:sp>
      <p:sp>
        <p:nvSpPr>
          <p:cNvPr id="356355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5635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9174160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F623006-8D0C-4D8E-B7A6-85FE6D57AF2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1100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185853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25" y="188913"/>
            <a:ext cx="8534400" cy="758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301625" y="1524000"/>
            <a:ext cx="8534400" cy="48895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565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1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2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7.jpeg"/><Relationship Id="rId5" Type="http://schemas.openxmlformats.org/officeDocument/2006/relationships/image" Target="../media/image6.emf"/><Relationship Id="rId4" Type="http://schemas.openxmlformats.org/officeDocument/2006/relationships/oleObject" Target="../embeddings/oleObject3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7.jpeg"/><Relationship Id="rId5" Type="http://schemas.openxmlformats.org/officeDocument/2006/relationships/image" Target="../media/image8.emf"/><Relationship Id="rId4" Type="http://schemas.openxmlformats.org/officeDocument/2006/relationships/oleObject" Target="../embeddings/oleObject4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7.jpeg"/><Relationship Id="rId5" Type="http://schemas.openxmlformats.org/officeDocument/2006/relationships/image" Target="../media/image9.emf"/><Relationship Id="rId4" Type="http://schemas.openxmlformats.org/officeDocument/2006/relationships/oleObject" Target="../embeddings/oleObject5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7.jpeg"/><Relationship Id="rId5" Type="http://schemas.openxmlformats.org/officeDocument/2006/relationships/image" Target="../media/image10.emf"/><Relationship Id="rId4" Type="http://schemas.openxmlformats.org/officeDocument/2006/relationships/oleObject" Target="../embeddings/oleObject6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7.jpeg"/><Relationship Id="rId5" Type="http://schemas.openxmlformats.org/officeDocument/2006/relationships/image" Target="../media/image11.emf"/><Relationship Id="rId4" Type="http://schemas.openxmlformats.org/officeDocument/2006/relationships/oleObject" Target="../embeddings/oleObject7.bin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5" Type="http://schemas.openxmlformats.org/officeDocument/2006/relationships/image" Target="../media/image12.emf"/><Relationship Id="rId4" Type="http://schemas.openxmlformats.org/officeDocument/2006/relationships/oleObject" Target="../embeddings/oleObject8.bin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7.jpeg"/><Relationship Id="rId5" Type="http://schemas.openxmlformats.org/officeDocument/2006/relationships/image" Target="../media/image13.emf"/><Relationship Id="rId4" Type="http://schemas.openxmlformats.org/officeDocument/2006/relationships/oleObject" Target="../embeddings/oleObject9.bin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7.jpeg"/><Relationship Id="rId5" Type="http://schemas.openxmlformats.org/officeDocument/2006/relationships/image" Target="../media/image14.emf"/><Relationship Id="rId4" Type="http://schemas.openxmlformats.org/officeDocument/2006/relationships/oleObject" Target="../embeddings/oleObject10.bin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7.jpeg"/><Relationship Id="rId5" Type="http://schemas.openxmlformats.org/officeDocument/2006/relationships/image" Target="../media/image15.emf"/><Relationship Id="rId4" Type="http://schemas.openxmlformats.org/officeDocument/2006/relationships/oleObject" Target="../embeddings/oleObject11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7.jpeg"/><Relationship Id="rId5" Type="http://schemas.openxmlformats.org/officeDocument/2006/relationships/image" Target="../media/image16.emf"/><Relationship Id="rId4" Type="http://schemas.openxmlformats.org/officeDocument/2006/relationships/oleObject" Target="../embeddings/oleObject12.bin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notesSlide" Target="../notesSlides/notesSlide17.xml"/><Relationship Id="rId7" Type="http://schemas.openxmlformats.org/officeDocument/2006/relationships/diagramColors" Target="../diagrams/colors3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8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dirty="0"/>
              <a:t>LCBB5003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Economics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- 1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 smtClean="0">
                <a:solidFill>
                  <a:schemeClr val="accent2"/>
                </a:solidFill>
              </a:rPr>
              <a:t>Session 2 - The </a:t>
            </a:r>
            <a:r>
              <a:rPr lang="en-GB" altLang="en-US" sz="4800" b="1" dirty="0" smtClean="0">
                <a:solidFill>
                  <a:schemeClr val="accent2"/>
                </a:solidFill>
              </a:rPr>
              <a:t>Theory of Market Demand</a:t>
            </a:r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31640" y="692696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Session 2 Objectives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9552" y="1772816"/>
            <a:ext cx="77048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Explain the Theory of Market Demand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Explain the Factors</a:t>
            </a: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 that determine market demand.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2356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Demand for Goods and Services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51520" y="980728"/>
            <a:ext cx="5400600" cy="568863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Definition of demand: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Demand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for a </a:t>
            </a: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good or service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the </a:t>
            </a: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quantity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that purchasers are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willing and able to buy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at </a:t>
            </a: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given price in a given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period of </a:t>
            </a: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time.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Effective demand: </a:t>
            </a:r>
            <a:endParaRPr kumimoji="0" lang="en-US" sz="2000" b="1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Only if demand for a product is backed up by a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willingness and ability to pay </a:t>
            </a: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market price does demand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becomes effective or realized or </a:t>
            </a: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actual.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</a:t>
            </a: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basic law of demand </a:t>
            </a: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that demand varies inversely with price – lower prices make products more affordable for consumers.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graphicFrame>
        <p:nvGraphicFramePr>
          <p:cNvPr id="5" name="Diagram 4"/>
          <p:cNvGraphicFramePr/>
          <p:nvPr>
            <p:extLst/>
          </p:nvPr>
        </p:nvGraphicFramePr>
        <p:xfrm>
          <a:off x="5580112" y="1092200"/>
          <a:ext cx="3284488" cy="5217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527031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4" name="Straight Connector 43"/>
          <p:cNvCxnSpPr>
            <a:endCxn id="42" idx="4"/>
          </p:cNvCxnSpPr>
          <p:nvPr/>
        </p:nvCxnSpPr>
        <p:spPr>
          <a:xfrm flipV="1">
            <a:off x="5508104" y="4509120"/>
            <a:ext cx="0" cy="1224136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 flipV="1">
            <a:off x="3779912" y="2276872"/>
            <a:ext cx="0" cy="3456384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 flipV="1">
            <a:off x="4644008" y="3356992"/>
            <a:ext cx="0" cy="2376264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1763688" y="3356992"/>
            <a:ext cx="2880320" cy="0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 smtClean="0">
                <a:solidFill>
                  <a:schemeClr val="tx1"/>
                </a:solidFill>
              </a:rPr>
              <a:t>The Demand Curve: Price &amp; Quantity Demanded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1763688" y="1052736"/>
            <a:ext cx="0" cy="4680520"/>
          </a:xfrm>
          <a:prstGeom prst="line">
            <a:avLst/>
          </a:pr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763688" y="5733256"/>
            <a:ext cx="6768752" cy="0"/>
          </a:xfrm>
          <a:prstGeom prst="line">
            <a:avLst/>
          </a:pr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79512" y="980728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Price of Coffee</a:t>
            </a:r>
            <a:endParaRPr lang="en-GB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6228184" y="5847655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Quantity demanded of coffee</a:t>
            </a:r>
            <a:endParaRPr lang="en-GB" sz="2000" dirty="0"/>
          </a:p>
        </p:txBody>
      </p:sp>
      <p:cxnSp>
        <p:nvCxnSpPr>
          <p:cNvPr id="24" name="Straight Connector 23"/>
          <p:cNvCxnSpPr/>
          <p:nvPr/>
        </p:nvCxnSpPr>
        <p:spPr>
          <a:xfrm>
            <a:off x="2987824" y="1268760"/>
            <a:ext cx="3024336" cy="3744416"/>
          </a:xfrm>
          <a:prstGeom prst="line">
            <a:avLst/>
          </a:prstGeom>
          <a:ln w="57150" cmpd="sng">
            <a:solidFill>
              <a:srgbClr val="4F81BD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5940152" y="4941168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Demand for Coffee</a:t>
            </a:r>
            <a:endParaRPr lang="en-GB" sz="2000" dirty="0"/>
          </a:p>
        </p:txBody>
      </p:sp>
      <p:sp>
        <p:nvSpPr>
          <p:cNvPr id="28" name="TextBox 27"/>
          <p:cNvSpPr txBox="1"/>
          <p:nvPr/>
        </p:nvSpPr>
        <p:spPr>
          <a:xfrm>
            <a:off x="1043608" y="314096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P1</a:t>
            </a:r>
            <a:endParaRPr lang="en-GB" sz="2000" dirty="0"/>
          </a:p>
        </p:txBody>
      </p:sp>
      <p:sp>
        <p:nvSpPr>
          <p:cNvPr id="32" name="TextBox 31"/>
          <p:cNvSpPr txBox="1"/>
          <p:nvPr/>
        </p:nvSpPr>
        <p:spPr>
          <a:xfrm>
            <a:off x="4283968" y="5837202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/>
              <a:t>Q</a:t>
            </a:r>
            <a:r>
              <a:rPr lang="en-GB" sz="2000" dirty="0" smtClean="0"/>
              <a:t>1</a:t>
            </a:r>
            <a:endParaRPr lang="en-GB" sz="2000" dirty="0"/>
          </a:p>
        </p:txBody>
      </p:sp>
      <p:sp>
        <p:nvSpPr>
          <p:cNvPr id="10" name="Oval 9"/>
          <p:cNvSpPr/>
          <p:nvPr/>
        </p:nvSpPr>
        <p:spPr>
          <a:xfrm>
            <a:off x="4572000" y="3284984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763688" y="2276872"/>
            <a:ext cx="2016224" cy="0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1043608" y="206084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P2</a:t>
            </a:r>
            <a:endParaRPr lang="en-GB" sz="2000" dirty="0"/>
          </a:p>
        </p:txBody>
      </p:sp>
      <p:sp>
        <p:nvSpPr>
          <p:cNvPr id="35" name="Oval 34"/>
          <p:cNvSpPr/>
          <p:nvPr/>
        </p:nvSpPr>
        <p:spPr>
          <a:xfrm>
            <a:off x="3707904" y="2204864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39" name="TextBox 38"/>
          <p:cNvSpPr txBox="1"/>
          <p:nvPr/>
        </p:nvSpPr>
        <p:spPr>
          <a:xfrm>
            <a:off x="3419872" y="5837202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Q</a:t>
            </a:r>
            <a:r>
              <a:rPr lang="en-GB" sz="2000" dirty="0"/>
              <a:t>2</a:t>
            </a:r>
          </a:p>
        </p:txBody>
      </p:sp>
      <p:cxnSp>
        <p:nvCxnSpPr>
          <p:cNvPr id="40" name="Straight Connector 39"/>
          <p:cNvCxnSpPr>
            <a:endCxn id="42" idx="2"/>
          </p:cNvCxnSpPr>
          <p:nvPr/>
        </p:nvCxnSpPr>
        <p:spPr>
          <a:xfrm>
            <a:off x="1763688" y="4437112"/>
            <a:ext cx="3672408" cy="0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1043608" y="422108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P3</a:t>
            </a:r>
            <a:endParaRPr lang="en-GB" sz="2000" dirty="0"/>
          </a:p>
        </p:txBody>
      </p:sp>
      <p:sp>
        <p:nvSpPr>
          <p:cNvPr id="42" name="Oval 41"/>
          <p:cNvSpPr/>
          <p:nvPr/>
        </p:nvSpPr>
        <p:spPr>
          <a:xfrm>
            <a:off x="5436096" y="4365104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47" name="TextBox 46"/>
          <p:cNvSpPr txBox="1"/>
          <p:nvPr/>
        </p:nvSpPr>
        <p:spPr>
          <a:xfrm>
            <a:off x="5148064" y="5837202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Q</a:t>
            </a:r>
            <a:r>
              <a:rPr lang="en-GB" sz="2000" dirty="0"/>
              <a:t>3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4644008" y="2276872"/>
            <a:ext cx="3528392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A higher price leads to a </a:t>
            </a:r>
            <a:r>
              <a:rPr lang="en-US" b="1" dirty="0" smtClean="0"/>
              <a:t>contraction</a:t>
            </a:r>
            <a:r>
              <a:rPr lang="en-US" dirty="0" smtClean="0"/>
              <a:t> of quantity demanded</a:t>
            </a:r>
            <a:endParaRPr lang="en-US" dirty="0"/>
          </a:p>
        </p:txBody>
      </p:sp>
      <p:sp>
        <p:nvSpPr>
          <p:cNvPr id="49" name="TextBox 48"/>
          <p:cNvSpPr txBox="1"/>
          <p:nvPr/>
        </p:nvSpPr>
        <p:spPr>
          <a:xfrm>
            <a:off x="5508104" y="3356992"/>
            <a:ext cx="3528392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A lower price leads to an </a:t>
            </a:r>
            <a:r>
              <a:rPr lang="en-US" b="1" dirty="0" smtClean="0"/>
              <a:t>expansion</a:t>
            </a:r>
            <a:r>
              <a:rPr lang="en-US" dirty="0" smtClean="0"/>
              <a:t> of quantity demanded</a:t>
            </a:r>
            <a:endParaRPr lang="en-US" dirty="0"/>
          </a:p>
        </p:txBody>
      </p:sp>
      <p:sp>
        <p:nvSpPr>
          <p:cNvPr id="26" name="TextBox 25"/>
          <p:cNvSpPr txBox="1"/>
          <p:nvPr/>
        </p:nvSpPr>
        <p:spPr>
          <a:xfrm>
            <a:off x="5076056" y="980728"/>
            <a:ext cx="3816424" cy="646331"/>
          </a:xfrm>
          <a:prstGeom prst="rect">
            <a:avLst/>
          </a:prstGeom>
          <a:ln>
            <a:prstDash val="sys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Only changes in market price cause a movement </a:t>
            </a:r>
            <a:r>
              <a:rPr lang="en-US" u="sng" dirty="0" smtClean="0"/>
              <a:t>along the demand curve</a:t>
            </a:r>
            <a:endParaRPr lang="en-US" u="sng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2510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61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461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4612" name="Rectangle 4"/>
          <p:cNvSpPr>
            <a:spLocks noGrp="1"/>
          </p:cNvSpPr>
          <p:nvPr>
            <p:ph type="title"/>
          </p:nvPr>
        </p:nvSpPr>
        <p:spPr>
          <a:xfrm>
            <a:off x="457200" y="199754"/>
            <a:ext cx="8229600" cy="492942"/>
          </a:xfrm>
        </p:spPr>
        <p:txBody>
          <a:bodyPr/>
          <a:lstStyle/>
          <a:p>
            <a:r>
              <a:rPr lang="en-GB" altLang="en-US" dirty="0"/>
              <a:t>Demand</a:t>
            </a:r>
          </a:p>
        </p:txBody>
      </p:sp>
      <p:sp>
        <p:nvSpPr>
          <p:cNvPr id="324613" name="Rectangle 5"/>
          <p:cNvSpPr>
            <a:spLocks noGrp="1"/>
          </p:cNvSpPr>
          <p:nvPr>
            <p:ph type="body" idx="1"/>
          </p:nvPr>
        </p:nvSpPr>
        <p:spPr>
          <a:xfrm>
            <a:off x="251520" y="699414"/>
            <a:ext cx="8640960" cy="5109900"/>
          </a:xfrm>
        </p:spPr>
        <p:txBody>
          <a:bodyPr/>
          <a:lstStyle/>
          <a:p>
            <a:r>
              <a:rPr lang="en-GB" altLang="en-US" dirty="0"/>
              <a:t>Relationship between demand and price</a:t>
            </a:r>
          </a:p>
          <a:p>
            <a:pPr lvl="1"/>
            <a:r>
              <a:rPr lang="en-GB" altLang="en-US" dirty="0"/>
              <a:t>the law of demand</a:t>
            </a:r>
          </a:p>
          <a:p>
            <a:pPr lvl="1"/>
            <a:r>
              <a:rPr lang="en-GB" altLang="en-US" dirty="0"/>
              <a:t>the income effect</a:t>
            </a:r>
          </a:p>
          <a:p>
            <a:pPr lvl="1"/>
            <a:r>
              <a:rPr lang="en-GB" altLang="en-US" dirty="0"/>
              <a:t>the substitution effect</a:t>
            </a:r>
          </a:p>
          <a:p>
            <a:r>
              <a:rPr lang="en-GB" altLang="en-US" dirty="0"/>
              <a:t>The demand curve</a:t>
            </a:r>
          </a:p>
          <a:p>
            <a:pPr lvl="1"/>
            <a:r>
              <a:rPr lang="en-GB" altLang="en-US" dirty="0"/>
              <a:t>assumptions</a:t>
            </a:r>
          </a:p>
          <a:p>
            <a:pPr lvl="2"/>
            <a:r>
              <a:rPr lang="en-GB" altLang="en-US" dirty="0"/>
              <a:t>other things remain equal (</a:t>
            </a:r>
            <a:r>
              <a:rPr lang="en-GB" altLang="en-US" i="1" dirty="0"/>
              <a:t>ceteris paribus</a:t>
            </a:r>
            <a:r>
              <a:rPr lang="en-GB" altLang="en-US" dirty="0"/>
              <a:t>)</a:t>
            </a:r>
          </a:p>
          <a:p>
            <a:pPr lvl="2"/>
            <a:r>
              <a:rPr lang="en-GB" altLang="en-US" dirty="0"/>
              <a:t>a given time period</a:t>
            </a:r>
          </a:p>
          <a:p>
            <a:pPr lvl="1"/>
            <a:r>
              <a:rPr lang="en-GB" altLang="en-US" dirty="0"/>
              <a:t>the axes</a:t>
            </a:r>
          </a:p>
          <a:p>
            <a:pPr lvl="1"/>
            <a:r>
              <a:rPr lang="en-GB" altLang="en-US" dirty="0"/>
              <a:t>individual’s and market demand curves</a:t>
            </a:r>
          </a:p>
        </p:txBody>
      </p:sp>
    </p:spTree>
    <p:extLst>
      <p:ext uri="{BB962C8B-B14F-4D97-AF65-F5344CB8AC3E}">
        <p14:creationId xmlns:p14="http://schemas.microsoft.com/office/powerpoint/2010/main" val="3719085750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246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3246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4613" grpId="0" build="p" bldLvl="2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546" name="Rectangle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GB" altLang="en-US" sz="3200" b="1">
                <a:solidFill>
                  <a:schemeClr val="hlink"/>
                </a:solidFill>
              </a:rPr>
              <a:t>The demand curve:</a:t>
            </a:r>
            <a:br>
              <a:rPr lang="en-GB" altLang="en-US" sz="3200" b="1">
                <a:solidFill>
                  <a:schemeClr val="hlink"/>
                </a:solidFill>
              </a:rPr>
            </a:br>
            <a:r>
              <a:rPr lang="en-GB" altLang="en-US" sz="2400" b="1">
                <a:solidFill>
                  <a:schemeClr val="hlink"/>
                </a:solidFill>
              </a:rPr>
              <a:t>The demand for potatoes (monthly)</a:t>
            </a:r>
          </a:p>
        </p:txBody>
      </p:sp>
      <p:graphicFrame>
        <p:nvGraphicFramePr>
          <p:cNvPr id="492547" name="Object 3"/>
          <p:cNvGraphicFramePr>
            <a:graphicFrameLocks noGrp="1"/>
          </p:cNvGraphicFramePr>
          <p:nvPr>
            <p:ph type="tbl" idx="1"/>
          </p:nvPr>
        </p:nvGraphicFramePr>
        <p:xfrm>
          <a:off x="687388" y="1446213"/>
          <a:ext cx="5922962" cy="4586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Document" r:id="rId4" imgW="3678840" imgH="2179440" progId="Word.Document.8">
                  <p:embed/>
                </p:oleObj>
              </mc:Choice>
              <mc:Fallback>
                <p:oleObj name="Document" r:id="rId4" imgW="3678840" imgH="2179440" progId="Word.Document.8">
                  <p:embed/>
                  <p:pic>
                    <p:nvPicPr>
                      <p:cNvPr id="492547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24588" b="7275"/>
                      <a:stretch>
                        <a:fillRect/>
                      </a:stretch>
                    </p:blipFill>
                    <p:spPr bwMode="auto">
                      <a:xfrm>
                        <a:off x="687388" y="1446213"/>
                        <a:ext cx="5922962" cy="4586287"/>
                      </a:xfrm>
                      <a:prstGeom prst="rect">
                        <a:avLst/>
                      </a:prstGeom>
                      <a:solidFill>
                        <a:schemeClr val="bg1">
                          <a:alpha val="50000"/>
                        </a:schemeClr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54079828"/>
      </p:ext>
    </p:extLst>
  </p:cSld>
  <p:clrMapOvr>
    <a:masterClrMapping/>
  </p:clrMapOvr>
  <p:transition spd="slow">
    <p:pull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94595" name="Object 3"/>
          <p:cNvGraphicFramePr>
            <a:graphicFrameLocks noGrp="1"/>
          </p:cNvGraphicFramePr>
          <p:nvPr>
            <p:ph type="tbl" idx="1"/>
          </p:nvPr>
        </p:nvGraphicFramePr>
        <p:xfrm>
          <a:off x="687388" y="1446213"/>
          <a:ext cx="7761287" cy="4586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4" name="Document" r:id="rId4" imgW="3678840" imgH="2179440" progId="Word.Document.8">
                  <p:embed/>
                </p:oleObj>
              </mc:Choice>
              <mc:Fallback>
                <p:oleObj name="Document" r:id="rId4" imgW="3678840" imgH="2179440" progId="Word.Document.8">
                  <p:embed/>
                  <p:pic>
                    <p:nvPicPr>
                      <p:cNvPr id="494595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1183" b="7275"/>
                      <a:stretch>
                        <a:fillRect/>
                      </a:stretch>
                    </p:blipFill>
                    <p:spPr bwMode="auto">
                      <a:xfrm>
                        <a:off x="687388" y="1446213"/>
                        <a:ext cx="7761287" cy="4586287"/>
                      </a:xfrm>
                      <a:prstGeom prst="rect">
                        <a:avLst/>
                      </a:prstGeom>
                      <a:solidFill>
                        <a:schemeClr val="bg1">
                          <a:alpha val="50000"/>
                        </a:schemeClr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94597" name="Rectangle 5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GB" altLang="en-US" sz="3200" b="1">
                <a:solidFill>
                  <a:schemeClr val="hlink"/>
                </a:solidFill>
              </a:rPr>
              <a:t>The demand curve:</a:t>
            </a:r>
            <a:br>
              <a:rPr lang="en-GB" altLang="en-US" sz="3200" b="1">
                <a:solidFill>
                  <a:schemeClr val="hlink"/>
                </a:solidFill>
              </a:rPr>
            </a:br>
            <a:r>
              <a:rPr lang="en-GB" altLang="en-US" sz="2400" b="1">
                <a:solidFill>
                  <a:schemeClr val="hlink"/>
                </a:solidFill>
              </a:rPr>
              <a:t>The demand for potatoes (monthly)</a:t>
            </a:r>
          </a:p>
        </p:txBody>
      </p:sp>
    </p:spTree>
    <p:extLst>
      <p:ext uri="{BB962C8B-B14F-4D97-AF65-F5344CB8AC3E}">
        <p14:creationId xmlns:p14="http://schemas.microsoft.com/office/powerpoint/2010/main" val="1998320456"/>
      </p:ext>
    </p:extLst>
  </p:cSld>
  <p:clrMapOvr>
    <a:masterClrMapping/>
  </p:clrMapOvr>
  <p:transition spd="slow"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706" name="Rectangle 2"/>
          <p:cNvSpPr>
            <a:spLocks noChangeArrowheads="1"/>
          </p:cNvSpPr>
          <p:nvPr/>
        </p:nvSpPr>
        <p:spPr bwMode="auto">
          <a:xfrm>
            <a:off x="1084263" y="633413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8707" name="Line 3"/>
          <p:cNvSpPr>
            <a:spLocks noChangeShapeType="1"/>
          </p:cNvSpPr>
          <p:nvPr/>
        </p:nvSpPr>
        <p:spPr bwMode="auto">
          <a:xfrm flipV="1">
            <a:off x="7191375" y="5045075"/>
            <a:ext cx="0" cy="917575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28708" name="Object 2"/>
          <p:cNvGraphicFramePr>
            <a:graphicFrameLocks/>
          </p:cNvGraphicFramePr>
          <p:nvPr/>
        </p:nvGraphicFramePr>
        <p:xfrm>
          <a:off x="488950" y="284163"/>
          <a:ext cx="7845425" cy="6396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8" name="Chart" r:id="rId4" imgW="7457961" imgH="5324556" progId="MSGraph.Chart.8">
                  <p:embed followColorScheme="full"/>
                </p:oleObj>
              </mc:Choice>
              <mc:Fallback>
                <p:oleObj name="Chart" r:id="rId4" imgW="7457961" imgH="5324556" progId="MSGraph.Chart.8">
                  <p:embed followColorScheme="full"/>
                  <p:pic>
                    <p:nvPicPr>
                      <p:cNvPr id="328708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284163"/>
                        <a:ext cx="7845425" cy="6396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8709" name="AutoShape 5" descr="Parchment"/>
          <p:cNvSpPr>
            <a:spLocks noChangeArrowheads="1"/>
          </p:cNvSpPr>
          <p:nvPr/>
        </p:nvSpPr>
        <p:spPr bwMode="auto">
          <a:xfrm>
            <a:off x="4849813" y="649288"/>
            <a:ext cx="4294187" cy="1360487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8710" name="Rectangle 6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8711" name="Rectangle 7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8712" name="Line 8"/>
          <p:cNvSpPr>
            <a:spLocks noChangeShapeType="1"/>
          </p:cNvSpPr>
          <p:nvPr/>
        </p:nvSpPr>
        <p:spPr bwMode="auto">
          <a:xfrm flipH="1" flipV="1">
            <a:off x="1851025" y="1004888"/>
            <a:ext cx="136525" cy="169862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713" name="Line 9"/>
          <p:cNvSpPr>
            <a:spLocks noChangeShapeType="1"/>
          </p:cNvSpPr>
          <p:nvPr/>
        </p:nvSpPr>
        <p:spPr bwMode="auto">
          <a:xfrm>
            <a:off x="7148513" y="4976813"/>
            <a:ext cx="230187" cy="12700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714" name="Rectangle 10"/>
          <p:cNvSpPr>
            <a:spLocks noChangeArrowheads="1"/>
          </p:cNvSpPr>
          <p:nvPr/>
        </p:nvSpPr>
        <p:spPr bwMode="auto">
          <a:xfrm>
            <a:off x="3206750" y="6459538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28715" name="Rectangle 11"/>
          <p:cNvSpPr>
            <a:spLocks noChangeArrowheads="1"/>
          </p:cNvSpPr>
          <p:nvPr/>
        </p:nvSpPr>
        <p:spPr bwMode="auto">
          <a:xfrm rot="-5400000">
            <a:off x="-881856" y="2863056"/>
            <a:ext cx="24717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28716" name="Rectangle 12"/>
          <p:cNvSpPr>
            <a:spLocks noChangeArrowheads="1"/>
          </p:cNvSpPr>
          <p:nvPr/>
        </p:nvSpPr>
        <p:spPr bwMode="auto">
          <a:xfrm>
            <a:off x="5472113" y="690563"/>
            <a:ext cx="1819275" cy="118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(pence per kg)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20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28717" name="Rectangle 13"/>
          <p:cNvSpPr>
            <a:spLocks noChangeArrowheads="1"/>
          </p:cNvSpPr>
          <p:nvPr/>
        </p:nvSpPr>
        <p:spPr bwMode="auto">
          <a:xfrm>
            <a:off x="7075488" y="666750"/>
            <a:ext cx="2046287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GB" altLang="en-US" sz="2000">
                <a:latin typeface="Arial" panose="020B0604020202020204" pitchFamily="34" charset="0"/>
              </a:rPr>
              <a:t>Market demand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(tonnes 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700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28718" name="Rectangle 14"/>
          <p:cNvSpPr>
            <a:spLocks noChangeArrowheads="1"/>
          </p:cNvSpPr>
          <p:nvPr/>
        </p:nvSpPr>
        <p:spPr bwMode="auto">
          <a:xfrm>
            <a:off x="5154613" y="1276350"/>
            <a:ext cx="3683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28719" name="Line 15"/>
          <p:cNvSpPr>
            <a:spLocks noChangeShapeType="1"/>
          </p:cNvSpPr>
          <p:nvPr/>
        </p:nvSpPr>
        <p:spPr bwMode="auto">
          <a:xfrm>
            <a:off x="4997450" y="1389063"/>
            <a:ext cx="4081463" cy="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720" name="Rectangle 16"/>
          <p:cNvSpPr>
            <a:spLocks noChangeArrowheads="1"/>
          </p:cNvSpPr>
          <p:nvPr/>
        </p:nvSpPr>
        <p:spPr bwMode="auto">
          <a:xfrm>
            <a:off x="4899025" y="688975"/>
            <a:ext cx="819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Point</a:t>
            </a:r>
          </a:p>
        </p:txBody>
      </p:sp>
      <p:sp>
        <p:nvSpPr>
          <p:cNvPr id="505873" name="Rectangle 17"/>
          <p:cNvSpPr>
            <a:spLocks noChangeArrowheads="1"/>
          </p:cNvSpPr>
          <p:nvPr/>
        </p:nvSpPr>
        <p:spPr bwMode="auto">
          <a:xfrm>
            <a:off x="7077075" y="4532313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28722" name="Line 18"/>
          <p:cNvSpPr>
            <a:spLocks noChangeShapeType="1"/>
          </p:cNvSpPr>
          <p:nvPr/>
        </p:nvSpPr>
        <p:spPr bwMode="auto">
          <a:xfrm>
            <a:off x="9142413" y="6284913"/>
            <a:ext cx="0" cy="17462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723" name="Line 19"/>
          <p:cNvSpPr>
            <a:spLocks noChangeShapeType="1"/>
          </p:cNvSpPr>
          <p:nvPr/>
        </p:nvSpPr>
        <p:spPr bwMode="auto">
          <a:xfrm flipH="1">
            <a:off x="1068388" y="5010150"/>
            <a:ext cx="6072187" cy="0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724" name="Oval 20"/>
          <p:cNvSpPr>
            <a:spLocks noChangeArrowheads="1"/>
          </p:cNvSpPr>
          <p:nvPr/>
        </p:nvSpPr>
        <p:spPr bwMode="auto">
          <a:xfrm>
            <a:off x="7135813" y="4953000"/>
            <a:ext cx="111125" cy="111125"/>
          </a:xfrm>
          <a:prstGeom prst="ellipse">
            <a:avLst/>
          </a:prstGeom>
          <a:solidFill>
            <a:srgbClr val="66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8725" name="Rectangle 22"/>
          <p:cNvSpPr>
            <a:spLocks noChangeArrowheads="1"/>
          </p:cNvSpPr>
          <p:nvPr/>
        </p:nvSpPr>
        <p:spPr bwMode="auto">
          <a:xfrm>
            <a:off x="6827332" y="5080000"/>
            <a:ext cx="1253548" cy="431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dirty="0"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328726" name="Text Box 22"/>
          <p:cNvSpPr txBox="1">
            <a:spLocks noChangeArrowheads="1"/>
          </p:cNvSpPr>
          <p:nvPr/>
        </p:nvSpPr>
        <p:spPr bwMode="auto">
          <a:xfrm>
            <a:off x="0" y="762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A50021"/>
                </a:solidFill>
                <a:latin typeface="Arial" panose="020B0604020202020204" pitchFamily="34" charset="0"/>
              </a:rPr>
              <a:t>Market demand for potatoes (monthly)</a:t>
            </a:r>
          </a:p>
        </p:txBody>
      </p:sp>
    </p:spTree>
    <p:extLst>
      <p:ext uri="{BB962C8B-B14F-4D97-AF65-F5344CB8AC3E}">
        <p14:creationId xmlns:p14="http://schemas.microsoft.com/office/powerpoint/2010/main" val="2861233910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5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05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5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5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05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5873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Rectangle 2"/>
          <p:cNvSpPr>
            <a:spLocks noChangeArrowheads="1"/>
          </p:cNvSpPr>
          <p:nvPr/>
        </p:nvSpPr>
        <p:spPr bwMode="auto">
          <a:xfrm>
            <a:off x="1084263" y="633413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55" name="Line 3"/>
          <p:cNvSpPr>
            <a:spLocks noChangeShapeType="1"/>
          </p:cNvSpPr>
          <p:nvPr/>
        </p:nvSpPr>
        <p:spPr bwMode="auto">
          <a:xfrm flipV="1">
            <a:off x="7191375" y="5045075"/>
            <a:ext cx="0" cy="917575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30756" name="Object 2"/>
          <p:cNvGraphicFramePr>
            <a:graphicFrameLocks/>
          </p:cNvGraphicFramePr>
          <p:nvPr/>
        </p:nvGraphicFramePr>
        <p:xfrm>
          <a:off x="488950" y="284163"/>
          <a:ext cx="7845425" cy="6396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2" name="Chart" r:id="rId4" imgW="7457961" imgH="5324556" progId="MSGraph.Chart.8">
                  <p:embed followColorScheme="full"/>
                </p:oleObj>
              </mc:Choice>
              <mc:Fallback>
                <p:oleObj name="Chart" r:id="rId4" imgW="7457961" imgH="5324556" progId="MSGraph.Chart.8">
                  <p:embed followColorScheme="full"/>
                  <p:pic>
                    <p:nvPicPr>
                      <p:cNvPr id="330756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284163"/>
                        <a:ext cx="7845425" cy="6396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0757" name="Line 5"/>
          <p:cNvSpPr>
            <a:spLocks noChangeShapeType="1"/>
          </p:cNvSpPr>
          <p:nvPr/>
        </p:nvSpPr>
        <p:spPr bwMode="auto">
          <a:xfrm flipV="1">
            <a:off x="5438775" y="4057650"/>
            <a:ext cx="0" cy="19050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58" name="AutoShape 6" descr="Parchment"/>
          <p:cNvSpPr>
            <a:spLocks noChangeArrowheads="1"/>
          </p:cNvSpPr>
          <p:nvPr/>
        </p:nvSpPr>
        <p:spPr bwMode="auto">
          <a:xfrm>
            <a:off x="4849813" y="579438"/>
            <a:ext cx="4286250" cy="1716087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59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60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61" name="Line 9"/>
          <p:cNvSpPr>
            <a:spLocks noChangeShapeType="1"/>
          </p:cNvSpPr>
          <p:nvPr/>
        </p:nvSpPr>
        <p:spPr bwMode="auto">
          <a:xfrm flipH="1" flipV="1">
            <a:off x="1851025" y="1004888"/>
            <a:ext cx="136525" cy="169862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62" name="Line 10"/>
          <p:cNvSpPr>
            <a:spLocks noChangeShapeType="1"/>
          </p:cNvSpPr>
          <p:nvPr/>
        </p:nvSpPr>
        <p:spPr bwMode="auto">
          <a:xfrm>
            <a:off x="7148513" y="4976813"/>
            <a:ext cx="230187" cy="12700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63" name="Rectangle 11"/>
          <p:cNvSpPr>
            <a:spLocks noChangeArrowheads="1"/>
          </p:cNvSpPr>
          <p:nvPr/>
        </p:nvSpPr>
        <p:spPr bwMode="auto">
          <a:xfrm>
            <a:off x="3206750" y="6459538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30764" name="Rectangle 12"/>
          <p:cNvSpPr>
            <a:spLocks noChangeArrowheads="1"/>
          </p:cNvSpPr>
          <p:nvPr/>
        </p:nvSpPr>
        <p:spPr bwMode="auto">
          <a:xfrm rot="-5400000">
            <a:off x="-881856" y="2863056"/>
            <a:ext cx="24717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30765" name="Rectangle 13"/>
          <p:cNvSpPr>
            <a:spLocks noChangeArrowheads="1"/>
          </p:cNvSpPr>
          <p:nvPr/>
        </p:nvSpPr>
        <p:spPr bwMode="auto">
          <a:xfrm>
            <a:off x="5472113" y="690563"/>
            <a:ext cx="1819275" cy="155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(pence per kg)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20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0766" name="Rectangle 14"/>
          <p:cNvSpPr>
            <a:spLocks noChangeArrowheads="1"/>
          </p:cNvSpPr>
          <p:nvPr/>
        </p:nvSpPr>
        <p:spPr bwMode="auto">
          <a:xfrm>
            <a:off x="7075488" y="666750"/>
            <a:ext cx="2046287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GB" altLang="en-US" sz="2000">
                <a:latin typeface="Arial" panose="020B0604020202020204" pitchFamily="34" charset="0"/>
              </a:rPr>
              <a:t>Market demand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(tonnes 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700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500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0767" name="Rectangle 15"/>
          <p:cNvSpPr>
            <a:spLocks noChangeArrowheads="1"/>
          </p:cNvSpPr>
          <p:nvPr/>
        </p:nvSpPr>
        <p:spPr bwMode="auto">
          <a:xfrm>
            <a:off x="5154613" y="1276350"/>
            <a:ext cx="368300" cy="97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0768" name="Line 16"/>
          <p:cNvSpPr>
            <a:spLocks noChangeShapeType="1"/>
          </p:cNvSpPr>
          <p:nvPr/>
        </p:nvSpPr>
        <p:spPr bwMode="auto">
          <a:xfrm>
            <a:off x="4997450" y="1389063"/>
            <a:ext cx="4081463" cy="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69" name="Rectangle 17"/>
          <p:cNvSpPr>
            <a:spLocks noChangeArrowheads="1"/>
          </p:cNvSpPr>
          <p:nvPr/>
        </p:nvSpPr>
        <p:spPr bwMode="auto">
          <a:xfrm>
            <a:off x="4899025" y="688975"/>
            <a:ext cx="819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Point</a:t>
            </a:r>
          </a:p>
        </p:txBody>
      </p:sp>
      <p:sp>
        <p:nvSpPr>
          <p:cNvPr id="330770" name="Rectangle 18"/>
          <p:cNvSpPr>
            <a:spLocks noChangeArrowheads="1"/>
          </p:cNvSpPr>
          <p:nvPr/>
        </p:nvSpPr>
        <p:spPr bwMode="auto">
          <a:xfrm>
            <a:off x="7077075" y="4532313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507923" name="Rectangle 19"/>
          <p:cNvSpPr>
            <a:spLocks noChangeArrowheads="1"/>
          </p:cNvSpPr>
          <p:nvPr/>
        </p:nvSpPr>
        <p:spPr bwMode="auto">
          <a:xfrm>
            <a:off x="5359400" y="3613150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30772" name="Line 20"/>
          <p:cNvSpPr>
            <a:spLocks noChangeShapeType="1"/>
          </p:cNvSpPr>
          <p:nvPr/>
        </p:nvSpPr>
        <p:spPr bwMode="auto">
          <a:xfrm>
            <a:off x="9142413" y="6284913"/>
            <a:ext cx="0" cy="17462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73" name="Line 21"/>
          <p:cNvSpPr>
            <a:spLocks noChangeShapeType="1"/>
          </p:cNvSpPr>
          <p:nvPr/>
        </p:nvSpPr>
        <p:spPr bwMode="auto">
          <a:xfrm flipH="1">
            <a:off x="1068388" y="5010150"/>
            <a:ext cx="6072187" cy="0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74" name="Line 22"/>
          <p:cNvSpPr>
            <a:spLocks noChangeShapeType="1"/>
          </p:cNvSpPr>
          <p:nvPr/>
        </p:nvSpPr>
        <p:spPr bwMode="auto">
          <a:xfrm>
            <a:off x="1068388" y="4041775"/>
            <a:ext cx="4303712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75" name="Oval 23"/>
          <p:cNvSpPr>
            <a:spLocks noChangeArrowheads="1"/>
          </p:cNvSpPr>
          <p:nvPr/>
        </p:nvSpPr>
        <p:spPr bwMode="auto">
          <a:xfrm>
            <a:off x="5381625" y="3976688"/>
            <a:ext cx="111125" cy="111125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76" name="Rectangle 25"/>
          <p:cNvSpPr>
            <a:spLocks noChangeArrowheads="1"/>
          </p:cNvSpPr>
          <p:nvPr/>
        </p:nvSpPr>
        <p:spPr bwMode="auto">
          <a:xfrm>
            <a:off x="6827332" y="5080000"/>
            <a:ext cx="1253548" cy="431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dirty="0"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330777" name="Oval 26"/>
          <p:cNvSpPr>
            <a:spLocks noChangeArrowheads="1"/>
          </p:cNvSpPr>
          <p:nvPr/>
        </p:nvSpPr>
        <p:spPr bwMode="auto">
          <a:xfrm>
            <a:off x="7135813" y="4953000"/>
            <a:ext cx="111125" cy="111125"/>
          </a:xfrm>
          <a:prstGeom prst="ellipse">
            <a:avLst/>
          </a:prstGeom>
          <a:solidFill>
            <a:srgbClr val="66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78" name="Text Box 26"/>
          <p:cNvSpPr txBox="1">
            <a:spLocks noChangeArrowheads="1"/>
          </p:cNvSpPr>
          <p:nvPr/>
        </p:nvSpPr>
        <p:spPr bwMode="auto">
          <a:xfrm>
            <a:off x="0" y="762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A50021"/>
                </a:solidFill>
                <a:latin typeface="Arial" panose="020B0604020202020204" pitchFamily="34" charset="0"/>
              </a:rPr>
              <a:t>Market demand for potatoes (monthly)</a:t>
            </a:r>
          </a:p>
        </p:txBody>
      </p:sp>
    </p:spTree>
    <p:extLst>
      <p:ext uri="{BB962C8B-B14F-4D97-AF65-F5344CB8AC3E}">
        <p14:creationId xmlns:p14="http://schemas.microsoft.com/office/powerpoint/2010/main" val="148729920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07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7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79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079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7923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802" name="Rectangle 2"/>
          <p:cNvSpPr>
            <a:spLocks noChangeArrowheads="1"/>
          </p:cNvSpPr>
          <p:nvPr/>
        </p:nvSpPr>
        <p:spPr bwMode="auto">
          <a:xfrm>
            <a:off x="1084263" y="633413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03" name="Line 3"/>
          <p:cNvSpPr>
            <a:spLocks noChangeShapeType="1"/>
          </p:cNvSpPr>
          <p:nvPr/>
        </p:nvSpPr>
        <p:spPr bwMode="auto">
          <a:xfrm flipV="1">
            <a:off x="7191375" y="5045075"/>
            <a:ext cx="0" cy="917575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32804" name="Object 2"/>
          <p:cNvGraphicFramePr>
            <a:graphicFrameLocks/>
          </p:cNvGraphicFramePr>
          <p:nvPr/>
        </p:nvGraphicFramePr>
        <p:xfrm>
          <a:off x="488950" y="284163"/>
          <a:ext cx="7845425" cy="6396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6" name="Chart" r:id="rId4" imgW="7457961" imgH="5324556" progId="MSGraph.Chart.8">
                  <p:embed followColorScheme="full"/>
                </p:oleObj>
              </mc:Choice>
              <mc:Fallback>
                <p:oleObj name="Chart" r:id="rId4" imgW="7457961" imgH="5324556" progId="MSGraph.Chart.8">
                  <p:embed followColorScheme="full"/>
                  <p:pic>
                    <p:nvPicPr>
                      <p:cNvPr id="332804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284163"/>
                        <a:ext cx="7845425" cy="6396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2805" name="Line 5"/>
          <p:cNvSpPr>
            <a:spLocks noChangeShapeType="1"/>
          </p:cNvSpPr>
          <p:nvPr/>
        </p:nvSpPr>
        <p:spPr bwMode="auto">
          <a:xfrm flipV="1">
            <a:off x="5438775" y="4057650"/>
            <a:ext cx="0" cy="19050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06" name="AutoShape 6" descr="Parchment"/>
          <p:cNvSpPr>
            <a:spLocks noChangeArrowheads="1"/>
          </p:cNvSpPr>
          <p:nvPr/>
        </p:nvSpPr>
        <p:spPr bwMode="auto">
          <a:xfrm>
            <a:off x="4849813" y="579438"/>
            <a:ext cx="4286250" cy="2051050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07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08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09" name="Line 9"/>
          <p:cNvSpPr>
            <a:spLocks noChangeShapeType="1"/>
          </p:cNvSpPr>
          <p:nvPr/>
        </p:nvSpPr>
        <p:spPr bwMode="auto">
          <a:xfrm flipH="1" flipV="1">
            <a:off x="1851025" y="1004888"/>
            <a:ext cx="136525" cy="169862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10" name="Line 10"/>
          <p:cNvSpPr>
            <a:spLocks noChangeShapeType="1"/>
          </p:cNvSpPr>
          <p:nvPr/>
        </p:nvSpPr>
        <p:spPr bwMode="auto">
          <a:xfrm>
            <a:off x="7148513" y="4976813"/>
            <a:ext cx="230187" cy="12700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11" name="Rectangle 11"/>
          <p:cNvSpPr>
            <a:spLocks noChangeArrowheads="1"/>
          </p:cNvSpPr>
          <p:nvPr/>
        </p:nvSpPr>
        <p:spPr bwMode="auto">
          <a:xfrm>
            <a:off x="3206750" y="6459538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32812" name="Rectangle 12"/>
          <p:cNvSpPr>
            <a:spLocks noChangeArrowheads="1"/>
          </p:cNvSpPr>
          <p:nvPr/>
        </p:nvSpPr>
        <p:spPr bwMode="auto">
          <a:xfrm rot="-5400000">
            <a:off x="-881856" y="2863056"/>
            <a:ext cx="24717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32813" name="Rectangle 13"/>
          <p:cNvSpPr>
            <a:spLocks noChangeArrowheads="1"/>
          </p:cNvSpPr>
          <p:nvPr/>
        </p:nvSpPr>
        <p:spPr bwMode="auto">
          <a:xfrm>
            <a:off x="5472113" y="690563"/>
            <a:ext cx="1819275" cy="191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(pence per kg)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20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  60  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2814" name="Rectangle 14"/>
          <p:cNvSpPr>
            <a:spLocks noChangeArrowheads="1"/>
          </p:cNvSpPr>
          <p:nvPr/>
        </p:nvSpPr>
        <p:spPr bwMode="auto">
          <a:xfrm>
            <a:off x="7075488" y="666750"/>
            <a:ext cx="2046287" cy="194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GB" altLang="en-US" sz="2000">
                <a:latin typeface="Arial" panose="020B0604020202020204" pitchFamily="34" charset="0"/>
              </a:rPr>
              <a:t>Market demand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(tonnes 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700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500</a:t>
            </a:r>
            <a:endParaRPr lang="en-GB" altLang="en-US" sz="200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350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2815" name="Rectangle 15"/>
          <p:cNvSpPr>
            <a:spLocks noChangeArrowheads="1"/>
          </p:cNvSpPr>
          <p:nvPr/>
        </p:nvSpPr>
        <p:spPr bwMode="auto">
          <a:xfrm>
            <a:off x="5154613" y="1276350"/>
            <a:ext cx="368300" cy="133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2816" name="Line 16"/>
          <p:cNvSpPr>
            <a:spLocks noChangeShapeType="1"/>
          </p:cNvSpPr>
          <p:nvPr/>
        </p:nvSpPr>
        <p:spPr bwMode="auto">
          <a:xfrm>
            <a:off x="4997450" y="1389063"/>
            <a:ext cx="4081463" cy="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17" name="Rectangle 17"/>
          <p:cNvSpPr>
            <a:spLocks noChangeArrowheads="1"/>
          </p:cNvSpPr>
          <p:nvPr/>
        </p:nvSpPr>
        <p:spPr bwMode="auto">
          <a:xfrm>
            <a:off x="4899025" y="688975"/>
            <a:ext cx="819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Point</a:t>
            </a:r>
          </a:p>
        </p:txBody>
      </p:sp>
      <p:sp>
        <p:nvSpPr>
          <p:cNvPr id="332818" name="Rectangle 18"/>
          <p:cNvSpPr>
            <a:spLocks noChangeArrowheads="1"/>
          </p:cNvSpPr>
          <p:nvPr/>
        </p:nvSpPr>
        <p:spPr bwMode="auto">
          <a:xfrm>
            <a:off x="7077075" y="4532313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32819" name="Rectangle 19"/>
          <p:cNvSpPr>
            <a:spLocks noChangeArrowheads="1"/>
          </p:cNvSpPr>
          <p:nvPr/>
        </p:nvSpPr>
        <p:spPr bwMode="auto">
          <a:xfrm>
            <a:off x="5359400" y="3613150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509972" name="Rectangle 20"/>
          <p:cNvSpPr>
            <a:spLocks noChangeArrowheads="1"/>
          </p:cNvSpPr>
          <p:nvPr/>
        </p:nvSpPr>
        <p:spPr bwMode="auto">
          <a:xfrm>
            <a:off x="4064000" y="2644775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32821" name="Line 21"/>
          <p:cNvSpPr>
            <a:spLocks noChangeShapeType="1"/>
          </p:cNvSpPr>
          <p:nvPr/>
        </p:nvSpPr>
        <p:spPr bwMode="auto">
          <a:xfrm>
            <a:off x="9142413" y="6284913"/>
            <a:ext cx="0" cy="17462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22" name="Line 22"/>
          <p:cNvSpPr>
            <a:spLocks noChangeShapeType="1"/>
          </p:cNvSpPr>
          <p:nvPr/>
        </p:nvSpPr>
        <p:spPr bwMode="auto">
          <a:xfrm flipH="1">
            <a:off x="1068388" y="5010150"/>
            <a:ext cx="6072187" cy="0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23" name="Line 23"/>
          <p:cNvSpPr>
            <a:spLocks noChangeShapeType="1"/>
          </p:cNvSpPr>
          <p:nvPr/>
        </p:nvSpPr>
        <p:spPr bwMode="auto">
          <a:xfrm>
            <a:off x="1068388" y="4041775"/>
            <a:ext cx="4303712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24" name="Line 24"/>
          <p:cNvSpPr>
            <a:spLocks noChangeShapeType="1"/>
          </p:cNvSpPr>
          <p:nvPr/>
        </p:nvSpPr>
        <p:spPr bwMode="auto">
          <a:xfrm>
            <a:off x="1068388" y="3071813"/>
            <a:ext cx="3027362" cy="0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25" name="Line 25"/>
          <p:cNvSpPr>
            <a:spLocks noChangeShapeType="1"/>
          </p:cNvSpPr>
          <p:nvPr/>
        </p:nvSpPr>
        <p:spPr bwMode="auto">
          <a:xfrm>
            <a:off x="4129088" y="3122613"/>
            <a:ext cx="0" cy="2822575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26" name="Oval 26"/>
          <p:cNvSpPr>
            <a:spLocks noChangeArrowheads="1"/>
          </p:cNvSpPr>
          <p:nvPr/>
        </p:nvSpPr>
        <p:spPr bwMode="auto">
          <a:xfrm>
            <a:off x="4081463" y="3024188"/>
            <a:ext cx="111125" cy="111125"/>
          </a:xfrm>
          <a:prstGeom prst="ellipse">
            <a:avLst/>
          </a:prstGeom>
          <a:solidFill>
            <a:srgbClr val="CC99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27" name="Oval 27"/>
          <p:cNvSpPr>
            <a:spLocks noChangeArrowheads="1"/>
          </p:cNvSpPr>
          <p:nvPr/>
        </p:nvSpPr>
        <p:spPr bwMode="auto">
          <a:xfrm>
            <a:off x="5381625" y="3976688"/>
            <a:ext cx="111125" cy="111125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28" name="Oval 28"/>
          <p:cNvSpPr>
            <a:spLocks noChangeArrowheads="1"/>
          </p:cNvSpPr>
          <p:nvPr/>
        </p:nvSpPr>
        <p:spPr bwMode="auto">
          <a:xfrm>
            <a:off x="7135813" y="4951413"/>
            <a:ext cx="111125" cy="111125"/>
          </a:xfrm>
          <a:prstGeom prst="ellipse">
            <a:avLst/>
          </a:prstGeom>
          <a:solidFill>
            <a:srgbClr val="66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29" name="Rectangle 30"/>
          <p:cNvSpPr>
            <a:spLocks noChangeArrowheads="1"/>
          </p:cNvSpPr>
          <p:nvPr/>
        </p:nvSpPr>
        <p:spPr bwMode="auto">
          <a:xfrm>
            <a:off x="6827332" y="5080000"/>
            <a:ext cx="1253548" cy="431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dirty="0"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332830" name="Text Box 30"/>
          <p:cNvSpPr txBox="1">
            <a:spLocks noChangeArrowheads="1"/>
          </p:cNvSpPr>
          <p:nvPr/>
        </p:nvSpPr>
        <p:spPr bwMode="auto">
          <a:xfrm>
            <a:off x="0" y="762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A50021"/>
                </a:solidFill>
                <a:latin typeface="Arial" panose="020B0604020202020204" pitchFamily="34" charset="0"/>
              </a:rPr>
              <a:t>Market demand for potatoes (monthly)</a:t>
            </a:r>
          </a:p>
        </p:txBody>
      </p:sp>
    </p:spTree>
    <p:extLst>
      <p:ext uri="{BB962C8B-B14F-4D97-AF65-F5344CB8AC3E}">
        <p14:creationId xmlns:p14="http://schemas.microsoft.com/office/powerpoint/2010/main" val="188751748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9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099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99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9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09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9972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850" name="Rectangle 2"/>
          <p:cNvSpPr>
            <a:spLocks noChangeArrowheads="1"/>
          </p:cNvSpPr>
          <p:nvPr/>
        </p:nvSpPr>
        <p:spPr bwMode="auto">
          <a:xfrm>
            <a:off x="1084263" y="633413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51" name="Line 3"/>
          <p:cNvSpPr>
            <a:spLocks noChangeShapeType="1"/>
          </p:cNvSpPr>
          <p:nvPr/>
        </p:nvSpPr>
        <p:spPr bwMode="auto">
          <a:xfrm flipV="1">
            <a:off x="7191375" y="5045075"/>
            <a:ext cx="0" cy="917575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34852" name="Object 2"/>
          <p:cNvGraphicFramePr>
            <a:graphicFrameLocks/>
          </p:cNvGraphicFramePr>
          <p:nvPr/>
        </p:nvGraphicFramePr>
        <p:xfrm>
          <a:off x="488950" y="284163"/>
          <a:ext cx="7845425" cy="6396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0" name="Chart" r:id="rId4" imgW="7457961" imgH="5324556" progId="MSGraph.Chart.8">
                  <p:embed followColorScheme="full"/>
                </p:oleObj>
              </mc:Choice>
              <mc:Fallback>
                <p:oleObj name="Chart" r:id="rId4" imgW="7457961" imgH="5324556" progId="MSGraph.Chart.8">
                  <p:embed followColorScheme="full"/>
                  <p:pic>
                    <p:nvPicPr>
                      <p:cNvPr id="334852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284163"/>
                        <a:ext cx="7845425" cy="6396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4853" name="Line 5"/>
          <p:cNvSpPr>
            <a:spLocks noChangeShapeType="1"/>
          </p:cNvSpPr>
          <p:nvPr/>
        </p:nvSpPr>
        <p:spPr bwMode="auto">
          <a:xfrm flipV="1">
            <a:off x="5438775" y="4057650"/>
            <a:ext cx="0" cy="19050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54" name="AutoShape 6" descr="Parchment"/>
          <p:cNvSpPr>
            <a:spLocks noChangeArrowheads="1"/>
          </p:cNvSpPr>
          <p:nvPr/>
        </p:nvSpPr>
        <p:spPr bwMode="auto">
          <a:xfrm>
            <a:off x="4849813" y="579438"/>
            <a:ext cx="4286250" cy="2457450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55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56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57" name="Line 9"/>
          <p:cNvSpPr>
            <a:spLocks noChangeShapeType="1"/>
          </p:cNvSpPr>
          <p:nvPr/>
        </p:nvSpPr>
        <p:spPr bwMode="auto">
          <a:xfrm flipH="1" flipV="1">
            <a:off x="1851025" y="1004888"/>
            <a:ext cx="136525" cy="169862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58" name="Line 10"/>
          <p:cNvSpPr>
            <a:spLocks noChangeShapeType="1"/>
          </p:cNvSpPr>
          <p:nvPr/>
        </p:nvSpPr>
        <p:spPr bwMode="auto">
          <a:xfrm>
            <a:off x="7148513" y="4976813"/>
            <a:ext cx="230187" cy="12700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59" name="Rectangle 11"/>
          <p:cNvSpPr>
            <a:spLocks noChangeArrowheads="1"/>
          </p:cNvSpPr>
          <p:nvPr/>
        </p:nvSpPr>
        <p:spPr bwMode="auto">
          <a:xfrm>
            <a:off x="3206750" y="6459538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34860" name="Rectangle 12"/>
          <p:cNvSpPr>
            <a:spLocks noChangeArrowheads="1"/>
          </p:cNvSpPr>
          <p:nvPr/>
        </p:nvSpPr>
        <p:spPr bwMode="auto">
          <a:xfrm rot="-5400000">
            <a:off x="-881856" y="2863056"/>
            <a:ext cx="24717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34861" name="Rectangle 13"/>
          <p:cNvSpPr>
            <a:spLocks noChangeArrowheads="1"/>
          </p:cNvSpPr>
          <p:nvPr/>
        </p:nvSpPr>
        <p:spPr bwMode="auto">
          <a:xfrm>
            <a:off x="5472113" y="690563"/>
            <a:ext cx="1819275" cy="228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(pence per kg)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20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  60  </a:t>
            </a:r>
            <a:endParaRPr lang="en-GB" altLang="en-US" sz="2000">
              <a:solidFill>
                <a:schemeClr val="hlink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  80 </a:t>
            </a:r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  </a:t>
            </a:r>
          </a:p>
        </p:txBody>
      </p:sp>
      <p:sp>
        <p:nvSpPr>
          <p:cNvPr id="334862" name="Rectangle 14"/>
          <p:cNvSpPr>
            <a:spLocks noChangeArrowheads="1"/>
          </p:cNvSpPr>
          <p:nvPr/>
        </p:nvSpPr>
        <p:spPr bwMode="auto">
          <a:xfrm>
            <a:off x="7075488" y="666750"/>
            <a:ext cx="2046287" cy="23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GB" altLang="en-US" sz="2000">
                <a:latin typeface="Arial" panose="020B0604020202020204" pitchFamily="34" charset="0"/>
              </a:rPr>
              <a:t>Market demand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(tonnes 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700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500</a:t>
            </a:r>
            <a:endParaRPr lang="en-GB" altLang="en-US" sz="200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350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200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4863" name="Rectangle 15"/>
          <p:cNvSpPr>
            <a:spLocks noChangeArrowheads="1"/>
          </p:cNvSpPr>
          <p:nvPr/>
        </p:nvSpPr>
        <p:spPr bwMode="auto">
          <a:xfrm>
            <a:off x="5154613" y="1276350"/>
            <a:ext cx="368300" cy="170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  <a:endParaRPr lang="en-GB" altLang="en-US" sz="2000">
              <a:solidFill>
                <a:schemeClr val="hlink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4864" name="Line 16"/>
          <p:cNvSpPr>
            <a:spLocks noChangeShapeType="1"/>
          </p:cNvSpPr>
          <p:nvPr/>
        </p:nvSpPr>
        <p:spPr bwMode="auto">
          <a:xfrm>
            <a:off x="4997450" y="1389063"/>
            <a:ext cx="4081463" cy="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65" name="Rectangle 17"/>
          <p:cNvSpPr>
            <a:spLocks noChangeArrowheads="1"/>
          </p:cNvSpPr>
          <p:nvPr/>
        </p:nvSpPr>
        <p:spPr bwMode="auto">
          <a:xfrm>
            <a:off x="4899025" y="688975"/>
            <a:ext cx="819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Point</a:t>
            </a:r>
          </a:p>
        </p:txBody>
      </p:sp>
      <p:sp>
        <p:nvSpPr>
          <p:cNvPr id="334866" name="Rectangle 18"/>
          <p:cNvSpPr>
            <a:spLocks noChangeArrowheads="1"/>
          </p:cNvSpPr>
          <p:nvPr/>
        </p:nvSpPr>
        <p:spPr bwMode="auto">
          <a:xfrm>
            <a:off x="7077075" y="4532313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34867" name="Rectangle 19"/>
          <p:cNvSpPr>
            <a:spLocks noChangeArrowheads="1"/>
          </p:cNvSpPr>
          <p:nvPr/>
        </p:nvSpPr>
        <p:spPr bwMode="auto">
          <a:xfrm>
            <a:off x="5359400" y="3613150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34868" name="Rectangle 20"/>
          <p:cNvSpPr>
            <a:spLocks noChangeArrowheads="1"/>
          </p:cNvSpPr>
          <p:nvPr/>
        </p:nvSpPr>
        <p:spPr bwMode="auto">
          <a:xfrm>
            <a:off x="4064000" y="2644775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512021" name="Rectangle 21"/>
          <p:cNvSpPr>
            <a:spLocks noChangeArrowheads="1"/>
          </p:cNvSpPr>
          <p:nvPr/>
        </p:nvSpPr>
        <p:spPr bwMode="auto">
          <a:xfrm>
            <a:off x="2738438" y="1692275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34870" name="Line 22"/>
          <p:cNvSpPr>
            <a:spLocks noChangeShapeType="1"/>
          </p:cNvSpPr>
          <p:nvPr/>
        </p:nvSpPr>
        <p:spPr bwMode="auto">
          <a:xfrm>
            <a:off x="9142413" y="6284913"/>
            <a:ext cx="0" cy="17462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1" name="Line 23"/>
          <p:cNvSpPr>
            <a:spLocks noChangeShapeType="1"/>
          </p:cNvSpPr>
          <p:nvPr/>
        </p:nvSpPr>
        <p:spPr bwMode="auto">
          <a:xfrm flipH="1">
            <a:off x="1068388" y="5010150"/>
            <a:ext cx="6072187" cy="0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2" name="Line 24"/>
          <p:cNvSpPr>
            <a:spLocks noChangeShapeType="1"/>
          </p:cNvSpPr>
          <p:nvPr/>
        </p:nvSpPr>
        <p:spPr bwMode="auto">
          <a:xfrm>
            <a:off x="1068388" y="4041775"/>
            <a:ext cx="4303712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3" name="Line 25"/>
          <p:cNvSpPr>
            <a:spLocks noChangeShapeType="1"/>
          </p:cNvSpPr>
          <p:nvPr/>
        </p:nvSpPr>
        <p:spPr bwMode="auto">
          <a:xfrm>
            <a:off x="1068388" y="3071813"/>
            <a:ext cx="3027362" cy="0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4" name="Line 26"/>
          <p:cNvSpPr>
            <a:spLocks noChangeShapeType="1"/>
          </p:cNvSpPr>
          <p:nvPr/>
        </p:nvSpPr>
        <p:spPr bwMode="auto">
          <a:xfrm>
            <a:off x="4129088" y="3122613"/>
            <a:ext cx="0" cy="2822575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5" name="Line 27"/>
          <p:cNvSpPr>
            <a:spLocks noChangeShapeType="1"/>
          </p:cNvSpPr>
          <p:nvPr/>
        </p:nvSpPr>
        <p:spPr bwMode="auto">
          <a:xfrm>
            <a:off x="1068388" y="2103438"/>
            <a:ext cx="1717675" cy="0"/>
          </a:xfrm>
          <a:prstGeom prst="line">
            <a:avLst/>
          </a:prstGeom>
          <a:noFill/>
          <a:ln w="1270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6" name="Line 28"/>
          <p:cNvSpPr>
            <a:spLocks noChangeShapeType="1"/>
          </p:cNvSpPr>
          <p:nvPr/>
        </p:nvSpPr>
        <p:spPr bwMode="auto">
          <a:xfrm flipV="1">
            <a:off x="2820988" y="2170113"/>
            <a:ext cx="0" cy="3792537"/>
          </a:xfrm>
          <a:prstGeom prst="line">
            <a:avLst/>
          </a:prstGeom>
          <a:noFill/>
          <a:ln w="1270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7" name="Oval 29"/>
          <p:cNvSpPr>
            <a:spLocks noChangeArrowheads="1"/>
          </p:cNvSpPr>
          <p:nvPr/>
        </p:nvSpPr>
        <p:spPr bwMode="auto">
          <a:xfrm>
            <a:off x="2763838" y="2046288"/>
            <a:ext cx="111125" cy="111125"/>
          </a:xfrm>
          <a:prstGeom prst="ellipse">
            <a:avLst/>
          </a:prstGeom>
          <a:solidFill>
            <a:srgbClr val="FF9900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78" name="Oval 30"/>
          <p:cNvSpPr>
            <a:spLocks noChangeArrowheads="1"/>
          </p:cNvSpPr>
          <p:nvPr/>
        </p:nvSpPr>
        <p:spPr bwMode="auto">
          <a:xfrm>
            <a:off x="4081463" y="3024188"/>
            <a:ext cx="111125" cy="111125"/>
          </a:xfrm>
          <a:prstGeom prst="ellipse">
            <a:avLst/>
          </a:prstGeom>
          <a:solidFill>
            <a:srgbClr val="CC99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79" name="Oval 31"/>
          <p:cNvSpPr>
            <a:spLocks noChangeArrowheads="1"/>
          </p:cNvSpPr>
          <p:nvPr/>
        </p:nvSpPr>
        <p:spPr bwMode="auto">
          <a:xfrm>
            <a:off x="5381625" y="3976688"/>
            <a:ext cx="111125" cy="111125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80" name="Oval 32"/>
          <p:cNvSpPr>
            <a:spLocks noChangeArrowheads="1"/>
          </p:cNvSpPr>
          <p:nvPr/>
        </p:nvSpPr>
        <p:spPr bwMode="auto">
          <a:xfrm>
            <a:off x="7135813" y="4951413"/>
            <a:ext cx="111125" cy="111125"/>
          </a:xfrm>
          <a:prstGeom prst="ellipse">
            <a:avLst/>
          </a:prstGeom>
          <a:solidFill>
            <a:srgbClr val="66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81" name="Rectangle 34"/>
          <p:cNvSpPr>
            <a:spLocks noChangeArrowheads="1"/>
          </p:cNvSpPr>
          <p:nvPr/>
        </p:nvSpPr>
        <p:spPr bwMode="auto">
          <a:xfrm>
            <a:off x="6810375" y="5080000"/>
            <a:ext cx="1287463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>
                <a:solidFill>
                  <a:schemeClr val="accent2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334882" name="Text Box 34"/>
          <p:cNvSpPr txBox="1">
            <a:spLocks noChangeArrowheads="1"/>
          </p:cNvSpPr>
          <p:nvPr/>
        </p:nvSpPr>
        <p:spPr bwMode="auto">
          <a:xfrm>
            <a:off x="0" y="762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A50021"/>
                </a:solidFill>
                <a:latin typeface="Arial" panose="020B0604020202020204" pitchFamily="34" charset="0"/>
              </a:rPr>
              <a:t>Market demand for potatoes (monthly)</a:t>
            </a:r>
          </a:p>
        </p:txBody>
      </p:sp>
    </p:spTree>
    <p:extLst>
      <p:ext uri="{BB962C8B-B14F-4D97-AF65-F5344CB8AC3E}">
        <p14:creationId xmlns:p14="http://schemas.microsoft.com/office/powerpoint/2010/main" val="342937388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0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0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0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120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1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898" name="Rectangle 2"/>
          <p:cNvSpPr>
            <a:spLocks noChangeArrowheads="1"/>
          </p:cNvSpPr>
          <p:nvPr/>
        </p:nvSpPr>
        <p:spPr bwMode="auto">
          <a:xfrm>
            <a:off x="1084263" y="633413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graphicFrame>
        <p:nvGraphicFramePr>
          <p:cNvPr id="336899" name="Object 2"/>
          <p:cNvGraphicFramePr>
            <a:graphicFrameLocks/>
          </p:cNvGraphicFramePr>
          <p:nvPr/>
        </p:nvGraphicFramePr>
        <p:xfrm>
          <a:off x="488950" y="284163"/>
          <a:ext cx="7845425" cy="6396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4" name="Chart" r:id="rId4" imgW="7457961" imgH="5324556" progId="MSGraph.Chart.8">
                  <p:embed followColorScheme="full"/>
                </p:oleObj>
              </mc:Choice>
              <mc:Fallback>
                <p:oleObj name="Chart" r:id="rId4" imgW="7457961" imgH="5324556" progId="MSGraph.Chart.8">
                  <p:embed followColorScheme="full"/>
                  <p:pic>
                    <p:nvPicPr>
                      <p:cNvPr id="336899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284163"/>
                        <a:ext cx="7845425" cy="6396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6900" name="Line 4"/>
          <p:cNvSpPr>
            <a:spLocks noChangeShapeType="1"/>
          </p:cNvSpPr>
          <p:nvPr/>
        </p:nvSpPr>
        <p:spPr bwMode="auto">
          <a:xfrm flipV="1">
            <a:off x="5438775" y="4057650"/>
            <a:ext cx="0" cy="19050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01" name="AutoShape 5" descr="Parchment"/>
          <p:cNvSpPr>
            <a:spLocks noChangeArrowheads="1"/>
          </p:cNvSpPr>
          <p:nvPr/>
        </p:nvSpPr>
        <p:spPr bwMode="auto">
          <a:xfrm>
            <a:off x="4849813" y="579438"/>
            <a:ext cx="4286250" cy="2792412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02" name="Rectangle 6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03" name="Rectangle 7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04" name="Line 8"/>
          <p:cNvSpPr>
            <a:spLocks noChangeShapeType="1"/>
          </p:cNvSpPr>
          <p:nvPr/>
        </p:nvSpPr>
        <p:spPr bwMode="auto">
          <a:xfrm flipH="1" flipV="1">
            <a:off x="1851025" y="1004888"/>
            <a:ext cx="136525" cy="169862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05" name="Line 9"/>
          <p:cNvSpPr>
            <a:spLocks noChangeShapeType="1"/>
          </p:cNvSpPr>
          <p:nvPr/>
        </p:nvSpPr>
        <p:spPr bwMode="auto">
          <a:xfrm>
            <a:off x="7148513" y="4976813"/>
            <a:ext cx="230187" cy="12700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06" name="Rectangle 10"/>
          <p:cNvSpPr>
            <a:spLocks noChangeArrowheads="1"/>
          </p:cNvSpPr>
          <p:nvPr/>
        </p:nvSpPr>
        <p:spPr bwMode="auto">
          <a:xfrm>
            <a:off x="3206750" y="6459538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36907" name="Rectangle 11"/>
          <p:cNvSpPr>
            <a:spLocks noChangeArrowheads="1"/>
          </p:cNvSpPr>
          <p:nvPr/>
        </p:nvSpPr>
        <p:spPr bwMode="auto">
          <a:xfrm rot="-5400000">
            <a:off x="-881856" y="2863056"/>
            <a:ext cx="24717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36908" name="Rectangle 12"/>
          <p:cNvSpPr>
            <a:spLocks noChangeArrowheads="1"/>
          </p:cNvSpPr>
          <p:nvPr/>
        </p:nvSpPr>
        <p:spPr bwMode="auto">
          <a:xfrm>
            <a:off x="5463230" y="690563"/>
            <a:ext cx="1837041" cy="2678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dirty="0">
                <a:latin typeface="Arial" panose="020B0604020202020204" pitchFamily="34" charset="0"/>
              </a:rPr>
              <a:t>Price</a:t>
            </a:r>
          </a:p>
          <a:p>
            <a:pPr algn="ctr"/>
            <a:r>
              <a:rPr lang="en-GB" altLang="en-US" sz="2000" dirty="0">
                <a:latin typeface="Arial" panose="020B0604020202020204" pitchFamily="34" charset="0"/>
              </a:rPr>
              <a:t>(pence per kg)</a:t>
            </a:r>
          </a:p>
          <a:p>
            <a:pPr algn="ctr">
              <a:lnSpc>
                <a:spcPct val="160000"/>
              </a:lnSpc>
            </a:pPr>
            <a:r>
              <a:rPr lang="en-GB" altLang="en-US" sz="2000" dirty="0">
                <a:solidFill>
                  <a:schemeClr val="folHlink"/>
                </a:solidFill>
                <a:latin typeface="Arial" panose="020B0604020202020204" pitchFamily="34" charset="0"/>
              </a:rPr>
              <a:t>20</a:t>
            </a:r>
          </a:p>
          <a:p>
            <a:pPr algn="ctr">
              <a:lnSpc>
                <a:spcPct val="120000"/>
              </a:lnSpc>
            </a:pPr>
            <a:r>
              <a:rPr lang="en-GB" altLang="en-US" sz="2000" dirty="0">
                <a:solidFill>
                  <a:schemeClr val="tx2"/>
                </a:solidFill>
                <a:latin typeface="Arial" panose="020B0604020202020204" pitchFamily="34" charset="0"/>
              </a:rPr>
              <a:t>40</a:t>
            </a:r>
          </a:p>
          <a:p>
            <a:pPr algn="ctr">
              <a:lnSpc>
                <a:spcPct val="120000"/>
              </a:lnSpc>
            </a:pPr>
            <a:r>
              <a:rPr lang="en-GB" altLang="en-US" sz="2000" dirty="0">
                <a:solidFill>
                  <a:schemeClr val="accent1"/>
                </a:solidFill>
                <a:latin typeface="Arial" panose="020B0604020202020204" pitchFamily="34" charset="0"/>
              </a:rPr>
              <a:t>  60  </a:t>
            </a:r>
            <a:endParaRPr lang="en-GB" altLang="en-US" sz="2000" dirty="0">
              <a:solidFill>
                <a:schemeClr val="hlink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 dirty="0">
                <a:solidFill>
                  <a:schemeClr val="hlink"/>
                </a:solidFill>
                <a:latin typeface="Arial" panose="020B0604020202020204" pitchFamily="34" charset="0"/>
              </a:rPr>
              <a:t>  80  </a:t>
            </a:r>
            <a:endParaRPr lang="en-GB" altLang="en-US" sz="2000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100</a:t>
            </a:r>
            <a:r>
              <a:rPr lang="en-GB" altLang="en-US" sz="2000" dirty="0">
                <a:solidFill>
                  <a:schemeClr val="accent2"/>
                </a:solidFill>
                <a:latin typeface="Arial" panose="020B0604020202020204" pitchFamily="34" charset="0"/>
              </a:rPr>
              <a:t>  </a:t>
            </a:r>
          </a:p>
        </p:txBody>
      </p:sp>
      <p:sp>
        <p:nvSpPr>
          <p:cNvPr id="336909" name="Rectangle 13"/>
          <p:cNvSpPr>
            <a:spLocks noChangeArrowheads="1"/>
          </p:cNvSpPr>
          <p:nvPr/>
        </p:nvSpPr>
        <p:spPr bwMode="auto">
          <a:xfrm>
            <a:off x="7115990" y="666750"/>
            <a:ext cx="1965282" cy="2678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Market demand</a:t>
            </a:r>
          </a:p>
          <a:p>
            <a:pPr algn="ctr"/>
            <a:r>
              <a:rPr lang="en-GB" altLang="en-US" sz="2000" dirty="0">
                <a:latin typeface="Arial" panose="020B0604020202020204" pitchFamily="34" charset="0"/>
              </a:rPr>
              <a:t>(tonnes 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 dirty="0">
                <a:solidFill>
                  <a:schemeClr val="folHlink"/>
                </a:solidFill>
                <a:latin typeface="Arial" panose="020B0604020202020204" pitchFamily="34" charset="0"/>
              </a:rPr>
              <a:t>700</a:t>
            </a:r>
          </a:p>
          <a:p>
            <a:pPr algn="ctr">
              <a:lnSpc>
                <a:spcPct val="120000"/>
              </a:lnSpc>
            </a:pPr>
            <a:r>
              <a:rPr lang="en-GB" altLang="en-US" sz="2000" dirty="0">
                <a:solidFill>
                  <a:schemeClr val="tx2"/>
                </a:solidFill>
                <a:latin typeface="Arial" panose="020B0604020202020204" pitchFamily="34" charset="0"/>
              </a:rPr>
              <a:t>500</a:t>
            </a:r>
            <a:endParaRPr lang="en-GB" altLang="en-US" sz="2000" dirty="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 dirty="0">
                <a:solidFill>
                  <a:schemeClr val="accent1"/>
                </a:solidFill>
                <a:latin typeface="Arial" panose="020B0604020202020204" pitchFamily="34" charset="0"/>
              </a:rPr>
              <a:t>350</a:t>
            </a:r>
          </a:p>
          <a:p>
            <a:pPr algn="ctr">
              <a:lnSpc>
                <a:spcPct val="120000"/>
              </a:lnSpc>
            </a:pPr>
            <a:r>
              <a:rPr lang="en-GB" altLang="en-US" sz="2000" dirty="0">
                <a:solidFill>
                  <a:schemeClr val="hlink"/>
                </a:solidFill>
                <a:latin typeface="Arial" panose="020B0604020202020204" pitchFamily="34" charset="0"/>
              </a:rPr>
              <a:t>200</a:t>
            </a:r>
            <a:endParaRPr lang="en-GB" altLang="en-US" sz="2000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1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100</a:t>
            </a:r>
          </a:p>
        </p:txBody>
      </p:sp>
      <p:sp>
        <p:nvSpPr>
          <p:cNvPr id="336910" name="Rectangle 14"/>
          <p:cNvSpPr>
            <a:spLocks noChangeArrowheads="1"/>
          </p:cNvSpPr>
          <p:nvPr/>
        </p:nvSpPr>
        <p:spPr bwMode="auto">
          <a:xfrm>
            <a:off x="5152815" y="1276350"/>
            <a:ext cx="371897" cy="2093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en-GB" altLang="en-US" sz="2000" dirty="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  <a:p>
            <a:pPr algn="ctr">
              <a:lnSpc>
                <a:spcPct val="120000"/>
              </a:lnSpc>
            </a:pPr>
            <a:r>
              <a:rPr lang="en-GB" altLang="en-US" sz="2000" dirty="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  <a:p>
            <a:pPr algn="ctr">
              <a:lnSpc>
                <a:spcPct val="120000"/>
              </a:lnSpc>
            </a:pPr>
            <a:r>
              <a:rPr lang="en-GB" altLang="en-US" sz="2000" dirty="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  <a:endParaRPr lang="en-GB" altLang="en-US" sz="2000" dirty="0">
              <a:solidFill>
                <a:schemeClr val="hlink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 dirty="0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  <a:endParaRPr lang="en-GB" altLang="en-US" sz="2000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36911" name="Line 15"/>
          <p:cNvSpPr>
            <a:spLocks noChangeShapeType="1"/>
          </p:cNvSpPr>
          <p:nvPr/>
        </p:nvSpPr>
        <p:spPr bwMode="auto">
          <a:xfrm>
            <a:off x="4997450" y="1389063"/>
            <a:ext cx="4081463" cy="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12" name="Rectangle 16"/>
          <p:cNvSpPr>
            <a:spLocks noChangeArrowheads="1"/>
          </p:cNvSpPr>
          <p:nvPr/>
        </p:nvSpPr>
        <p:spPr bwMode="auto">
          <a:xfrm>
            <a:off x="4899025" y="688975"/>
            <a:ext cx="819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Point</a:t>
            </a:r>
          </a:p>
        </p:txBody>
      </p:sp>
      <p:sp>
        <p:nvSpPr>
          <p:cNvPr id="336913" name="Rectangle 17"/>
          <p:cNvSpPr>
            <a:spLocks noChangeArrowheads="1"/>
          </p:cNvSpPr>
          <p:nvPr/>
        </p:nvSpPr>
        <p:spPr bwMode="auto">
          <a:xfrm>
            <a:off x="7077075" y="4532313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36914" name="Rectangle 18"/>
          <p:cNvSpPr>
            <a:spLocks noChangeArrowheads="1"/>
          </p:cNvSpPr>
          <p:nvPr/>
        </p:nvSpPr>
        <p:spPr bwMode="auto">
          <a:xfrm>
            <a:off x="5359400" y="3613150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36915" name="Rectangle 19"/>
          <p:cNvSpPr>
            <a:spLocks noChangeArrowheads="1"/>
          </p:cNvSpPr>
          <p:nvPr/>
        </p:nvSpPr>
        <p:spPr bwMode="auto">
          <a:xfrm>
            <a:off x="4064000" y="2644775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36916" name="Rectangle 20"/>
          <p:cNvSpPr>
            <a:spLocks noChangeArrowheads="1"/>
          </p:cNvSpPr>
          <p:nvPr/>
        </p:nvSpPr>
        <p:spPr bwMode="auto">
          <a:xfrm>
            <a:off x="2738438" y="1692275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514069" name="Rectangle 21"/>
          <p:cNvSpPr>
            <a:spLocks noChangeArrowheads="1"/>
          </p:cNvSpPr>
          <p:nvPr/>
        </p:nvSpPr>
        <p:spPr bwMode="auto">
          <a:xfrm>
            <a:off x="1928672" y="739775"/>
            <a:ext cx="357470" cy="400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dirty="0"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36918" name="Line 22"/>
          <p:cNvSpPr>
            <a:spLocks noChangeShapeType="1"/>
          </p:cNvSpPr>
          <p:nvPr/>
        </p:nvSpPr>
        <p:spPr bwMode="auto">
          <a:xfrm>
            <a:off x="9142413" y="6284913"/>
            <a:ext cx="0" cy="17462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19" name="Line 23"/>
          <p:cNvSpPr>
            <a:spLocks noChangeShapeType="1"/>
          </p:cNvSpPr>
          <p:nvPr/>
        </p:nvSpPr>
        <p:spPr bwMode="auto">
          <a:xfrm flipH="1">
            <a:off x="1068388" y="5010150"/>
            <a:ext cx="6072187" cy="0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0" name="Line 24"/>
          <p:cNvSpPr>
            <a:spLocks noChangeShapeType="1"/>
          </p:cNvSpPr>
          <p:nvPr/>
        </p:nvSpPr>
        <p:spPr bwMode="auto">
          <a:xfrm>
            <a:off x="1068388" y="4041775"/>
            <a:ext cx="4303712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1" name="Line 25"/>
          <p:cNvSpPr>
            <a:spLocks noChangeShapeType="1"/>
          </p:cNvSpPr>
          <p:nvPr/>
        </p:nvSpPr>
        <p:spPr bwMode="auto">
          <a:xfrm>
            <a:off x="1068388" y="3071813"/>
            <a:ext cx="3027362" cy="0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2" name="Line 26"/>
          <p:cNvSpPr>
            <a:spLocks noChangeShapeType="1"/>
          </p:cNvSpPr>
          <p:nvPr/>
        </p:nvSpPr>
        <p:spPr bwMode="auto">
          <a:xfrm>
            <a:off x="4129088" y="3122613"/>
            <a:ext cx="0" cy="2822575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3" name="Line 27"/>
          <p:cNvSpPr>
            <a:spLocks noChangeShapeType="1"/>
          </p:cNvSpPr>
          <p:nvPr/>
        </p:nvSpPr>
        <p:spPr bwMode="auto">
          <a:xfrm>
            <a:off x="1068388" y="2103438"/>
            <a:ext cx="1717675" cy="0"/>
          </a:xfrm>
          <a:prstGeom prst="line">
            <a:avLst/>
          </a:prstGeom>
          <a:noFill/>
          <a:ln w="1270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4" name="Line 28"/>
          <p:cNvSpPr>
            <a:spLocks noChangeShapeType="1"/>
          </p:cNvSpPr>
          <p:nvPr/>
        </p:nvSpPr>
        <p:spPr bwMode="auto">
          <a:xfrm flipV="1">
            <a:off x="2820988" y="2170113"/>
            <a:ext cx="0" cy="3792537"/>
          </a:xfrm>
          <a:prstGeom prst="line">
            <a:avLst/>
          </a:prstGeom>
          <a:noFill/>
          <a:ln w="1270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5" name="Line 29"/>
          <p:cNvSpPr>
            <a:spLocks noChangeShapeType="1"/>
          </p:cNvSpPr>
          <p:nvPr/>
        </p:nvSpPr>
        <p:spPr bwMode="auto">
          <a:xfrm>
            <a:off x="1068388" y="1133475"/>
            <a:ext cx="850900" cy="0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6" name="Line 30"/>
          <p:cNvSpPr>
            <a:spLocks noChangeShapeType="1"/>
          </p:cNvSpPr>
          <p:nvPr/>
        </p:nvSpPr>
        <p:spPr bwMode="auto">
          <a:xfrm flipV="1">
            <a:off x="1952625" y="1166813"/>
            <a:ext cx="0" cy="4760912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7" name="Line 31"/>
          <p:cNvSpPr>
            <a:spLocks noChangeShapeType="1"/>
          </p:cNvSpPr>
          <p:nvPr/>
        </p:nvSpPr>
        <p:spPr bwMode="auto">
          <a:xfrm flipV="1">
            <a:off x="7191375" y="5045075"/>
            <a:ext cx="0" cy="917575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8" name="Oval 32"/>
          <p:cNvSpPr>
            <a:spLocks noChangeArrowheads="1"/>
          </p:cNvSpPr>
          <p:nvPr/>
        </p:nvSpPr>
        <p:spPr bwMode="auto">
          <a:xfrm>
            <a:off x="1897063" y="1085850"/>
            <a:ext cx="111125" cy="111125"/>
          </a:xfrm>
          <a:prstGeom prst="ellipse">
            <a:avLst/>
          </a:prstGeom>
          <a:solidFill>
            <a:srgbClr val="FFCCCC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29" name="Oval 33"/>
          <p:cNvSpPr>
            <a:spLocks noChangeArrowheads="1"/>
          </p:cNvSpPr>
          <p:nvPr/>
        </p:nvSpPr>
        <p:spPr bwMode="auto">
          <a:xfrm>
            <a:off x="2763838" y="2046288"/>
            <a:ext cx="111125" cy="111125"/>
          </a:xfrm>
          <a:prstGeom prst="ellipse">
            <a:avLst/>
          </a:prstGeom>
          <a:solidFill>
            <a:srgbClr val="FF9900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30" name="Oval 34"/>
          <p:cNvSpPr>
            <a:spLocks noChangeArrowheads="1"/>
          </p:cNvSpPr>
          <p:nvPr/>
        </p:nvSpPr>
        <p:spPr bwMode="auto">
          <a:xfrm>
            <a:off x="4081463" y="3024188"/>
            <a:ext cx="111125" cy="111125"/>
          </a:xfrm>
          <a:prstGeom prst="ellipse">
            <a:avLst/>
          </a:prstGeom>
          <a:solidFill>
            <a:srgbClr val="CC99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31" name="Oval 35"/>
          <p:cNvSpPr>
            <a:spLocks noChangeArrowheads="1"/>
          </p:cNvSpPr>
          <p:nvPr/>
        </p:nvSpPr>
        <p:spPr bwMode="auto">
          <a:xfrm>
            <a:off x="5381625" y="3976688"/>
            <a:ext cx="111125" cy="111125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32" name="Oval 36"/>
          <p:cNvSpPr>
            <a:spLocks noChangeArrowheads="1"/>
          </p:cNvSpPr>
          <p:nvPr/>
        </p:nvSpPr>
        <p:spPr bwMode="auto">
          <a:xfrm>
            <a:off x="7134225" y="4951413"/>
            <a:ext cx="111125" cy="111125"/>
          </a:xfrm>
          <a:prstGeom prst="ellipse">
            <a:avLst/>
          </a:prstGeom>
          <a:solidFill>
            <a:srgbClr val="66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33" name="Rectangle 38"/>
          <p:cNvSpPr>
            <a:spLocks noChangeArrowheads="1"/>
          </p:cNvSpPr>
          <p:nvPr/>
        </p:nvSpPr>
        <p:spPr bwMode="auto">
          <a:xfrm>
            <a:off x="6827332" y="5080000"/>
            <a:ext cx="1253548" cy="431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dirty="0"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336934" name="Text Box 38"/>
          <p:cNvSpPr txBox="1">
            <a:spLocks noChangeArrowheads="1"/>
          </p:cNvSpPr>
          <p:nvPr/>
        </p:nvSpPr>
        <p:spPr bwMode="auto">
          <a:xfrm>
            <a:off x="0" y="762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A50021"/>
                </a:solidFill>
                <a:latin typeface="Arial" panose="020B0604020202020204" pitchFamily="34" charset="0"/>
              </a:rPr>
              <a:t>Market demand for potatoes (monthly)</a:t>
            </a:r>
          </a:p>
        </p:txBody>
      </p:sp>
    </p:spTree>
    <p:extLst>
      <p:ext uri="{BB962C8B-B14F-4D97-AF65-F5344CB8AC3E}">
        <p14:creationId xmlns:p14="http://schemas.microsoft.com/office/powerpoint/2010/main" val="173407881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4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4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4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14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069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85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585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5860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593725"/>
          </a:xfrm>
        </p:spPr>
        <p:txBody>
          <a:bodyPr/>
          <a:lstStyle/>
          <a:p>
            <a:r>
              <a:rPr lang="en-GB" altLang="en-US" dirty="0"/>
              <a:t>Demand</a:t>
            </a:r>
          </a:p>
        </p:txBody>
      </p:sp>
      <p:sp>
        <p:nvSpPr>
          <p:cNvPr id="267269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179512" y="1052736"/>
            <a:ext cx="8640960" cy="5652864"/>
          </a:xfrm>
        </p:spPr>
        <p:txBody>
          <a:bodyPr/>
          <a:lstStyle/>
          <a:p>
            <a:pPr marL="0" indent="0">
              <a:spcBef>
                <a:spcPct val="75000"/>
              </a:spcBef>
              <a:buNone/>
            </a:pPr>
            <a:r>
              <a:rPr lang="en-GB" altLang="en-US" sz="2400" dirty="0"/>
              <a:t>Movements along and shifts in the demand curve</a:t>
            </a:r>
          </a:p>
          <a:p>
            <a:pPr lvl="1">
              <a:spcBef>
                <a:spcPct val="75000"/>
              </a:spcBef>
            </a:pPr>
            <a:r>
              <a:rPr lang="en-GB" altLang="en-US" sz="2400" dirty="0"/>
              <a:t>change in price</a:t>
            </a:r>
          </a:p>
          <a:p>
            <a:pPr marL="1333500" lvl="2" indent="-400050">
              <a:spcBef>
                <a:spcPct val="75000"/>
              </a:spcBef>
              <a:buFontTx/>
              <a:buNone/>
            </a:pPr>
            <a:r>
              <a:rPr lang="en-GB" altLang="en-US" dirty="0" smtClean="0">
                <a:sym typeface="Symbol" panose="05050102010706020507" pitchFamily="18" charset="2"/>
              </a:rPr>
              <a:t> movement </a:t>
            </a:r>
            <a:r>
              <a:rPr lang="en-GB" altLang="en-US" dirty="0">
                <a:sym typeface="Symbol" panose="05050102010706020507" pitchFamily="18" charset="2"/>
              </a:rPr>
              <a:t>along </a:t>
            </a:r>
            <a:r>
              <a:rPr lang="en-GB" altLang="en-US" i="1" dirty="0">
                <a:sym typeface="Symbol" panose="05050102010706020507" pitchFamily="18" charset="2"/>
              </a:rPr>
              <a:t>D</a:t>
            </a:r>
            <a:r>
              <a:rPr lang="en-GB" altLang="en-US" dirty="0">
                <a:sym typeface="Symbol" panose="05050102010706020507" pitchFamily="18" charset="2"/>
              </a:rPr>
              <a:t> curve (change in quantity </a:t>
            </a:r>
            <a:r>
              <a:rPr lang="en-GB" altLang="en-US" dirty="0" smtClean="0">
                <a:sym typeface="Symbol" panose="05050102010706020507" pitchFamily="18" charset="2"/>
              </a:rPr>
              <a:t>demanded)</a:t>
            </a:r>
          </a:p>
          <a:p>
            <a:pPr marL="457200" lvl="1" indent="0">
              <a:spcBef>
                <a:spcPct val="75000"/>
              </a:spcBef>
              <a:buNone/>
            </a:pPr>
            <a:r>
              <a:rPr lang="en-GB" altLang="en-US" sz="2400" dirty="0" smtClean="0">
                <a:sym typeface="Symbol" panose="05050102010706020507" pitchFamily="18" charset="2"/>
              </a:rPr>
              <a:t>Change in any other determinant of demand</a:t>
            </a:r>
            <a:endParaRPr lang="en-GB" altLang="en-US" sz="2400" dirty="0" smtClean="0"/>
          </a:p>
          <a:p>
            <a:pPr marL="1333500" lvl="2" indent="-400050">
              <a:spcBef>
                <a:spcPct val="75000"/>
              </a:spcBef>
              <a:buFontTx/>
              <a:buNone/>
            </a:pPr>
            <a:r>
              <a:rPr lang="en-GB" altLang="en-US" dirty="0" smtClean="0">
                <a:sym typeface="Symbol" panose="05050102010706020507" pitchFamily="18" charset="2"/>
              </a:rPr>
              <a:t> </a:t>
            </a:r>
            <a:r>
              <a:rPr lang="en-GB" altLang="en-US" dirty="0">
                <a:sym typeface="Symbol" panose="05050102010706020507" pitchFamily="18" charset="2"/>
              </a:rPr>
              <a:t>shift in </a:t>
            </a:r>
            <a:r>
              <a:rPr lang="en-GB" altLang="en-US" i="1" dirty="0">
                <a:sym typeface="Symbol" panose="05050102010706020507" pitchFamily="18" charset="2"/>
              </a:rPr>
              <a:t>D</a:t>
            </a:r>
            <a:r>
              <a:rPr lang="en-GB" altLang="en-US" dirty="0">
                <a:sym typeface="Symbol" panose="05050102010706020507" pitchFamily="18" charset="2"/>
              </a:rPr>
              <a:t> curve (change in demand)</a:t>
            </a:r>
          </a:p>
          <a:p>
            <a:pPr marL="1752600" lvl="3">
              <a:spcBef>
                <a:spcPct val="75000"/>
              </a:spcBef>
              <a:buClr>
                <a:srgbClr val="84451A"/>
              </a:buClr>
            </a:pPr>
            <a:r>
              <a:rPr lang="en-GB" altLang="en-US" sz="2400" dirty="0">
                <a:sym typeface="Symbol" panose="05050102010706020507" pitchFamily="18" charset="2"/>
              </a:rPr>
              <a:t>increase in demand  rightward shift</a:t>
            </a:r>
          </a:p>
          <a:p>
            <a:pPr marL="1752600" lvl="3">
              <a:spcBef>
                <a:spcPct val="75000"/>
              </a:spcBef>
              <a:buClr>
                <a:srgbClr val="84451A"/>
              </a:buClr>
            </a:pPr>
            <a:r>
              <a:rPr lang="en-GB" altLang="en-US" sz="2400" dirty="0"/>
              <a:t>decrease in demand </a:t>
            </a:r>
            <a:r>
              <a:rPr lang="en-GB" altLang="en-US" sz="2400" dirty="0">
                <a:sym typeface="Symbol" panose="05050102010706020507" pitchFamily="18" charset="2"/>
              </a:rPr>
              <a:t></a:t>
            </a:r>
            <a:r>
              <a:rPr lang="en-GB" altLang="en-US" sz="2400" dirty="0"/>
              <a:t> leftward shift</a:t>
            </a:r>
          </a:p>
        </p:txBody>
      </p:sp>
    </p:spTree>
    <p:extLst>
      <p:ext uri="{BB962C8B-B14F-4D97-AF65-F5344CB8AC3E}">
        <p14:creationId xmlns:p14="http://schemas.microsoft.com/office/powerpoint/2010/main" val="344346259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67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67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67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67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67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67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67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67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67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267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67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67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67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267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7269" grpId="0" build="p" bldLvl="2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 flipV="1">
            <a:off x="4644008" y="3429000"/>
            <a:ext cx="0" cy="2376264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 flipV="1">
            <a:off x="3563888" y="3429000"/>
            <a:ext cx="0" cy="2376264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Illustrating Shifts in the Demand Curve</a:t>
            </a:r>
          </a:p>
        </p:txBody>
      </p:sp>
      <p:cxnSp>
        <p:nvCxnSpPr>
          <p:cNvPr id="5" name="Straight Connector 4"/>
          <p:cNvCxnSpPr>
            <a:endCxn id="24" idx="4"/>
          </p:cNvCxnSpPr>
          <p:nvPr/>
        </p:nvCxnSpPr>
        <p:spPr>
          <a:xfrm flipV="1">
            <a:off x="5724128" y="3501008"/>
            <a:ext cx="0" cy="2304256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1763688" y="3429000"/>
            <a:ext cx="3960440" cy="0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763688" y="1124744"/>
            <a:ext cx="0" cy="4680520"/>
          </a:xfrm>
          <a:prstGeom prst="line">
            <a:avLst/>
          </a:pr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763688" y="5805264"/>
            <a:ext cx="6768752" cy="0"/>
          </a:xfrm>
          <a:prstGeom prst="line">
            <a:avLst/>
          </a:pr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179512" y="1052736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Price of Coffee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228184" y="5919663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Quantity demanded of coffee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cxnSp>
        <p:nvCxnSpPr>
          <p:cNvPr id="13" name="Straight Connector 12"/>
          <p:cNvCxnSpPr/>
          <p:nvPr/>
        </p:nvCxnSpPr>
        <p:spPr>
          <a:xfrm>
            <a:off x="2987824" y="1340768"/>
            <a:ext cx="3024336" cy="3744416"/>
          </a:xfrm>
          <a:prstGeom prst="line">
            <a:avLst/>
          </a:prstGeom>
          <a:ln w="57150" cmpd="sng">
            <a:solidFill>
              <a:srgbClr val="4F81BD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5940152" y="5013176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D1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43608" y="321297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P1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283968" y="590921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7" name="Oval 16"/>
          <p:cNvSpPr/>
          <p:nvPr/>
        </p:nvSpPr>
        <p:spPr>
          <a:xfrm>
            <a:off x="4572000" y="3356992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364088" y="590921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Q2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cxnSp>
        <p:nvCxnSpPr>
          <p:cNvPr id="28" name="Straight Connector 27"/>
          <p:cNvCxnSpPr/>
          <p:nvPr/>
        </p:nvCxnSpPr>
        <p:spPr>
          <a:xfrm>
            <a:off x="3995936" y="1268760"/>
            <a:ext cx="3024336" cy="3744416"/>
          </a:xfrm>
          <a:prstGeom prst="line">
            <a:avLst/>
          </a:prstGeom>
          <a:ln w="57150" cmpd="sng">
            <a:solidFill>
              <a:srgbClr val="4F81BD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4" name="Oval 23"/>
          <p:cNvSpPr/>
          <p:nvPr/>
        </p:nvSpPr>
        <p:spPr>
          <a:xfrm>
            <a:off x="5652120" y="3356992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6876256" y="5013176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D2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cxnSp>
        <p:nvCxnSpPr>
          <p:cNvPr id="31" name="Straight Connector 30"/>
          <p:cNvCxnSpPr/>
          <p:nvPr/>
        </p:nvCxnSpPr>
        <p:spPr>
          <a:xfrm>
            <a:off x="1979712" y="1412776"/>
            <a:ext cx="3024336" cy="3744416"/>
          </a:xfrm>
          <a:prstGeom prst="line">
            <a:avLst/>
          </a:prstGeom>
          <a:ln w="57150" cmpd="sng">
            <a:solidFill>
              <a:srgbClr val="4F81BD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4932040" y="5013176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D3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4" name="Oval 33"/>
          <p:cNvSpPr/>
          <p:nvPr/>
        </p:nvSpPr>
        <p:spPr>
          <a:xfrm>
            <a:off x="3491880" y="3356992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3203848" y="590921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3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5724128" y="908720"/>
            <a:ext cx="3168352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D1 to D3 is an </a:t>
            </a:r>
            <a:r>
              <a:rPr kumimoji="0" 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inward shift 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of demand – less is demanded at each market price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5724128" y="1988840"/>
            <a:ext cx="3168352" cy="9233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D1 to D2 is an </a:t>
            </a:r>
            <a:r>
              <a:rPr kumimoji="0" 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outward shift 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of demand – more is demanded at each market price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51520" y="5949280"/>
            <a:ext cx="3816424" cy="584776"/>
          </a:xfrm>
          <a:prstGeom prst="rect">
            <a:avLst/>
          </a:prstGeom>
          <a:ln>
            <a:prstDash val="sys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Changes in price </a:t>
            </a:r>
            <a:r>
              <a:rPr kumimoji="0" lang="en-US" sz="1600" b="0" i="0" u="sng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do not cause </a:t>
            </a: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shifts in the demand curve for a product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83681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Causes of Shifts in the Demand Curve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51520" y="980728"/>
            <a:ext cx="8640960" cy="568863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Changing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prices of a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substitute 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goods or services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competitive </a:t>
            </a:r>
            <a:r>
              <a:rPr kumimoji="0" 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demand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Changing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price of a </a:t>
            </a:r>
            <a:r>
              <a:rPr kumimoji="0" 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complements – 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i.e. products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joint </a:t>
            </a:r>
            <a:r>
              <a:rPr kumimoji="0" 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demand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Changes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 the </a:t>
            </a:r>
            <a:r>
              <a:rPr kumimoji="0" 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real income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of consumers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When real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income goes up, our ability to purchase goods and services increases, and this causes an outward shift in the demand curve. </a:t>
            </a:r>
            <a:endParaRPr kumimoji="0" lang="en-US" sz="1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But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when incomes fall there will be a decrease in 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demand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, except for inferior 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goods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Changes in the distribution of income - a more equal distribution of income can increase total demand because relatively poorer consumers spend a higher proportion of their income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effects of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advertising and </a:t>
            </a:r>
            <a:r>
              <a:rPr kumimoji="0" 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marketing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Interest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rates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and 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demand (e.g. affecting the cost of credit)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Changes in the </a:t>
            </a:r>
            <a:r>
              <a:rPr kumimoji="0" 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size and age structure of a population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Seasonal factors 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for some goods and services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Social and emotional factors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7438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042" name="Rectangle 2"/>
          <p:cNvSpPr>
            <a:spLocks noChangeArrowheads="1"/>
          </p:cNvSpPr>
          <p:nvPr/>
        </p:nvSpPr>
        <p:spPr bwMode="auto">
          <a:xfrm>
            <a:off x="1066800" y="609600"/>
            <a:ext cx="7466013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3" name="Line 3"/>
          <p:cNvSpPr>
            <a:spLocks noChangeShapeType="1"/>
          </p:cNvSpPr>
          <p:nvPr/>
        </p:nvSpPr>
        <p:spPr bwMode="auto">
          <a:xfrm>
            <a:off x="1066800" y="2286000"/>
            <a:ext cx="1219200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4" name="Line 4"/>
          <p:cNvSpPr>
            <a:spLocks noChangeShapeType="1"/>
          </p:cNvSpPr>
          <p:nvPr/>
        </p:nvSpPr>
        <p:spPr bwMode="auto">
          <a:xfrm>
            <a:off x="2286000" y="2286000"/>
            <a:ext cx="0" cy="365760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5" name="Line 5"/>
          <p:cNvSpPr>
            <a:spLocks noChangeShapeType="1"/>
          </p:cNvSpPr>
          <p:nvPr/>
        </p:nvSpPr>
        <p:spPr bwMode="auto">
          <a:xfrm>
            <a:off x="2286000" y="2286000"/>
            <a:ext cx="1676400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6" name="Line 6"/>
          <p:cNvSpPr>
            <a:spLocks noChangeShapeType="1"/>
          </p:cNvSpPr>
          <p:nvPr/>
        </p:nvSpPr>
        <p:spPr bwMode="auto">
          <a:xfrm>
            <a:off x="3962400" y="2286000"/>
            <a:ext cx="0" cy="365760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7" name="Arc 7"/>
          <p:cNvSpPr>
            <a:spLocks/>
          </p:cNvSpPr>
          <p:nvPr/>
        </p:nvSpPr>
        <p:spPr bwMode="auto">
          <a:xfrm rot="13680000">
            <a:off x="735806" y="2543969"/>
            <a:ext cx="5940425" cy="1081088"/>
          </a:xfrm>
          <a:custGeom>
            <a:avLst/>
            <a:gdLst>
              <a:gd name="G0" fmla="+- 18494 0 0"/>
              <a:gd name="G1" fmla="+- 21600 0 0"/>
              <a:gd name="G2" fmla="+- 21600 0 0"/>
              <a:gd name="T0" fmla="*/ 0 w 23737"/>
              <a:gd name="T1" fmla="*/ 10441 h 21600"/>
              <a:gd name="T2" fmla="*/ 23737 w 23737"/>
              <a:gd name="T3" fmla="*/ 646 h 21600"/>
              <a:gd name="T4" fmla="*/ 18494 w 23737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3737" h="21600" fill="none" extrusionOk="0">
                <a:moveTo>
                  <a:pt x="-1" y="10440"/>
                </a:moveTo>
                <a:cubicBezTo>
                  <a:pt x="3909" y="3960"/>
                  <a:pt x="10925" y="-1"/>
                  <a:pt x="18494" y="0"/>
                </a:cubicBezTo>
                <a:cubicBezTo>
                  <a:pt x="20261" y="0"/>
                  <a:pt x="22022" y="216"/>
                  <a:pt x="23737" y="645"/>
                </a:cubicBezTo>
              </a:path>
              <a:path w="23737" h="21600" stroke="0" extrusionOk="0">
                <a:moveTo>
                  <a:pt x="-1" y="10440"/>
                </a:moveTo>
                <a:cubicBezTo>
                  <a:pt x="3909" y="3960"/>
                  <a:pt x="10925" y="-1"/>
                  <a:pt x="18494" y="0"/>
                </a:cubicBezTo>
                <a:cubicBezTo>
                  <a:pt x="20261" y="0"/>
                  <a:pt x="22022" y="216"/>
                  <a:pt x="23737" y="645"/>
                </a:cubicBezTo>
                <a:lnTo>
                  <a:pt x="18494" y="21600"/>
                </a:lnTo>
                <a:close/>
              </a:path>
            </a:pathLst>
          </a:custGeom>
          <a:noFill/>
          <a:ln w="4445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8" name="Line 8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9" name="Line 9"/>
          <p:cNvSpPr>
            <a:spLocks noChangeShapeType="1"/>
          </p:cNvSpPr>
          <p:nvPr/>
        </p:nvSpPr>
        <p:spPr bwMode="auto">
          <a:xfrm>
            <a:off x="1066800" y="5943600"/>
            <a:ext cx="746283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43050" name="Group 10"/>
          <p:cNvGrpSpPr>
            <a:grpSpLocks/>
          </p:cNvGrpSpPr>
          <p:nvPr/>
        </p:nvGrpSpPr>
        <p:grpSpPr bwMode="auto">
          <a:xfrm>
            <a:off x="2133600" y="114300"/>
            <a:ext cx="5775325" cy="5940425"/>
            <a:chOff x="1344" y="72"/>
            <a:chExt cx="3638" cy="3742"/>
          </a:xfrm>
        </p:grpSpPr>
        <p:grpSp>
          <p:nvGrpSpPr>
            <p:cNvPr id="343051" name="Group 11"/>
            <p:cNvGrpSpPr>
              <a:grpSpLocks/>
            </p:cNvGrpSpPr>
            <p:nvPr/>
          </p:nvGrpSpPr>
          <p:grpSpPr bwMode="auto">
            <a:xfrm>
              <a:off x="1344" y="1056"/>
              <a:ext cx="2208" cy="1632"/>
              <a:chOff x="1344" y="1056"/>
              <a:chExt cx="2208" cy="1632"/>
            </a:xfrm>
          </p:grpSpPr>
          <p:sp>
            <p:nvSpPr>
              <p:cNvPr id="343052" name="Line 12"/>
              <p:cNvSpPr>
                <a:spLocks noChangeShapeType="1"/>
              </p:cNvSpPr>
              <p:nvPr/>
            </p:nvSpPr>
            <p:spPr bwMode="auto">
              <a:xfrm>
                <a:off x="1344" y="1056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accent1"/>
                </a:solidFill>
                <a:round/>
                <a:headEnd type="none" w="sm" len="sm"/>
                <a:tailEnd type="stealth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43053" name="Line 13"/>
              <p:cNvSpPr>
                <a:spLocks noChangeShapeType="1"/>
              </p:cNvSpPr>
              <p:nvPr/>
            </p:nvSpPr>
            <p:spPr bwMode="auto">
              <a:xfrm>
                <a:off x="2928" y="2688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accent1"/>
                </a:solidFill>
                <a:round/>
                <a:headEnd type="none" w="sm" len="sm"/>
                <a:tailEnd type="stealth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343054" name="Group 14"/>
            <p:cNvGrpSpPr>
              <a:grpSpLocks/>
            </p:cNvGrpSpPr>
            <p:nvPr/>
          </p:nvGrpSpPr>
          <p:grpSpPr bwMode="auto">
            <a:xfrm>
              <a:off x="3050" y="72"/>
              <a:ext cx="1932" cy="3742"/>
              <a:chOff x="3050" y="72"/>
              <a:chExt cx="1932" cy="3742"/>
            </a:xfrm>
          </p:grpSpPr>
          <p:sp>
            <p:nvSpPr>
              <p:cNvPr id="343055" name="Arc 15"/>
              <p:cNvSpPr>
                <a:spLocks/>
              </p:cNvSpPr>
              <p:nvPr/>
            </p:nvSpPr>
            <p:spPr bwMode="auto">
              <a:xfrm rot="13680000">
                <a:off x="1520" y="1602"/>
                <a:ext cx="3742" cy="681"/>
              </a:xfrm>
              <a:custGeom>
                <a:avLst/>
                <a:gdLst>
                  <a:gd name="G0" fmla="+- 18494 0 0"/>
                  <a:gd name="G1" fmla="+- 21600 0 0"/>
                  <a:gd name="G2" fmla="+- 21600 0 0"/>
                  <a:gd name="T0" fmla="*/ 0 w 23737"/>
                  <a:gd name="T1" fmla="*/ 10441 h 21600"/>
                  <a:gd name="T2" fmla="*/ 23737 w 23737"/>
                  <a:gd name="T3" fmla="*/ 646 h 21600"/>
                  <a:gd name="T4" fmla="*/ 18494 w 23737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737" h="21600" fill="none" extrusionOk="0">
                    <a:moveTo>
                      <a:pt x="-1" y="10440"/>
                    </a:moveTo>
                    <a:cubicBezTo>
                      <a:pt x="3909" y="3960"/>
                      <a:pt x="10925" y="-1"/>
                      <a:pt x="18494" y="0"/>
                    </a:cubicBezTo>
                    <a:cubicBezTo>
                      <a:pt x="20261" y="0"/>
                      <a:pt x="22022" y="216"/>
                      <a:pt x="23737" y="645"/>
                    </a:cubicBezTo>
                  </a:path>
                  <a:path w="23737" h="21600" stroke="0" extrusionOk="0">
                    <a:moveTo>
                      <a:pt x="-1" y="10440"/>
                    </a:moveTo>
                    <a:cubicBezTo>
                      <a:pt x="3909" y="3960"/>
                      <a:pt x="10925" y="-1"/>
                      <a:pt x="18494" y="0"/>
                    </a:cubicBezTo>
                    <a:cubicBezTo>
                      <a:pt x="20261" y="0"/>
                      <a:pt x="22022" y="216"/>
                      <a:pt x="23737" y="645"/>
                    </a:cubicBezTo>
                    <a:lnTo>
                      <a:pt x="18494" y="21600"/>
                    </a:lnTo>
                    <a:close/>
                  </a:path>
                </a:pathLst>
              </a:custGeom>
              <a:noFill/>
              <a:ln w="44450" cap="rnd">
                <a:solidFill>
                  <a:schemeClr val="accent2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43056" name="Rectangle 16"/>
              <p:cNvSpPr>
                <a:spLocks noChangeArrowheads="1"/>
              </p:cNvSpPr>
              <p:nvPr/>
            </p:nvSpPr>
            <p:spPr bwMode="auto">
              <a:xfrm>
                <a:off x="4646" y="3235"/>
                <a:ext cx="336" cy="29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2500" b="1" i="1">
                    <a:solidFill>
                      <a:schemeClr val="accent2"/>
                    </a:solidFill>
                    <a:latin typeface="Arial" panose="020B0604020202020204" pitchFamily="34" charset="0"/>
                  </a:rPr>
                  <a:t>D</a:t>
                </a:r>
                <a:r>
                  <a:rPr lang="en-GB" altLang="en-US" sz="2500" b="1" baseline="-25000">
                    <a:solidFill>
                      <a:schemeClr val="accent2"/>
                    </a:solidFill>
                    <a:latin typeface="Arial" panose="020B0604020202020204" pitchFamily="34" charset="0"/>
                  </a:rPr>
                  <a:t>1</a:t>
                </a:r>
                <a:endParaRPr lang="en-GB" altLang="en-US" b="1" baseline="-25000">
                  <a:solidFill>
                    <a:schemeClr val="accent2"/>
                  </a:solidFill>
                  <a:latin typeface="Arial" panose="020B0604020202020204" pitchFamily="34" charset="0"/>
                </a:endParaRPr>
              </a:p>
            </p:txBody>
          </p:sp>
        </p:grpSp>
      </p:grpSp>
      <p:sp>
        <p:nvSpPr>
          <p:cNvPr id="343057" name="Rectangle 17"/>
          <p:cNvSpPr>
            <a:spLocks noChangeArrowheads="1"/>
          </p:cNvSpPr>
          <p:nvPr/>
        </p:nvSpPr>
        <p:spPr bwMode="auto">
          <a:xfrm rot="16200000">
            <a:off x="-46038" y="2833688"/>
            <a:ext cx="879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latin typeface="Arial" panose="020B0604020202020204" pitchFamily="34" charset="0"/>
              </a:rPr>
              <a:t>Price</a:t>
            </a:r>
          </a:p>
        </p:txBody>
      </p:sp>
      <p:sp>
        <p:nvSpPr>
          <p:cNvPr id="343058" name="Rectangle 18"/>
          <p:cNvSpPr>
            <a:spLocks noChangeArrowheads="1"/>
          </p:cNvSpPr>
          <p:nvPr/>
        </p:nvSpPr>
        <p:spPr bwMode="auto">
          <a:xfrm>
            <a:off x="609600" y="2057400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43059" name="Rectangle 19"/>
          <p:cNvSpPr>
            <a:spLocks noChangeArrowheads="1"/>
          </p:cNvSpPr>
          <p:nvPr/>
        </p:nvSpPr>
        <p:spPr bwMode="auto">
          <a:xfrm>
            <a:off x="704850" y="5973763"/>
            <a:ext cx="4206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43060" name="Rectangle 20"/>
          <p:cNvSpPr>
            <a:spLocks noChangeArrowheads="1"/>
          </p:cNvSpPr>
          <p:nvPr/>
        </p:nvSpPr>
        <p:spPr bwMode="auto">
          <a:xfrm>
            <a:off x="2057400" y="5973763"/>
            <a:ext cx="538609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 dirty="0">
                <a:latin typeface="Arial" panose="020B0604020202020204" pitchFamily="34" charset="0"/>
              </a:rPr>
              <a:t>Q</a:t>
            </a:r>
            <a:r>
              <a:rPr lang="en-GB" altLang="en-US" baseline="-25000" dirty="0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43061" name="Rectangle 21"/>
          <p:cNvSpPr>
            <a:spLocks noChangeArrowheads="1"/>
          </p:cNvSpPr>
          <p:nvPr/>
        </p:nvSpPr>
        <p:spPr bwMode="auto">
          <a:xfrm>
            <a:off x="3733800" y="5973763"/>
            <a:ext cx="533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 dirty="0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 dirty="0">
                <a:solidFill>
                  <a:schemeClr val="accent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43062" name="Rectangle 22"/>
          <p:cNvSpPr>
            <a:spLocks noChangeArrowheads="1"/>
          </p:cNvSpPr>
          <p:nvPr/>
        </p:nvSpPr>
        <p:spPr bwMode="auto">
          <a:xfrm>
            <a:off x="3746500" y="6353175"/>
            <a:ext cx="1319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343063" name="Rectangle 23"/>
          <p:cNvSpPr>
            <a:spLocks noChangeArrowheads="1"/>
          </p:cNvSpPr>
          <p:nvPr/>
        </p:nvSpPr>
        <p:spPr bwMode="auto">
          <a:xfrm>
            <a:off x="0" y="0"/>
            <a:ext cx="9142413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b="1">
                <a:solidFill>
                  <a:srgbClr val="006666"/>
                </a:solidFill>
                <a:latin typeface="Arial" panose="020B0604020202020204" pitchFamily="34" charset="0"/>
              </a:rPr>
              <a:t>An increase in demand</a:t>
            </a:r>
          </a:p>
        </p:txBody>
      </p:sp>
      <p:sp>
        <p:nvSpPr>
          <p:cNvPr id="343064" name="Rectangle 24"/>
          <p:cNvSpPr>
            <a:spLocks noChangeArrowheads="1"/>
          </p:cNvSpPr>
          <p:nvPr/>
        </p:nvSpPr>
        <p:spPr bwMode="auto">
          <a:xfrm>
            <a:off x="5699125" y="5135563"/>
            <a:ext cx="53340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500" b="1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sz="2500" b="1" baseline="-25000">
                <a:solidFill>
                  <a:schemeClr val="tx2"/>
                </a:solidFill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43065" name="Oval 25"/>
          <p:cNvSpPr>
            <a:spLocks noChangeArrowheads="1"/>
          </p:cNvSpPr>
          <p:nvPr/>
        </p:nvSpPr>
        <p:spPr bwMode="auto">
          <a:xfrm>
            <a:off x="2224088" y="2238375"/>
            <a:ext cx="106362" cy="106363"/>
          </a:xfrm>
          <a:prstGeom prst="ellipse">
            <a:avLst/>
          </a:prstGeom>
          <a:solidFill>
            <a:srgbClr val="00FFFF"/>
          </a:solidFill>
          <a:ln w="28575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66" name="Oval 26"/>
          <p:cNvSpPr>
            <a:spLocks noChangeArrowheads="1"/>
          </p:cNvSpPr>
          <p:nvPr/>
        </p:nvSpPr>
        <p:spPr bwMode="auto">
          <a:xfrm>
            <a:off x="3892550" y="2232025"/>
            <a:ext cx="106363" cy="106363"/>
          </a:xfrm>
          <a:prstGeom prst="ellipse">
            <a:avLst/>
          </a:prstGeom>
          <a:solidFill>
            <a:srgbClr val="FF9999"/>
          </a:solidFill>
          <a:ln w="28575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67" name="Rectangle 27"/>
          <p:cNvSpPr>
            <a:spLocks noChangeArrowheads="1"/>
          </p:cNvSpPr>
          <p:nvPr/>
        </p:nvSpPr>
        <p:spPr bwMode="auto">
          <a:xfrm>
            <a:off x="3697288" y="603250"/>
            <a:ext cx="5062537" cy="206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169863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6205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C7B70"/>
              </a:buClr>
              <a:buSzPct val="65000"/>
              <a:buFont typeface="Wingdings 2" panose="05020102010507070707" pitchFamily="18" charset="2"/>
              <a:buChar char=""/>
              <a:defRPr sz="2100">
                <a:solidFill>
                  <a:srgbClr val="4A50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lvl="1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None/>
            </a:pPr>
            <a:r>
              <a:rPr lang="en-GB" altLang="en-US" sz="1800" b="1"/>
              <a:t>Possible causes of a rise in demand</a:t>
            </a:r>
          </a:p>
          <a:p>
            <a:pPr lvl="1">
              <a:lnSpc>
                <a:spcPct val="100000"/>
              </a:lnSpc>
              <a:spcBef>
                <a:spcPct val="20000"/>
              </a:spcBef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3399"/>
                </a:solidFill>
              </a:rPr>
              <a:t>Tastes shift towards this product</a:t>
            </a:r>
          </a:p>
          <a:p>
            <a:pPr lvl="1">
              <a:lnSpc>
                <a:spcPct val="100000"/>
              </a:lnSpc>
              <a:spcBef>
                <a:spcPct val="20000"/>
              </a:spcBef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3399"/>
                </a:solidFill>
              </a:rPr>
              <a:t>Rise in price of substitute goods</a:t>
            </a:r>
          </a:p>
          <a:p>
            <a:pPr lvl="1">
              <a:lnSpc>
                <a:spcPct val="100000"/>
              </a:lnSpc>
              <a:spcBef>
                <a:spcPct val="20000"/>
              </a:spcBef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3399"/>
                </a:solidFill>
              </a:rPr>
              <a:t>Fall in price of complementary goods</a:t>
            </a:r>
          </a:p>
          <a:p>
            <a:pPr lvl="1">
              <a:lnSpc>
                <a:spcPct val="100000"/>
              </a:lnSpc>
              <a:spcBef>
                <a:spcPct val="20000"/>
              </a:spcBef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3399"/>
                </a:solidFill>
              </a:rPr>
              <a:t>Rise in income</a:t>
            </a:r>
          </a:p>
          <a:p>
            <a:pPr lvl="1">
              <a:lnSpc>
                <a:spcPct val="100000"/>
              </a:lnSpc>
              <a:spcBef>
                <a:spcPct val="20000"/>
              </a:spcBef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3399"/>
                </a:solidFill>
              </a:rPr>
              <a:t>Expectations of a rise in price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2651675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43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43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43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43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43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43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43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43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3045" grpId="0" animBg="1"/>
      <p:bldP spid="343046" grpId="0" animBg="1"/>
      <p:bldP spid="343061" grpId="0" autoUpdateAnimBg="0"/>
      <p:bldP spid="343066" grpId="0" animBg="1"/>
      <p:bldP spid="343067" grpId="0" build="p" bldLvl="2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9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509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5092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Demand</a:t>
            </a:r>
          </a:p>
        </p:txBody>
      </p:sp>
      <p:sp>
        <p:nvSpPr>
          <p:cNvPr id="271365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269875" y="1520825"/>
            <a:ext cx="8475663" cy="4989513"/>
          </a:xfrm>
        </p:spPr>
        <p:txBody>
          <a:bodyPr/>
          <a:lstStyle/>
          <a:p>
            <a:pPr>
              <a:spcBef>
                <a:spcPct val="70000"/>
              </a:spcBef>
            </a:pPr>
            <a:r>
              <a:rPr lang="en-GB" altLang="en-US"/>
              <a:t>Demand functions</a:t>
            </a:r>
          </a:p>
          <a:p>
            <a:pPr lvl="1">
              <a:spcBef>
                <a:spcPct val="70000"/>
              </a:spcBef>
            </a:pPr>
            <a:r>
              <a:rPr lang="en-GB" altLang="en-US" noProof="1"/>
              <a:t>simple demand functions</a:t>
            </a:r>
          </a:p>
          <a:p>
            <a:pPr lvl="2">
              <a:spcBef>
                <a:spcPct val="70000"/>
              </a:spcBef>
              <a:buFontTx/>
              <a:buNone/>
            </a:pPr>
            <a:r>
              <a:rPr lang="en-GB" altLang="en-US" i="1" noProof="1"/>
              <a:t>Q</a:t>
            </a:r>
            <a:r>
              <a:rPr lang="en-GB" altLang="en-US" i="1" baseline="-25000" noProof="1"/>
              <a:t>d</a:t>
            </a:r>
            <a:r>
              <a:rPr lang="en-GB" altLang="en-US" i="1" noProof="1"/>
              <a:t> = a – bP</a:t>
            </a:r>
            <a:endParaRPr lang="en-GB" altLang="en-US" noProof="1"/>
          </a:p>
          <a:p>
            <a:pPr lvl="1">
              <a:spcBef>
                <a:spcPct val="70000"/>
              </a:spcBef>
            </a:pPr>
            <a:r>
              <a:rPr lang="en-GB" altLang="en-US" noProof="1"/>
              <a:t>more complex demand functions</a:t>
            </a:r>
          </a:p>
          <a:p>
            <a:pPr lvl="2">
              <a:spcBef>
                <a:spcPct val="70000"/>
              </a:spcBef>
              <a:buFontTx/>
              <a:buNone/>
            </a:pPr>
            <a:r>
              <a:rPr lang="en-GB" altLang="en-US" i="1" noProof="1"/>
              <a:t>Q</a:t>
            </a:r>
            <a:r>
              <a:rPr lang="en-GB" altLang="en-US" i="1" baseline="-25000" noProof="1"/>
              <a:t>d</a:t>
            </a:r>
            <a:r>
              <a:rPr lang="en-GB" altLang="en-US" i="1" noProof="1"/>
              <a:t> = a – bP + cY + dP</a:t>
            </a:r>
            <a:r>
              <a:rPr lang="en-GB" altLang="en-US" i="1" baseline="-25000" noProof="1"/>
              <a:t>s</a:t>
            </a:r>
            <a:r>
              <a:rPr lang="en-GB" altLang="en-US" i="1" noProof="1"/>
              <a:t> – ePc</a:t>
            </a:r>
            <a:endParaRPr lang="en-GB" altLang="en-US" noProof="1"/>
          </a:p>
          <a:p>
            <a:pPr lvl="1">
              <a:spcBef>
                <a:spcPct val="70000"/>
              </a:spcBef>
            </a:pPr>
            <a:r>
              <a:rPr lang="en-GB" altLang="en-US" noProof="1"/>
              <a:t>estimated demand equations</a:t>
            </a:r>
          </a:p>
          <a:p>
            <a:pPr lvl="1">
              <a:spcBef>
                <a:spcPct val="70000"/>
              </a:spcBef>
            </a:pPr>
            <a:r>
              <a:rPr lang="en-GB" altLang="en-US" noProof="1"/>
              <a:t>problems of estimating demand equations</a:t>
            </a:r>
          </a:p>
          <a:p>
            <a:pPr lvl="1">
              <a:spcBef>
                <a:spcPct val="70000"/>
              </a:spcBef>
            </a:pPr>
            <a:r>
              <a:rPr lang="en-GB" altLang="en-US" noProof="1"/>
              <a:t>demand functions and the demand curve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3698625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1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71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71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71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71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71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71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71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713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2713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271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271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71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271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2713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2713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1365" grpId="0" build="p" bldLvl="2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138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graphicFrame>
        <p:nvGraphicFramePr>
          <p:cNvPr id="347139" name="Object 2"/>
          <p:cNvGraphicFramePr>
            <a:graphicFrameLocks/>
          </p:cNvGraphicFramePr>
          <p:nvPr/>
        </p:nvGraphicFramePr>
        <p:xfrm>
          <a:off x="612775" y="273050"/>
          <a:ext cx="7650163" cy="6418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8" name="Chart" r:id="rId4" imgW="7448505" imgH="5334032" progId="MSGraph.Chart.8">
                  <p:embed followColorScheme="full"/>
                </p:oleObj>
              </mc:Choice>
              <mc:Fallback>
                <p:oleObj name="Chart" r:id="rId4" imgW="7448505" imgH="5334032" progId="MSGraph.Chart.8">
                  <p:embed followColorScheme="full"/>
                  <p:pic>
                    <p:nvPicPr>
                      <p:cNvPr id="347139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75" y="273050"/>
                        <a:ext cx="7650163" cy="6418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7140" name="Line 4"/>
          <p:cNvSpPr>
            <a:spLocks noChangeShapeType="1"/>
          </p:cNvSpPr>
          <p:nvPr/>
        </p:nvSpPr>
        <p:spPr bwMode="auto">
          <a:xfrm>
            <a:off x="1066800" y="647700"/>
            <a:ext cx="7010400" cy="5334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7141" name="Rectangle 5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7142" name="Rectangle 6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7143" name="Rectangle 7"/>
          <p:cNvSpPr>
            <a:spLocks noChangeArrowheads="1"/>
          </p:cNvSpPr>
          <p:nvPr/>
        </p:nvSpPr>
        <p:spPr bwMode="auto">
          <a:xfrm>
            <a:off x="7775575" y="5357813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47144" name="Rectangle 8"/>
          <p:cNvSpPr>
            <a:spLocks noChangeArrowheads="1"/>
          </p:cNvSpPr>
          <p:nvPr/>
        </p:nvSpPr>
        <p:spPr bwMode="auto">
          <a:xfrm>
            <a:off x="125413" y="2582863"/>
            <a:ext cx="38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47145" name="Rectangle 9"/>
          <p:cNvSpPr>
            <a:spLocks noChangeArrowheads="1"/>
          </p:cNvSpPr>
          <p:nvPr/>
        </p:nvSpPr>
        <p:spPr bwMode="auto">
          <a:xfrm>
            <a:off x="3890963" y="6400800"/>
            <a:ext cx="1370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 (000s)</a:t>
            </a:r>
          </a:p>
        </p:txBody>
      </p:sp>
      <p:sp>
        <p:nvSpPr>
          <p:cNvPr id="347146" name="Text Box 10"/>
          <p:cNvSpPr txBox="1">
            <a:spLocks noChangeArrowheads="1"/>
          </p:cNvSpPr>
          <p:nvPr/>
        </p:nvSpPr>
        <p:spPr bwMode="auto">
          <a:xfrm>
            <a:off x="0" y="-11113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Demand curve for equation: 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Q</a:t>
            </a:r>
            <a:r>
              <a:rPr lang="en-GB" altLang="en-US" b="1" baseline="-20000">
                <a:solidFill>
                  <a:srgbClr val="1D593B"/>
                </a:solidFill>
                <a:latin typeface="Arial" panose="020B0604020202020204" pitchFamily="34" charset="0"/>
              </a:rPr>
              <a:t>d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 = 10</a:t>
            </a:r>
            <a:r>
              <a:rPr lang="en-GB" altLang="en-US" sz="2000" b="1">
                <a:solidFill>
                  <a:srgbClr val="1D593B"/>
                </a:solidFill>
                <a:latin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000 – 200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3825584355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186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9187" name="Line 3"/>
          <p:cNvSpPr>
            <a:spLocks noChangeShapeType="1"/>
          </p:cNvSpPr>
          <p:nvPr/>
        </p:nvSpPr>
        <p:spPr bwMode="auto">
          <a:xfrm flipV="1">
            <a:off x="7378700" y="5453063"/>
            <a:ext cx="0" cy="509587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188" name="Line 4"/>
          <p:cNvSpPr>
            <a:spLocks noChangeShapeType="1"/>
          </p:cNvSpPr>
          <p:nvPr/>
        </p:nvSpPr>
        <p:spPr bwMode="auto">
          <a:xfrm>
            <a:off x="1068388" y="5451475"/>
            <a:ext cx="6310312" cy="0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49189" name="Object 2"/>
          <p:cNvGraphicFramePr>
            <a:graphicFrameLocks/>
          </p:cNvGraphicFramePr>
          <p:nvPr/>
        </p:nvGraphicFramePr>
        <p:xfrm>
          <a:off x="612775" y="273050"/>
          <a:ext cx="7650163" cy="6418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2" name="Chart" r:id="rId4" imgW="7448505" imgH="5334032" progId="MSGraph.Chart.8">
                  <p:embed followColorScheme="full"/>
                </p:oleObj>
              </mc:Choice>
              <mc:Fallback>
                <p:oleObj name="Chart" r:id="rId4" imgW="7448505" imgH="5334032" progId="MSGraph.Chart.8">
                  <p:embed followColorScheme="full"/>
                  <p:pic>
                    <p:nvPicPr>
                      <p:cNvPr id="349189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75" y="273050"/>
                        <a:ext cx="7650163" cy="6418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9190" name="Line 6"/>
          <p:cNvSpPr>
            <a:spLocks noChangeShapeType="1"/>
          </p:cNvSpPr>
          <p:nvPr/>
        </p:nvSpPr>
        <p:spPr bwMode="auto">
          <a:xfrm>
            <a:off x="1066800" y="647700"/>
            <a:ext cx="7010400" cy="5334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191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9192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9193" name="AutoShape 9" descr="Parchment"/>
          <p:cNvSpPr>
            <a:spLocks noChangeArrowheads="1"/>
          </p:cNvSpPr>
          <p:nvPr/>
        </p:nvSpPr>
        <p:spPr bwMode="auto">
          <a:xfrm>
            <a:off x="5111750" y="844550"/>
            <a:ext cx="2425700" cy="1014413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9194" name="Rectangle 10"/>
          <p:cNvSpPr>
            <a:spLocks noChangeArrowheads="1"/>
          </p:cNvSpPr>
          <p:nvPr/>
        </p:nvSpPr>
        <p:spPr bwMode="auto">
          <a:xfrm>
            <a:off x="5330825" y="944563"/>
            <a:ext cx="465138" cy="884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P</a:t>
            </a:r>
            <a:endParaRPr lang="en-GB" altLang="en-US" sz="2000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  5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49195" name="Rectangle 11"/>
          <p:cNvSpPr>
            <a:spLocks noChangeArrowheads="1"/>
          </p:cNvSpPr>
          <p:nvPr/>
        </p:nvSpPr>
        <p:spPr bwMode="auto">
          <a:xfrm>
            <a:off x="6134100" y="944563"/>
            <a:ext cx="1301750" cy="884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800" baseline="-20000">
                <a:latin typeface="Arial" panose="020B0604020202020204" pitchFamily="34" charset="0"/>
              </a:rPr>
              <a:t>d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9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49196" name="Line 12"/>
          <p:cNvSpPr>
            <a:spLocks noChangeShapeType="1"/>
          </p:cNvSpPr>
          <p:nvPr/>
        </p:nvSpPr>
        <p:spPr bwMode="auto">
          <a:xfrm>
            <a:off x="5257800" y="1371600"/>
            <a:ext cx="2133600" cy="0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197" name="Oval 13"/>
          <p:cNvSpPr>
            <a:spLocks noChangeArrowheads="1"/>
          </p:cNvSpPr>
          <p:nvPr/>
        </p:nvSpPr>
        <p:spPr bwMode="auto">
          <a:xfrm>
            <a:off x="7342188" y="5413375"/>
            <a:ext cx="93662" cy="93663"/>
          </a:xfrm>
          <a:prstGeom prst="ellipse">
            <a:avLst/>
          </a:prstGeom>
          <a:solidFill>
            <a:srgbClr val="FF99FF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9198" name="Rectangle 15"/>
          <p:cNvSpPr>
            <a:spLocks noChangeArrowheads="1"/>
          </p:cNvSpPr>
          <p:nvPr/>
        </p:nvSpPr>
        <p:spPr bwMode="auto">
          <a:xfrm>
            <a:off x="7775575" y="5357813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49199" name="Rectangle 16"/>
          <p:cNvSpPr>
            <a:spLocks noChangeArrowheads="1"/>
          </p:cNvSpPr>
          <p:nvPr/>
        </p:nvSpPr>
        <p:spPr bwMode="auto">
          <a:xfrm>
            <a:off x="125413" y="2582863"/>
            <a:ext cx="38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49200" name="Rectangle 17"/>
          <p:cNvSpPr>
            <a:spLocks noChangeArrowheads="1"/>
          </p:cNvSpPr>
          <p:nvPr/>
        </p:nvSpPr>
        <p:spPr bwMode="auto">
          <a:xfrm>
            <a:off x="3890963" y="6400800"/>
            <a:ext cx="1370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 (000s)</a:t>
            </a:r>
          </a:p>
        </p:txBody>
      </p:sp>
      <p:sp>
        <p:nvSpPr>
          <p:cNvPr id="349201" name="Text Box 17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Demand curve for equation: 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Q</a:t>
            </a:r>
            <a:r>
              <a:rPr lang="en-GB" altLang="en-US" b="1" baseline="-20000">
                <a:solidFill>
                  <a:srgbClr val="1D593B"/>
                </a:solidFill>
                <a:latin typeface="Arial" panose="020B0604020202020204" pitchFamily="34" charset="0"/>
              </a:rPr>
              <a:t>d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 = 10</a:t>
            </a:r>
            <a:r>
              <a:rPr lang="en-GB" altLang="en-US" sz="2000" b="1">
                <a:solidFill>
                  <a:srgbClr val="1D593B"/>
                </a:solidFill>
                <a:latin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000 – 200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681488943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234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1235" name="Line 3"/>
          <p:cNvSpPr>
            <a:spLocks noChangeShapeType="1"/>
          </p:cNvSpPr>
          <p:nvPr/>
        </p:nvSpPr>
        <p:spPr bwMode="auto">
          <a:xfrm flipV="1">
            <a:off x="6680200" y="4908550"/>
            <a:ext cx="0" cy="1054100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1236" name="Line 4"/>
          <p:cNvSpPr>
            <a:spLocks noChangeShapeType="1"/>
          </p:cNvSpPr>
          <p:nvPr/>
        </p:nvSpPr>
        <p:spPr bwMode="auto">
          <a:xfrm>
            <a:off x="1068388" y="4908550"/>
            <a:ext cx="5578475" cy="0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51237" name="Object 2"/>
          <p:cNvGraphicFramePr>
            <a:graphicFrameLocks/>
          </p:cNvGraphicFramePr>
          <p:nvPr/>
        </p:nvGraphicFramePr>
        <p:xfrm>
          <a:off x="612775" y="273050"/>
          <a:ext cx="7650163" cy="6418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6" name="Chart" r:id="rId4" imgW="7448505" imgH="5334032" progId="MSGraph.Chart.8">
                  <p:embed followColorScheme="full"/>
                </p:oleObj>
              </mc:Choice>
              <mc:Fallback>
                <p:oleObj name="Chart" r:id="rId4" imgW="7448505" imgH="5334032" progId="MSGraph.Chart.8">
                  <p:embed followColorScheme="full"/>
                  <p:pic>
                    <p:nvPicPr>
                      <p:cNvPr id="351237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75" y="273050"/>
                        <a:ext cx="7650163" cy="6418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1238" name="Line 6"/>
          <p:cNvSpPr>
            <a:spLocks noChangeShapeType="1"/>
          </p:cNvSpPr>
          <p:nvPr/>
        </p:nvSpPr>
        <p:spPr bwMode="auto">
          <a:xfrm>
            <a:off x="1066800" y="647700"/>
            <a:ext cx="7010400" cy="5334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1239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1240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1241" name="AutoShape 9" descr="Parchment"/>
          <p:cNvSpPr>
            <a:spLocks noChangeArrowheads="1"/>
          </p:cNvSpPr>
          <p:nvPr/>
        </p:nvSpPr>
        <p:spPr bwMode="auto">
          <a:xfrm>
            <a:off x="5111750" y="844550"/>
            <a:ext cx="2425700" cy="1319213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1242" name="Rectangle 10"/>
          <p:cNvSpPr>
            <a:spLocks noChangeArrowheads="1"/>
          </p:cNvSpPr>
          <p:nvPr/>
        </p:nvSpPr>
        <p:spPr bwMode="auto">
          <a:xfrm>
            <a:off x="5330825" y="944563"/>
            <a:ext cx="466725" cy="118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  5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10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1243" name="Rectangle 11"/>
          <p:cNvSpPr>
            <a:spLocks noChangeArrowheads="1"/>
          </p:cNvSpPr>
          <p:nvPr/>
        </p:nvSpPr>
        <p:spPr bwMode="auto">
          <a:xfrm>
            <a:off x="6134100" y="944563"/>
            <a:ext cx="1301750" cy="118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800" baseline="-20000">
                <a:latin typeface="Arial" panose="020B0604020202020204" pitchFamily="34" charset="0"/>
              </a:rPr>
              <a:t>d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9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8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1244" name="Line 12"/>
          <p:cNvSpPr>
            <a:spLocks noChangeShapeType="1"/>
          </p:cNvSpPr>
          <p:nvPr/>
        </p:nvSpPr>
        <p:spPr bwMode="auto">
          <a:xfrm>
            <a:off x="5257800" y="1371600"/>
            <a:ext cx="2133600" cy="0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1245" name="Oval 13"/>
          <p:cNvSpPr>
            <a:spLocks noChangeArrowheads="1"/>
          </p:cNvSpPr>
          <p:nvPr/>
        </p:nvSpPr>
        <p:spPr bwMode="auto">
          <a:xfrm>
            <a:off x="6634163" y="4860925"/>
            <a:ext cx="93662" cy="93663"/>
          </a:xfrm>
          <a:prstGeom prst="ellipse">
            <a:avLst/>
          </a:prstGeom>
          <a:solidFill>
            <a:srgbClr val="FF99FF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1246" name="Rectangle 14"/>
          <p:cNvSpPr>
            <a:spLocks noChangeArrowheads="1"/>
          </p:cNvSpPr>
          <p:nvPr/>
        </p:nvSpPr>
        <p:spPr bwMode="auto">
          <a:xfrm>
            <a:off x="7775575" y="5357813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51247" name="Rectangle 15"/>
          <p:cNvSpPr>
            <a:spLocks noChangeArrowheads="1"/>
          </p:cNvSpPr>
          <p:nvPr/>
        </p:nvSpPr>
        <p:spPr bwMode="auto">
          <a:xfrm>
            <a:off x="125413" y="2582863"/>
            <a:ext cx="38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51248" name="Rectangle 16"/>
          <p:cNvSpPr>
            <a:spLocks noChangeArrowheads="1"/>
          </p:cNvSpPr>
          <p:nvPr/>
        </p:nvSpPr>
        <p:spPr bwMode="auto">
          <a:xfrm>
            <a:off x="3890963" y="6400800"/>
            <a:ext cx="1370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 (000s)</a:t>
            </a:r>
          </a:p>
        </p:txBody>
      </p:sp>
      <p:sp>
        <p:nvSpPr>
          <p:cNvPr id="351249" name="Text Box 17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Demand curve for equation: 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Q</a:t>
            </a:r>
            <a:r>
              <a:rPr lang="en-GB" altLang="en-US" b="1" baseline="-20000">
                <a:solidFill>
                  <a:srgbClr val="1D593B"/>
                </a:solidFill>
                <a:latin typeface="Arial" panose="020B0604020202020204" pitchFamily="34" charset="0"/>
              </a:rPr>
              <a:t>d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 = 10</a:t>
            </a:r>
            <a:r>
              <a:rPr lang="en-GB" altLang="en-US" sz="2000" b="1">
                <a:solidFill>
                  <a:srgbClr val="1D593B"/>
                </a:solidFill>
                <a:latin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000 – 200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236650888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282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3283" name="Line 3"/>
          <p:cNvSpPr>
            <a:spLocks noChangeShapeType="1"/>
          </p:cNvSpPr>
          <p:nvPr/>
        </p:nvSpPr>
        <p:spPr bwMode="auto">
          <a:xfrm flipV="1">
            <a:off x="5965825" y="4398963"/>
            <a:ext cx="0" cy="1563687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284" name="Line 4"/>
          <p:cNvSpPr>
            <a:spLocks noChangeShapeType="1"/>
          </p:cNvSpPr>
          <p:nvPr/>
        </p:nvSpPr>
        <p:spPr bwMode="auto">
          <a:xfrm>
            <a:off x="1068388" y="4398963"/>
            <a:ext cx="4897437" cy="0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53285" name="Object 2"/>
          <p:cNvGraphicFramePr>
            <a:graphicFrameLocks/>
          </p:cNvGraphicFramePr>
          <p:nvPr/>
        </p:nvGraphicFramePr>
        <p:xfrm>
          <a:off x="612775" y="273050"/>
          <a:ext cx="7650163" cy="6418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80" name="Chart" r:id="rId4" imgW="7448505" imgH="5334032" progId="MSGraph.Chart.8">
                  <p:embed followColorScheme="full"/>
                </p:oleObj>
              </mc:Choice>
              <mc:Fallback>
                <p:oleObj name="Chart" r:id="rId4" imgW="7448505" imgH="5334032" progId="MSGraph.Chart.8">
                  <p:embed followColorScheme="full"/>
                  <p:pic>
                    <p:nvPicPr>
                      <p:cNvPr id="353285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75" y="273050"/>
                        <a:ext cx="7650163" cy="6418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381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3286" name="Line 6"/>
          <p:cNvSpPr>
            <a:spLocks noChangeShapeType="1"/>
          </p:cNvSpPr>
          <p:nvPr/>
        </p:nvSpPr>
        <p:spPr bwMode="auto">
          <a:xfrm>
            <a:off x="1066800" y="647700"/>
            <a:ext cx="7010400" cy="5334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287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3288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3289" name="AutoShape 9" descr="Parchment"/>
          <p:cNvSpPr>
            <a:spLocks noChangeArrowheads="1"/>
          </p:cNvSpPr>
          <p:nvPr/>
        </p:nvSpPr>
        <p:spPr bwMode="auto">
          <a:xfrm>
            <a:off x="5111750" y="844550"/>
            <a:ext cx="2425700" cy="1660525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38100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3290" name="Rectangle 10"/>
          <p:cNvSpPr>
            <a:spLocks noChangeArrowheads="1"/>
          </p:cNvSpPr>
          <p:nvPr/>
        </p:nvSpPr>
        <p:spPr bwMode="auto">
          <a:xfrm>
            <a:off x="5330825" y="944563"/>
            <a:ext cx="466725" cy="1493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  5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10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15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3291" name="Rectangle 11"/>
          <p:cNvSpPr>
            <a:spLocks noChangeArrowheads="1"/>
          </p:cNvSpPr>
          <p:nvPr/>
        </p:nvSpPr>
        <p:spPr bwMode="auto">
          <a:xfrm>
            <a:off x="6134100" y="944563"/>
            <a:ext cx="1301750" cy="1493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800" baseline="-20000">
                <a:latin typeface="Arial" panose="020B0604020202020204" pitchFamily="34" charset="0"/>
              </a:rPr>
              <a:t>d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9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8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7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3292" name="Line 12"/>
          <p:cNvSpPr>
            <a:spLocks noChangeShapeType="1"/>
          </p:cNvSpPr>
          <p:nvPr/>
        </p:nvSpPr>
        <p:spPr bwMode="auto">
          <a:xfrm>
            <a:off x="5257800" y="1371600"/>
            <a:ext cx="2133600" cy="0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293" name="Oval 13"/>
          <p:cNvSpPr>
            <a:spLocks noChangeArrowheads="1"/>
          </p:cNvSpPr>
          <p:nvPr/>
        </p:nvSpPr>
        <p:spPr bwMode="auto">
          <a:xfrm>
            <a:off x="5930900" y="4324350"/>
            <a:ext cx="93663" cy="93663"/>
          </a:xfrm>
          <a:prstGeom prst="ellipse">
            <a:avLst/>
          </a:prstGeom>
          <a:solidFill>
            <a:srgbClr val="FF99FF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3294" name="Rectangle 14"/>
          <p:cNvSpPr>
            <a:spLocks noChangeArrowheads="1"/>
          </p:cNvSpPr>
          <p:nvPr/>
        </p:nvSpPr>
        <p:spPr bwMode="auto">
          <a:xfrm>
            <a:off x="7775575" y="5357813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53295" name="Rectangle 15"/>
          <p:cNvSpPr>
            <a:spLocks noChangeArrowheads="1"/>
          </p:cNvSpPr>
          <p:nvPr/>
        </p:nvSpPr>
        <p:spPr bwMode="auto">
          <a:xfrm>
            <a:off x="125413" y="2582863"/>
            <a:ext cx="38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53296" name="Rectangle 16"/>
          <p:cNvSpPr>
            <a:spLocks noChangeArrowheads="1"/>
          </p:cNvSpPr>
          <p:nvPr/>
        </p:nvSpPr>
        <p:spPr bwMode="auto">
          <a:xfrm>
            <a:off x="3890963" y="6400800"/>
            <a:ext cx="1370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 (000s)</a:t>
            </a:r>
          </a:p>
        </p:txBody>
      </p:sp>
      <p:sp>
        <p:nvSpPr>
          <p:cNvPr id="353297" name="Text Box 17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Demand curve for equation: 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Q</a:t>
            </a:r>
            <a:r>
              <a:rPr lang="en-GB" altLang="en-US" b="1" baseline="-20000">
                <a:solidFill>
                  <a:srgbClr val="1D593B"/>
                </a:solidFill>
                <a:latin typeface="Arial" panose="020B0604020202020204" pitchFamily="34" charset="0"/>
              </a:rPr>
              <a:t>d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 = 10</a:t>
            </a:r>
            <a:r>
              <a:rPr lang="en-GB" altLang="en-US" sz="2000" b="1">
                <a:solidFill>
                  <a:srgbClr val="1D593B"/>
                </a:solidFill>
                <a:latin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000 – 200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309259518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330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5331" name="Line 3"/>
          <p:cNvSpPr>
            <a:spLocks noChangeShapeType="1"/>
          </p:cNvSpPr>
          <p:nvPr/>
        </p:nvSpPr>
        <p:spPr bwMode="auto">
          <a:xfrm>
            <a:off x="1066800" y="3841750"/>
            <a:ext cx="4225925" cy="0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5332" name="Line 4"/>
          <p:cNvSpPr>
            <a:spLocks noChangeShapeType="1"/>
          </p:cNvSpPr>
          <p:nvPr/>
        </p:nvSpPr>
        <p:spPr bwMode="auto">
          <a:xfrm flipV="1">
            <a:off x="5284788" y="3905250"/>
            <a:ext cx="0" cy="2074863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55333" name="Object 2"/>
          <p:cNvGraphicFramePr>
            <a:graphicFrameLocks/>
          </p:cNvGraphicFramePr>
          <p:nvPr/>
        </p:nvGraphicFramePr>
        <p:xfrm>
          <a:off x="612775" y="273050"/>
          <a:ext cx="7650163" cy="6418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04" name="Chart" r:id="rId4" imgW="7448505" imgH="5334032" progId="MSGraph.Chart.8">
                  <p:embed followColorScheme="full"/>
                </p:oleObj>
              </mc:Choice>
              <mc:Fallback>
                <p:oleObj name="Chart" r:id="rId4" imgW="7448505" imgH="5334032" progId="MSGraph.Chart.8">
                  <p:embed followColorScheme="full"/>
                  <p:pic>
                    <p:nvPicPr>
                      <p:cNvPr id="355333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75" y="273050"/>
                        <a:ext cx="7650163" cy="6418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5334" name="Line 6"/>
          <p:cNvSpPr>
            <a:spLocks noChangeShapeType="1"/>
          </p:cNvSpPr>
          <p:nvPr/>
        </p:nvSpPr>
        <p:spPr bwMode="auto">
          <a:xfrm>
            <a:off x="1066800" y="647700"/>
            <a:ext cx="7010400" cy="5334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5335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5336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5337" name="AutoShape 9" descr="Parchment"/>
          <p:cNvSpPr>
            <a:spLocks noChangeArrowheads="1"/>
          </p:cNvSpPr>
          <p:nvPr/>
        </p:nvSpPr>
        <p:spPr bwMode="auto">
          <a:xfrm>
            <a:off x="5111750" y="844550"/>
            <a:ext cx="2425700" cy="1968500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38100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5338" name="Rectangle 10"/>
          <p:cNvSpPr>
            <a:spLocks noChangeArrowheads="1"/>
          </p:cNvSpPr>
          <p:nvPr/>
        </p:nvSpPr>
        <p:spPr bwMode="auto">
          <a:xfrm>
            <a:off x="5330825" y="944563"/>
            <a:ext cx="466725" cy="179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  5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10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15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20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5339" name="Rectangle 11"/>
          <p:cNvSpPr>
            <a:spLocks noChangeArrowheads="1"/>
          </p:cNvSpPr>
          <p:nvPr/>
        </p:nvSpPr>
        <p:spPr bwMode="auto">
          <a:xfrm>
            <a:off x="6134100" y="944563"/>
            <a:ext cx="1301750" cy="179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800" baseline="-20000">
                <a:latin typeface="Arial" panose="020B0604020202020204" pitchFamily="34" charset="0"/>
              </a:rPr>
              <a:t>d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9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8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7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6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5340" name="Line 12"/>
          <p:cNvSpPr>
            <a:spLocks noChangeShapeType="1"/>
          </p:cNvSpPr>
          <p:nvPr/>
        </p:nvSpPr>
        <p:spPr bwMode="auto">
          <a:xfrm>
            <a:off x="5257800" y="1371600"/>
            <a:ext cx="2133600" cy="0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5341" name="Oval 13"/>
          <p:cNvSpPr>
            <a:spLocks noChangeArrowheads="1"/>
          </p:cNvSpPr>
          <p:nvPr/>
        </p:nvSpPr>
        <p:spPr bwMode="auto">
          <a:xfrm>
            <a:off x="5232400" y="3797300"/>
            <a:ext cx="93663" cy="93663"/>
          </a:xfrm>
          <a:prstGeom prst="ellipse">
            <a:avLst/>
          </a:prstGeom>
          <a:solidFill>
            <a:srgbClr val="FF99FF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5342" name="Rectangle 14"/>
          <p:cNvSpPr>
            <a:spLocks noChangeArrowheads="1"/>
          </p:cNvSpPr>
          <p:nvPr/>
        </p:nvSpPr>
        <p:spPr bwMode="auto">
          <a:xfrm>
            <a:off x="7775575" y="5357813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55343" name="Rectangle 15"/>
          <p:cNvSpPr>
            <a:spLocks noChangeArrowheads="1"/>
          </p:cNvSpPr>
          <p:nvPr/>
        </p:nvSpPr>
        <p:spPr bwMode="auto">
          <a:xfrm>
            <a:off x="125413" y="2582863"/>
            <a:ext cx="38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55344" name="Rectangle 16"/>
          <p:cNvSpPr>
            <a:spLocks noChangeArrowheads="1"/>
          </p:cNvSpPr>
          <p:nvPr/>
        </p:nvSpPr>
        <p:spPr bwMode="auto">
          <a:xfrm>
            <a:off x="3890963" y="6400800"/>
            <a:ext cx="1370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 (000s)</a:t>
            </a:r>
          </a:p>
        </p:txBody>
      </p:sp>
      <p:sp>
        <p:nvSpPr>
          <p:cNvPr id="355345" name="Text Box 17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Demand curve for equation: 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Q</a:t>
            </a:r>
            <a:r>
              <a:rPr lang="en-GB" altLang="en-US" b="1" baseline="-20000">
                <a:solidFill>
                  <a:srgbClr val="1D593B"/>
                </a:solidFill>
                <a:latin typeface="Arial" panose="020B0604020202020204" pitchFamily="34" charset="0"/>
              </a:rPr>
              <a:t>d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 = 10</a:t>
            </a:r>
            <a:r>
              <a:rPr lang="en-GB" altLang="en-US" sz="2000" b="1">
                <a:solidFill>
                  <a:srgbClr val="1D593B"/>
                </a:solidFill>
                <a:latin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000 – 200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11928704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Derived Demand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107504" y="980728"/>
            <a:ext cx="8784976" cy="568863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Derived demand 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demand for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factor of production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used to produce another 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good or service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Steel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: The demand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for steel is strongly linked to the market demand for 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cars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and the construction of new buildings. </a:t>
            </a: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Wood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: Wood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a product where much of the demand comes from the uses to which it can be put. </a:t>
            </a: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end use of wood in the UK is: Construction: 60%, Furniture: 15%, Packaging: 15%, Fencing: 7%, Other: 3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%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Labour: 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factor markets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, the demand for labour 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derived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Transport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: An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increase in the demand for air travel will lead to a rise in the demand for airplane pilots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51520" y="5877272"/>
            <a:ext cx="7704856" cy="646331"/>
          </a:xfrm>
          <a:prstGeom prst="rect">
            <a:avLst/>
          </a:prstGeom>
          <a:ln>
            <a:prstDash val="sys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idea of derived demand is important to use when discussing inter-relationships between markets. Many questions consider two or more markets.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21073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Composite Demand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107504" y="980728"/>
            <a:ext cx="4464496" cy="568863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Composite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demand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exists where 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goods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have more than one </a:t>
            </a: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use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-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an increase in the demand for one product leads to a fall in supply of the other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An example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milk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which can be used for cheese, yoghurts, cream, butter and other 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products including fertilizer!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Another example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land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– 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e.g. farmland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can be developed in many different 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ways, urban land has different uses etc.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Oil is used in many different industries such as plastics.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graphicFrame>
        <p:nvGraphicFramePr>
          <p:cNvPr id="2" name="Diagram 1"/>
          <p:cNvGraphicFramePr/>
          <p:nvPr>
            <p:extLst/>
          </p:nvPr>
        </p:nvGraphicFramePr>
        <p:xfrm>
          <a:off x="4740696" y="1556792"/>
          <a:ext cx="4151784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716016" y="1124744"/>
            <a:ext cx="4176464" cy="400110"/>
          </a:xfrm>
          <a:prstGeom prst="rect">
            <a:avLst/>
          </a:prstGeom>
          <a:ln>
            <a:prstDash val="sys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Unprocessed milk has many final uses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07603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Income and Substitution Effects of a Price Change</a:t>
            </a:r>
          </a:p>
        </p:txBody>
      </p:sp>
      <p:graphicFrame>
        <p:nvGraphicFramePr>
          <p:cNvPr id="2" name="Diagram 1"/>
          <p:cNvGraphicFramePr/>
          <p:nvPr>
            <p:extLst/>
          </p:nvPr>
        </p:nvGraphicFramePr>
        <p:xfrm>
          <a:off x="251520" y="908720"/>
          <a:ext cx="8640960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085438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2284</TotalTime>
  <Words>1317</Words>
  <Application>Microsoft Office PowerPoint</Application>
  <PresentationFormat>On-screen Show (4:3)</PresentationFormat>
  <Paragraphs>313</Paragraphs>
  <Slides>25</Slides>
  <Notes>17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Arial</vt:lpstr>
      <vt:lpstr>Myriad Pro</vt:lpstr>
      <vt:lpstr>Symbol</vt:lpstr>
      <vt:lpstr>Times New Roman</vt:lpstr>
      <vt:lpstr>Verdana</vt:lpstr>
      <vt:lpstr>Wingdings</vt:lpstr>
      <vt:lpstr>20140311PresentationUWTSDTemplate</vt:lpstr>
      <vt:lpstr>Document</vt:lpstr>
      <vt:lpstr>Chart</vt:lpstr>
      <vt:lpstr>LCBB5003</vt:lpstr>
      <vt:lpstr>PowerPoint Presentation</vt:lpstr>
      <vt:lpstr>PowerPoint Presentation</vt:lpstr>
      <vt:lpstr>PowerPoint Presentation</vt:lpstr>
      <vt:lpstr>Demand</vt:lpstr>
      <vt:lpstr>The demand curve: The demand for potatoes (monthly)</vt:lpstr>
      <vt:lpstr>The demand curve: The demand for potatoes (monthly)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Demand</vt:lpstr>
      <vt:lpstr>PowerPoint Presentation</vt:lpstr>
      <vt:lpstr>PowerPoint Presentation</vt:lpstr>
      <vt:lpstr>PowerPoint Presentation</vt:lpstr>
      <vt:lpstr>Demand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Administrator</cp:lastModifiedBy>
  <cp:revision>148</cp:revision>
  <cp:lastPrinted>2018-07-09T15:27:01Z</cp:lastPrinted>
  <dcterms:created xsi:type="dcterms:W3CDTF">2002-10-07T19:43:58Z</dcterms:created>
  <dcterms:modified xsi:type="dcterms:W3CDTF">2022-04-18T09:01:51Z</dcterms:modified>
</cp:coreProperties>
</file>