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4"/>
  </p:sldMasterIdLst>
  <p:notesMasterIdLst>
    <p:notesMasterId r:id="rId17"/>
  </p:notesMasterIdLst>
  <p:sldIdLst>
    <p:sldId id="256" r:id="rId5"/>
    <p:sldId id="257" r:id="rId6"/>
    <p:sldId id="258" r:id="rId7"/>
    <p:sldId id="264" r:id="rId8"/>
    <p:sldId id="266" r:id="rId9"/>
    <p:sldId id="259" r:id="rId10"/>
    <p:sldId id="265" r:id="rId11"/>
    <p:sldId id="260" r:id="rId12"/>
    <p:sldId id="261" r:id="rId13"/>
    <p:sldId id="267" r:id="rId14"/>
    <p:sldId id="262" r:id="rId15"/>
    <p:sldId id="263" r:id="rId16"/>
  </p:sldIdLst>
  <p:sldSz cx="12192000" cy="6858000"/>
  <p:notesSz cx="6858000" cy="9144000"/>
  <p:embeddedFontLst>
    <p:embeddedFont>
      <p:font typeface="Century Gothic" panose="020B0502020202020204"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2" roundtripDataSignature="AMtx7mjYouVc/UpknXmLgSvA7E0ikTfnN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CD9CAF-FBF8-4E39-A1A3-0CB60B8D32D5}" v="2" dt="2025-10-12T13:42:41.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111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3.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customschemas.google.com/relationships/presentationmetadata" Target="meta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anne Fahy (2425000)" userId="30a41fd7-d844-4658-ad84-e65fbfd95ae3" providerId="ADAL" clId="{77CD9CAF-FBF8-4E39-A1A3-0CB60B8D32D5}"/>
    <pc:docChg chg="undo redo custSel addSld delSld modSld">
      <pc:chgData name="Leanne Fahy (2425000)" userId="30a41fd7-d844-4658-ad84-e65fbfd95ae3" providerId="ADAL" clId="{77CD9CAF-FBF8-4E39-A1A3-0CB60B8D32D5}" dt="2025-10-12T16:24:04.391" v="9155" actId="115"/>
      <pc:docMkLst>
        <pc:docMk/>
      </pc:docMkLst>
      <pc:sldChg chg="modSp mod">
        <pc:chgData name="Leanne Fahy (2425000)" userId="30a41fd7-d844-4658-ad84-e65fbfd95ae3" providerId="ADAL" clId="{77CD9CAF-FBF8-4E39-A1A3-0CB60B8D32D5}" dt="2025-09-29T10:37:27.806" v="54" actId="14100"/>
        <pc:sldMkLst>
          <pc:docMk/>
          <pc:sldMk cId="0" sldId="256"/>
        </pc:sldMkLst>
        <pc:spChg chg="mod">
          <ac:chgData name="Leanne Fahy (2425000)" userId="30a41fd7-d844-4658-ad84-e65fbfd95ae3" providerId="ADAL" clId="{77CD9CAF-FBF8-4E39-A1A3-0CB60B8D32D5}" dt="2025-09-29T10:37:27.806" v="54" actId="14100"/>
          <ac:spMkLst>
            <pc:docMk/>
            <pc:sldMk cId="0" sldId="256"/>
            <ac:spMk id="7" creationId="{51CF8438-A7DF-A753-E0BE-2B9DB803C6EB}"/>
          </ac:spMkLst>
        </pc:spChg>
      </pc:sldChg>
      <pc:sldChg chg="modSp mod">
        <pc:chgData name="Leanne Fahy (2425000)" userId="30a41fd7-d844-4658-ad84-e65fbfd95ae3" providerId="ADAL" clId="{77CD9CAF-FBF8-4E39-A1A3-0CB60B8D32D5}" dt="2025-10-04T13:04:49.306" v="5109" actId="27636"/>
        <pc:sldMkLst>
          <pc:docMk/>
          <pc:sldMk cId="0" sldId="257"/>
        </pc:sldMkLst>
        <pc:spChg chg="mod">
          <ac:chgData name="Leanne Fahy (2425000)" userId="30a41fd7-d844-4658-ad84-e65fbfd95ae3" providerId="ADAL" clId="{77CD9CAF-FBF8-4E39-A1A3-0CB60B8D32D5}" dt="2025-09-24T13:55:47.810" v="12" actId="14100"/>
          <ac:spMkLst>
            <pc:docMk/>
            <pc:sldMk cId="0" sldId="257"/>
            <ac:spMk id="175" creationId="{00000000-0000-0000-0000-000000000000}"/>
          </ac:spMkLst>
        </pc:spChg>
        <pc:spChg chg="mod">
          <ac:chgData name="Leanne Fahy (2425000)" userId="30a41fd7-d844-4658-ad84-e65fbfd95ae3" providerId="ADAL" clId="{77CD9CAF-FBF8-4E39-A1A3-0CB60B8D32D5}" dt="2025-10-04T13:04:49.306" v="5109" actId="27636"/>
          <ac:spMkLst>
            <pc:docMk/>
            <pc:sldMk cId="0" sldId="257"/>
            <ac:spMk id="176" creationId="{00000000-0000-0000-0000-000000000000}"/>
          </ac:spMkLst>
        </pc:spChg>
      </pc:sldChg>
      <pc:sldChg chg="modSp mod">
        <pc:chgData name="Leanne Fahy (2425000)" userId="30a41fd7-d844-4658-ad84-e65fbfd95ae3" providerId="ADAL" clId="{77CD9CAF-FBF8-4E39-A1A3-0CB60B8D32D5}" dt="2025-10-01T15:16:19.039" v="3962" actId="12"/>
        <pc:sldMkLst>
          <pc:docMk/>
          <pc:sldMk cId="0" sldId="258"/>
        </pc:sldMkLst>
        <pc:spChg chg="mod">
          <ac:chgData name="Leanne Fahy (2425000)" userId="30a41fd7-d844-4658-ad84-e65fbfd95ae3" providerId="ADAL" clId="{77CD9CAF-FBF8-4E39-A1A3-0CB60B8D32D5}" dt="2025-09-29T11:39:58.309" v="1548" actId="1076"/>
          <ac:spMkLst>
            <pc:docMk/>
            <pc:sldMk cId="0" sldId="258"/>
            <ac:spMk id="182" creationId="{00000000-0000-0000-0000-000000000000}"/>
          </ac:spMkLst>
        </pc:spChg>
        <pc:spChg chg="mod">
          <ac:chgData name="Leanne Fahy (2425000)" userId="30a41fd7-d844-4658-ad84-e65fbfd95ae3" providerId="ADAL" clId="{77CD9CAF-FBF8-4E39-A1A3-0CB60B8D32D5}" dt="2025-10-01T15:16:19.039" v="3962" actId="12"/>
          <ac:spMkLst>
            <pc:docMk/>
            <pc:sldMk cId="0" sldId="258"/>
            <ac:spMk id="183" creationId="{00000000-0000-0000-0000-000000000000}"/>
          </ac:spMkLst>
        </pc:spChg>
        <pc:spChg chg="mod">
          <ac:chgData name="Leanne Fahy (2425000)" userId="30a41fd7-d844-4658-ad84-e65fbfd95ae3" providerId="ADAL" clId="{77CD9CAF-FBF8-4E39-A1A3-0CB60B8D32D5}" dt="2025-09-29T11:40:45.207" v="1557" actId="1076"/>
          <ac:spMkLst>
            <pc:docMk/>
            <pc:sldMk cId="0" sldId="258"/>
            <ac:spMk id="184" creationId="{00000000-0000-0000-0000-000000000000}"/>
          </ac:spMkLst>
        </pc:spChg>
        <pc:picChg chg="mod">
          <ac:chgData name="Leanne Fahy (2425000)" userId="30a41fd7-d844-4658-ad84-e65fbfd95ae3" providerId="ADAL" clId="{77CD9CAF-FBF8-4E39-A1A3-0CB60B8D32D5}" dt="2025-09-29T11:40:36.207" v="1556" actId="14100"/>
          <ac:picMkLst>
            <pc:docMk/>
            <pc:sldMk cId="0" sldId="258"/>
            <ac:picMk id="185" creationId="{00000000-0000-0000-0000-000000000000}"/>
          </ac:picMkLst>
        </pc:picChg>
      </pc:sldChg>
      <pc:sldChg chg="modSp mod">
        <pc:chgData name="Leanne Fahy (2425000)" userId="30a41fd7-d844-4658-ad84-e65fbfd95ae3" providerId="ADAL" clId="{77CD9CAF-FBF8-4E39-A1A3-0CB60B8D32D5}" dt="2025-10-04T13:13:43.603" v="5134" actId="20577"/>
        <pc:sldMkLst>
          <pc:docMk/>
          <pc:sldMk cId="0" sldId="259"/>
        </pc:sldMkLst>
        <pc:spChg chg="mod">
          <ac:chgData name="Leanne Fahy (2425000)" userId="30a41fd7-d844-4658-ad84-e65fbfd95ae3" providerId="ADAL" clId="{77CD9CAF-FBF8-4E39-A1A3-0CB60B8D32D5}" dt="2025-10-04T13:13:23.923" v="5128" actId="1076"/>
          <ac:spMkLst>
            <pc:docMk/>
            <pc:sldMk cId="0" sldId="259"/>
            <ac:spMk id="191" creationId="{00000000-0000-0000-0000-000000000000}"/>
          </ac:spMkLst>
        </pc:spChg>
        <pc:spChg chg="mod">
          <ac:chgData name="Leanne Fahy (2425000)" userId="30a41fd7-d844-4658-ad84-e65fbfd95ae3" providerId="ADAL" clId="{77CD9CAF-FBF8-4E39-A1A3-0CB60B8D32D5}" dt="2025-10-04T13:13:43.603" v="5134" actId="20577"/>
          <ac:spMkLst>
            <pc:docMk/>
            <pc:sldMk cId="0" sldId="259"/>
            <ac:spMk id="192" creationId="{00000000-0000-0000-0000-000000000000}"/>
          </ac:spMkLst>
        </pc:spChg>
        <pc:picChg chg="mod">
          <ac:chgData name="Leanne Fahy (2425000)" userId="30a41fd7-d844-4658-ad84-e65fbfd95ae3" providerId="ADAL" clId="{77CD9CAF-FBF8-4E39-A1A3-0CB60B8D32D5}" dt="2025-10-01T15:36:14.919" v="4437" actId="1076"/>
          <ac:picMkLst>
            <pc:docMk/>
            <pc:sldMk cId="0" sldId="259"/>
            <ac:picMk id="193" creationId="{00000000-0000-0000-0000-000000000000}"/>
          </ac:picMkLst>
        </pc:picChg>
      </pc:sldChg>
      <pc:sldChg chg="modSp mod">
        <pc:chgData name="Leanne Fahy (2425000)" userId="30a41fd7-d844-4658-ad84-e65fbfd95ae3" providerId="ADAL" clId="{77CD9CAF-FBF8-4E39-A1A3-0CB60B8D32D5}" dt="2025-10-06T11:12:59.964" v="6834" actId="20577"/>
        <pc:sldMkLst>
          <pc:docMk/>
          <pc:sldMk cId="0" sldId="260"/>
        </pc:sldMkLst>
        <pc:spChg chg="mod">
          <ac:chgData name="Leanne Fahy (2425000)" userId="30a41fd7-d844-4658-ad84-e65fbfd95ae3" providerId="ADAL" clId="{77CD9CAF-FBF8-4E39-A1A3-0CB60B8D32D5}" dt="2025-10-04T13:19:09.469" v="5188" actId="313"/>
          <ac:spMkLst>
            <pc:docMk/>
            <pc:sldMk cId="0" sldId="260"/>
            <ac:spMk id="199" creationId="{00000000-0000-0000-0000-000000000000}"/>
          </ac:spMkLst>
        </pc:spChg>
        <pc:spChg chg="mod">
          <ac:chgData name="Leanne Fahy (2425000)" userId="30a41fd7-d844-4658-ad84-e65fbfd95ae3" providerId="ADAL" clId="{77CD9CAF-FBF8-4E39-A1A3-0CB60B8D32D5}" dt="2025-10-06T11:12:59.964" v="6834" actId="20577"/>
          <ac:spMkLst>
            <pc:docMk/>
            <pc:sldMk cId="0" sldId="260"/>
            <ac:spMk id="200" creationId="{00000000-0000-0000-0000-000000000000}"/>
          </ac:spMkLst>
        </pc:spChg>
        <pc:picChg chg="mod">
          <ac:chgData name="Leanne Fahy (2425000)" userId="30a41fd7-d844-4658-ad84-e65fbfd95ae3" providerId="ADAL" clId="{77CD9CAF-FBF8-4E39-A1A3-0CB60B8D32D5}" dt="2025-10-04T13:26:06.953" v="5482" actId="1076"/>
          <ac:picMkLst>
            <pc:docMk/>
            <pc:sldMk cId="0" sldId="260"/>
            <ac:picMk id="201" creationId="{00000000-0000-0000-0000-000000000000}"/>
          </ac:picMkLst>
        </pc:picChg>
      </pc:sldChg>
      <pc:sldChg chg="addSp delSp modSp mod">
        <pc:chgData name="Leanne Fahy (2425000)" userId="30a41fd7-d844-4658-ad84-e65fbfd95ae3" providerId="ADAL" clId="{77CD9CAF-FBF8-4E39-A1A3-0CB60B8D32D5}" dt="2025-10-12T16:22:57.635" v="9111" actId="1076"/>
        <pc:sldMkLst>
          <pc:docMk/>
          <pc:sldMk cId="0" sldId="261"/>
        </pc:sldMkLst>
        <pc:spChg chg="mod">
          <ac:chgData name="Leanne Fahy (2425000)" userId="30a41fd7-d844-4658-ad84-e65fbfd95ae3" providerId="ADAL" clId="{77CD9CAF-FBF8-4E39-A1A3-0CB60B8D32D5}" dt="2025-10-04T13:56:26.214" v="6539" actId="20577"/>
          <ac:spMkLst>
            <pc:docMk/>
            <pc:sldMk cId="0" sldId="261"/>
            <ac:spMk id="207" creationId="{00000000-0000-0000-0000-000000000000}"/>
          </ac:spMkLst>
        </pc:spChg>
        <pc:spChg chg="mod">
          <ac:chgData name="Leanne Fahy (2425000)" userId="30a41fd7-d844-4658-ad84-e65fbfd95ae3" providerId="ADAL" clId="{77CD9CAF-FBF8-4E39-A1A3-0CB60B8D32D5}" dt="2025-10-12T16:22:57.635" v="9111" actId="1076"/>
          <ac:spMkLst>
            <pc:docMk/>
            <pc:sldMk cId="0" sldId="261"/>
            <ac:spMk id="208" creationId="{00000000-0000-0000-0000-000000000000}"/>
          </ac:spMkLst>
        </pc:spChg>
      </pc:sldChg>
      <pc:sldChg chg="delSp modSp mod">
        <pc:chgData name="Leanne Fahy (2425000)" userId="30a41fd7-d844-4658-ad84-e65fbfd95ae3" providerId="ADAL" clId="{77CD9CAF-FBF8-4E39-A1A3-0CB60B8D32D5}" dt="2025-10-12T16:23:13.163" v="9147" actId="20577"/>
        <pc:sldMkLst>
          <pc:docMk/>
          <pc:sldMk cId="0" sldId="262"/>
        </pc:sldMkLst>
        <pc:spChg chg="mod">
          <ac:chgData name="Leanne Fahy (2425000)" userId="30a41fd7-d844-4658-ad84-e65fbfd95ae3" providerId="ADAL" clId="{77CD9CAF-FBF8-4E39-A1A3-0CB60B8D32D5}" dt="2025-10-06T11:37:23.488" v="6981" actId="1076"/>
          <ac:spMkLst>
            <pc:docMk/>
            <pc:sldMk cId="0" sldId="262"/>
            <ac:spMk id="215" creationId="{00000000-0000-0000-0000-000000000000}"/>
          </ac:spMkLst>
        </pc:spChg>
        <pc:spChg chg="mod">
          <ac:chgData name="Leanne Fahy (2425000)" userId="30a41fd7-d844-4658-ad84-e65fbfd95ae3" providerId="ADAL" clId="{77CD9CAF-FBF8-4E39-A1A3-0CB60B8D32D5}" dt="2025-10-12T16:23:13.163" v="9147" actId="20577"/>
          <ac:spMkLst>
            <pc:docMk/>
            <pc:sldMk cId="0" sldId="262"/>
            <ac:spMk id="216" creationId="{00000000-0000-0000-0000-000000000000}"/>
          </ac:spMkLst>
        </pc:spChg>
      </pc:sldChg>
      <pc:sldChg chg="modSp mod">
        <pc:chgData name="Leanne Fahy (2425000)" userId="30a41fd7-d844-4658-ad84-e65fbfd95ae3" providerId="ADAL" clId="{77CD9CAF-FBF8-4E39-A1A3-0CB60B8D32D5}" dt="2025-10-12T16:23:46.281" v="9154" actId="1076"/>
        <pc:sldMkLst>
          <pc:docMk/>
          <pc:sldMk cId="0" sldId="263"/>
        </pc:sldMkLst>
        <pc:spChg chg="mod">
          <ac:chgData name="Leanne Fahy (2425000)" userId="30a41fd7-d844-4658-ad84-e65fbfd95ae3" providerId="ADAL" clId="{77CD9CAF-FBF8-4E39-A1A3-0CB60B8D32D5}" dt="2025-10-06T11:36:29.669" v="6974" actId="1076"/>
          <ac:spMkLst>
            <pc:docMk/>
            <pc:sldMk cId="0" sldId="263"/>
            <ac:spMk id="223" creationId="{00000000-0000-0000-0000-000000000000}"/>
          </ac:spMkLst>
        </pc:spChg>
        <pc:spChg chg="mod">
          <ac:chgData name="Leanne Fahy (2425000)" userId="30a41fd7-d844-4658-ad84-e65fbfd95ae3" providerId="ADAL" clId="{77CD9CAF-FBF8-4E39-A1A3-0CB60B8D32D5}" dt="2025-10-12T16:23:46.281" v="9154" actId="1076"/>
          <ac:spMkLst>
            <pc:docMk/>
            <pc:sldMk cId="0" sldId="263"/>
            <ac:spMk id="224" creationId="{00000000-0000-0000-0000-000000000000}"/>
          </ac:spMkLst>
        </pc:spChg>
      </pc:sldChg>
      <pc:sldChg chg="addSp delSp modSp new mod">
        <pc:chgData name="Leanne Fahy (2425000)" userId="30a41fd7-d844-4658-ad84-e65fbfd95ae3" providerId="ADAL" clId="{77CD9CAF-FBF8-4E39-A1A3-0CB60B8D32D5}" dt="2025-10-01T15:40:13.831" v="4542" actId="20577"/>
        <pc:sldMkLst>
          <pc:docMk/>
          <pc:sldMk cId="650211969" sldId="264"/>
        </pc:sldMkLst>
        <pc:spChg chg="add mod">
          <ac:chgData name="Leanne Fahy (2425000)" userId="30a41fd7-d844-4658-ad84-e65fbfd95ae3" providerId="ADAL" clId="{77CD9CAF-FBF8-4E39-A1A3-0CB60B8D32D5}" dt="2025-10-01T13:35:30.851" v="2310" actId="1076"/>
          <ac:spMkLst>
            <pc:docMk/>
            <pc:sldMk cId="650211969" sldId="264"/>
            <ac:spMk id="4" creationId="{FB99CA19-9B4F-A725-0E74-6DC68691CC3F}"/>
          </ac:spMkLst>
        </pc:spChg>
        <pc:spChg chg="add mod">
          <ac:chgData name="Leanne Fahy (2425000)" userId="30a41fd7-d844-4658-ad84-e65fbfd95ae3" providerId="ADAL" clId="{77CD9CAF-FBF8-4E39-A1A3-0CB60B8D32D5}" dt="2025-10-01T15:40:13.831" v="4542" actId="20577"/>
          <ac:spMkLst>
            <pc:docMk/>
            <pc:sldMk cId="650211969" sldId="264"/>
            <ac:spMk id="6" creationId="{1E6BBBAE-6188-3EA4-3845-0A410604590B}"/>
          </ac:spMkLst>
        </pc:spChg>
      </pc:sldChg>
      <pc:sldChg chg="addSp delSp modSp new mod">
        <pc:chgData name="Leanne Fahy (2425000)" userId="30a41fd7-d844-4658-ad84-e65fbfd95ae3" providerId="ADAL" clId="{77CD9CAF-FBF8-4E39-A1A3-0CB60B8D32D5}" dt="2025-10-12T16:24:04.391" v="9155" actId="115"/>
        <pc:sldMkLst>
          <pc:docMk/>
          <pc:sldMk cId="1625085501" sldId="265"/>
        </pc:sldMkLst>
        <pc:spChg chg="add mod">
          <ac:chgData name="Leanne Fahy (2425000)" userId="30a41fd7-d844-4658-ad84-e65fbfd95ae3" providerId="ADAL" clId="{77CD9CAF-FBF8-4E39-A1A3-0CB60B8D32D5}" dt="2025-10-12T16:24:04.391" v="9155" actId="115"/>
          <ac:spMkLst>
            <pc:docMk/>
            <pc:sldMk cId="1625085501" sldId="265"/>
            <ac:spMk id="3" creationId="{2445CCA6-524A-266A-D5C9-4F62DDDCA528}"/>
          </ac:spMkLst>
        </pc:spChg>
        <pc:spChg chg="add mod">
          <ac:chgData name="Leanne Fahy (2425000)" userId="30a41fd7-d844-4658-ad84-e65fbfd95ae3" providerId="ADAL" clId="{77CD9CAF-FBF8-4E39-A1A3-0CB60B8D32D5}" dt="2025-10-04T13:17:05.813" v="5136" actId="5793"/>
          <ac:spMkLst>
            <pc:docMk/>
            <pc:sldMk cId="1625085501" sldId="265"/>
            <ac:spMk id="5" creationId="{429B2C75-77B9-F367-E4A3-D2ADB2EE7908}"/>
          </ac:spMkLst>
        </pc:spChg>
      </pc:sldChg>
      <pc:sldChg chg="addSp delSp modSp new mod">
        <pc:chgData name="Leanne Fahy (2425000)" userId="30a41fd7-d844-4658-ad84-e65fbfd95ae3" providerId="ADAL" clId="{77CD9CAF-FBF8-4E39-A1A3-0CB60B8D32D5}" dt="2025-10-01T14:13:02.711" v="3410" actId="20577"/>
        <pc:sldMkLst>
          <pc:docMk/>
          <pc:sldMk cId="1590979374" sldId="266"/>
        </pc:sldMkLst>
        <pc:spChg chg="add mod">
          <ac:chgData name="Leanne Fahy (2425000)" userId="30a41fd7-d844-4658-ad84-e65fbfd95ae3" providerId="ADAL" clId="{77CD9CAF-FBF8-4E39-A1A3-0CB60B8D32D5}" dt="2025-10-01T13:43:09.036" v="2487"/>
          <ac:spMkLst>
            <pc:docMk/>
            <pc:sldMk cId="1590979374" sldId="266"/>
            <ac:spMk id="2" creationId="{A17B6BC1-F55A-C9F0-7A5C-1C9C4F092BE9}"/>
          </ac:spMkLst>
        </pc:spChg>
        <pc:spChg chg="add del mod">
          <ac:chgData name="Leanne Fahy (2425000)" userId="30a41fd7-d844-4658-ad84-e65fbfd95ae3" providerId="ADAL" clId="{77CD9CAF-FBF8-4E39-A1A3-0CB60B8D32D5}" dt="2025-10-01T14:13:02.711" v="3410" actId="20577"/>
          <ac:spMkLst>
            <pc:docMk/>
            <pc:sldMk cId="1590979374" sldId="266"/>
            <ac:spMk id="3" creationId="{62B84B6E-A41D-7E30-97E7-4D831DEACF4A}"/>
          </ac:spMkLst>
        </pc:spChg>
      </pc:sldChg>
      <pc:sldChg chg="delSp modSp new del mod">
        <pc:chgData name="Leanne Fahy (2425000)" userId="30a41fd7-d844-4658-ad84-e65fbfd95ae3" providerId="ADAL" clId="{77CD9CAF-FBF8-4E39-A1A3-0CB60B8D32D5}" dt="2025-10-04T13:46:44.256" v="6329" actId="47"/>
        <pc:sldMkLst>
          <pc:docMk/>
          <pc:sldMk cId="108188771" sldId="267"/>
        </pc:sldMkLst>
      </pc:sldChg>
      <pc:sldChg chg="delSp modSp new mod">
        <pc:chgData name="Leanne Fahy (2425000)" userId="30a41fd7-d844-4658-ad84-e65fbfd95ae3" providerId="ADAL" clId="{77CD9CAF-FBF8-4E39-A1A3-0CB60B8D32D5}" dt="2025-10-12T13:27:30.224" v="8511" actId="33524"/>
        <pc:sldMkLst>
          <pc:docMk/>
          <pc:sldMk cId="4284232514" sldId="267"/>
        </pc:sldMkLst>
        <pc:spChg chg="mod">
          <ac:chgData name="Leanne Fahy (2425000)" userId="30a41fd7-d844-4658-ad84-e65fbfd95ae3" providerId="ADAL" clId="{77CD9CAF-FBF8-4E39-A1A3-0CB60B8D32D5}" dt="2025-10-04T14:04:07.684" v="6611" actId="122"/>
          <ac:spMkLst>
            <pc:docMk/>
            <pc:sldMk cId="4284232514" sldId="267"/>
            <ac:spMk id="2" creationId="{5F14182A-FCCC-6E26-DB66-C3A6D031CFA6}"/>
          </ac:spMkLst>
        </pc:spChg>
        <pc:spChg chg="mod">
          <ac:chgData name="Leanne Fahy (2425000)" userId="30a41fd7-d844-4658-ad84-e65fbfd95ae3" providerId="ADAL" clId="{77CD9CAF-FBF8-4E39-A1A3-0CB60B8D32D5}" dt="2025-10-12T13:27:30.224" v="8511" actId="33524"/>
          <ac:spMkLst>
            <pc:docMk/>
            <pc:sldMk cId="4284232514" sldId="267"/>
            <ac:spMk id="3" creationId="{0F38FCA6-120E-B46B-F86F-9D21990D156A}"/>
          </ac:spMkLst>
        </pc:spChg>
      </pc:sldChg>
      <pc:sldChg chg="new del">
        <pc:chgData name="Leanne Fahy (2425000)" userId="30a41fd7-d844-4658-ad84-e65fbfd95ae3" providerId="ADAL" clId="{77CD9CAF-FBF8-4E39-A1A3-0CB60B8D32D5}" dt="2025-10-12T16:14:21.724" v="8563" actId="680"/>
        <pc:sldMkLst>
          <pc:docMk/>
          <pc:sldMk cId="2720122242" sldId="268"/>
        </pc:sldMkLst>
      </pc:sldChg>
      <pc:sldChg chg="new del">
        <pc:chgData name="Leanne Fahy (2425000)" userId="30a41fd7-d844-4658-ad84-e65fbfd95ae3" providerId="ADAL" clId="{77CD9CAF-FBF8-4E39-A1A3-0CB60B8D32D5}" dt="2025-10-12T15:31:48.026" v="8561" actId="680"/>
        <pc:sldMkLst>
          <pc:docMk/>
          <pc:sldMk cId="4214347117"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US" sz="1200" dirty="0">
                <a:latin typeface="Times New Roman"/>
                <a:ea typeface="Times New Roman"/>
                <a:cs typeface="Times New Roman"/>
                <a:sym typeface="Times New Roman"/>
              </a:rPr>
              <a:t> Here, Vygotsky’s sociocultural theory’s concepts and relevance to early years development will be stated in the presentations. The presentation will include an application of the theory to Amira's situation and suggest some practical strategies to ensure psychological development. The presentation will highlight the usefulness and limitations of the theory based on health and social care contexts. </a:t>
            </a:r>
            <a:endParaRPr sz="1200" dirty="0">
              <a:latin typeface="Times New Roman"/>
              <a:ea typeface="Times New Roman"/>
              <a:cs typeface="Times New Roman"/>
              <a:sym typeface="Times New Roman"/>
            </a:endParaRPr>
          </a:p>
          <a:p>
            <a:pPr marL="0" lvl="0" indent="0" algn="l" rtl="0">
              <a:spcBef>
                <a:spcPts val="800"/>
              </a:spcBef>
              <a:spcAft>
                <a:spcPts val="0"/>
              </a:spcAft>
              <a:buNone/>
            </a:pPr>
            <a:endParaRPr dirty="0"/>
          </a:p>
        </p:txBody>
      </p:sp>
      <p:sp>
        <p:nvSpPr>
          <p:cNvPr id="173" name="Google Shape;17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US" sz="1200">
                <a:latin typeface="Times New Roman"/>
                <a:ea typeface="Times New Roman"/>
                <a:cs typeface="Times New Roman"/>
                <a:sym typeface="Times New Roman"/>
              </a:rPr>
              <a:t>This theory is relevant to early year development as it highlights that learning processes are cooperative and collaborative, which is driven by interaction and social processes. It also positively shapes a child’s or a kid's cognitive capabilities (Barnard, Calabria and Griffiths, 2023). For example, Vygotsky’s sociocultural theory prioritises social interaction, play-based learning, necessity of developmental gap in a child's current ability and capabilities they can do with guidance as well as required support for a child's early year developments (Maidin, 2020). So, Vygotsky’s theory is relevant to the early years development of a child. </a:t>
            </a:r>
            <a:endParaRPr sz="1200">
              <a:latin typeface="Times New Roman"/>
              <a:ea typeface="Times New Roman"/>
              <a:cs typeface="Times New Roman"/>
              <a:sym typeface="Times New Roman"/>
            </a:endParaRPr>
          </a:p>
          <a:p>
            <a:pPr marL="0" lvl="0" indent="0" algn="l" rtl="0">
              <a:spcBef>
                <a:spcPts val="800"/>
              </a:spcBef>
              <a:spcAft>
                <a:spcPts val="0"/>
              </a:spcAft>
              <a:buNone/>
            </a:pPr>
            <a:endParaRPr/>
          </a:p>
        </p:txBody>
      </p:sp>
      <p:sp>
        <p:nvSpPr>
          <p:cNvPr id="180" name="Google Shape;18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US" sz="1200" b="1">
                <a:latin typeface="Times New Roman"/>
                <a:ea typeface="Times New Roman"/>
                <a:cs typeface="Times New Roman"/>
                <a:sym typeface="Times New Roman"/>
              </a:rPr>
              <a:t>Zone of Proximate Development</a:t>
            </a:r>
            <a:r>
              <a:rPr lang="en-US" sz="1200">
                <a:latin typeface="Times New Roman"/>
                <a:ea typeface="Times New Roman"/>
                <a:cs typeface="Times New Roman"/>
                <a:sym typeface="Times New Roman"/>
              </a:rPr>
              <a:t> – This concept refers to the gap of a child's ability to develop independently and with others' support (Barnett, 2019). As Amira is suffering from anxiety and does not interact much, the caregivers and teachers of the nursery can support her by communicating with her, asking several questions and guiding her to play with others. It can foster yearly development and meet all the needs of the child. </a:t>
            </a:r>
            <a:endParaRPr sz="1200">
              <a:latin typeface="Times New Roman"/>
              <a:ea typeface="Times New Roman"/>
              <a:cs typeface="Times New Roman"/>
              <a:sym typeface="Times New Roman"/>
            </a:endParaRPr>
          </a:p>
          <a:p>
            <a:pPr marL="0" marR="0" lvl="0" indent="0" algn="just" rtl="0">
              <a:lnSpc>
                <a:spcPct val="150000"/>
              </a:lnSpc>
              <a:spcBef>
                <a:spcPts val="800"/>
              </a:spcBef>
              <a:spcAft>
                <a:spcPts val="0"/>
              </a:spcAft>
              <a:buClr>
                <a:schemeClr val="dk1"/>
              </a:buClr>
              <a:buSzPts val="1200"/>
              <a:buFont typeface="Times New Roman"/>
              <a:buNone/>
            </a:pPr>
            <a:r>
              <a:rPr lang="en-US" sz="1200" b="1">
                <a:latin typeface="Times New Roman"/>
                <a:ea typeface="Times New Roman"/>
                <a:cs typeface="Times New Roman"/>
                <a:sym typeface="Times New Roman"/>
              </a:rPr>
              <a:t>Scaffolding</a:t>
            </a:r>
            <a:r>
              <a:rPr lang="en-US" sz="1200">
                <a:latin typeface="Times New Roman"/>
                <a:ea typeface="Times New Roman"/>
                <a:cs typeface="Times New Roman"/>
                <a:sym typeface="Times New Roman"/>
              </a:rPr>
              <a:t> – This concept indicates support for helping a child in ZPD, and this concept can address the behaviour of Amira wherever she needs support to communicate or play with others (McLeod, 2025). For example, the teacher can give Amira a hint to communicate with other children, guide other students to talk to Amira or give a puzzle to solve with others and be friends with her. It can reduce fear, anxiety and increase the confidence of Amira, which can ensure the development and growth of Amira's behaviour efficiently.</a:t>
            </a:r>
            <a:endParaRPr sz="1200">
              <a:latin typeface="Times New Roman"/>
              <a:ea typeface="Times New Roman"/>
              <a:cs typeface="Times New Roman"/>
              <a:sym typeface="Times New Roman"/>
            </a:endParaRPr>
          </a:p>
          <a:p>
            <a:pPr marL="0" marR="0" lvl="0" indent="0" algn="just" rtl="0">
              <a:lnSpc>
                <a:spcPct val="150000"/>
              </a:lnSpc>
              <a:spcBef>
                <a:spcPts val="800"/>
              </a:spcBef>
              <a:spcAft>
                <a:spcPts val="0"/>
              </a:spcAft>
              <a:buClr>
                <a:schemeClr val="dk1"/>
              </a:buClr>
              <a:buSzPts val="1200"/>
              <a:buFont typeface="Times New Roman"/>
              <a:buNone/>
            </a:pPr>
            <a:r>
              <a:rPr lang="en-US" sz="1200">
                <a:latin typeface="Times New Roman"/>
                <a:ea typeface="Times New Roman"/>
                <a:cs typeface="Times New Roman"/>
                <a:sym typeface="Times New Roman"/>
              </a:rPr>
              <a:t>In addition, the caregiver must help Amira to learn in a collaborative environment to overcome anxiety and help her use her understanding of language to communicate with friends and solve problems (Maidin, 2020). It can meet developmental needs and shape her behaviour, making her confident in nursery environments.</a:t>
            </a:r>
            <a:endParaRPr sz="1200">
              <a:latin typeface="Times New Roman"/>
              <a:ea typeface="Times New Roman"/>
              <a:cs typeface="Times New Roman"/>
              <a:sym typeface="Times New Roman"/>
            </a:endParaRPr>
          </a:p>
          <a:p>
            <a:pPr marL="0" lvl="0" indent="0" algn="l" rtl="0">
              <a:spcBef>
                <a:spcPts val="800"/>
              </a:spcBef>
              <a:spcAft>
                <a:spcPts val="0"/>
              </a:spcAft>
              <a:buNone/>
            </a:pPr>
            <a:endParaRPr/>
          </a:p>
        </p:txBody>
      </p:sp>
      <p:sp>
        <p:nvSpPr>
          <p:cNvPr id="189" name="Google Shape;18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US" sz="1200" b="1">
                <a:latin typeface="Times New Roman"/>
                <a:ea typeface="Times New Roman"/>
                <a:cs typeface="Times New Roman"/>
                <a:sym typeface="Times New Roman"/>
              </a:rPr>
              <a:t>Social collaboration</a:t>
            </a:r>
            <a:r>
              <a:rPr lang="en-US" sz="1200">
                <a:latin typeface="Times New Roman"/>
                <a:ea typeface="Times New Roman"/>
                <a:cs typeface="Times New Roman"/>
                <a:sym typeface="Times New Roman"/>
              </a:rPr>
              <a:t> – Arranging cooperative play and pairing with a confident child can also shape behaviour and development for Amira. Here, activities like making a block tower, drawing, and cooperative art tasks engage Amira to work together with others, which can help her manage her anxiety (Barnard, Calabria and Griffiths, 2023). The role of nature, like a genetic factor, can influence anxiety-based behaviour at Amira, and biological shyness or fear can also influence her symptoms of anxiety. So, including the role of nurturer, such as interaction with the teacher or caregiver, supportive friendships, and adult support, can help </a:t>
            </a:r>
            <a:r>
              <a:rPr lang="en-US">
                <a:latin typeface="Times New Roman"/>
                <a:ea typeface="Times New Roman"/>
                <a:cs typeface="Times New Roman"/>
                <a:sym typeface="Times New Roman"/>
              </a:rPr>
              <a:t>Amira</a:t>
            </a:r>
            <a:r>
              <a:rPr lang="en-US" sz="1200">
                <a:latin typeface="Times New Roman"/>
                <a:ea typeface="Times New Roman"/>
                <a:cs typeface="Times New Roman"/>
                <a:sym typeface="Times New Roman"/>
              </a:rPr>
              <a:t> to overcome the situation. </a:t>
            </a:r>
            <a:endParaRPr sz="1200">
              <a:latin typeface="Times New Roman"/>
              <a:ea typeface="Times New Roman"/>
              <a:cs typeface="Times New Roman"/>
              <a:sym typeface="Times New Roman"/>
            </a:endParaRPr>
          </a:p>
          <a:p>
            <a:pPr marL="0" marR="0" lvl="0" indent="0" algn="just" rtl="0">
              <a:lnSpc>
                <a:spcPct val="150000"/>
              </a:lnSpc>
              <a:spcBef>
                <a:spcPts val="800"/>
              </a:spcBef>
              <a:spcAft>
                <a:spcPts val="0"/>
              </a:spcAft>
              <a:buClr>
                <a:schemeClr val="dk1"/>
              </a:buClr>
              <a:buSzPts val="1200"/>
              <a:buFont typeface="Times New Roman"/>
              <a:buNone/>
            </a:pPr>
            <a:r>
              <a:rPr lang="en-US" sz="1200" b="1">
                <a:latin typeface="Times New Roman"/>
                <a:ea typeface="Times New Roman"/>
                <a:cs typeface="Times New Roman"/>
                <a:sym typeface="Times New Roman"/>
              </a:rPr>
              <a:t>Language and symbolic play</a:t>
            </a:r>
            <a:r>
              <a:rPr lang="en-US" sz="1200">
                <a:latin typeface="Times New Roman"/>
                <a:ea typeface="Times New Roman"/>
                <a:cs typeface="Times New Roman"/>
                <a:sym typeface="Times New Roman"/>
              </a:rPr>
              <a:t> – The use of symbolic play can be a practical strategy that can help Amira get active in nursery to overcome anxiety (Aksoy, Ozkan Kunduracı and Aksoy, 2021). The teachers can discuss feelings and encourage Amira to adjust to real-world situations, get involved in play or communicate with others without fear. It can help her to overcome anxiety, and the nurturing role is crucial here to support </a:t>
            </a:r>
            <a:r>
              <a:rPr lang="en-US">
                <a:latin typeface="Times New Roman"/>
                <a:ea typeface="Times New Roman"/>
                <a:cs typeface="Times New Roman"/>
                <a:sym typeface="Times New Roman"/>
              </a:rPr>
              <a:t>Amira</a:t>
            </a:r>
            <a:r>
              <a:rPr lang="en-US" sz="1200">
                <a:latin typeface="Times New Roman"/>
                <a:ea typeface="Times New Roman"/>
                <a:cs typeface="Times New Roman"/>
                <a:sym typeface="Times New Roman"/>
              </a:rPr>
              <a:t> to increase interest in participating in play-based activities. </a:t>
            </a:r>
            <a:endParaRPr sz="1200">
              <a:latin typeface="Times New Roman"/>
              <a:ea typeface="Times New Roman"/>
              <a:cs typeface="Times New Roman"/>
              <a:sym typeface="Times New Roman"/>
            </a:endParaRPr>
          </a:p>
          <a:p>
            <a:pPr marL="0" lvl="0" indent="0" algn="just" rtl="0">
              <a:lnSpc>
                <a:spcPct val="150000"/>
              </a:lnSpc>
              <a:spcBef>
                <a:spcPts val="800"/>
              </a:spcBef>
              <a:spcAft>
                <a:spcPts val="0"/>
              </a:spcAft>
              <a:buNone/>
            </a:pPr>
            <a:r>
              <a:rPr lang="en-US" sz="1200" b="1">
                <a:latin typeface="Times New Roman"/>
                <a:ea typeface="Times New Roman"/>
                <a:cs typeface="Times New Roman"/>
                <a:sym typeface="Times New Roman"/>
              </a:rPr>
              <a:t>Cultural integration and empowerment</a:t>
            </a:r>
            <a:r>
              <a:rPr lang="en-US" sz="1200">
                <a:latin typeface="Times New Roman"/>
                <a:ea typeface="Times New Roman"/>
                <a:cs typeface="Times New Roman"/>
                <a:sym typeface="Times New Roman"/>
              </a:rPr>
              <a:t> – The teacher can use the cultural integration and empowerment strategy to help </a:t>
            </a:r>
            <a:r>
              <a:rPr lang="en-US">
                <a:latin typeface="Times New Roman"/>
                <a:ea typeface="Times New Roman"/>
                <a:cs typeface="Times New Roman"/>
                <a:sym typeface="Times New Roman"/>
              </a:rPr>
              <a:t>Amira</a:t>
            </a:r>
            <a:r>
              <a:rPr lang="en-US" sz="1200">
                <a:latin typeface="Times New Roman"/>
                <a:ea typeface="Times New Roman"/>
                <a:cs typeface="Times New Roman"/>
                <a:sym typeface="Times New Roman"/>
              </a:rPr>
              <a:t> tackle anxiety in 3-year-olds. The teachers can create an inclusive setting to arrange a safe space where Amira can express concern, place her under a supportive caregiver and confident peer so that she can manage stress and anxiety (Maidin, 2020). </a:t>
            </a:r>
            <a:endParaRPr/>
          </a:p>
        </p:txBody>
      </p:sp>
      <p:sp>
        <p:nvSpPr>
          <p:cNvPr id="197" name="Google Shape;19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US" sz="1200">
                <a:latin typeface="Times New Roman"/>
                <a:ea typeface="Times New Roman"/>
                <a:cs typeface="Times New Roman"/>
                <a:sym typeface="Times New Roman"/>
              </a:rPr>
              <a:t>In health and social care, Vygotsky’s sociocultural theory has both usefulness and limitations, which are presented below: </a:t>
            </a:r>
            <a:endParaRPr sz="1200">
              <a:latin typeface="Times New Roman"/>
              <a:ea typeface="Times New Roman"/>
              <a:cs typeface="Times New Roman"/>
              <a:sym typeface="Times New Roman"/>
            </a:endParaRPr>
          </a:p>
          <a:p>
            <a:pPr marL="0" marR="0" lvl="0" indent="0" algn="just" rtl="0">
              <a:lnSpc>
                <a:spcPct val="150000"/>
              </a:lnSpc>
              <a:spcBef>
                <a:spcPts val="800"/>
              </a:spcBef>
              <a:spcAft>
                <a:spcPts val="0"/>
              </a:spcAft>
              <a:buClr>
                <a:schemeClr val="dk1"/>
              </a:buClr>
              <a:buSzPts val="1200"/>
              <a:buFont typeface="Times New Roman"/>
              <a:buNone/>
            </a:pPr>
            <a:r>
              <a:rPr lang="en-US" sz="1200" b="1">
                <a:latin typeface="Times New Roman"/>
                <a:ea typeface="Times New Roman"/>
                <a:cs typeface="Times New Roman"/>
                <a:sym typeface="Times New Roman"/>
              </a:rPr>
              <a:t>Usefulness</a:t>
            </a:r>
            <a:r>
              <a:rPr lang="en-US" sz="1200">
                <a:latin typeface="Times New Roman"/>
                <a:ea typeface="Times New Roman"/>
                <a:cs typeface="Times New Roman"/>
                <a:sym typeface="Times New Roman"/>
              </a:rPr>
              <a:t> – In health and social care, this theory helps to learn collaboration and interaction between patients and health professionals. It increases patients' confidence and helps health professionals to address patients’ problems and help them overcome health problems efficiently (Barnett, 2019). This theory also recognises the necessity to shape care processes efficiently between patients and doctors. </a:t>
            </a:r>
            <a:endParaRPr sz="1200">
              <a:latin typeface="Times New Roman"/>
              <a:ea typeface="Times New Roman"/>
              <a:cs typeface="Times New Roman"/>
              <a:sym typeface="Times New Roman"/>
            </a:endParaRPr>
          </a:p>
          <a:p>
            <a:pPr marL="0" marR="0" lvl="0" indent="0" algn="just" rtl="0">
              <a:lnSpc>
                <a:spcPct val="150000"/>
              </a:lnSpc>
              <a:spcBef>
                <a:spcPts val="800"/>
              </a:spcBef>
              <a:spcAft>
                <a:spcPts val="0"/>
              </a:spcAft>
              <a:buClr>
                <a:schemeClr val="dk1"/>
              </a:buClr>
              <a:buSzPts val="1200"/>
              <a:buFont typeface="Times New Roman"/>
              <a:buNone/>
            </a:pPr>
            <a:r>
              <a:rPr lang="en-US" sz="1200" b="1">
                <a:latin typeface="Times New Roman"/>
                <a:ea typeface="Times New Roman"/>
                <a:cs typeface="Times New Roman"/>
                <a:sym typeface="Times New Roman"/>
              </a:rPr>
              <a:t>Limitation</a:t>
            </a:r>
            <a:r>
              <a:rPr lang="en-US" sz="1200">
                <a:latin typeface="Times New Roman"/>
                <a:ea typeface="Times New Roman"/>
                <a:cs typeface="Times New Roman"/>
                <a:sym typeface="Times New Roman"/>
              </a:rPr>
              <a:t> – </a:t>
            </a:r>
            <a:endParaRPr sz="1200">
              <a:latin typeface="Times New Roman"/>
              <a:ea typeface="Times New Roman"/>
              <a:cs typeface="Times New Roman"/>
              <a:sym typeface="Times New Roman"/>
            </a:endParaRPr>
          </a:p>
          <a:p>
            <a:pPr marL="0" marR="0" lvl="0" indent="0" algn="just" rtl="0">
              <a:lnSpc>
                <a:spcPct val="150000"/>
              </a:lnSpc>
              <a:spcBef>
                <a:spcPts val="800"/>
              </a:spcBef>
              <a:spcAft>
                <a:spcPts val="0"/>
              </a:spcAft>
              <a:buClr>
                <a:schemeClr val="dk1"/>
              </a:buClr>
              <a:buSzPts val="1200"/>
              <a:buFont typeface="Times New Roman"/>
              <a:buNone/>
            </a:pPr>
            <a:r>
              <a:rPr lang="en-US" sz="1200">
                <a:latin typeface="Times New Roman"/>
                <a:ea typeface="Times New Roman"/>
                <a:cs typeface="Times New Roman"/>
                <a:sym typeface="Times New Roman"/>
              </a:rPr>
              <a:t>This theory has major limitations as it neglects the genetic factors of patients in health and social care development (McLeod, 2025). Lack of clear illustration of social interaction makes it difficult to apply the theory consistently in different situations. </a:t>
            </a:r>
            <a:endParaRPr sz="1200">
              <a:latin typeface="Times New Roman"/>
              <a:ea typeface="Times New Roman"/>
              <a:cs typeface="Times New Roman"/>
              <a:sym typeface="Times New Roman"/>
            </a:endParaRPr>
          </a:p>
          <a:p>
            <a:pPr marL="0" lvl="0" indent="0" algn="l" rtl="0">
              <a:spcBef>
                <a:spcPts val="800"/>
              </a:spcBef>
              <a:spcAft>
                <a:spcPts val="0"/>
              </a:spcAft>
              <a:buNone/>
            </a:pPr>
            <a:endParaRPr/>
          </a:p>
        </p:txBody>
      </p:sp>
      <p:sp>
        <p:nvSpPr>
          <p:cNvPr id="205" name="Google Shape;20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2" name="Google Shape;212;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Clr>
                <a:schemeClr val="dk1"/>
              </a:buClr>
              <a:buSzPts val="1200"/>
              <a:buFont typeface="Times New Roman"/>
              <a:buNone/>
            </a:pPr>
            <a:r>
              <a:rPr lang="en-US" sz="1200">
                <a:latin typeface="Times New Roman"/>
                <a:ea typeface="Times New Roman"/>
                <a:cs typeface="Times New Roman"/>
                <a:sym typeface="Times New Roman"/>
              </a:rPr>
              <a:t>Asking Amira several questions, guiding her to play, and giving her a confident peer can help her to overcome anxiety. Symbolic play and empowerment are the strategies that can meet the developmental needs of Amira. The usefulness of the theory helps to learn collaboration and limitation, but it neglects the genetic factors.</a:t>
            </a:r>
            <a:endParaRPr sz="1200">
              <a:latin typeface="Times New Roman"/>
              <a:ea typeface="Times New Roman"/>
              <a:cs typeface="Times New Roman"/>
              <a:sym typeface="Times New Roman"/>
            </a:endParaRPr>
          </a:p>
          <a:p>
            <a:pPr marL="0" lvl="0" indent="0" algn="l" rtl="0">
              <a:spcBef>
                <a:spcPts val="800"/>
              </a:spcBef>
              <a:spcAft>
                <a:spcPts val="0"/>
              </a:spcAft>
              <a:buNone/>
            </a:pPr>
            <a:endParaRPr/>
          </a:p>
        </p:txBody>
      </p:sp>
      <p:sp>
        <p:nvSpPr>
          <p:cNvPr id="213" name="Google Shape;213;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21" name="Google Shape;221;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2"/>
        <p:cNvGrpSpPr/>
        <p:nvPr/>
      </p:nvGrpSpPr>
      <p:grpSpPr>
        <a:xfrm>
          <a:off x="0" y="0"/>
          <a:ext cx="0" cy="0"/>
          <a:chOff x="0" y="0"/>
          <a:chExt cx="0" cy="0"/>
        </a:xfrm>
      </p:grpSpPr>
      <p:sp>
        <p:nvSpPr>
          <p:cNvPr id="43" name="Google Shape;43;p10"/>
          <p:cNvSpPr txBox="1">
            <a:spLocks noGrp="1"/>
          </p:cNvSpPr>
          <p:nvPr>
            <p:ph type="ctrTitle"/>
          </p:nvPr>
        </p:nvSpPr>
        <p:spPr>
          <a:xfrm>
            <a:off x="2589213" y="2514600"/>
            <a:ext cx="8915399" cy="22627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0"/>
          <p:cNvSpPr txBox="1">
            <a:spLocks noGrp="1"/>
          </p:cNvSpPr>
          <p:nvPr>
            <p:ph type="subTitle" idx="1"/>
          </p:nvPr>
        </p:nvSpPr>
        <p:spPr>
          <a:xfrm>
            <a:off x="2589213" y="4777379"/>
            <a:ext cx="8915399" cy="1126283"/>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a:endParaRPr/>
          </a:p>
        </p:txBody>
      </p:sp>
      <p:sp>
        <p:nvSpPr>
          <p:cNvPr id="45" name="Google Shape;45;p10"/>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0"/>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0"/>
          <p:cNvSpPr/>
          <p:nvPr/>
        </p:nvSpPr>
        <p:spPr>
          <a:xfrm>
            <a:off x="0" y="4323810"/>
            <a:ext cx="1744652" cy="778589"/>
          </a:xfrm>
          <a:custGeom>
            <a:avLst/>
            <a:gdLst/>
            <a:ahLst/>
            <a:cxnLst/>
            <a:rect l="l" t="t" r="r" b="b"/>
            <a:pathLst>
              <a:path w="372" h="166" extrusionOk="0">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10"/>
          <p:cNvSpPr txBox="1">
            <a:spLocks noGrp="1"/>
          </p:cNvSpPr>
          <p:nvPr>
            <p:ph type="sldNum" idx="12"/>
          </p:nvPr>
        </p:nvSpPr>
        <p:spPr>
          <a:xfrm>
            <a:off x="531812" y="4529540"/>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9"/>
        <p:cNvGrpSpPr/>
        <p:nvPr/>
      </p:nvGrpSpPr>
      <p:grpSpPr>
        <a:xfrm>
          <a:off x="0" y="0"/>
          <a:ext cx="0" cy="0"/>
          <a:chOff x="0" y="0"/>
          <a:chExt cx="0" cy="0"/>
        </a:xfrm>
      </p:grpSpPr>
      <p:sp>
        <p:nvSpPr>
          <p:cNvPr id="50" name="Google Shape;50;p11"/>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1"/>
          <p:cNvSpPr txBox="1">
            <a:spLocks noGrp="1"/>
          </p:cNvSpPr>
          <p:nvPr>
            <p:ph type="body" idx="1"/>
          </p:nvPr>
        </p:nvSpPr>
        <p:spPr>
          <a:xfrm>
            <a:off x="2589212" y="2133600"/>
            <a:ext cx="8915400"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52" name="Google Shape;52;p11"/>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1"/>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1"/>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1"/>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6"/>
        <p:cNvGrpSpPr/>
        <p:nvPr/>
      </p:nvGrpSpPr>
      <p:grpSpPr>
        <a:xfrm>
          <a:off x="0" y="0"/>
          <a:ext cx="0" cy="0"/>
          <a:chOff x="0" y="0"/>
          <a:chExt cx="0" cy="0"/>
        </a:xfrm>
      </p:grpSpPr>
      <p:sp>
        <p:nvSpPr>
          <p:cNvPr id="57" name="Google Shape;57;p12"/>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12"/>
          <p:cNvSpPr txBox="1">
            <a:spLocks noGrp="1"/>
          </p:cNvSpPr>
          <p:nvPr>
            <p:ph type="body" idx="1"/>
          </p:nvPr>
        </p:nvSpPr>
        <p:spPr>
          <a:xfrm>
            <a:off x="2589212" y="2133600"/>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59" name="Google Shape;59;p12"/>
          <p:cNvSpPr txBox="1">
            <a:spLocks noGrp="1"/>
          </p:cNvSpPr>
          <p:nvPr>
            <p:ph type="body" idx="2"/>
          </p:nvPr>
        </p:nvSpPr>
        <p:spPr>
          <a:xfrm>
            <a:off x="7190747" y="2126222"/>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0" name="Google Shape;60;p1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2"/>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12"/>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4"/>
        <p:cNvGrpSpPr/>
        <p:nvPr/>
      </p:nvGrpSpPr>
      <p:grpSpPr>
        <a:xfrm>
          <a:off x="0" y="0"/>
          <a:ext cx="0" cy="0"/>
          <a:chOff x="0" y="0"/>
          <a:chExt cx="0" cy="0"/>
        </a:xfrm>
      </p:grpSpPr>
      <p:sp>
        <p:nvSpPr>
          <p:cNvPr id="65" name="Google Shape;65;p13"/>
          <p:cNvSpPr txBox="1">
            <a:spLocks noGrp="1"/>
          </p:cNvSpPr>
          <p:nvPr>
            <p:ph type="title"/>
          </p:nvPr>
        </p:nvSpPr>
        <p:spPr>
          <a:xfrm>
            <a:off x="2589212" y="2058750"/>
            <a:ext cx="8915399" cy="1468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3"/>
          <p:cNvSpPr txBox="1">
            <a:spLocks noGrp="1"/>
          </p:cNvSpPr>
          <p:nvPr>
            <p:ph type="body" idx="1"/>
          </p:nvPr>
        </p:nvSpPr>
        <p:spPr>
          <a:xfrm>
            <a:off x="2589212" y="3530129"/>
            <a:ext cx="891539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2000"/>
              <a:buNone/>
              <a:defRPr sz="20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67" name="Google Shape;67;p1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3"/>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3"/>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1"/>
        <p:cNvGrpSpPr/>
        <p:nvPr/>
      </p:nvGrpSpPr>
      <p:grpSpPr>
        <a:xfrm>
          <a:off x="0" y="0"/>
          <a:ext cx="0" cy="0"/>
          <a:chOff x="0" y="0"/>
          <a:chExt cx="0" cy="0"/>
        </a:xfrm>
      </p:grpSpPr>
      <p:sp>
        <p:nvSpPr>
          <p:cNvPr id="72" name="Google Shape;72;p14"/>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4"/>
          <p:cNvSpPr txBox="1">
            <a:spLocks noGrp="1"/>
          </p:cNvSpPr>
          <p:nvPr>
            <p:ph type="body" idx="1"/>
          </p:nvPr>
        </p:nvSpPr>
        <p:spPr>
          <a:xfrm>
            <a:off x="2939373" y="1972703"/>
            <a:ext cx="3992732"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4" name="Google Shape;74;p14"/>
          <p:cNvSpPr txBox="1">
            <a:spLocks noGrp="1"/>
          </p:cNvSpPr>
          <p:nvPr>
            <p:ph type="body" idx="2"/>
          </p:nvPr>
        </p:nvSpPr>
        <p:spPr>
          <a:xfrm>
            <a:off x="2589212" y="2548966"/>
            <a:ext cx="4342893"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5" name="Google Shape;75;p14"/>
          <p:cNvSpPr txBox="1">
            <a:spLocks noGrp="1"/>
          </p:cNvSpPr>
          <p:nvPr>
            <p:ph type="body" idx="3"/>
          </p:nvPr>
        </p:nvSpPr>
        <p:spPr>
          <a:xfrm>
            <a:off x="7506629" y="1969475"/>
            <a:ext cx="399900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6" name="Google Shape;76;p14"/>
          <p:cNvSpPr txBox="1">
            <a:spLocks noGrp="1"/>
          </p:cNvSpPr>
          <p:nvPr>
            <p:ph type="body" idx="4"/>
          </p:nvPr>
        </p:nvSpPr>
        <p:spPr>
          <a:xfrm>
            <a:off x="7166957" y="2545738"/>
            <a:ext cx="4338674"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7" name="Google Shape;77;p1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4"/>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4"/>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1"/>
        <p:cNvGrpSpPr/>
        <p:nvPr/>
      </p:nvGrpSpPr>
      <p:grpSpPr>
        <a:xfrm>
          <a:off x="0" y="0"/>
          <a:ext cx="0" cy="0"/>
          <a:chOff x="0" y="0"/>
          <a:chExt cx="0" cy="0"/>
        </a:xfrm>
      </p:grpSpPr>
      <p:sp>
        <p:nvSpPr>
          <p:cNvPr id="82" name="Google Shape;82;p15"/>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5"/>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5"/>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7"/>
        <p:cNvGrpSpPr/>
        <p:nvPr/>
      </p:nvGrpSpPr>
      <p:grpSpPr>
        <a:xfrm>
          <a:off x="0" y="0"/>
          <a:ext cx="0" cy="0"/>
          <a:chOff x="0" y="0"/>
          <a:chExt cx="0" cy="0"/>
        </a:xfrm>
      </p:grpSpPr>
      <p:sp>
        <p:nvSpPr>
          <p:cNvPr id="88" name="Google Shape;88;p16"/>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6"/>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6"/>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6"/>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92"/>
        <p:cNvGrpSpPr/>
        <p:nvPr/>
      </p:nvGrpSpPr>
      <p:grpSpPr>
        <a:xfrm>
          <a:off x="0" y="0"/>
          <a:ext cx="0" cy="0"/>
          <a:chOff x="0" y="0"/>
          <a:chExt cx="0" cy="0"/>
        </a:xfrm>
      </p:grpSpPr>
      <p:sp>
        <p:nvSpPr>
          <p:cNvPr id="93" name="Google Shape;93;p17"/>
          <p:cNvSpPr txBox="1">
            <a:spLocks noGrp="1"/>
          </p:cNvSpPr>
          <p:nvPr>
            <p:ph type="title"/>
          </p:nvPr>
        </p:nvSpPr>
        <p:spPr>
          <a:xfrm>
            <a:off x="2589212" y="446088"/>
            <a:ext cx="3505199" cy="97631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000"/>
              <a:buFont typeface="Century Gothic"/>
              <a:buNone/>
              <a:defRPr sz="20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7"/>
          <p:cNvSpPr txBox="1">
            <a:spLocks noGrp="1"/>
          </p:cNvSpPr>
          <p:nvPr>
            <p:ph type="body" idx="1"/>
          </p:nvPr>
        </p:nvSpPr>
        <p:spPr>
          <a:xfrm>
            <a:off x="6323012" y="446088"/>
            <a:ext cx="5181600" cy="5414963"/>
          </a:xfrm>
          <a:prstGeom prst="rect">
            <a:avLst/>
          </a:prstGeom>
          <a:noFill/>
          <a:ln>
            <a:noFill/>
          </a:ln>
        </p:spPr>
        <p:txBody>
          <a:bodyPr spcFirstLastPara="1" wrap="square" lIns="91425" tIns="45700" rIns="91425" bIns="45700" anchor="ctr"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95" name="Google Shape;95;p17"/>
          <p:cNvSpPr txBox="1">
            <a:spLocks noGrp="1"/>
          </p:cNvSpPr>
          <p:nvPr>
            <p:ph type="body" idx="2"/>
          </p:nvPr>
        </p:nvSpPr>
        <p:spPr>
          <a:xfrm>
            <a:off x="2589212" y="1598613"/>
            <a:ext cx="3505199" cy="4262436"/>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00"/>
              <a:buNone/>
              <a:defRPr sz="14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96" name="Google Shape;96;p1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1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17"/>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7"/>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00"/>
        <p:cNvGrpSpPr/>
        <p:nvPr/>
      </p:nvGrpSpPr>
      <p:grpSpPr>
        <a:xfrm>
          <a:off x="0" y="0"/>
          <a:ext cx="0" cy="0"/>
          <a:chOff x="0" y="0"/>
          <a:chExt cx="0" cy="0"/>
        </a:xfrm>
      </p:grpSpPr>
      <p:sp>
        <p:nvSpPr>
          <p:cNvPr id="101" name="Google Shape;101;p18"/>
          <p:cNvSpPr txBox="1">
            <a:spLocks noGrp="1"/>
          </p:cNvSpPr>
          <p:nvPr>
            <p:ph type="title"/>
          </p:nvPr>
        </p:nvSpPr>
        <p:spPr>
          <a:xfrm>
            <a:off x="2589213" y="4800600"/>
            <a:ext cx="8915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18"/>
          <p:cNvSpPr>
            <a:spLocks noGrp="1"/>
          </p:cNvSpPr>
          <p:nvPr>
            <p:ph type="pic" idx="2"/>
          </p:nvPr>
        </p:nvSpPr>
        <p:spPr>
          <a:xfrm>
            <a:off x="2589212" y="634965"/>
            <a:ext cx="8915400" cy="3854970"/>
          </a:xfrm>
          <a:prstGeom prst="rect">
            <a:avLst/>
          </a:prstGeom>
          <a:noFill/>
          <a:ln>
            <a:noFill/>
          </a:ln>
        </p:spPr>
      </p:sp>
      <p:sp>
        <p:nvSpPr>
          <p:cNvPr id="103" name="Google Shape;103;p18"/>
          <p:cNvSpPr txBox="1">
            <a:spLocks noGrp="1"/>
          </p:cNvSpPr>
          <p:nvPr>
            <p:ph type="body" idx="1"/>
          </p:nvPr>
        </p:nvSpPr>
        <p:spPr>
          <a:xfrm>
            <a:off x="2589213" y="5367338"/>
            <a:ext cx="8915400"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200"/>
              <a:buNone/>
              <a:defRPr sz="12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104" name="Google Shape;104;p18"/>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18"/>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18"/>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8"/>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8"/>
        <p:cNvGrpSpPr/>
        <p:nvPr/>
      </p:nvGrpSpPr>
      <p:grpSpPr>
        <a:xfrm>
          <a:off x="0" y="0"/>
          <a:ext cx="0" cy="0"/>
          <a:chOff x="0" y="0"/>
          <a:chExt cx="0" cy="0"/>
        </a:xfrm>
      </p:grpSpPr>
      <p:sp>
        <p:nvSpPr>
          <p:cNvPr id="109" name="Google Shape;109;p19"/>
          <p:cNvSpPr txBox="1">
            <a:spLocks noGrp="1"/>
          </p:cNvSpPr>
          <p:nvPr>
            <p:ph type="title"/>
          </p:nvPr>
        </p:nvSpPr>
        <p:spPr>
          <a:xfrm>
            <a:off x="2589212" y="609600"/>
            <a:ext cx="8915399" cy="311704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19"/>
          <p:cNvSpPr txBox="1">
            <a:spLocks noGrp="1"/>
          </p:cNvSpPr>
          <p:nvPr>
            <p:ph type="body" idx="1"/>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11" name="Google Shape;111;p19"/>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19"/>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19"/>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9"/>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15"/>
        <p:cNvGrpSpPr/>
        <p:nvPr/>
      </p:nvGrpSpPr>
      <p:grpSpPr>
        <a:xfrm>
          <a:off x="0" y="0"/>
          <a:ext cx="0" cy="0"/>
          <a:chOff x="0" y="0"/>
          <a:chExt cx="0" cy="0"/>
        </a:xfrm>
      </p:grpSpPr>
      <p:sp>
        <p:nvSpPr>
          <p:cNvPr id="116" name="Google Shape;116;p20"/>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0"/>
          <p:cNvSpPr txBox="1">
            <a:spLocks noGrp="1"/>
          </p:cNvSpPr>
          <p:nvPr>
            <p:ph type="body" idx="1"/>
          </p:nvPr>
        </p:nvSpPr>
        <p:spPr>
          <a:xfrm>
            <a:off x="3275012" y="3505200"/>
            <a:ext cx="753655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600"/>
              <a:buFont typeface="Century Gothic"/>
              <a:buNone/>
              <a:defRPr sz="1600">
                <a:solidFill>
                  <a:srgbClr val="7F7F7F"/>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18" name="Google Shape;118;p20"/>
          <p:cNvSpPr txBox="1">
            <a:spLocks noGrp="1"/>
          </p:cNvSpPr>
          <p:nvPr>
            <p:ph type="body" idx="2"/>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19" name="Google Shape;119;p20"/>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0"/>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20"/>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0"/>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23" name="Google Shape;123;p20"/>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chemeClr val="accent1"/>
                </a:solidFill>
                <a:latin typeface="Arial"/>
                <a:ea typeface="Arial"/>
                <a:cs typeface="Arial"/>
                <a:sym typeface="Arial"/>
              </a:rPr>
              <a:t>“</a:t>
            </a:r>
            <a:endParaRPr/>
          </a:p>
        </p:txBody>
      </p:sp>
      <p:sp>
        <p:nvSpPr>
          <p:cNvPr id="124" name="Google Shape;124;p20"/>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25"/>
        <p:cNvGrpSpPr/>
        <p:nvPr/>
      </p:nvGrpSpPr>
      <p:grpSpPr>
        <a:xfrm>
          <a:off x="0" y="0"/>
          <a:ext cx="0" cy="0"/>
          <a:chOff x="0" y="0"/>
          <a:chExt cx="0" cy="0"/>
        </a:xfrm>
      </p:grpSpPr>
      <p:sp>
        <p:nvSpPr>
          <p:cNvPr id="126" name="Google Shape;126;p21"/>
          <p:cNvSpPr txBox="1">
            <a:spLocks noGrp="1"/>
          </p:cNvSpPr>
          <p:nvPr>
            <p:ph type="title"/>
          </p:nvPr>
        </p:nvSpPr>
        <p:spPr>
          <a:xfrm>
            <a:off x="2589213" y="2438400"/>
            <a:ext cx="8915400" cy="2724845"/>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21"/>
          <p:cNvSpPr txBox="1">
            <a:spLocks noGrp="1"/>
          </p:cNvSpPr>
          <p:nvPr>
            <p:ph type="body" idx="1"/>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28" name="Google Shape;128;p21"/>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21"/>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1"/>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1"/>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22"/>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5" name="Google Shape;135;p22"/>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6" name="Google Shape;136;p2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2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22"/>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2"/>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40" name="Google Shape;140;p22"/>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chemeClr val="accent1"/>
                </a:solidFill>
                <a:latin typeface="Arial"/>
                <a:ea typeface="Arial"/>
                <a:cs typeface="Arial"/>
                <a:sym typeface="Arial"/>
              </a:rPr>
              <a:t>“</a:t>
            </a:r>
            <a:endParaRPr/>
          </a:p>
        </p:txBody>
      </p:sp>
      <p:sp>
        <p:nvSpPr>
          <p:cNvPr id="141" name="Google Shape;141;p22"/>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42"/>
        <p:cNvGrpSpPr/>
        <p:nvPr/>
      </p:nvGrpSpPr>
      <p:grpSpPr>
        <a:xfrm>
          <a:off x="0" y="0"/>
          <a:ext cx="0" cy="0"/>
          <a:chOff x="0" y="0"/>
          <a:chExt cx="0" cy="0"/>
        </a:xfrm>
      </p:grpSpPr>
      <p:sp>
        <p:nvSpPr>
          <p:cNvPr id="143" name="Google Shape;143;p23"/>
          <p:cNvSpPr txBox="1">
            <a:spLocks noGrp="1"/>
          </p:cNvSpPr>
          <p:nvPr>
            <p:ph type="title"/>
          </p:nvPr>
        </p:nvSpPr>
        <p:spPr>
          <a:xfrm>
            <a:off x="2589212" y="627407"/>
            <a:ext cx="8915399" cy="288002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4" name="Google Shape;144;p23"/>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5" name="Google Shape;145;p23"/>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6" name="Google Shape;146;p2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2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23"/>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3"/>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50"/>
        <p:cNvGrpSpPr/>
        <p:nvPr/>
      </p:nvGrpSpPr>
      <p:grpSpPr>
        <a:xfrm>
          <a:off x="0" y="0"/>
          <a:ext cx="0" cy="0"/>
          <a:chOff x="0" y="0"/>
          <a:chExt cx="0" cy="0"/>
        </a:xfrm>
      </p:grpSpPr>
      <p:sp>
        <p:nvSpPr>
          <p:cNvPr id="151" name="Google Shape;151;p24"/>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24"/>
          <p:cNvSpPr txBox="1">
            <a:spLocks noGrp="1"/>
          </p:cNvSpPr>
          <p:nvPr>
            <p:ph type="body" idx="1"/>
          </p:nvPr>
        </p:nvSpPr>
        <p:spPr>
          <a:xfrm rot="5400000">
            <a:off x="5103812" y="-381000"/>
            <a:ext cx="3886200" cy="89154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53" name="Google Shape;153;p2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4" name="Google Shape;154;p2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 name="Google Shape;155;p24"/>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4"/>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7"/>
        <p:cNvGrpSpPr/>
        <p:nvPr/>
      </p:nvGrpSpPr>
      <p:grpSpPr>
        <a:xfrm>
          <a:off x="0" y="0"/>
          <a:ext cx="0" cy="0"/>
          <a:chOff x="0" y="0"/>
          <a:chExt cx="0" cy="0"/>
        </a:xfrm>
      </p:grpSpPr>
      <p:sp>
        <p:nvSpPr>
          <p:cNvPr id="158" name="Google Shape;158;p25"/>
          <p:cNvSpPr txBox="1">
            <a:spLocks noGrp="1"/>
          </p:cNvSpPr>
          <p:nvPr>
            <p:ph type="title"/>
          </p:nvPr>
        </p:nvSpPr>
        <p:spPr>
          <a:xfrm rot="5400000">
            <a:off x="7756704" y="2165513"/>
            <a:ext cx="5283817" cy="2207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9" name="Google Shape;159;p25"/>
          <p:cNvSpPr txBox="1">
            <a:spLocks noGrp="1"/>
          </p:cNvSpPr>
          <p:nvPr>
            <p:ph type="body" idx="1"/>
          </p:nvPr>
        </p:nvSpPr>
        <p:spPr>
          <a:xfrm rot="5400000">
            <a:off x="3185803" y="30814"/>
            <a:ext cx="5283817" cy="64770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60" name="Google Shape;160;p2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1" name="Google Shape;161;p2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2" name="Google Shape;162;p25"/>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5"/>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ED9C1"/>
            </a:gs>
          </a:gsLst>
          <a:path path="circle">
            <a:fillToRect r="100000" b="100000"/>
          </a:path>
          <a:tileRect l="-100000" t="-100000"/>
        </a:gradFill>
        <a:effectLst/>
      </p:bgPr>
    </p:bg>
    <p:spTree>
      <p:nvGrpSpPr>
        <p:cNvPr id="1" name="Shape 9"/>
        <p:cNvGrpSpPr/>
        <p:nvPr/>
      </p:nvGrpSpPr>
      <p:grpSpPr>
        <a:xfrm>
          <a:off x="0" y="0"/>
          <a:ext cx="0" cy="0"/>
          <a:chOff x="0" y="0"/>
          <a:chExt cx="0" cy="0"/>
        </a:xfrm>
      </p:grpSpPr>
      <p:grpSp>
        <p:nvGrpSpPr>
          <p:cNvPr id="10" name="Google Shape;10;p9"/>
          <p:cNvGrpSpPr/>
          <p:nvPr/>
        </p:nvGrpSpPr>
        <p:grpSpPr>
          <a:xfrm>
            <a:off x="1" y="228600"/>
            <a:ext cx="2851516" cy="6638628"/>
            <a:chOff x="2487613" y="285750"/>
            <a:chExt cx="2428875" cy="5654676"/>
          </a:xfrm>
        </p:grpSpPr>
        <p:sp>
          <p:nvSpPr>
            <p:cNvPr id="11" name="Google Shape;11;p9"/>
            <p:cNvSpPr/>
            <p:nvPr/>
          </p:nvSpPr>
          <p:spPr>
            <a:xfrm>
              <a:off x="2487613" y="2284413"/>
              <a:ext cx="85725" cy="533400"/>
            </a:xfrm>
            <a:custGeom>
              <a:avLst/>
              <a:gdLst/>
              <a:ahLst/>
              <a:cxnLst/>
              <a:rect l="l" t="t" r="r" b="b"/>
              <a:pathLst>
                <a:path w="22" h="136" extrusionOk="0">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9"/>
            <p:cNvSpPr/>
            <p:nvPr/>
          </p:nvSpPr>
          <p:spPr>
            <a:xfrm>
              <a:off x="2597151" y="2779713"/>
              <a:ext cx="550863" cy="1978025"/>
            </a:xfrm>
            <a:custGeom>
              <a:avLst/>
              <a:gdLst/>
              <a:ahLst/>
              <a:cxnLst/>
              <a:rect l="l" t="t" r="r" b="b"/>
              <a:pathLst>
                <a:path w="140" h="504" extrusionOk="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9"/>
            <p:cNvSpPr/>
            <p:nvPr/>
          </p:nvSpPr>
          <p:spPr>
            <a:xfrm>
              <a:off x="3175001" y="4730750"/>
              <a:ext cx="519113" cy="1209675"/>
            </a:xfrm>
            <a:custGeom>
              <a:avLst/>
              <a:gdLst/>
              <a:ahLst/>
              <a:cxnLst/>
              <a:rect l="l" t="t" r="r" b="b"/>
              <a:pathLst>
                <a:path w="132" h="308" extrusionOk="0">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9"/>
            <p:cNvSpPr/>
            <p:nvPr/>
          </p:nvSpPr>
          <p:spPr>
            <a:xfrm>
              <a:off x="3305176" y="5630863"/>
              <a:ext cx="146050" cy="309563"/>
            </a:xfrm>
            <a:custGeom>
              <a:avLst/>
              <a:gdLst/>
              <a:ahLst/>
              <a:cxnLst/>
              <a:rect l="l" t="t" r="r" b="b"/>
              <a:pathLst>
                <a:path w="37" h="79" extrusionOk="0">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9"/>
            <p:cNvSpPr/>
            <p:nvPr/>
          </p:nvSpPr>
          <p:spPr>
            <a:xfrm>
              <a:off x="2573338" y="2817813"/>
              <a:ext cx="700088" cy="2835275"/>
            </a:xfrm>
            <a:custGeom>
              <a:avLst/>
              <a:gdLst/>
              <a:ahLst/>
              <a:cxnLst/>
              <a:rect l="l" t="t" r="r" b="b"/>
              <a:pathLst>
                <a:path w="178" h="722" extrusionOk="0">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9"/>
            <p:cNvSpPr/>
            <p:nvPr/>
          </p:nvSpPr>
          <p:spPr>
            <a:xfrm>
              <a:off x="2506663" y="285750"/>
              <a:ext cx="90488" cy="2493963"/>
            </a:xfrm>
            <a:custGeom>
              <a:avLst/>
              <a:gdLst/>
              <a:ahLst/>
              <a:cxnLst/>
              <a:rect l="l" t="t" r="r" b="b"/>
              <a:pathLst>
                <a:path w="23" h="635" extrusionOk="0">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9"/>
            <p:cNvSpPr/>
            <p:nvPr/>
          </p:nvSpPr>
          <p:spPr>
            <a:xfrm>
              <a:off x="2554288" y="2598738"/>
              <a:ext cx="66675" cy="420688"/>
            </a:xfrm>
            <a:custGeom>
              <a:avLst/>
              <a:gdLst/>
              <a:ahLst/>
              <a:cxnLst/>
              <a:rect l="l" t="t" r="r" b="b"/>
              <a:pathLst>
                <a:path w="17" h="107" extrusionOk="0">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9"/>
            <p:cNvSpPr/>
            <p:nvPr/>
          </p:nvSpPr>
          <p:spPr>
            <a:xfrm>
              <a:off x="3143251" y="4757738"/>
              <a:ext cx="161925" cy="873125"/>
            </a:xfrm>
            <a:custGeom>
              <a:avLst/>
              <a:gdLst/>
              <a:ahLst/>
              <a:cxnLst/>
              <a:rect l="l" t="t" r="r" b="b"/>
              <a:pathLst>
                <a:path w="41" h="222" extrusionOk="0">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9"/>
            <p:cNvSpPr/>
            <p:nvPr/>
          </p:nvSpPr>
          <p:spPr>
            <a:xfrm>
              <a:off x="3148013" y="1282700"/>
              <a:ext cx="1768475" cy="3448050"/>
            </a:xfrm>
            <a:custGeom>
              <a:avLst/>
              <a:gdLst/>
              <a:ahLst/>
              <a:cxnLst/>
              <a:rect l="l" t="t" r="r" b="b"/>
              <a:pathLst>
                <a:path w="450" h="878" extrusionOk="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9"/>
            <p:cNvSpPr/>
            <p:nvPr/>
          </p:nvSpPr>
          <p:spPr>
            <a:xfrm>
              <a:off x="3273426" y="5653088"/>
              <a:ext cx="138113" cy="287338"/>
            </a:xfrm>
            <a:custGeom>
              <a:avLst/>
              <a:gdLst/>
              <a:ahLst/>
              <a:cxnLst/>
              <a:rect l="l" t="t" r="r" b="b"/>
              <a:pathLst>
                <a:path w="35" h="73" extrusionOk="0">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9"/>
            <p:cNvSpPr/>
            <p:nvPr/>
          </p:nvSpPr>
          <p:spPr>
            <a:xfrm>
              <a:off x="3143251" y="4656138"/>
              <a:ext cx="31750" cy="188913"/>
            </a:xfrm>
            <a:custGeom>
              <a:avLst/>
              <a:gdLst/>
              <a:ahLst/>
              <a:cxnLst/>
              <a:rect l="l" t="t" r="r" b="b"/>
              <a:pathLst>
                <a:path w="8" h="48" extrusionOk="0">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9"/>
            <p:cNvSpPr/>
            <p:nvPr/>
          </p:nvSpPr>
          <p:spPr>
            <a:xfrm>
              <a:off x="3211513" y="5410200"/>
              <a:ext cx="203200" cy="530225"/>
            </a:xfrm>
            <a:custGeom>
              <a:avLst/>
              <a:gdLst/>
              <a:ahLst/>
              <a:cxnLst/>
              <a:rect l="l" t="t" r="r" b="b"/>
              <a:pathLst>
                <a:path w="52" h="135" extrusionOk="0">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9"/>
          <p:cNvGrpSpPr/>
          <p:nvPr/>
        </p:nvGrpSpPr>
        <p:grpSpPr>
          <a:xfrm>
            <a:off x="27221" y="-786"/>
            <a:ext cx="2356674" cy="6854039"/>
            <a:chOff x="6627813" y="194833"/>
            <a:chExt cx="1952625" cy="5678918"/>
          </a:xfrm>
        </p:grpSpPr>
        <p:sp>
          <p:nvSpPr>
            <p:cNvPr id="24" name="Google Shape;24;p9"/>
            <p:cNvSpPr/>
            <p:nvPr/>
          </p:nvSpPr>
          <p:spPr>
            <a:xfrm>
              <a:off x="6627813" y="194833"/>
              <a:ext cx="409575" cy="3646488"/>
            </a:xfrm>
            <a:custGeom>
              <a:avLst/>
              <a:gdLst/>
              <a:ahLst/>
              <a:cxnLst/>
              <a:rect l="l" t="t" r="r" b="b"/>
              <a:pathLst>
                <a:path w="103" h="920" extrusionOk="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9"/>
            <p:cNvSpPr/>
            <p:nvPr/>
          </p:nvSpPr>
          <p:spPr>
            <a:xfrm>
              <a:off x="7061201" y="3771900"/>
              <a:ext cx="350838" cy="1309688"/>
            </a:xfrm>
            <a:custGeom>
              <a:avLst/>
              <a:gdLst/>
              <a:ahLst/>
              <a:cxnLst/>
              <a:rect l="l" t="t" r="r" b="b"/>
              <a:pathLst>
                <a:path w="88" h="330" extrusionOk="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9"/>
            <p:cNvSpPr/>
            <p:nvPr/>
          </p:nvSpPr>
          <p:spPr>
            <a:xfrm>
              <a:off x="7439026" y="5053013"/>
              <a:ext cx="357188" cy="820738"/>
            </a:xfrm>
            <a:custGeom>
              <a:avLst/>
              <a:gdLst/>
              <a:ahLst/>
              <a:cxnLst/>
              <a:rect l="l" t="t" r="r" b="b"/>
              <a:pathLst>
                <a:path w="90" h="207" extrusionOk="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9"/>
            <p:cNvSpPr/>
            <p:nvPr/>
          </p:nvSpPr>
          <p:spPr>
            <a:xfrm>
              <a:off x="7037388" y="3811588"/>
              <a:ext cx="457200" cy="1852613"/>
            </a:xfrm>
            <a:custGeom>
              <a:avLst/>
              <a:gdLst/>
              <a:ahLst/>
              <a:cxnLst/>
              <a:rect l="l" t="t" r="r" b="b"/>
              <a:pathLst>
                <a:path w="115" h="467" extrusionOk="0">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9"/>
            <p:cNvSpPr/>
            <p:nvPr/>
          </p:nvSpPr>
          <p:spPr>
            <a:xfrm>
              <a:off x="6992938" y="1263650"/>
              <a:ext cx="144463" cy="2508250"/>
            </a:xfrm>
            <a:custGeom>
              <a:avLst/>
              <a:gdLst/>
              <a:ahLst/>
              <a:cxnLst/>
              <a:rect l="l" t="t" r="r" b="b"/>
              <a:pathLst>
                <a:path w="36" h="633" extrusionOk="0">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9"/>
            <p:cNvSpPr/>
            <p:nvPr/>
          </p:nvSpPr>
          <p:spPr>
            <a:xfrm>
              <a:off x="7526338" y="5640388"/>
              <a:ext cx="111125" cy="233363"/>
            </a:xfrm>
            <a:custGeom>
              <a:avLst/>
              <a:gdLst/>
              <a:ahLst/>
              <a:cxnLst/>
              <a:rect l="l" t="t" r="r" b="b"/>
              <a:pathLst>
                <a:path w="28" h="59" extrusionOk="0">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9"/>
            <p:cNvSpPr/>
            <p:nvPr/>
          </p:nvSpPr>
          <p:spPr>
            <a:xfrm>
              <a:off x="7021513" y="3598863"/>
              <a:ext cx="68263" cy="423863"/>
            </a:xfrm>
            <a:custGeom>
              <a:avLst/>
              <a:gdLst/>
              <a:ahLst/>
              <a:cxnLst/>
              <a:rect l="l" t="t" r="r" b="b"/>
              <a:pathLst>
                <a:path w="17" h="107" extrusionOk="0">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9"/>
            <p:cNvSpPr/>
            <p:nvPr/>
          </p:nvSpPr>
          <p:spPr>
            <a:xfrm>
              <a:off x="7412038" y="2801938"/>
              <a:ext cx="1168400" cy="2251075"/>
            </a:xfrm>
            <a:custGeom>
              <a:avLst/>
              <a:gdLst/>
              <a:ahLst/>
              <a:cxnLst/>
              <a:rect l="l" t="t" r="r" b="b"/>
              <a:pathLst>
                <a:path w="294" h="568" extrusionOk="0">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9"/>
            <p:cNvSpPr/>
            <p:nvPr/>
          </p:nvSpPr>
          <p:spPr>
            <a:xfrm>
              <a:off x="7494588" y="5664200"/>
              <a:ext cx="100013" cy="209550"/>
            </a:xfrm>
            <a:custGeom>
              <a:avLst/>
              <a:gdLst/>
              <a:ahLst/>
              <a:cxnLst/>
              <a:rect l="l" t="t" r="r" b="b"/>
              <a:pathLst>
                <a:path w="25" h="53" extrusionOk="0">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9"/>
            <p:cNvSpPr/>
            <p:nvPr/>
          </p:nvSpPr>
          <p:spPr>
            <a:xfrm>
              <a:off x="7412038" y="5081588"/>
              <a:ext cx="114300" cy="558800"/>
            </a:xfrm>
            <a:custGeom>
              <a:avLst/>
              <a:gdLst/>
              <a:ahLst/>
              <a:cxnLst/>
              <a:rect l="l" t="t" r="r" b="b"/>
              <a:pathLst>
                <a:path w="29" h="141" extrusionOk="0">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9"/>
            <p:cNvSpPr/>
            <p:nvPr/>
          </p:nvSpPr>
          <p:spPr>
            <a:xfrm>
              <a:off x="7412038" y="4978400"/>
              <a:ext cx="31750" cy="188913"/>
            </a:xfrm>
            <a:custGeom>
              <a:avLst/>
              <a:gdLst/>
              <a:ahLst/>
              <a:cxnLst/>
              <a:rect l="l" t="t" r="r" b="b"/>
              <a:pathLst>
                <a:path w="8" h="48" extrusionOk="0">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9"/>
            <p:cNvSpPr/>
            <p:nvPr/>
          </p:nvSpPr>
          <p:spPr>
            <a:xfrm>
              <a:off x="7439026" y="5434013"/>
              <a:ext cx="174625" cy="439738"/>
            </a:xfrm>
            <a:custGeom>
              <a:avLst/>
              <a:gdLst/>
              <a:ahLst/>
              <a:cxnLst/>
              <a:rect l="l" t="t" r="r" b="b"/>
              <a:pathLst>
                <a:path w="44" h="111" extrusionOk="0">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9"/>
          <p:cNvSpPr/>
          <p:nvPr/>
        </p:nvSpPr>
        <p:spPr>
          <a:xfrm>
            <a:off x="0" y="0"/>
            <a:ext cx="18288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rgbClr val="262626"/>
              </a:buClr>
              <a:buSzPts val="3600"/>
              <a:buFont typeface="Century Gothic"/>
              <a:buNone/>
              <a:defRPr sz="3600" b="0" i="0" u="none" strike="noStrike" cap="none">
                <a:solidFill>
                  <a:srgbClr val="262626"/>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38" name="Google Shape;38;p9"/>
          <p:cNvSpPr txBox="1">
            <a:spLocks noGrp="1"/>
          </p:cNvSpPr>
          <p:nvPr>
            <p:ph type="body" idx="1"/>
          </p:nvPr>
        </p:nvSpPr>
        <p:spPr>
          <a:xfrm>
            <a:off x="2589212" y="2133600"/>
            <a:ext cx="8915400" cy="3886200"/>
          </a:xfrm>
          <a:prstGeom prst="rect">
            <a:avLst/>
          </a:prstGeom>
          <a:noFill/>
          <a:ln>
            <a:noFill/>
          </a:ln>
        </p:spPr>
        <p:txBody>
          <a:bodyPr spcFirstLastPara="1" wrap="square" lIns="91425" tIns="45700" rIns="91425" bIns="45700" anchor="t" anchorCtr="0">
            <a:normAutofit/>
          </a:bodyPr>
          <a:lstStyle>
            <a:lvl1pPr marL="457200" marR="0" lvl="0" indent="-342900" algn="l" rtl="0">
              <a:spcBef>
                <a:spcPts val="10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1pPr>
            <a:lvl2pPr marL="914400" marR="0" lvl="1" indent="-330200" algn="l" rtl="0">
              <a:spcBef>
                <a:spcPts val="1000"/>
              </a:spcBef>
              <a:spcAft>
                <a:spcPts val="0"/>
              </a:spcAft>
              <a:buClr>
                <a:schemeClr val="accent1"/>
              </a:buClr>
              <a:buSzPts val="1600"/>
              <a:buFont typeface="Noto Sans Symbols"/>
              <a:buChar char="🠶"/>
              <a:defRPr sz="1600" b="0" i="0" u="none" strike="noStrike" cap="none">
                <a:solidFill>
                  <a:srgbClr val="3F3F3F"/>
                </a:solidFill>
                <a:latin typeface="Century Gothic"/>
                <a:ea typeface="Century Gothic"/>
                <a:cs typeface="Century Gothic"/>
                <a:sym typeface="Century Gothic"/>
              </a:defRPr>
            </a:lvl2pPr>
            <a:lvl3pPr marL="1371600" marR="0" lvl="2" indent="-317500" algn="l" rtl="0">
              <a:spcBef>
                <a:spcPts val="1000"/>
              </a:spcBef>
              <a:spcAft>
                <a:spcPts val="0"/>
              </a:spcAft>
              <a:buClr>
                <a:schemeClr val="accent1"/>
              </a:buClr>
              <a:buSzPts val="1400"/>
              <a:buFont typeface="Noto Sans Symbols"/>
              <a:buChar char="🠶"/>
              <a:defRPr sz="1400" b="0" i="0" u="none" strike="noStrike" cap="none">
                <a:solidFill>
                  <a:srgbClr val="3F3F3F"/>
                </a:solidFill>
                <a:latin typeface="Century Gothic"/>
                <a:ea typeface="Century Gothic"/>
                <a:cs typeface="Century Gothic"/>
                <a:sym typeface="Century Gothic"/>
              </a:defRPr>
            </a:lvl3pPr>
            <a:lvl4pPr marL="1828800" marR="0" lvl="3"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4pPr>
            <a:lvl5pPr marL="2286000" marR="0" lvl="4"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5pPr>
            <a:lvl6pPr marL="2743200" marR="0" lvl="5"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6pPr>
            <a:lvl7pPr marL="3200400" marR="0" lvl="6"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7pPr>
            <a:lvl8pPr marL="3657600" marR="0" lvl="7"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8pPr>
            <a:lvl9pPr marL="4114800" marR="0" lvl="8"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9pPr>
          </a:lstStyle>
          <a:p>
            <a:endParaRPr/>
          </a:p>
        </p:txBody>
      </p:sp>
      <p:sp>
        <p:nvSpPr>
          <p:cNvPr id="39" name="Google Shape;39;p9"/>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0" name="Google Shape;40;p9"/>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1" name="Google Shape;41;p9"/>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2000" b="0" i="0" u="none" strike="noStrike" cap="none">
                <a:solidFill>
                  <a:srgbClr val="FEFFFF"/>
                </a:solidFill>
                <a:latin typeface="Century Gothic"/>
                <a:ea typeface="Century Gothic"/>
                <a:cs typeface="Century Gothic"/>
                <a:sym typeface="Century Gothic"/>
              </a:defRPr>
            </a:lvl1pPr>
            <a:lvl2pPr marL="0" marR="0" lvl="1" indent="0" algn="r" rtl="0">
              <a:spcBef>
                <a:spcPts val="0"/>
              </a:spcBef>
              <a:buNone/>
              <a:defRPr sz="2000" b="0" i="0" u="none" strike="noStrike" cap="none">
                <a:solidFill>
                  <a:srgbClr val="FEFFFF"/>
                </a:solidFill>
                <a:latin typeface="Century Gothic"/>
                <a:ea typeface="Century Gothic"/>
                <a:cs typeface="Century Gothic"/>
                <a:sym typeface="Century Gothic"/>
              </a:defRPr>
            </a:lvl2pPr>
            <a:lvl3pPr marL="0" marR="0" lvl="2" indent="0" algn="r" rtl="0">
              <a:spcBef>
                <a:spcPts val="0"/>
              </a:spcBef>
              <a:buNone/>
              <a:defRPr sz="2000" b="0" i="0" u="none" strike="noStrike" cap="none">
                <a:solidFill>
                  <a:srgbClr val="FEFFFF"/>
                </a:solidFill>
                <a:latin typeface="Century Gothic"/>
                <a:ea typeface="Century Gothic"/>
                <a:cs typeface="Century Gothic"/>
                <a:sym typeface="Century Gothic"/>
              </a:defRPr>
            </a:lvl3pPr>
            <a:lvl4pPr marL="0" marR="0" lvl="3" indent="0" algn="r" rtl="0">
              <a:spcBef>
                <a:spcPts val="0"/>
              </a:spcBef>
              <a:buNone/>
              <a:defRPr sz="2000" b="0" i="0" u="none" strike="noStrike" cap="none">
                <a:solidFill>
                  <a:srgbClr val="FEFFFF"/>
                </a:solidFill>
                <a:latin typeface="Century Gothic"/>
                <a:ea typeface="Century Gothic"/>
                <a:cs typeface="Century Gothic"/>
                <a:sym typeface="Century Gothic"/>
              </a:defRPr>
            </a:lvl4pPr>
            <a:lvl5pPr marL="0" marR="0" lvl="4" indent="0" algn="r" rtl="0">
              <a:spcBef>
                <a:spcPts val="0"/>
              </a:spcBef>
              <a:buNone/>
              <a:defRPr sz="2000" b="0" i="0" u="none" strike="noStrike" cap="none">
                <a:solidFill>
                  <a:srgbClr val="FEFFFF"/>
                </a:solidFill>
                <a:latin typeface="Century Gothic"/>
                <a:ea typeface="Century Gothic"/>
                <a:cs typeface="Century Gothic"/>
                <a:sym typeface="Century Gothic"/>
              </a:defRPr>
            </a:lvl5pPr>
            <a:lvl6pPr marL="0" marR="0" lvl="5" indent="0" algn="r" rtl="0">
              <a:spcBef>
                <a:spcPts val="0"/>
              </a:spcBef>
              <a:buNone/>
              <a:defRPr sz="2000" b="0" i="0" u="none" strike="noStrike" cap="none">
                <a:solidFill>
                  <a:srgbClr val="FEFFFF"/>
                </a:solidFill>
                <a:latin typeface="Century Gothic"/>
                <a:ea typeface="Century Gothic"/>
                <a:cs typeface="Century Gothic"/>
                <a:sym typeface="Century Gothic"/>
              </a:defRPr>
            </a:lvl6pPr>
            <a:lvl7pPr marL="0" marR="0" lvl="6" indent="0" algn="r" rtl="0">
              <a:spcBef>
                <a:spcPts val="0"/>
              </a:spcBef>
              <a:buNone/>
              <a:defRPr sz="2000" b="0" i="0" u="none" strike="noStrike" cap="none">
                <a:solidFill>
                  <a:srgbClr val="FEFFFF"/>
                </a:solidFill>
                <a:latin typeface="Century Gothic"/>
                <a:ea typeface="Century Gothic"/>
                <a:cs typeface="Century Gothic"/>
                <a:sym typeface="Century Gothic"/>
              </a:defRPr>
            </a:lvl7pPr>
            <a:lvl8pPr marL="0" marR="0" lvl="7" indent="0" algn="r" rtl="0">
              <a:spcBef>
                <a:spcPts val="0"/>
              </a:spcBef>
              <a:buNone/>
              <a:defRPr sz="2000" b="0" i="0" u="none" strike="noStrike" cap="none">
                <a:solidFill>
                  <a:srgbClr val="FEFFFF"/>
                </a:solidFill>
                <a:latin typeface="Century Gothic"/>
                <a:ea typeface="Century Gothic"/>
                <a:cs typeface="Century Gothic"/>
                <a:sym typeface="Century Gothic"/>
              </a:defRPr>
            </a:lvl8pPr>
            <a:lvl9pPr marL="0" marR="0" lvl="8" indent="0" algn="r" rtl="0">
              <a:spcBef>
                <a:spcPts val="0"/>
              </a:spcBef>
              <a:buNone/>
              <a:defRPr sz="2000" b="0" i="0" u="none" strike="noStrike" cap="none">
                <a:solidFill>
                  <a:srgbClr val="FEFFFF"/>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online.maryville.edu/blog/nature-vs-nurture-child-development/"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cambridge.org/core/books/management-of-procedureinduced-anxiety-in-children/F6D66914A5EC0884E99C90F7D554F998" TargetMode="External"/><Relationship Id="rId4" Type="http://schemas.openxmlformats.org/officeDocument/2006/relationships/hyperlink" Target="https://www.simplypsychology.org/wp-content/uploads/simplypsychology.org-Vygotskys-Theory-of-Cognitive-Develop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7" name="TextBox 6">
            <a:extLst>
              <a:ext uri="{FF2B5EF4-FFF2-40B4-BE49-F238E27FC236}">
                <a16:creationId xmlns:a16="http://schemas.microsoft.com/office/drawing/2014/main" id="{51CF8438-A7DF-A753-E0BE-2B9DB803C6EB}"/>
              </a:ext>
            </a:extLst>
          </p:cNvPr>
          <p:cNvSpPr txBox="1"/>
          <p:nvPr/>
        </p:nvSpPr>
        <p:spPr>
          <a:xfrm>
            <a:off x="1289154" y="2413415"/>
            <a:ext cx="10133351" cy="3416320"/>
          </a:xfrm>
          <a:prstGeom prst="rect">
            <a:avLst/>
          </a:prstGeom>
          <a:noFill/>
        </p:spPr>
        <p:txBody>
          <a:bodyPr wrap="square" rtlCol="0">
            <a:spAutoFit/>
          </a:bodyPr>
          <a:lstStyle/>
          <a:p>
            <a:r>
              <a:rPr lang="en-GB" sz="3600" b="1" dirty="0"/>
              <a:t>Name: </a:t>
            </a:r>
            <a:r>
              <a:rPr lang="en-GB" sz="3600" dirty="0"/>
              <a:t>Leanne Fahy </a:t>
            </a:r>
          </a:p>
          <a:p>
            <a:r>
              <a:rPr lang="en-GB" sz="3600" b="1" dirty="0"/>
              <a:t>Student Number: </a:t>
            </a:r>
            <a:r>
              <a:rPr lang="en-GB" sz="3600" dirty="0"/>
              <a:t>2425000</a:t>
            </a:r>
          </a:p>
          <a:p>
            <a:r>
              <a:rPr lang="en-GB" sz="3600" b="1" dirty="0"/>
              <a:t>Module Title: </a:t>
            </a:r>
            <a:r>
              <a:rPr lang="en-GB" sz="3600" dirty="0"/>
              <a:t>Psychology in Health and Social Care</a:t>
            </a:r>
          </a:p>
          <a:p>
            <a:r>
              <a:rPr lang="en-GB" sz="3600" b="1" dirty="0"/>
              <a:t>Module Code: </a:t>
            </a:r>
            <a:r>
              <a:rPr lang="en-GB" sz="3600" dirty="0"/>
              <a:t>LCHS4010</a:t>
            </a:r>
          </a:p>
          <a:p>
            <a:r>
              <a:rPr lang="en-GB" sz="3600" b="1" dirty="0"/>
              <a:t>Assignment Title: </a:t>
            </a:r>
            <a:r>
              <a:rPr lang="en-GB" sz="3600" dirty="0"/>
              <a:t>Individual Presentation </a:t>
            </a:r>
          </a:p>
        </p:txBody>
      </p:sp>
      <p:sp>
        <p:nvSpPr>
          <p:cNvPr id="9" name="TextBox 8">
            <a:extLst>
              <a:ext uri="{FF2B5EF4-FFF2-40B4-BE49-F238E27FC236}">
                <a16:creationId xmlns:a16="http://schemas.microsoft.com/office/drawing/2014/main" id="{4FDEF5A6-31B3-F5AF-378C-58CAAA2E45D5}"/>
              </a:ext>
            </a:extLst>
          </p:cNvPr>
          <p:cNvSpPr txBox="1"/>
          <p:nvPr/>
        </p:nvSpPr>
        <p:spPr>
          <a:xfrm>
            <a:off x="1289154" y="764498"/>
            <a:ext cx="9998439" cy="646331"/>
          </a:xfrm>
          <a:prstGeom prst="rect">
            <a:avLst/>
          </a:prstGeom>
          <a:noFill/>
        </p:spPr>
        <p:txBody>
          <a:bodyPr wrap="square" rtlCol="0">
            <a:spAutoFit/>
          </a:bodyPr>
          <a:lstStyle/>
          <a:p>
            <a:pPr algn="ctr"/>
            <a:r>
              <a:rPr lang="en-GB" sz="3600" b="1" u="sng" dirty="0"/>
              <a:t>Psychology in Health and Social Care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
          <p:cNvSpPr txBox="1">
            <a:spLocks noGrp="1"/>
          </p:cNvSpPr>
          <p:nvPr>
            <p:ph type="title"/>
          </p:nvPr>
        </p:nvSpPr>
        <p:spPr>
          <a:xfrm>
            <a:off x="1259175" y="624110"/>
            <a:ext cx="10245438" cy="15094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rgbClr val="262626"/>
              </a:buClr>
              <a:buSzPts val="3600"/>
              <a:buFont typeface="Century Gothic"/>
              <a:buNone/>
            </a:pPr>
            <a:r>
              <a:rPr lang="en-US" b="1" u="sng" dirty="0">
                <a:latin typeface="+mj-lt"/>
              </a:rPr>
              <a:t>Introduction </a:t>
            </a:r>
            <a:endParaRPr b="1" u="sng" dirty="0">
              <a:latin typeface="+mj-lt"/>
            </a:endParaRPr>
          </a:p>
        </p:txBody>
      </p:sp>
      <p:sp>
        <p:nvSpPr>
          <p:cNvPr id="176" name="Google Shape;176;p2"/>
          <p:cNvSpPr txBox="1">
            <a:spLocks noGrp="1"/>
          </p:cNvSpPr>
          <p:nvPr>
            <p:ph type="body" idx="1"/>
          </p:nvPr>
        </p:nvSpPr>
        <p:spPr>
          <a:xfrm>
            <a:off x="1079292" y="1633929"/>
            <a:ext cx="10545242" cy="4841822"/>
          </a:xfrm>
          <a:prstGeom prst="rect">
            <a:avLst/>
          </a:prstGeom>
          <a:noFill/>
          <a:ln>
            <a:noFill/>
          </a:ln>
        </p:spPr>
        <p:txBody>
          <a:bodyPr spcFirstLastPara="1" wrap="square" lIns="91425" tIns="45700" rIns="91425" bIns="45700" anchor="t" anchorCtr="0">
            <a:normAutofit lnSpcReduction="10000"/>
          </a:bodyPr>
          <a:lstStyle/>
          <a:p>
            <a:pPr marL="0" lvl="0" indent="0" algn="just" rtl="0">
              <a:spcBef>
                <a:spcPts val="1000"/>
              </a:spcBef>
              <a:spcAft>
                <a:spcPts val="0"/>
              </a:spcAft>
              <a:buSzPts val="1800"/>
              <a:buNone/>
            </a:pPr>
            <a:r>
              <a:rPr lang="en-US" sz="2000" dirty="0">
                <a:latin typeface="+mj-lt"/>
              </a:rPr>
              <a:t>In this presentation I will be talking about Vygotsky’s theory of development and how it relates to early childhood and how it can be applied to Amira's situation.</a:t>
            </a:r>
          </a:p>
          <a:p>
            <a:pPr marL="0" lvl="0" indent="0" algn="just" rtl="0">
              <a:spcBef>
                <a:spcPts val="1000"/>
              </a:spcBef>
              <a:spcAft>
                <a:spcPts val="0"/>
              </a:spcAft>
              <a:buSzPts val="1800"/>
              <a:buNone/>
            </a:pPr>
            <a:endParaRPr lang="en-US" sz="2000" dirty="0">
              <a:latin typeface="+mj-lt"/>
            </a:endParaRPr>
          </a:p>
          <a:p>
            <a:pPr marL="0" lvl="0" indent="0" algn="just" rtl="0">
              <a:spcBef>
                <a:spcPts val="1000"/>
              </a:spcBef>
              <a:spcAft>
                <a:spcPts val="0"/>
              </a:spcAft>
              <a:buSzPts val="1800"/>
              <a:buNone/>
            </a:pPr>
            <a:r>
              <a:rPr lang="en-US" sz="2000" dirty="0">
                <a:latin typeface="+mj-lt"/>
              </a:rPr>
              <a:t>I will focus on how his ideas relate to early childhood learning.</a:t>
            </a:r>
          </a:p>
          <a:p>
            <a:pPr marL="0" lvl="0" indent="0" algn="just" rtl="0">
              <a:spcBef>
                <a:spcPts val="1000"/>
              </a:spcBef>
              <a:spcAft>
                <a:spcPts val="0"/>
              </a:spcAft>
              <a:buSzPts val="1800"/>
              <a:buNone/>
            </a:pPr>
            <a:r>
              <a:rPr lang="en-US" sz="2000" dirty="0">
                <a:latin typeface="+mj-lt"/>
              </a:rPr>
              <a:t>I’ll explain his main ideas such as: </a:t>
            </a:r>
          </a:p>
          <a:p>
            <a:pPr marL="0" lvl="0" indent="0" algn="just" rtl="0">
              <a:spcBef>
                <a:spcPts val="1000"/>
              </a:spcBef>
              <a:spcAft>
                <a:spcPts val="0"/>
              </a:spcAft>
              <a:buSzPts val="1800"/>
              <a:buNone/>
            </a:pPr>
            <a:r>
              <a:rPr lang="en-US" sz="2000" dirty="0">
                <a:latin typeface="+mj-lt"/>
              </a:rPr>
              <a:t>The Zone of Proximal Development and Scaffolding. </a:t>
            </a:r>
          </a:p>
          <a:p>
            <a:pPr marL="0" lvl="0" indent="0" algn="just" rtl="0">
              <a:spcBef>
                <a:spcPts val="1000"/>
              </a:spcBef>
              <a:spcAft>
                <a:spcPts val="0"/>
              </a:spcAft>
              <a:buSzPts val="1800"/>
              <a:buNone/>
            </a:pPr>
            <a:endParaRPr lang="en-US" sz="2000" dirty="0">
              <a:latin typeface="+mj-lt"/>
            </a:endParaRPr>
          </a:p>
          <a:p>
            <a:pPr marL="0" lvl="0" indent="0" algn="just" rtl="0">
              <a:spcBef>
                <a:spcPts val="1000"/>
              </a:spcBef>
              <a:spcAft>
                <a:spcPts val="0"/>
              </a:spcAft>
              <a:buSzPts val="1800"/>
              <a:buNone/>
            </a:pPr>
            <a:r>
              <a:rPr lang="en-US" sz="2000" dirty="0">
                <a:latin typeface="+mj-lt"/>
              </a:rPr>
              <a:t>I will show how they highlight the importance of play, interaction, guidance and support are so important for children's learning and growth. </a:t>
            </a:r>
          </a:p>
          <a:p>
            <a:pPr marL="0" lvl="0" indent="0" algn="just" rtl="0">
              <a:spcBef>
                <a:spcPts val="1000"/>
              </a:spcBef>
              <a:spcAft>
                <a:spcPts val="0"/>
              </a:spcAft>
              <a:buSzPts val="1800"/>
              <a:buNone/>
            </a:pPr>
            <a:endParaRPr lang="en-US" sz="2000" dirty="0">
              <a:latin typeface="+mj-lt"/>
            </a:endParaRPr>
          </a:p>
          <a:p>
            <a:pPr marL="0" lvl="0" indent="0" algn="just" rtl="0">
              <a:spcBef>
                <a:spcPts val="1000"/>
              </a:spcBef>
              <a:spcAft>
                <a:spcPts val="0"/>
              </a:spcAft>
              <a:buSzPts val="1800"/>
              <a:buNone/>
            </a:pPr>
            <a:r>
              <a:rPr lang="en-GB" sz="2000" dirty="0">
                <a:latin typeface="+mj-lt"/>
              </a:rPr>
              <a:t>This presentation will also include how Vygotsky's theory could work for Amira's situation and suggest some practical strategies to ensure psychological development. </a:t>
            </a:r>
            <a:endParaRPr sz="2000"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3"/>
          <p:cNvSpPr txBox="1">
            <a:spLocks noGrp="1"/>
          </p:cNvSpPr>
          <p:nvPr>
            <p:ph type="title"/>
          </p:nvPr>
        </p:nvSpPr>
        <p:spPr>
          <a:xfrm>
            <a:off x="1049313" y="468468"/>
            <a:ext cx="10350368" cy="1459523"/>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rgbClr val="262626"/>
              </a:buClr>
              <a:buSzPts val="3600"/>
              <a:buFont typeface="Century Gothic"/>
              <a:buNone/>
            </a:pPr>
            <a:r>
              <a:rPr lang="en-US" b="1" u="sng" dirty="0">
                <a:latin typeface="+mj-lt"/>
              </a:rPr>
              <a:t>Vygotsky’s Theory</a:t>
            </a:r>
            <a:endParaRPr b="1" u="sng" dirty="0">
              <a:latin typeface="+mj-lt"/>
            </a:endParaRPr>
          </a:p>
        </p:txBody>
      </p:sp>
      <p:sp>
        <p:nvSpPr>
          <p:cNvPr id="183" name="Google Shape;183;p3"/>
          <p:cNvSpPr txBox="1">
            <a:spLocks noGrp="1"/>
          </p:cNvSpPr>
          <p:nvPr>
            <p:ph type="body" idx="1"/>
          </p:nvPr>
        </p:nvSpPr>
        <p:spPr>
          <a:xfrm>
            <a:off x="6204258" y="1461020"/>
            <a:ext cx="5824561" cy="5396980"/>
          </a:xfrm>
          <a:prstGeom prst="rect">
            <a:avLst/>
          </a:prstGeom>
          <a:noFill/>
          <a:ln>
            <a:noFill/>
          </a:ln>
        </p:spPr>
        <p:txBody>
          <a:bodyPr spcFirstLastPara="1" wrap="square" lIns="91425" tIns="45700" rIns="91425" bIns="45700" anchor="t" anchorCtr="0">
            <a:noAutofit/>
          </a:bodyPr>
          <a:lstStyle/>
          <a:p>
            <a:pPr marL="342900" lvl="0" indent="-342900" rtl="0">
              <a:spcBef>
                <a:spcPts val="0"/>
              </a:spcBef>
              <a:spcAft>
                <a:spcPts val="0"/>
              </a:spcAft>
              <a:buSzPct val="100000"/>
              <a:buFont typeface="Arial" panose="020B0604020202020204" pitchFamily="34" charset="0"/>
              <a:buChar char="•"/>
            </a:pPr>
            <a:r>
              <a:rPr lang="en-US" sz="2000" dirty="0">
                <a:latin typeface="+mj-lt"/>
              </a:rPr>
              <a:t> Vygotsky’s sociocultural theory states that children's cognitive development is through their social interactions and the cultural environment around them. He believed that learning happens first between people and then can become part of the child's own thinking and shared practice.</a:t>
            </a:r>
          </a:p>
          <a:p>
            <a:pPr marL="342900" lvl="0" indent="-342900" algn="just" rtl="0">
              <a:spcBef>
                <a:spcPts val="0"/>
              </a:spcBef>
              <a:spcAft>
                <a:spcPts val="0"/>
              </a:spcAft>
              <a:buSzPct val="100000"/>
              <a:buFont typeface="Arial" panose="020B0604020202020204" pitchFamily="34" charset="0"/>
              <a:buChar char="•"/>
            </a:pPr>
            <a:endParaRPr sz="2000" dirty="0">
              <a:latin typeface="+mj-lt"/>
            </a:endParaRPr>
          </a:p>
          <a:p>
            <a:pPr marL="342900">
              <a:buSzPct val="100000"/>
              <a:buFont typeface="Arial" panose="020B0604020202020204" pitchFamily="34" charset="0"/>
              <a:buChar char="•"/>
            </a:pPr>
            <a:r>
              <a:rPr lang="en-US" sz="2000" dirty="0">
                <a:latin typeface="+mj-lt"/>
              </a:rPr>
              <a:t> The main concepts of the theory is ZPD (Zone of Proximate Development) and Scaffolding (Maidin, 2020) </a:t>
            </a:r>
          </a:p>
          <a:p>
            <a:pPr marL="0" lvl="0" indent="0" algn="ctr" rtl="0">
              <a:spcBef>
                <a:spcPts val="1000"/>
              </a:spcBef>
              <a:spcAft>
                <a:spcPts val="0"/>
              </a:spcAft>
              <a:buSzPct val="100000"/>
              <a:buNone/>
            </a:pPr>
            <a:r>
              <a:rPr lang="en-US" sz="2000" dirty="0">
                <a:latin typeface="+mj-lt"/>
              </a:rPr>
              <a:t>These concepts indicates significant support from adults in helping children develop their knowledge and enhance their cognitive development. (McLeod, 2025)</a:t>
            </a:r>
            <a:endParaRPr sz="2000" dirty="0">
              <a:latin typeface="+mj-lt"/>
            </a:endParaRPr>
          </a:p>
        </p:txBody>
      </p:sp>
      <p:sp>
        <p:nvSpPr>
          <p:cNvPr id="184" name="Google Shape;184;p3"/>
          <p:cNvSpPr txBox="1">
            <a:spLocks noGrp="1"/>
          </p:cNvSpPr>
          <p:nvPr>
            <p:ph type="body" idx="2"/>
          </p:nvPr>
        </p:nvSpPr>
        <p:spPr>
          <a:xfrm>
            <a:off x="941053" y="6107331"/>
            <a:ext cx="4828488" cy="564401"/>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SzPct val="100000"/>
              <a:buNone/>
            </a:pPr>
            <a:r>
              <a:rPr lang="en-US" dirty="0">
                <a:latin typeface="+mj-lt"/>
              </a:rPr>
              <a:t>Source: (McLeod, 2025)</a:t>
            </a:r>
            <a:endParaRPr dirty="0">
              <a:latin typeface="+mj-lt"/>
            </a:endParaRPr>
          </a:p>
        </p:txBody>
      </p:sp>
      <p:pic>
        <p:nvPicPr>
          <p:cNvPr id="185" name="Google Shape;185;p3"/>
          <p:cNvPicPr preferRelativeResize="0"/>
          <p:nvPr/>
        </p:nvPicPr>
        <p:blipFill rotWithShape="1">
          <a:blip r:embed="rId3">
            <a:alphaModFix/>
          </a:blip>
          <a:srcRect l="2035" t="4561" r="3185" b="2851"/>
          <a:stretch/>
        </p:blipFill>
        <p:spPr>
          <a:xfrm>
            <a:off x="614596" y="1618939"/>
            <a:ext cx="5481403" cy="427219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99CA19-9B4F-A725-0E74-6DC68691CC3F}"/>
              </a:ext>
            </a:extLst>
          </p:cNvPr>
          <p:cNvSpPr txBox="1"/>
          <p:nvPr/>
        </p:nvSpPr>
        <p:spPr>
          <a:xfrm>
            <a:off x="2151087" y="539646"/>
            <a:ext cx="8319541" cy="646331"/>
          </a:xfrm>
          <a:prstGeom prst="rect">
            <a:avLst/>
          </a:prstGeom>
          <a:noFill/>
        </p:spPr>
        <p:txBody>
          <a:bodyPr wrap="square" rtlCol="0">
            <a:spAutoFit/>
          </a:bodyPr>
          <a:lstStyle/>
          <a:p>
            <a:pPr algn="ctr"/>
            <a:r>
              <a:rPr lang="en-GB" sz="3600" b="1" u="sng" dirty="0"/>
              <a:t>Vygotsky’s Theory</a:t>
            </a:r>
          </a:p>
        </p:txBody>
      </p:sp>
      <p:sp>
        <p:nvSpPr>
          <p:cNvPr id="6" name="TextBox 5">
            <a:extLst>
              <a:ext uri="{FF2B5EF4-FFF2-40B4-BE49-F238E27FC236}">
                <a16:creationId xmlns:a16="http://schemas.microsoft.com/office/drawing/2014/main" id="{1E6BBBAE-6188-3EA4-3845-0A410604590B}"/>
              </a:ext>
            </a:extLst>
          </p:cNvPr>
          <p:cNvSpPr txBox="1"/>
          <p:nvPr/>
        </p:nvSpPr>
        <p:spPr>
          <a:xfrm>
            <a:off x="1409073" y="1541438"/>
            <a:ext cx="9803567" cy="7078861"/>
          </a:xfrm>
          <a:prstGeom prst="rect">
            <a:avLst/>
          </a:prstGeom>
          <a:noFill/>
        </p:spPr>
        <p:txBody>
          <a:bodyPr wrap="square" rtlCol="0">
            <a:spAutoFit/>
          </a:bodyPr>
          <a:lstStyle/>
          <a:p>
            <a:r>
              <a:rPr lang="en-GB" sz="2000" u="sng" dirty="0"/>
              <a:t>Key Concepts:</a:t>
            </a:r>
          </a:p>
          <a:p>
            <a:endParaRPr lang="en-GB" sz="2000" u="sng" dirty="0"/>
          </a:p>
          <a:p>
            <a:r>
              <a:rPr lang="en-GB" sz="2000" b="1" dirty="0"/>
              <a:t>Zone Of Proximal Development (ZPD): </a:t>
            </a:r>
            <a:r>
              <a:rPr lang="en-GB" sz="2000" dirty="0"/>
              <a:t>This is defined as the gap between what the child's actual development level and their potential level of development with guidance and support from adults. This shows the potential for their learning with the right support.</a:t>
            </a:r>
          </a:p>
          <a:p>
            <a:endParaRPr lang="en-GB" sz="2000" dirty="0"/>
          </a:p>
          <a:p>
            <a:r>
              <a:rPr lang="en-GB" sz="2000" b="1" dirty="0"/>
              <a:t>Scaffolding:</a:t>
            </a:r>
            <a:r>
              <a:rPr lang="en-GB" sz="2000" dirty="0"/>
              <a:t> Is the guidance and support that is given by adults or skilled peers to help the child attempt doing tasks they couldn’t manage alone. Support or step by step assistance is best to be given in small stages. Promoting independence as the child learns and grows then support can slowly be withdrawn so they can succeed on their own. </a:t>
            </a:r>
            <a:endParaRPr lang="en-GB" sz="2000" b="1" dirty="0"/>
          </a:p>
          <a:p>
            <a:endParaRPr lang="en-GB" dirty="0"/>
          </a:p>
          <a:p>
            <a:endParaRPr lang="en-GB" dirty="0"/>
          </a:p>
          <a:p>
            <a:r>
              <a:rPr lang="en-GB" sz="2000" dirty="0"/>
              <a:t>Here, following Vygotsky’s sociocultural theory, the concept of the Zone of Proximate Development (ZPD) and Scaffolding can meet the developmental needs of the child (Barnett, 2019)</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50211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7B6BC1-F55A-C9F0-7A5C-1C9C4F092BE9}"/>
              </a:ext>
            </a:extLst>
          </p:cNvPr>
          <p:cNvSpPr txBox="1"/>
          <p:nvPr/>
        </p:nvSpPr>
        <p:spPr>
          <a:xfrm>
            <a:off x="2151087" y="539646"/>
            <a:ext cx="8319541" cy="646331"/>
          </a:xfrm>
          <a:prstGeom prst="rect">
            <a:avLst/>
          </a:prstGeom>
          <a:noFill/>
        </p:spPr>
        <p:txBody>
          <a:bodyPr wrap="square" rtlCol="0">
            <a:spAutoFit/>
          </a:bodyPr>
          <a:lstStyle/>
          <a:p>
            <a:pPr algn="ctr"/>
            <a:r>
              <a:rPr lang="en-GB" sz="3600" b="1" u="sng" dirty="0"/>
              <a:t>Vygotsky’s Theory</a:t>
            </a:r>
          </a:p>
        </p:txBody>
      </p:sp>
      <p:sp>
        <p:nvSpPr>
          <p:cNvPr id="3" name="TextBox 2">
            <a:extLst>
              <a:ext uri="{FF2B5EF4-FFF2-40B4-BE49-F238E27FC236}">
                <a16:creationId xmlns:a16="http://schemas.microsoft.com/office/drawing/2014/main" id="{62B84B6E-A41D-7E30-97E7-4D831DEACF4A}"/>
              </a:ext>
            </a:extLst>
          </p:cNvPr>
          <p:cNvSpPr txBox="1"/>
          <p:nvPr/>
        </p:nvSpPr>
        <p:spPr>
          <a:xfrm>
            <a:off x="1064302" y="1723869"/>
            <a:ext cx="10822898" cy="5016758"/>
          </a:xfrm>
          <a:prstGeom prst="rect">
            <a:avLst/>
          </a:prstGeom>
          <a:noFill/>
        </p:spPr>
        <p:txBody>
          <a:bodyPr wrap="square" rtlCol="0">
            <a:spAutoFit/>
          </a:bodyPr>
          <a:lstStyle/>
          <a:p>
            <a:pPr marL="342900" indent="-342900">
              <a:buFont typeface="Arial" panose="020B0604020202020204" pitchFamily="34" charset="0"/>
              <a:buChar char="•"/>
            </a:pPr>
            <a:r>
              <a:rPr lang="en-GB" sz="2000" dirty="0"/>
              <a:t>Vygotsky’s sociocultural theory explains the children learn and develop through social interaction, play-based learning and the support of others. In early childhood Vygotsky's theory shows why playing and talking are very important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It helps others how to guide children's learning by offering the correct support they need and then taking a step back when their skills develop.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 I think Vygotsky’s theory is relevant and important to the early year's development of a child, as it can help build their confidence and communication with others. </a:t>
            </a:r>
          </a:p>
          <a:p>
            <a:endParaRPr lang="en-GB" sz="2000" dirty="0"/>
          </a:p>
          <a:p>
            <a:pPr marL="342900" indent="-342900">
              <a:buFont typeface="Arial" panose="020B0604020202020204" pitchFamily="34" charset="0"/>
              <a:buChar char="•"/>
            </a:pPr>
            <a:r>
              <a:rPr lang="en-GB" sz="2000" dirty="0"/>
              <a:t>This theory is relevant to early years development as it highlights that learning processes are cooperative and collaborative, which is driven by interaction and social processes.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 It also positively shapes a child’s or a kid's cognitive capabilities’ </a:t>
            </a:r>
            <a:r>
              <a:rPr lang="en-GB" sz="2000" dirty="0"/>
              <a:t>(Barnard, Calabria and Griffiths, 2023) </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1590979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4"/>
          <p:cNvSpPr txBox="1">
            <a:spLocks noGrp="1"/>
          </p:cNvSpPr>
          <p:nvPr>
            <p:ph type="title"/>
          </p:nvPr>
        </p:nvSpPr>
        <p:spPr>
          <a:xfrm>
            <a:off x="714531" y="162354"/>
            <a:ext cx="10762937" cy="1501554"/>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rgbClr val="262626"/>
              </a:buClr>
              <a:buSzPts val="3600"/>
              <a:buFont typeface="Century Gothic"/>
              <a:buNone/>
            </a:pPr>
            <a:r>
              <a:rPr lang="en-US" b="1" u="sng" dirty="0">
                <a:latin typeface="+mj-lt"/>
              </a:rPr>
              <a:t>Applying Vygotsky’s Theory To Amira’s Scenario </a:t>
            </a:r>
            <a:endParaRPr b="1" u="sng" dirty="0">
              <a:latin typeface="+mj-lt"/>
            </a:endParaRPr>
          </a:p>
        </p:txBody>
      </p:sp>
      <p:sp>
        <p:nvSpPr>
          <p:cNvPr id="192" name="Google Shape;192;p4"/>
          <p:cNvSpPr txBox="1">
            <a:spLocks noGrp="1"/>
          </p:cNvSpPr>
          <p:nvPr>
            <p:ph type="body" idx="1"/>
          </p:nvPr>
        </p:nvSpPr>
        <p:spPr>
          <a:xfrm>
            <a:off x="4939605" y="1495211"/>
            <a:ext cx="7252395" cy="5200435"/>
          </a:xfrm>
          <a:prstGeom prst="rect">
            <a:avLst/>
          </a:prstGeom>
          <a:noFill/>
          <a:ln>
            <a:noFill/>
          </a:ln>
        </p:spPr>
        <p:txBody>
          <a:bodyPr spcFirstLastPara="1" wrap="square" lIns="91425" tIns="45700" rIns="91425" bIns="45700" anchor="t" anchorCtr="0">
            <a:noAutofit/>
          </a:bodyPr>
          <a:lstStyle/>
          <a:p>
            <a:pPr marL="342900">
              <a:spcBef>
                <a:spcPts val="0"/>
              </a:spcBef>
              <a:buSzPct val="100000"/>
              <a:buFont typeface="Arial" panose="020B0604020202020204" pitchFamily="34" charset="0"/>
              <a:buChar char="•"/>
            </a:pPr>
            <a:r>
              <a:rPr lang="en-US" sz="2000" dirty="0">
                <a:latin typeface="+mj-lt"/>
              </a:rPr>
              <a:t>Using Vygotsky's theory, can support Amira in her new environment. ZPD - </a:t>
            </a:r>
            <a:r>
              <a:rPr lang="en-GB" sz="2000" dirty="0">
                <a:latin typeface="+mj-lt"/>
              </a:rPr>
              <a:t>this concept refers to the gap of a child's ability to develop independently and with other’s support (Barnett, 2019) </a:t>
            </a:r>
          </a:p>
          <a:p>
            <a:pPr marL="342900">
              <a:spcBef>
                <a:spcPts val="0"/>
              </a:spcBef>
              <a:buSzPct val="100000"/>
              <a:buFont typeface="Arial" panose="020B0604020202020204" pitchFamily="34" charset="0"/>
              <a:buChar char="•"/>
            </a:pPr>
            <a:endParaRPr lang="en-GB" sz="2000" dirty="0">
              <a:latin typeface="+mj-lt"/>
            </a:endParaRPr>
          </a:p>
          <a:p>
            <a:pPr marL="342900">
              <a:spcBef>
                <a:spcPts val="0"/>
              </a:spcBef>
              <a:buSzPct val="100000"/>
              <a:buFont typeface="Arial" panose="020B0604020202020204" pitchFamily="34" charset="0"/>
              <a:buChar char="•"/>
            </a:pPr>
            <a:r>
              <a:rPr lang="en-GB" sz="2000" dirty="0">
                <a:latin typeface="+mj-lt"/>
              </a:rPr>
              <a:t>Recognising Amira’s potential can help nursery workers provide the right level of support she will need. </a:t>
            </a:r>
          </a:p>
          <a:p>
            <a:pPr marL="0" indent="0" algn="ctr">
              <a:spcBef>
                <a:spcPts val="0"/>
              </a:spcBef>
              <a:buSzPct val="100000"/>
              <a:buNone/>
            </a:pPr>
            <a:r>
              <a:rPr lang="en-GB" sz="2000" dirty="0">
                <a:latin typeface="+mj-lt"/>
              </a:rPr>
              <a:t>(Language, Play and Social Interaction as key tools for learning) </a:t>
            </a:r>
          </a:p>
          <a:p>
            <a:pPr marL="342900">
              <a:spcBef>
                <a:spcPts val="0"/>
              </a:spcBef>
              <a:buSzPct val="100000"/>
              <a:buFont typeface="Arial" panose="020B0604020202020204" pitchFamily="34" charset="0"/>
              <a:buChar char="•"/>
            </a:pPr>
            <a:endParaRPr lang="en-GB" sz="2000" dirty="0">
              <a:latin typeface="+mj-lt"/>
            </a:endParaRPr>
          </a:p>
          <a:p>
            <a:pPr marL="342900">
              <a:spcBef>
                <a:spcPts val="0"/>
              </a:spcBef>
              <a:buSzPct val="100000"/>
              <a:buFont typeface="Arial" panose="020B0604020202020204" pitchFamily="34" charset="0"/>
              <a:buChar char="•"/>
            </a:pPr>
            <a:r>
              <a:rPr lang="en-GB" sz="2000" dirty="0">
                <a:latin typeface="+mj-lt"/>
              </a:rPr>
              <a:t>As Amira is suffering from anxiety and does not interact much, the nursery workers can support her by communicating with her, asking several questions and guiding her to play with others.</a:t>
            </a:r>
          </a:p>
          <a:p>
            <a:pPr marL="342900">
              <a:spcBef>
                <a:spcPts val="0"/>
              </a:spcBef>
              <a:buSzPct val="100000"/>
              <a:buFont typeface="Arial" panose="020B0604020202020204" pitchFamily="34" charset="0"/>
              <a:buChar char="•"/>
            </a:pPr>
            <a:endParaRPr lang="en-GB" sz="2000" dirty="0">
              <a:latin typeface="+mj-lt"/>
            </a:endParaRPr>
          </a:p>
          <a:p>
            <a:pPr marL="342900">
              <a:spcBef>
                <a:spcPts val="0"/>
              </a:spcBef>
              <a:buSzPct val="100000"/>
              <a:buFont typeface="Arial" panose="020B0604020202020204" pitchFamily="34" charset="0"/>
              <a:buChar char="•"/>
            </a:pPr>
            <a:r>
              <a:rPr lang="en-US" sz="2000" dirty="0">
                <a:latin typeface="+mj-lt"/>
              </a:rPr>
              <a:t>She does not communicate verbally and faces difficulty connecting in group play. Using things such as pictures cards or repetition to encourage her speech. </a:t>
            </a:r>
          </a:p>
          <a:p>
            <a:pPr marL="342900">
              <a:spcBef>
                <a:spcPts val="0"/>
              </a:spcBef>
              <a:buSzPct val="100000"/>
              <a:buFont typeface="Arial" panose="020B0604020202020204" pitchFamily="34" charset="0"/>
              <a:buChar char="•"/>
            </a:pPr>
            <a:endParaRPr lang="en-US" sz="2000" dirty="0">
              <a:latin typeface="+mj-lt"/>
            </a:endParaRPr>
          </a:p>
        </p:txBody>
      </p:sp>
      <p:pic>
        <p:nvPicPr>
          <p:cNvPr id="193" name="Google Shape;193;p4"/>
          <p:cNvPicPr preferRelativeResize="0">
            <a:picLocks noGrp="1"/>
          </p:cNvPicPr>
          <p:nvPr>
            <p:ph type="body" idx="2"/>
          </p:nvPr>
        </p:nvPicPr>
        <p:blipFill rotWithShape="1">
          <a:blip r:embed="rId3">
            <a:alphaModFix/>
          </a:blip>
          <a:srcRect/>
          <a:stretch/>
        </p:blipFill>
        <p:spPr>
          <a:xfrm>
            <a:off x="556787" y="1885821"/>
            <a:ext cx="4225075" cy="48098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45CCA6-524A-266A-D5C9-4F62DDDCA528}"/>
              </a:ext>
            </a:extLst>
          </p:cNvPr>
          <p:cNvSpPr txBox="1"/>
          <p:nvPr/>
        </p:nvSpPr>
        <p:spPr>
          <a:xfrm>
            <a:off x="1104275" y="640590"/>
            <a:ext cx="9983449" cy="1200329"/>
          </a:xfrm>
          <a:prstGeom prst="rect">
            <a:avLst/>
          </a:prstGeom>
          <a:noFill/>
        </p:spPr>
        <p:txBody>
          <a:bodyPr wrap="square">
            <a:spAutoFit/>
          </a:bodyPr>
          <a:lstStyle/>
          <a:p>
            <a:pPr algn="ctr"/>
            <a:r>
              <a:rPr lang="en-GB" sz="3600" b="1" u="sng" dirty="0">
                <a:latin typeface="+mj-lt"/>
              </a:rPr>
              <a:t>Applying Vygotsky’s Theory To Amira’s Scenario </a:t>
            </a:r>
          </a:p>
        </p:txBody>
      </p:sp>
      <p:sp>
        <p:nvSpPr>
          <p:cNvPr id="5" name="TextBox 4">
            <a:extLst>
              <a:ext uri="{FF2B5EF4-FFF2-40B4-BE49-F238E27FC236}">
                <a16:creationId xmlns:a16="http://schemas.microsoft.com/office/drawing/2014/main" id="{429B2C75-77B9-F367-E4A3-D2ADB2EE7908}"/>
              </a:ext>
            </a:extLst>
          </p:cNvPr>
          <p:cNvSpPr txBox="1"/>
          <p:nvPr/>
        </p:nvSpPr>
        <p:spPr>
          <a:xfrm>
            <a:off x="734518" y="1986196"/>
            <a:ext cx="11122702" cy="4708981"/>
          </a:xfrm>
          <a:prstGeom prst="rect">
            <a:avLst/>
          </a:prstGeom>
          <a:noFill/>
        </p:spPr>
        <p:txBody>
          <a:bodyPr wrap="square">
            <a:spAutoFit/>
          </a:bodyPr>
          <a:lstStyle/>
          <a:p>
            <a:pPr marL="342900" indent="-342900">
              <a:buFont typeface="Arial" panose="020B0604020202020204" pitchFamily="34" charset="0"/>
              <a:buChar char="•"/>
            </a:pPr>
            <a:r>
              <a:rPr lang="en-GB" sz="2000" dirty="0"/>
              <a:t>Scaffolding – This concept indicates support for helping a child in ZPD, and this concept can address the behaviour of Amira wherever she needs support to communicate or play with others. </a:t>
            </a:r>
          </a:p>
          <a:p>
            <a:pPr marL="342900" indent="-342900">
              <a:buFont typeface="Arial" panose="020B0604020202020204" pitchFamily="34" charset="0"/>
              <a:buChar char="•"/>
            </a:pPr>
            <a:r>
              <a:rPr lang="en-GB" sz="2000" dirty="0"/>
              <a:t>Example, the staff can give Amira some guidance to communicate with other children, guide other children to talk to Amira or give a puzzle to solve with others and be friends with her. It can reduce fear and anxiety which can ensure the development and growth of Amira's behaviour efficiently.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In addition, the nursery workers could scaffold Amira’s learning by breaking tasks into small and achievable steps to overcome anxiety and help her use her understanding of language to communicate with friends and solve problems. It can meet developmental needs and shape her behaviour, making her confident in nursery environments.</a:t>
            </a:r>
          </a:p>
          <a:p>
            <a:pPr marL="342900" indent="-342900">
              <a:buFont typeface="Arial" panose="020B0604020202020204" pitchFamily="34" charset="0"/>
              <a:buChar char="•"/>
            </a:pPr>
            <a:r>
              <a:rPr lang="en-GB" sz="2000" dirty="0"/>
              <a:t> Example - Sitting with Amira during play and encouraging her to hand a toy to another child or telling her ‘it's her turn’ supports her step into social interaction with the other children and will start to feel more comfortable around them. </a:t>
            </a:r>
          </a:p>
        </p:txBody>
      </p:sp>
    </p:spTree>
    <p:extLst>
      <p:ext uri="{BB962C8B-B14F-4D97-AF65-F5344CB8AC3E}">
        <p14:creationId xmlns:p14="http://schemas.microsoft.com/office/powerpoint/2010/main" val="1625085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5"/>
          <p:cNvSpPr txBox="1">
            <a:spLocks noGrp="1"/>
          </p:cNvSpPr>
          <p:nvPr>
            <p:ph type="title"/>
          </p:nvPr>
        </p:nvSpPr>
        <p:spPr>
          <a:xfrm>
            <a:off x="1109272" y="624110"/>
            <a:ext cx="10395339" cy="15094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rgbClr val="262626"/>
              </a:buClr>
              <a:buSzPts val="3600"/>
              <a:buFont typeface="Century Gothic"/>
              <a:buNone/>
            </a:pPr>
            <a:r>
              <a:rPr lang="en-US" b="1" u="sng" dirty="0">
                <a:latin typeface="+mj-lt"/>
              </a:rPr>
              <a:t>Practical Strategies Or Interventions </a:t>
            </a:r>
            <a:endParaRPr b="1" u="sng" dirty="0">
              <a:latin typeface="+mj-lt"/>
            </a:endParaRPr>
          </a:p>
        </p:txBody>
      </p:sp>
      <p:sp>
        <p:nvSpPr>
          <p:cNvPr id="200" name="Google Shape;200;p5"/>
          <p:cNvSpPr txBox="1">
            <a:spLocks noGrp="1"/>
          </p:cNvSpPr>
          <p:nvPr>
            <p:ph type="body" idx="1"/>
          </p:nvPr>
        </p:nvSpPr>
        <p:spPr>
          <a:xfrm>
            <a:off x="727363" y="1782290"/>
            <a:ext cx="6668048" cy="5075710"/>
          </a:xfrm>
          <a:prstGeom prst="rect">
            <a:avLst/>
          </a:prstGeom>
          <a:noFill/>
          <a:ln>
            <a:noFill/>
          </a:ln>
        </p:spPr>
        <p:txBody>
          <a:bodyPr spcFirstLastPara="1" wrap="square" lIns="91425" tIns="45700" rIns="91425" bIns="45700" anchor="t" anchorCtr="0">
            <a:normAutofit fontScale="92500" lnSpcReduction="20000"/>
          </a:bodyPr>
          <a:lstStyle/>
          <a:p>
            <a:pPr marL="0" lvl="0" indent="0" rtl="0">
              <a:spcBef>
                <a:spcPts val="0"/>
              </a:spcBef>
              <a:spcAft>
                <a:spcPts val="0"/>
              </a:spcAft>
              <a:buSzPts val="1800"/>
              <a:buNone/>
            </a:pPr>
            <a:r>
              <a:rPr lang="en-GB" sz="2000" dirty="0">
                <a:latin typeface="+mj-lt"/>
              </a:rPr>
              <a:t>There is a lot of practical strategies that can be used to help Amira’s situation:</a:t>
            </a:r>
            <a:endParaRPr sz="2000" dirty="0">
              <a:latin typeface="+mj-lt"/>
            </a:endParaRPr>
          </a:p>
          <a:p>
            <a:pPr marL="342900" lvl="0" indent="-342900" rtl="0">
              <a:spcBef>
                <a:spcPts val="1000"/>
              </a:spcBef>
              <a:spcAft>
                <a:spcPts val="0"/>
              </a:spcAft>
              <a:buSzPts val="1800"/>
              <a:buFont typeface="Arial" panose="020B0604020202020204" pitchFamily="34" charset="0"/>
              <a:buChar char="•"/>
            </a:pPr>
            <a:r>
              <a:rPr lang="en-US" sz="2000" dirty="0">
                <a:latin typeface="+mj-lt"/>
              </a:rPr>
              <a:t>Social Interaction - Small group activities, group discussions and pairing children together to play or do tasks.</a:t>
            </a:r>
            <a:r>
              <a:rPr lang="en-GB" sz="2000" dirty="0">
                <a:latin typeface="+mj-lt"/>
              </a:rPr>
              <a:t> Activities like making a block tower, drawing, and cooperative art tasks engage Amira to work together with others, which can help her manage her anxiety.</a:t>
            </a:r>
            <a:endParaRPr sz="2000" dirty="0">
              <a:latin typeface="+mj-lt"/>
            </a:endParaRPr>
          </a:p>
          <a:p>
            <a:pPr marL="342900" lvl="0" indent="-342900" rtl="0">
              <a:spcBef>
                <a:spcPts val="1000"/>
              </a:spcBef>
              <a:spcAft>
                <a:spcPts val="0"/>
              </a:spcAft>
              <a:buSzPts val="1800"/>
              <a:buFont typeface="Arial" panose="020B0604020202020204" pitchFamily="34" charset="0"/>
              <a:buChar char="•"/>
            </a:pPr>
            <a:r>
              <a:rPr lang="en-US" sz="2000" dirty="0">
                <a:latin typeface="+mj-lt"/>
              </a:rPr>
              <a:t>Language and Symbolic Play – Storytelling &amp; roleplay and encourage children to explain what they are doing while playing. </a:t>
            </a:r>
            <a:r>
              <a:rPr lang="en-GB" sz="2000" dirty="0">
                <a:latin typeface="+mj-lt"/>
              </a:rPr>
              <a:t>They can discuss feelings and encourage Amira to adjust situations and to get involved in play or communicate with others without fear. The nurturing role is crucial here to support Amira to increase interest in participating in play-based activities. </a:t>
            </a:r>
            <a:endParaRPr sz="2000" dirty="0">
              <a:latin typeface="+mj-lt"/>
            </a:endParaRPr>
          </a:p>
          <a:p>
            <a:pPr marL="342900" lvl="0" indent="-342900" rtl="0">
              <a:spcBef>
                <a:spcPts val="1000"/>
              </a:spcBef>
              <a:spcAft>
                <a:spcPts val="0"/>
              </a:spcAft>
              <a:buSzPts val="1800"/>
              <a:buFont typeface="Arial" panose="020B0604020202020204" pitchFamily="34" charset="0"/>
              <a:buChar char="•"/>
            </a:pPr>
            <a:r>
              <a:rPr lang="en-US" sz="2000" dirty="0">
                <a:latin typeface="+mj-lt"/>
              </a:rPr>
              <a:t>Cultural Learning – Include multicultural materials (books &amp; songs) or invite families in to share their tradition’s. Use home language if needed and set time aside for keyworker to speak to Amira and make sure is feels safe and reduce her anxiety. </a:t>
            </a:r>
          </a:p>
          <a:p>
            <a:pPr marL="342900" lvl="0" indent="-342900" rtl="0">
              <a:spcBef>
                <a:spcPts val="1000"/>
              </a:spcBef>
              <a:spcAft>
                <a:spcPts val="0"/>
              </a:spcAft>
              <a:buSzPts val="1800"/>
              <a:buFont typeface="Arial" panose="020B0604020202020204" pitchFamily="34" charset="0"/>
              <a:buChar char="•"/>
            </a:pPr>
            <a:endParaRPr lang="en-US" sz="2000" dirty="0">
              <a:latin typeface="+mj-lt"/>
            </a:endParaRPr>
          </a:p>
          <a:p>
            <a:pPr marL="342900" lvl="0" indent="-342900" rtl="0">
              <a:spcBef>
                <a:spcPts val="1000"/>
              </a:spcBef>
              <a:spcAft>
                <a:spcPts val="0"/>
              </a:spcAft>
              <a:buSzPts val="1800"/>
              <a:buChar char="🠶"/>
            </a:pPr>
            <a:endParaRPr lang="en-US" sz="2000" dirty="0">
              <a:latin typeface="+mj-lt"/>
            </a:endParaRPr>
          </a:p>
        </p:txBody>
      </p:sp>
      <p:pic>
        <p:nvPicPr>
          <p:cNvPr id="201" name="Google Shape;201;p5"/>
          <p:cNvPicPr preferRelativeResize="0">
            <a:picLocks noGrp="1"/>
          </p:cNvPicPr>
          <p:nvPr>
            <p:ph type="body" idx="2"/>
          </p:nvPr>
        </p:nvPicPr>
        <p:blipFill rotWithShape="1">
          <a:blip r:embed="rId3">
            <a:alphaModFix/>
          </a:blip>
          <a:srcRect/>
          <a:stretch/>
        </p:blipFill>
        <p:spPr>
          <a:xfrm>
            <a:off x="7611319" y="1782290"/>
            <a:ext cx="4313863" cy="44516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6"/>
          <p:cNvSpPr txBox="1">
            <a:spLocks noGrp="1"/>
          </p:cNvSpPr>
          <p:nvPr>
            <p:ph type="title"/>
          </p:nvPr>
        </p:nvSpPr>
        <p:spPr>
          <a:xfrm>
            <a:off x="1978702" y="624110"/>
            <a:ext cx="9525909" cy="1279641"/>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rgbClr val="262626"/>
              </a:buClr>
              <a:buSzPts val="3600"/>
              <a:buFont typeface="Century Gothic"/>
              <a:buNone/>
            </a:pPr>
            <a:r>
              <a:rPr lang="en-US" b="1" u="sng" dirty="0">
                <a:latin typeface="+mj-lt"/>
              </a:rPr>
              <a:t>Nature &amp; Nurture </a:t>
            </a:r>
            <a:endParaRPr b="1" u="sng" dirty="0">
              <a:latin typeface="+mj-lt"/>
            </a:endParaRPr>
          </a:p>
        </p:txBody>
      </p:sp>
      <p:sp>
        <p:nvSpPr>
          <p:cNvPr id="208" name="Google Shape;208;p6"/>
          <p:cNvSpPr txBox="1">
            <a:spLocks noGrp="1"/>
          </p:cNvSpPr>
          <p:nvPr>
            <p:ph type="body" idx="1"/>
          </p:nvPr>
        </p:nvSpPr>
        <p:spPr>
          <a:xfrm>
            <a:off x="914401" y="1903751"/>
            <a:ext cx="10590210" cy="5171342"/>
          </a:xfrm>
          <a:prstGeom prst="rect">
            <a:avLst/>
          </a:prstGeom>
          <a:noFill/>
          <a:ln>
            <a:noFill/>
          </a:ln>
        </p:spPr>
        <p:txBody>
          <a:bodyPr spcFirstLastPara="1" wrap="square" lIns="91425" tIns="45700" rIns="91425" bIns="45700" anchor="t" anchorCtr="0">
            <a:normAutofit/>
          </a:bodyPr>
          <a:lstStyle/>
          <a:p>
            <a:pPr marL="0" lvl="0" indent="0" rtl="0">
              <a:spcBef>
                <a:spcPts val="0"/>
              </a:spcBef>
              <a:spcAft>
                <a:spcPts val="0"/>
              </a:spcAft>
              <a:buSzPts val="1800"/>
              <a:buNone/>
            </a:pPr>
            <a:r>
              <a:rPr lang="en-GB" sz="2000" dirty="0">
                <a:latin typeface="+mj-lt"/>
              </a:rPr>
              <a:t>Psychological Development refers to physical growth and changes in the body such as brain development, motor skills, height/weight.</a:t>
            </a:r>
          </a:p>
          <a:p>
            <a:pPr marL="0" indent="0">
              <a:spcBef>
                <a:spcPts val="0"/>
              </a:spcBef>
              <a:buNone/>
            </a:pPr>
            <a:endParaRPr lang="en-GB" sz="2000" u="sng" dirty="0">
              <a:latin typeface="+mj-lt"/>
            </a:endParaRPr>
          </a:p>
          <a:p>
            <a:pPr marL="0" indent="0">
              <a:spcBef>
                <a:spcPts val="0"/>
              </a:spcBef>
              <a:buNone/>
            </a:pPr>
            <a:r>
              <a:rPr lang="en-GB" sz="2000" dirty="0">
                <a:latin typeface="+mj-lt"/>
              </a:rPr>
              <a:t>(Nature) - Refers to genetic and biological factors we inherit from our parents, such as brain structure, hormones and temperament which traits like intelligence and personality. </a:t>
            </a:r>
          </a:p>
          <a:p>
            <a:pPr marL="0" indent="0">
              <a:spcBef>
                <a:spcPts val="0"/>
              </a:spcBef>
              <a:buNone/>
            </a:pPr>
            <a:endParaRPr lang="en-GB" sz="2000" dirty="0">
              <a:latin typeface="+mj-lt"/>
            </a:endParaRPr>
          </a:p>
          <a:p>
            <a:pPr marL="0" indent="0">
              <a:spcBef>
                <a:spcPts val="0"/>
              </a:spcBef>
              <a:buNone/>
            </a:pPr>
            <a:r>
              <a:rPr lang="en-GB" sz="2000" dirty="0">
                <a:latin typeface="+mj-lt"/>
              </a:rPr>
              <a:t>(Nurture) – Refers to environmental influences such as family, culture, education and life experiences.</a:t>
            </a:r>
          </a:p>
          <a:p>
            <a:pPr marL="0" indent="0">
              <a:spcBef>
                <a:spcPts val="0"/>
              </a:spcBef>
              <a:buNone/>
            </a:pPr>
            <a:endParaRPr lang="en-GB" sz="2000" dirty="0">
              <a:latin typeface="+mj-lt"/>
            </a:endParaRPr>
          </a:p>
          <a:p>
            <a:pPr marL="0" indent="0">
              <a:spcBef>
                <a:spcPts val="0"/>
              </a:spcBef>
              <a:buNone/>
            </a:pPr>
            <a:r>
              <a:rPr lang="en-GB" sz="2000" dirty="0">
                <a:latin typeface="+mj-lt"/>
              </a:rPr>
              <a:t>Research shows that nature and nurture work together they both play a vital roles in shaping who we become. They shape our thoughts, emotions, and behaviour. </a:t>
            </a:r>
          </a:p>
          <a:p>
            <a:pPr marL="0" indent="0">
              <a:spcBef>
                <a:spcPts val="0"/>
              </a:spcBef>
              <a:buNone/>
            </a:pPr>
            <a:endParaRPr lang="en-GB" sz="2000" dirty="0">
              <a:latin typeface="+mj-lt"/>
            </a:endParaRPr>
          </a:p>
          <a:p>
            <a:pPr marL="0" indent="0">
              <a:spcBef>
                <a:spcPts val="0"/>
              </a:spcBef>
              <a:buNone/>
            </a:pPr>
            <a:r>
              <a:rPr lang="en-GB" sz="2000" dirty="0">
                <a:latin typeface="+mj-lt"/>
              </a:rPr>
              <a:t>‘</a:t>
            </a:r>
            <a:r>
              <a:rPr lang="en-GB" sz="2000" b="1" dirty="0">
                <a:latin typeface="+mj-lt"/>
              </a:rPr>
              <a:t>Children's’ genetic makeup is determined in many ways by their own experiences in their environment’ (Maryville University; October 2020)</a:t>
            </a:r>
            <a:endParaRPr sz="2000" b="1" dirty="0">
              <a:latin typeface="+mj-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4182A-FCCC-6E26-DB66-C3A6D031CFA6}"/>
              </a:ext>
            </a:extLst>
          </p:cNvPr>
          <p:cNvSpPr>
            <a:spLocks noGrp="1"/>
          </p:cNvSpPr>
          <p:nvPr>
            <p:ph type="title"/>
          </p:nvPr>
        </p:nvSpPr>
        <p:spPr>
          <a:xfrm>
            <a:off x="1572128" y="624110"/>
            <a:ext cx="10173116" cy="1502112"/>
          </a:xfrm>
        </p:spPr>
        <p:txBody>
          <a:bodyPr/>
          <a:lstStyle/>
          <a:p>
            <a:pPr algn="ctr"/>
            <a:r>
              <a:rPr lang="en-GB" b="1" u="sng" dirty="0">
                <a:latin typeface="+mj-lt"/>
              </a:rPr>
              <a:t>Usefulness And Limitations </a:t>
            </a:r>
          </a:p>
        </p:txBody>
      </p:sp>
      <p:sp>
        <p:nvSpPr>
          <p:cNvPr id="3" name="Text Placeholder 2">
            <a:extLst>
              <a:ext uri="{FF2B5EF4-FFF2-40B4-BE49-F238E27FC236}">
                <a16:creationId xmlns:a16="http://schemas.microsoft.com/office/drawing/2014/main" id="{0F38FCA6-120E-B46B-F86F-9D21990D156A}"/>
              </a:ext>
            </a:extLst>
          </p:cNvPr>
          <p:cNvSpPr>
            <a:spLocks noGrp="1"/>
          </p:cNvSpPr>
          <p:nvPr>
            <p:ph type="body" idx="1"/>
          </p:nvPr>
        </p:nvSpPr>
        <p:spPr>
          <a:xfrm>
            <a:off x="1315453" y="1652337"/>
            <a:ext cx="9833810" cy="5069305"/>
          </a:xfrm>
        </p:spPr>
        <p:txBody>
          <a:bodyPr>
            <a:normAutofit/>
          </a:bodyPr>
          <a:lstStyle/>
          <a:p>
            <a:pPr marL="114300" indent="0">
              <a:buNone/>
            </a:pPr>
            <a:r>
              <a:rPr lang="en-GB" sz="2000" dirty="0">
                <a:latin typeface="+mj-lt"/>
              </a:rPr>
              <a:t>In Health and Social Care, Vygotsky’s Theory has both usefulness and limitations, which are presented below:</a:t>
            </a:r>
          </a:p>
          <a:p>
            <a:pPr marL="114300" indent="0">
              <a:buNone/>
            </a:pPr>
            <a:endParaRPr lang="en-GB" sz="2000" dirty="0">
              <a:latin typeface="+mj-lt"/>
            </a:endParaRPr>
          </a:p>
          <a:p>
            <a:pPr marL="114300" indent="0">
              <a:buNone/>
            </a:pPr>
            <a:r>
              <a:rPr lang="en-GB" sz="2000" b="1" dirty="0">
                <a:latin typeface="+mj-lt"/>
              </a:rPr>
              <a:t>Usefulness</a:t>
            </a:r>
            <a:r>
              <a:rPr lang="en-GB" sz="2000" dirty="0">
                <a:latin typeface="+mj-lt"/>
              </a:rPr>
              <a:t> – This theory emphasises social interaction in learning and developing. This supports the care plans of a person's experience, language and culture. It also supports empowerment and independence; ZPD highlights the potential growth with the right support.</a:t>
            </a:r>
          </a:p>
          <a:p>
            <a:pPr marL="114300" indent="0">
              <a:buNone/>
            </a:pPr>
            <a:endParaRPr lang="en-GB" sz="2000" dirty="0">
              <a:latin typeface="+mj-lt"/>
            </a:endParaRPr>
          </a:p>
          <a:p>
            <a:pPr marL="114300" indent="0">
              <a:buNone/>
            </a:pPr>
            <a:r>
              <a:rPr lang="en-GB" sz="2000" b="1" dirty="0">
                <a:latin typeface="+mj-lt"/>
              </a:rPr>
              <a:t>Limitations</a:t>
            </a:r>
            <a:r>
              <a:rPr lang="en-GB" sz="2000" dirty="0">
                <a:latin typeface="+mj-lt"/>
              </a:rPr>
              <a:t> – Vygotsky's Theory is educational not medical or clinical. Scaffolding is not always possible; staff may not always be able to provide the attention to individuals to scaffold each person's development, especially in understaffed environments. </a:t>
            </a:r>
            <a:endParaRPr lang="en-GB" dirty="0"/>
          </a:p>
        </p:txBody>
      </p:sp>
    </p:spTree>
    <p:extLst>
      <p:ext uri="{BB962C8B-B14F-4D97-AF65-F5344CB8AC3E}">
        <p14:creationId xmlns:p14="http://schemas.microsoft.com/office/powerpoint/2010/main" val="4284232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7"/>
          <p:cNvSpPr txBox="1">
            <a:spLocks noGrp="1"/>
          </p:cNvSpPr>
          <p:nvPr>
            <p:ph type="title"/>
          </p:nvPr>
        </p:nvSpPr>
        <p:spPr>
          <a:xfrm>
            <a:off x="2023298" y="564149"/>
            <a:ext cx="8911687" cy="1280890"/>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rgbClr val="262626"/>
              </a:buClr>
              <a:buSzPts val="3600"/>
              <a:buFont typeface="Century Gothic"/>
              <a:buNone/>
            </a:pPr>
            <a:r>
              <a:rPr lang="en-US" b="1" u="sng" dirty="0"/>
              <a:t>Conclusion</a:t>
            </a:r>
            <a:endParaRPr b="1" u="sng" dirty="0"/>
          </a:p>
        </p:txBody>
      </p:sp>
      <p:sp>
        <p:nvSpPr>
          <p:cNvPr id="216" name="Google Shape;216;p7"/>
          <p:cNvSpPr txBox="1">
            <a:spLocks noGrp="1"/>
          </p:cNvSpPr>
          <p:nvPr>
            <p:ph type="body" idx="1"/>
          </p:nvPr>
        </p:nvSpPr>
        <p:spPr>
          <a:xfrm>
            <a:off x="1364105" y="1845039"/>
            <a:ext cx="10140507" cy="4732223"/>
          </a:xfrm>
          <a:prstGeom prst="rect">
            <a:avLst/>
          </a:prstGeom>
          <a:noFill/>
          <a:ln>
            <a:noFill/>
          </a:ln>
        </p:spPr>
        <p:txBody>
          <a:bodyPr spcFirstLastPara="1" wrap="square" lIns="91425" tIns="45700" rIns="91425" bIns="45700" anchor="t" anchorCtr="0">
            <a:normAutofit/>
          </a:bodyPr>
          <a:lstStyle/>
          <a:p>
            <a:pPr marL="0" lvl="0" indent="0" rtl="0">
              <a:spcBef>
                <a:spcPts val="0"/>
              </a:spcBef>
              <a:spcAft>
                <a:spcPts val="0"/>
              </a:spcAft>
              <a:buSzPts val="1800"/>
              <a:buNone/>
            </a:pPr>
            <a:r>
              <a:rPr lang="en-US" sz="2000" dirty="0">
                <a:latin typeface="+mj-lt"/>
              </a:rPr>
              <a:t>To conclude this presentation, it shows that Vygotsky’s Theory states that a person's cognitive development is important through social interaction and support from others . learning and development.</a:t>
            </a:r>
          </a:p>
          <a:p>
            <a:pPr marL="0" lvl="0" indent="0" rtl="0">
              <a:spcBef>
                <a:spcPts val="0"/>
              </a:spcBef>
              <a:spcAft>
                <a:spcPts val="0"/>
              </a:spcAft>
              <a:buSzPts val="1800"/>
              <a:buNone/>
            </a:pPr>
            <a:r>
              <a:rPr lang="en-US" sz="2000" dirty="0">
                <a:latin typeface="+mj-lt"/>
              </a:rPr>
              <a:t>The concepts of the theory, ZPD and Scaffolding can meet the developmental needs of the child. </a:t>
            </a:r>
          </a:p>
          <a:p>
            <a:pPr marL="0" lvl="0" indent="0" rtl="0">
              <a:spcBef>
                <a:spcPts val="0"/>
              </a:spcBef>
              <a:spcAft>
                <a:spcPts val="0"/>
              </a:spcAft>
              <a:buSzPts val="1800"/>
              <a:buNone/>
            </a:pPr>
            <a:endParaRPr lang="en-US" sz="2000" dirty="0">
              <a:latin typeface="+mj-lt"/>
            </a:endParaRPr>
          </a:p>
          <a:p>
            <a:pPr marL="0" lvl="0" indent="0" rtl="0">
              <a:spcBef>
                <a:spcPts val="0"/>
              </a:spcBef>
              <a:spcAft>
                <a:spcPts val="0"/>
              </a:spcAft>
              <a:buSzPts val="1800"/>
              <a:buNone/>
            </a:pPr>
            <a:r>
              <a:rPr lang="en-US" sz="2000" dirty="0">
                <a:latin typeface="+mj-lt"/>
              </a:rPr>
              <a:t>In Amira’s scenario it shows how guidance from nursery workers and others can help build her confidence and new skills through support within ZPD. </a:t>
            </a:r>
          </a:p>
          <a:p>
            <a:pPr marL="0" lvl="0" indent="0" rtl="0">
              <a:spcBef>
                <a:spcPts val="0"/>
              </a:spcBef>
              <a:spcAft>
                <a:spcPts val="0"/>
              </a:spcAft>
              <a:buSzPts val="1800"/>
              <a:buNone/>
            </a:pPr>
            <a:r>
              <a:rPr lang="en-US" sz="2000" dirty="0">
                <a:latin typeface="+mj-lt"/>
              </a:rPr>
              <a:t>This helps to promote Amira’s growth and independence in a Health And Social Care setting. </a:t>
            </a:r>
          </a:p>
          <a:p>
            <a:pPr marL="0" lvl="0" indent="0" rtl="0">
              <a:spcBef>
                <a:spcPts val="0"/>
              </a:spcBef>
              <a:spcAft>
                <a:spcPts val="0"/>
              </a:spcAft>
              <a:buSzPts val="1800"/>
              <a:buNone/>
            </a:pPr>
            <a:endParaRPr lang="en-US" sz="2000" dirty="0">
              <a:latin typeface="+mj-lt"/>
            </a:endParaRPr>
          </a:p>
          <a:p>
            <a:pPr marL="0" lvl="0" indent="0" rtl="0">
              <a:spcBef>
                <a:spcPts val="0"/>
              </a:spcBef>
              <a:spcAft>
                <a:spcPts val="0"/>
              </a:spcAft>
              <a:buSzPts val="1800"/>
              <a:buNone/>
            </a:pPr>
            <a:r>
              <a:rPr lang="en-US" sz="2000" dirty="0">
                <a:latin typeface="+mj-lt"/>
              </a:rPr>
              <a:t>I have also explained about strategies that can be used to help Amira’s situation and the meanings of nature and nurture.  </a:t>
            </a:r>
            <a:endParaRPr sz="2000" dirty="0">
              <a:latin typeface="+mj-l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8"/>
          <p:cNvSpPr txBox="1">
            <a:spLocks noGrp="1"/>
          </p:cNvSpPr>
          <p:nvPr>
            <p:ph type="title"/>
          </p:nvPr>
        </p:nvSpPr>
        <p:spPr>
          <a:xfrm>
            <a:off x="1152084" y="292308"/>
            <a:ext cx="9810723" cy="1279641"/>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rgbClr val="262626"/>
              </a:buClr>
              <a:buSzPts val="3600"/>
              <a:buFont typeface="Century Gothic"/>
              <a:buNone/>
            </a:pPr>
            <a:r>
              <a:rPr lang="en-US" b="1" u="sng" dirty="0">
                <a:latin typeface="+mj-lt"/>
              </a:rPr>
              <a:t>Reference List </a:t>
            </a:r>
            <a:endParaRPr b="1" u="sng" dirty="0">
              <a:latin typeface="+mj-lt"/>
            </a:endParaRPr>
          </a:p>
        </p:txBody>
      </p:sp>
      <p:sp>
        <p:nvSpPr>
          <p:cNvPr id="224" name="Google Shape;224;p8"/>
          <p:cNvSpPr txBox="1">
            <a:spLocks noGrp="1"/>
          </p:cNvSpPr>
          <p:nvPr>
            <p:ph type="body" idx="1"/>
          </p:nvPr>
        </p:nvSpPr>
        <p:spPr>
          <a:xfrm>
            <a:off x="1152084" y="1571949"/>
            <a:ext cx="10494167" cy="5026509"/>
          </a:xfrm>
          <a:prstGeom prst="rect">
            <a:avLst/>
          </a:prstGeom>
          <a:noFill/>
          <a:ln>
            <a:noFill/>
          </a:ln>
        </p:spPr>
        <p:txBody>
          <a:bodyPr spcFirstLastPara="1" wrap="square" lIns="91425" tIns="45700" rIns="91425" bIns="45700" anchor="t" anchorCtr="0">
            <a:noAutofit/>
          </a:bodyPr>
          <a:lstStyle/>
          <a:p>
            <a:pPr marL="342900" lvl="0" indent="-254317" rtl="0">
              <a:spcBef>
                <a:spcPts val="1000"/>
              </a:spcBef>
              <a:spcAft>
                <a:spcPts val="0"/>
              </a:spcAft>
              <a:buSzPct val="100000"/>
              <a:buNone/>
            </a:pPr>
            <a:r>
              <a:rPr lang="en-GB" dirty="0">
                <a:latin typeface="+mj-lt"/>
              </a:rPr>
              <a:t>Barnard, A., Calabria, V. and Griffiths, L. (2023). Key Themes in Health and Social Care. Taylor &amp; Francis</a:t>
            </a:r>
          </a:p>
          <a:p>
            <a:pPr marL="342900" lvl="0" indent="-254317" rtl="0">
              <a:spcBef>
                <a:spcPts val="1000"/>
              </a:spcBef>
              <a:spcAft>
                <a:spcPts val="0"/>
              </a:spcAft>
              <a:buSzPct val="100000"/>
              <a:buNone/>
            </a:pPr>
            <a:r>
              <a:rPr lang="en-GB" dirty="0">
                <a:latin typeface="+mj-lt"/>
              </a:rPr>
              <a:t>Barnett, S. (2019). Application of Vygotsky’s Social Development Theory. Journal of Education and Practice, 10(35), pp.1–4. </a:t>
            </a:r>
          </a:p>
          <a:p>
            <a:pPr marL="342900" lvl="0" indent="-254317" rtl="0">
              <a:spcBef>
                <a:spcPts val="1000"/>
              </a:spcBef>
              <a:spcAft>
                <a:spcPts val="0"/>
              </a:spcAft>
              <a:buSzPct val="100000"/>
              <a:buNone/>
            </a:pPr>
            <a:r>
              <a:rPr lang="en-GB" dirty="0">
                <a:latin typeface="+mj-lt"/>
                <a:hlinkClick r:id="rId3"/>
              </a:rPr>
              <a:t>https://online.Maryville.edu/blog/nature-vs-nurture-child-development/</a:t>
            </a:r>
            <a:r>
              <a:rPr lang="en-GB" dirty="0">
                <a:latin typeface="+mj-lt"/>
              </a:rPr>
              <a:t> </a:t>
            </a:r>
          </a:p>
          <a:p>
            <a:pPr marL="342900" lvl="0" indent="-254317" rtl="0">
              <a:spcBef>
                <a:spcPts val="1000"/>
              </a:spcBef>
              <a:spcAft>
                <a:spcPts val="0"/>
              </a:spcAft>
              <a:buSzPct val="100000"/>
              <a:buNone/>
            </a:pPr>
            <a:r>
              <a:rPr lang="en-GB" dirty="0">
                <a:latin typeface="+mj-lt"/>
              </a:rPr>
              <a:t>Maidin, R. (2020). Vygotsky Sociocultural Approach In Early Childhood Education. International Journal of Modern Education, 2(7), pp.42–58</a:t>
            </a:r>
          </a:p>
          <a:p>
            <a:pPr marL="342900" lvl="0" indent="-254317" rtl="0">
              <a:spcBef>
                <a:spcPts val="1000"/>
              </a:spcBef>
              <a:spcAft>
                <a:spcPts val="0"/>
              </a:spcAft>
              <a:buSzPct val="100000"/>
              <a:buNone/>
            </a:pPr>
            <a:r>
              <a:rPr lang="en-GB" dirty="0">
                <a:latin typeface="+mj-lt"/>
              </a:rPr>
              <a:t>Martin, R. (2021). The Management of Procedure-Induced Anxiety in Children. Cambridge University Press</a:t>
            </a:r>
          </a:p>
          <a:p>
            <a:pPr marL="342900" lvl="0" indent="-254317" rtl="0">
              <a:spcBef>
                <a:spcPts val="1000"/>
              </a:spcBef>
              <a:spcAft>
                <a:spcPts val="0"/>
              </a:spcAft>
              <a:buSzPct val="100000"/>
              <a:buNone/>
            </a:pPr>
            <a:r>
              <a:rPr lang="en-GB" dirty="0">
                <a:latin typeface="+mj-lt"/>
              </a:rPr>
              <a:t>McLeod, S. (2025). Vygotsky’s sociocultural theory of cognitive development. [online] Simply Psychology. Available at: https://www.simplypsychology.org/vygotsky.html [Accessed 2025] </a:t>
            </a:r>
          </a:p>
          <a:p>
            <a:pPr marL="342900" lvl="0" indent="-254317">
              <a:buSzPct val="100000"/>
              <a:buNone/>
            </a:pPr>
            <a:r>
              <a:rPr lang="en-GB" dirty="0">
                <a:latin typeface="+mj-lt"/>
                <a:hlinkClick r:id="rId4"/>
              </a:rPr>
              <a:t>simplypsychology.org-Vygotskys-Theory-of-Cognitive-Development.pdf</a:t>
            </a:r>
            <a:endParaRPr lang="en-GB" dirty="0">
              <a:latin typeface="+mj-lt"/>
            </a:endParaRPr>
          </a:p>
          <a:p>
            <a:pPr marL="342900" lvl="0" indent="-254317">
              <a:buSzPct val="100000"/>
              <a:buNone/>
            </a:pPr>
            <a:r>
              <a:rPr lang="en-GB" dirty="0">
                <a:hlinkClick r:id="rId5"/>
              </a:rPr>
              <a:t>The Management of Procedure-Induced Anxiety in Children</a:t>
            </a:r>
            <a:r>
              <a:rPr lang="en-GB" dirty="0"/>
              <a:t> </a:t>
            </a:r>
            <a:endParaRPr lang="en-GB" dirty="0">
              <a:latin typeface="+mj-lt"/>
            </a:endParaRPr>
          </a:p>
        </p:txBody>
      </p:sp>
    </p:spTree>
  </p:cSld>
  <p:clrMapOvr>
    <a:masterClrMapping/>
  </p:clrMapOvr>
</p:sld>
</file>

<file path=ppt/theme/theme1.xml><?xml version="1.0" encoding="utf-8"?>
<a:theme xmlns:a="http://schemas.openxmlformats.org/drawingml/2006/main" name="Wisp">
  <a:themeElements>
    <a:clrScheme name="Green Yellow">
      <a:dk1>
        <a:srgbClr val="000000"/>
      </a:dk1>
      <a:lt1>
        <a:srgbClr val="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069d68b22ce676ee795a1864d90ec199">
  <xsd:schema xmlns:xsd="http://www.w3.org/2001/XMLSchema" xmlns:xs="http://www.w3.org/2001/XMLSchema" xmlns:p="http://schemas.microsoft.com/office/2006/metadata/properties" xmlns:ns3="ccfc14db-0f45-423b-b2f5-752f8f8a0ada" targetNamespace="http://schemas.microsoft.com/office/2006/metadata/properties" ma:root="true" ma:fieldsID="21ca1f253bfebb607b059e82b77ab074"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F549D77-25D4-406E-BA09-FB58E24849AD}">
  <ds:schemaRefs>
    <ds:schemaRef ds:uri="ccfc14db-0f45-423b-b2f5-752f8f8a0ada"/>
    <ds:schemaRef ds:uri="http://purl.org/dc/dcmitype/"/>
    <ds:schemaRef ds:uri="http://schemas.microsoft.com/office/2006/documentManagement/types"/>
    <ds:schemaRef ds:uri="http://purl.org/dc/elements/1.1/"/>
    <ds:schemaRef ds:uri="http://schemas.microsoft.com/office/infopath/2007/PartnerControls"/>
    <ds:schemaRef ds:uri="http://www.w3.org/XML/1998/namespace"/>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B0E1E37D-842C-4F17-8304-5089804BAAA5}">
  <ds:schemaRefs>
    <ds:schemaRef ds:uri="http://schemas.microsoft.com/sharepoint/v3/contenttype/forms"/>
  </ds:schemaRefs>
</ds:datastoreItem>
</file>

<file path=customXml/itemProps3.xml><?xml version="1.0" encoding="utf-8"?>
<ds:datastoreItem xmlns:ds="http://schemas.openxmlformats.org/officeDocument/2006/customXml" ds:itemID="{CBFFCC04-6F4D-4BA6-BE1C-89EDF9F248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3524</TotalTime>
  <Words>2404</Words>
  <Application>Microsoft Office PowerPoint</Application>
  <PresentationFormat>Widescreen</PresentationFormat>
  <Paragraphs>121</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Noto Sans Symbols</vt:lpstr>
      <vt:lpstr>Calibri</vt:lpstr>
      <vt:lpstr>Century Gothic</vt:lpstr>
      <vt:lpstr>Times New Roman</vt:lpstr>
      <vt:lpstr>Wisp</vt:lpstr>
      <vt:lpstr>PowerPoint Presentation</vt:lpstr>
      <vt:lpstr>Introduction </vt:lpstr>
      <vt:lpstr>Vygotsky’s Theory</vt:lpstr>
      <vt:lpstr>PowerPoint Presentation</vt:lpstr>
      <vt:lpstr>PowerPoint Presentation</vt:lpstr>
      <vt:lpstr>Applying Vygotsky’s Theory To Amira’s Scenario </vt:lpstr>
      <vt:lpstr>PowerPoint Presentation</vt:lpstr>
      <vt:lpstr>Practical Strategies Or Interventions </vt:lpstr>
      <vt:lpstr>Nature &amp; Nurture </vt:lpstr>
      <vt:lpstr>Usefulness And Limitations </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Leanne Fahy (2425000)</cp:lastModifiedBy>
  <cp:revision>2</cp:revision>
  <dcterms:created xsi:type="dcterms:W3CDTF">2025-01-06T06:19:07Z</dcterms:created>
  <dcterms:modified xsi:type="dcterms:W3CDTF">2025-10-12T16:24:14Z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