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9"/>
  </p:notesMasterIdLst>
  <p:sldIdLst>
    <p:sldId id="257" r:id="rId2"/>
    <p:sldId id="284" r:id="rId3"/>
    <p:sldId id="258" r:id="rId4"/>
    <p:sldId id="272" r:id="rId5"/>
    <p:sldId id="285" r:id="rId6"/>
    <p:sldId id="278" r:id="rId7"/>
    <p:sldId id="286" r:id="rId8"/>
    <p:sldId id="273" r:id="rId9"/>
    <p:sldId id="288" r:id="rId10"/>
    <p:sldId id="274" r:id="rId11"/>
    <p:sldId id="289" r:id="rId12"/>
    <p:sldId id="275" r:id="rId13"/>
    <p:sldId id="290" r:id="rId14"/>
    <p:sldId id="276" r:id="rId15"/>
    <p:sldId id="291" r:id="rId16"/>
    <p:sldId id="271" r:id="rId17"/>
    <p:sldId id="268" r:id="rId18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1" d="100"/>
          <a:sy n="121" d="100"/>
        </p:scale>
        <p:origin x="-952" y="-10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164C7A-F923-C64F-B1D8-57D789C5A9A4}" type="datetimeFigureOut">
              <a:rPr lang="en-US" smtClean="0"/>
              <a:t>21/03/18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8B8999-48F0-7949-8C83-86995A171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997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=DUd5RPVDjPY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9877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=_ss0nT5DGHw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7887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6408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</a:t>
            </a:r>
            <a:r>
              <a:rPr lang="en-US" dirty="0" err="1" smtClean="0"/>
              <a:t>NocIDIeLTqA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1868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6408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=8_3ed1EVFZg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8052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6408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=X6ljpoDc1QM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1184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6408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=UwxRRXQaHG4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4751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B8999-48F0-7949-8C83-86995A1710C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640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21/03/18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21/03/18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21/03/18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21/03/18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8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8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21/03/18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21/03/18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21/03/18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3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21/03/18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21/03/18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21/03/18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73FF3-F032-834F-A265-294B99A568BC}" type="datetimeFigureOut">
              <a:rPr lang="en-US" smtClean="0"/>
              <a:t>21/03/18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973FF3-F032-834F-A265-294B99A568BC}" type="datetimeFigureOut">
              <a:rPr lang="en-US" smtClean="0"/>
              <a:t>21/03/18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8C8AD-5748-1948-98C7-69A143B2F3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5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6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M4X01656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Post Production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420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Post Production 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Continuity in editing – master scene technique</a:t>
            </a:r>
          </a:p>
          <a:p>
            <a:r>
              <a:rPr lang="en-US" dirty="0"/>
              <a:t>Discontinuity in editing</a:t>
            </a:r>
          </a:p>
          <a:p>
            <a:pPr lvl="1"/>
            <a:r>
              <a:rPr lang="en-US" dirty="0"/>
              <a:t>Soviet montage</a:t>
            </a:r>
          </a:p>
          <a:p>
            <a:pPr lvl="1"/>
            <a:r>
              <a:rPr lang="en-US" dirty="0"/>
              <a:t>Visual dissociation</a:t>
            </a:r>
          </a:p>
          <a:p>
            <a:pPr lvl="1"/>
            <a:r>
              <a:rPr lang="en-US" dirty="0"/>
              <a:t>Elliptical montage </a:t>
            </a:r>
          </a:p>
          <a:p>
            <a:pPr lvl="1"/>
            <a:r>
              <a:rPr lang="en-US" dirty="0"/>
              <a:t>Parallel action</a:t>
            </a:r>
          </a:p>
          <a:p>
            <a:r>
              <a:rPr lang="en-US" dirty="0" smtClean="0"/>
              <a:t>Expression versus realism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343678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Genre &amp; Editing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Each genre will have its own editing characteristics</a:t>
            </a:r>
          </a:p>
          <a:p>
            <a:r>
              <a:rPr lang="en-US" dirty="0" smtClean="0"/>
              <a:t>What is dramatic intent of genre?</a:t>
            </a:r>
          </a:p>
          <a:p>
            <a:r>
              <a:rPr lang="en-US" dirty="0" smtClean="0"/>
              <a:t>What is dramatic intent of scene?</a:t>
            </a:r>
          </a:p>
          <a:p>
            <a:r>
              <a:rPr lang="en-US" dirty="0" smtClean="0"/>
              <a:t>How does story information need to be controlled?</a:t>
            </a:r>
          </a:p>
          <a:p>
            <a:r>
              <a:rPr lang="en-US" dirty="0" smtClean="0"/>
              <a:t>How is pacing used?</a:t>
            </a:r>
          </a:p>
          <a:p>
            <a:r>
              <a:rPr lang="en-US" dirty="0" smtClean="0"/>
              <a:t>How does shot selection contribute to editing?</a:t>
            </a:r>
          </a:p>
        </p:txBody>
      </p:sp>
    </p:spTree>
    <p:extLst>
      <p:ext uri="{BB962C8B-B14F-4D97-AF65-F5344CB8AC3E}">
        <p14:creationId xmlns:p14="http://schemas.microsoft.com/office/powerpoint/2010/main" val="2300028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Bourne Ultimatum (2007)</a:t>
            </a:r>
            <a:endParaRPr lang="en-US" dirty="0"/>
          </a:p>
        </p:txBody>
      </p:sp>
      <p:pic>
        <p:nvPicPr>
          <p:cNvPr id="4" name="Content Placeholder 3" descr="Bourne Waterloo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83" r="-158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35207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Bourne Ultimatum (2007)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Genre? </a:t>
            </a:r>
            <a:r>
              <a:rPr lang="en-US" dirty="0">
                <a:solidFill>
                  <a:srgbClr val="FF0000"/>
                </a:solidFill>
              </a:rPr>
              <a:t>Action</a:t>
            </a:r>
            <a:endParaRPr lang="en-US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What is dramatic intent of genre? </a:t>
            </a:r>
            <a:r>
              <a:rPr lang="en-US" dirty="0" smtClean="0">
                <a:solidFill>
                  <a:srgbClr val="FF0000"/>
                </a:solidFill>
              </a:rPr>
              <a:t>Excitement</a:t>
            </a:r>
            <a:r>
              <a:rPr lang="en-US" dirty="0">
                <a:solidFill>
                  <a:srgbClr val="FF0000"/>
                </a:solidFill>
              </a:rPr>
              <a:t>, conflict</a:t>
            </a:r>
            <a:endParaRPr lang="en-US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What is dramatic intent of scene</a:t>
            </a:r>
            <a:r>
              <a:rPr lang="en-US" dirty="0"/>
              <a:t>?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Chase through station, characters </a:t>
            </a:r>
            <a:r>
              <a:rPr lang="en-US" dirty="0">
                <a:solidFill>
                  <a:srgbClr val="FF0000"/>
                </a:solidFill>
              </a:rPr>
              <a:t>with mutually exclusive </a:t>
            </a:r>
            <a:r>
              <a:rPr lang="en-US" dirty="0" smtClean="0">
                <a:solidFill>
                  <a:srgbClr val="FF0000"/>
                </a:solidFill>
              </a:rPr>
              <a:t>goals, audience </a:t>
            </a:r>
            <a:r>
              <a:rPr lang="en-US" dirty="0">
                <a:solidFill>
                  <a:srgbClr val="FF0000"/>
                </a:solidFill>
              </a:rPr>
              <a:t>identifies with Bourne’s goals</a:t>
            </a:r>
          </a:p>
          <a:p>
            <a:r>
              <a:rPr lang="en-US" dirty="0" smtClean="0"/>
              <a:t>How does story information need to be controlled? </a:t>
            </a:r>
            <a:r>
              <a:rPr lang="en-US" dirty="0" smtClean="0">
                <a:solidFill>
                  <a:srgbClr val="FF0000"/>
                </a:solidFill>
              </a:rPr>
              <a:t>Reveal threat to journalist, Bourne’s command of situation, CIA’s attempt to kill journalist, use parallel action, chaos of public setting, surveillance </a:t>
            </a:r>
          </a:p>
          <a:p>
            <a:r>
              <a:rPr lang="en-US" dirty="0" smtClean="0"/>
              <a:t>How is pacing used? </a:t>
            </a:r>
            <a:r>
              <a:rPr lang="en-US" dirty="0" smtClean="0">
                <a:solidFill>
                  <a:srgbClr val="FF0000"/>
                </a:solidFill>
              </a:rPr>
              <a:t>Increase tension, create disorientation</a:t>
            </a:r>
          </a:p>
          <a:p>
            <a:r>
              <a:rPr lang="en-US" dirty="0" smtClean="0"/>
              <a:t>How does shot selection contribute to editing? </a:t>
            </a:r>
            <a:r>
              <a:rPr lang="en-US" dirty="0" smtClean="0">
                <a:solidFill>
                  <a:srgbClr val="FF0000"/>
                </a:solidFill>
              </a:rPr>
              <a:t>Handheld camera gives documentary verisimilitude, limited wide shots, long lenses</a:t>
            </a:r>
          </a:p>
        </p:txBody>
      </p:sp>
    </p:spTree>
    <p:extLst>
      <p:ext uri="{BB962C8B-B14F-4D97-AF65-F5344CB8AC3E}">
        <p14:creationId xmlns:p14="http://schemas.microsoft.com/office/powerpoint/2010/main" val="1214011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An American Werewolf In London (1981)</a:t>
            </a:r>
            <a:endParaRPr lang="en-US" sz="3200" dirty="0"/>
          </a:p>
        </p:txBody>
      </p:sp>
      <p:pic>
        <p:nvPicPr>
          <p:cNvPr id="4" name="Content Placeholder 3" descr="AWL tube scene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50185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An American Werewolf In London (1981)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Genre? </a:t>
            </a:r>
            <a:r>
              <a:rPr lang="en-US" dirty="0" smtClean="0">
                <a:solidFill>
                  <a:srgbClr val="FF0000"/>
                </a:solidFill>
              </a:rPr>
              <a:t>Horror</a:t>
            </a:r>
          </a:p>
          <a:p>
            <a:r>
              <a:rPr lang="en-US" dirty="0" smtClean="0"/>
              <a:t>What is dramatic intent of genre? </a:t>
            </a:r>
            <a:r>
              <a:rPr lang="en-US" dirty="0" smtClean="0">
                <a:solidFill>
                  <a:srgbClr val="FF0000"/>
                </a:solidFill>
              </a:rPr>
              <a:t>Fear</a:t>
            </a:r>
            <a:r>
              <a:rPr lang="en-US" dirty="0">
                <a:solidFill>
                  <a:srgbClr val="FF0000"/>
                </a:solidFill>
              </a:rPr>
              <a:t>, </a:t>
            </a:r>
            <a:r>
              <a:rPr lang="en-US" dirty="0" smtClean="0">
                <a:solidFill>
                  <a:srgbClr val="FF0000"/>
                </a:solidFill>
              </a:rPr>
              <a:t>thrills</a:t>
            </a:r>
          </a:p>
          <a:p>
            <a:r>
              <a:rPr lang="en-US" dirty="0" smtClean="0"/>
              <a:t>What is dramatic intent of scene</a:t>
            </a:r>
            <a:r>
              <a:rPr lang="en-US" dirty="0"/>
              <a:t>?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Chase through station, characters </a:t>
            </a:r>
            <a:r>
              <a:rPr lang="en-US" dirty="0">
                <a:solidFill>
                  <a:srgbClr val="FF0000"/>
                </a:solidFill>
              </a:rPr>
              <a:t>with mutually exclusive </a:t>
            </a:r>
            <a:r>
              <a:rPr lang="en-US" dirty="0" smtClean="0">
                <a:solidFill>
                  <a:srgbClr val="FF0000"/>
                </a:solidFill>
              </a:rPr>
              <a:t>goals, </a:t>
            </a:r>
            <a:r>
              <a:rPr lang="en-US" dirty="0">
                <a:solidFill>
                  <a:srgbClr val="FF0000"/>
                </a:solidFill>
              </a:rPr>
              <a:t>identify with victim, conceal killer through use of POV </a:t>
            </a:r>
          </a:p>
          <a:p>
            <a:r>
              <a:rPr lang="en-US" dirty="0" smtClean="0"/>
              <a:t>How does story information need to be controlled? </a:t>
            </a:r>
            <a:r>
              <a:rPr lang="en-US" dirty="0" smtClean="0">
                <a:solidFill>
                  <a:srgbClr val="FF0000"/>
                </a:solidFill>
              </a:rPr>
              <a:t>Reveal unseen horror, identify </a:t>
            </a:r>
            <a:r>
              <a:rPr lang="en-US" dirty="0">
                <a:solidFill>
                  <a:srgbClr val="FF0000"/>
                </a:solidFill>
              </a:rPr>
              <a:t>with victim, conceal killer through use of POV 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</a:p>
          <a:p>
            <a:r>
              <a:rPr lang="en-US" dirty="0" smtClean="0"/>
              <a:t>How is pacing used? </a:t>
            </a:r>
            <a:r>
              <a:rPr lang="en-US" dirty="0" smtClean="0">
                <a:solidFill>
                  <a:srgbClr val="FF0000"/>
                </a:solidFill>
              </a:rPr>
              <a:t>Increase tension, create disorientation, relax tension</a:t>
            </a:r>
          </a:p>
          <a:p>
            <a:r>
              <a:rPr lang="en-US" dirty="0" smtClean="0"/>
              <a:t>How does shot selection contribute to editing? </a:t>
            </a:r>
            <a:r>
              <a:rPr lang="en-US" dirty="0">
                <a:solidFill>
                  <a:srgbClr val="FF0000"/>
                </a:solidFill>
              </a:rPr>
              <a:t>Type of shots change through scene, from static to </a:t>
            </a:r>
            <a:r>
              <a:rPr lang="en-US" dirty="0" err="1">
                <a:solidFill>
                  <a:srgbClr val="FF0000"/>
                </a:solidFill>
              </a:rPr>
              <a:t>steadicam</a:t>
            </a:r>
            <a:r>
              <a:rPr lang="en-US" dirty="0">
                <a:solidFill>
                  <a:srgbClr val="FF0000"/>
                </a:solidFill>
              </a:rPr>
              <a:t> to handheld</a:t>
            </a:r>
          </a:p>
          <a:p>
            <a:endParaRPr lang="en-US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3499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Juno (2007)</a:t>
            </a:r>
            <a:endParaRPr lang="en-US" dirty="0"/>
          </a:p>
        </p:txBody>
      </p:sp>
      <p:pic>
        <p:nvPicPr>
          <p:cNvPr id="4" name="Content Placeholder 3" descr="juno-pregnancy-test-scene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8222" r="-2822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561896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Juno (2007)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Genre? </a:t>
            </a:r>
            <a:r>
              <a:rPr lang="en-US" dirty="0" smtClean="0">
                <a:solidFill>
                  <a:srgbClr val="FF0000"/>
                </a:solidFill>
              </a:rPr>
              <a:t>Comedy drama</a:t>
            </a:r>
          </a:p>
          <a:p>
            <a:r>
              <a:rPr lang="en-US" dirty="0" smtClean="0"/>
              <a:t>What is dramatic intent of genre? </a:t>
            </a:r>
            <a:r>
              <a:rPr lang="en-US" dirty="0" err="1" smtClean="0">
                <a:solidFill>
                  <a:srgbClr val="FF0000"/>
                </a:solidFill>
              </a:rPr>
              <a:t>Humour</a:t>
            </a:r>
            <a:r>
              <a:rPr lang="en-US" dirty="0" smtClean="0">
                <a:solidFill>
                  <a:srgbClr val="FF0000"/>
                </a:solidFill>
              </a:rPr>
              <a:t>, explore dramatic situation/issue</a:t>
            </a:r>
          </a:p>
          <a:p>
            <a:r>
              <a:rPr lang="en-US" dirty="0" smtClean="0"/>
              <a:t>What is dramatic intent of sequence?</a:t>
            </a:r>
            <a:r>
              <a:rPr lang="en-US" dirty="0" smtClean="0">
                <a:solidFill>
                  <a:srgbClr val="FF0000"/>
                </a:solidFill>
              </a:rPr>
              <a:t> Undertake/reveal results of pregnancy test, </a:t>
            </a:r>
            <a:r>
              <a:rPr lang="en-US" dirty="0" err="1" smtClean="0">
                <a:solidFill>
                  <a:srgbClr val="FF0000"/>
                </a:solidFill>
              </a:rPr>
              <a:t>dramatise</a:t>
            </a:r>
            <a:r>
              <a:rPr lang="en-US" dirty="0" smtClean="0">
                <a:solidFill>
                  <a:srgbClr val="FF0000"/>
                </a:solidFill>
              </a:rPr>
              <a:t> heroine’s denial of situation, show other characters’ </a:t>
            </a:r>
            <a:r>
              <a:rPr lang="en-US" dirty="0">
                <a:solidFill>
                  <a:srgbClr val="FF0000"/>
                </a:solidFill>
              </a:rPr>
              <a:t>reactions, barriers put up to taking test, </a:t>
            </a:r>
          </a:p>
          <a:p>
            <a:r>
              <a:rPr lang="en-US" dirty="0" smtClean="0"/>
              <a:t>How does story information need to be controlled? </a:t>
            </a:r>
            <a:r>
              <a:rPr lang="en-US" dirty="0" smtClean="0">
                <a:solidFill>
                  <a:srgbClr val="FF0000"/>
                </a:solidFill>
              </a:rPr>
              <a:t>Delay and frustrate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Juno’s discovery of result</a:t>
            </a:r>
          </a:p>
          <a:p>
            <a:r>
              <a:rPr lang="en-US" dirty="0" smtClean="0"/>
              <a:t>How is pacing used? </a:t>
            </a:r>
            <a:r>
              <a:rPr lang="en-US" dirty="0" smtClean="0">
                <a:solidFill>
                  <a:srgbClr val="FF0000"/>
                </a:solidFill>
              </a:rPr>
              <a:t>Increase tension, compression of time/ellipsis</a:t>
            </a:r>
          </a:p>
          <a:p>
            <a:r>
              <a:rPr lang="en-US" dirty="0" smtClean="0"/>
              <a:t>How does shot selection contribute to editing? </a:t>
            </a:r>
            <a:r>
              <a:rPr lang="en-US" dirty="0" smtClean="0">
                <a:solidFill>
                  <a:srgbClr val="FF0000"/>
                </a:solidFill>
              </a:rPr>
              <a:t>Mobile camera into shot/reverse shot, close ups used for major reveals</a:t>
            </a:r>
            <a:endParaRPr lang="en-US" dirty="0">
              <a:solidFill>
                <a:srgbClr val="FF0000"/>
              </a:solidFill>
            </a:endParaRPr>
          </a:p>
          <a:p>
            <a:endParaRPr lang="en-US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234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Graduate (1967)</a:t>
            </a:r>
            <a:endParaRPr lang="en-US" dirty="0"/>
          </a:p>
        </p:txBody>
      </p:sp>
      <p:pic>
        <p:nvPicPr>
          <p:cNvPr id="4" name="Content Placeholder 3" descr="Graduate.pn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610" r="-1061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419606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The Graduate (1967)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Genre? </a:t>
            </a:r>
            <a:r>
              <a:rPr lang="en-US" dirty="0" smtClean="0">
                <a:solidFill>
                  <a:srgbClr val="FF0000"/>
                </a:solidFill>
              </a:rPr>
              <a:t>Dialogue comedy</a:t>
            </a:r>
          </a:p>
          <a:p>
            <a:r>
              <a:rPr lang="en-US" dirty="0" smtClean="0"/>
              <a:t>What is dramatic intent of genre?</a:t>
            </a:r>
            <a:r>
              <a:rPr lang="en-US" dirty="0" smtClean="0">
                <a:solidFill>
                  <a:srgbClr val="FF0000"/>
                </a:solidFill>
              </a:rPr>
              <a:t> Explore dramatic situation/issue, </a:t>
            </a:r>
            <a:r>
              <a:rPr lang="en-US" dirty="0" err="1" smtClean="0">
                <a:solidFill>
                  <a:srgbClr val="FF0000"/>
                </a:solidFill>
              </a:rPr>
              <a:t>humour</a:t>
            </a:r>
            <a:endParaRPr lang="en-US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What is dramatic intent of sequence?</a:t>
            </a:r>
            <a:r>
              <a:rPr lang="en-US" dirty="0" smtClean="0">
                <a:solidFill>
                  <a:srgbClr val="FF0000"/>
                </a:solidFill>
              </a:rPr>
              <a:t> Ben keeps trying to leave, </a:t>
            </a:r>
            <a:r>
              <a:rPr lang="en-US" dirty="0" err="1" smtClean="0">
                <a:solidFill>
                  <a:srgbClr val="FF0000"/>
                </a:solidFill>
              </a:rPr>
              <a:t>Mrs</a:t>
            </a:r>
            <a:r>
              <a:rPr lang="en-US" dirty="0" smtClean="0">
                <a:solidFill>
                  <a:srgbClr val="FF0000"/>
                </a:solidFill>
              </a:rPr>
              <a:t> Robinson keeps stopping him, but for what reason? Characters with mutually incompatible goals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en-US" dirty="0" smtClean="0"/>
              <a:t>How does story information need to be controlled? </a:t>
            </a:r>
            <a:r>
              <a:rPr lang="en-US" dirty="0" smtClean="0">
                <a:solidFill>
                  <a:srgbClr val="FF0000"/>
                </a:solidFill>
              </a:rPr>
              <a:t>Show Ben’s increasing social anxiety, keep </a:t>
            </a:r>
            <a:r>
              <a:rPr lang="en-US" dirty="0" err="1" smtClean="0">
                <a:solidFill>
                  <a:srgbClr val="FF0000"/>
                </a:solidFill>
              </a:rPr>
              <a:t>Mrs</a:t>
            </a:r>
            <a:r>
              <a:rPr lang="en-US" dirty="0" smtClean="0">
                <a:solidFill>
                  <a:srgbClr val="FF0000"/>
                </a:solidFill>
              </a:rPr>
              <a:t> Robinson’s intentions ambiguous</a:t>
            </a:r>
          </a:p>
          <a:p>
            <a:r>
              <a:rPr lang="en-US" dirty="0" smtClean="0"/>
              <a:t>How is pacing used? </a:t>
            </a:r>
            <a:r>
              <a:rPr lang="en-US" dirty="0" smtClean="0">
                <a:solidFill>
                  <a:srgbClr val="FF0000"/>
                </a:solidFill>
              </a:rPr>
              <a:t>Increase tension, increase intimacy/awkwardness</a:t>
            </a:r>
          </a:p>
          <a:p>
            <a:r>
              <a:rPr lang="en-US" dirty="0" smtClean="0"/>
              <a:t>How does shot selection contribute to editing? </a:t>
            </a:r>
            <a:r>
              <a:rPr lang="en-US" dirty="0" smtClean="0">
                <a:solidFill>
                  <a:srgbClr val="FF0000"/>
                </a:solidFill>
              </a:rPr>
              <a:t>Mobile camera into shot/reverse shot, geographical proximity (or lack of) used to convey </a:t>
            </a:r>
            <a:r>
              <a:rPr lang="en-US" dirty="0">
                <a:solidFill>
                  <a:srgbClr val="FF0000"/>
                </a:solidFill>
              </a:rPr>
              <a:t>intimacy/awkwardness</a:t>
            </a:r>
          </a:p>
          <a:p>
            <a:endParaRPr lang="en-US" dirty="0">
              <a:solidFill>
                <a:srgbClr val="FF0000"/>
              </a:solidFill>
            </a:endParaRPr>
          </a:p>
          <a:p>
            <a:endParaRPr lang="en-US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99333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Riverdale (2017)</a:t>
            </a:r>
            <a:endParaRPr lang="en-US" dirty="0"/>
          </a:p>
        </p:txBody>
      </p:sp>
      <p:pic>
        <p:nvPicPr>
          <p:cNvPr id="4" name="Content Placeholder 3" descr="Riverdale Season_1_Episode_1_The_River's_Edge_Betty_Veronica_1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076" r="-1807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262850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Riverdale (2017)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Genre? </a:t>
            </a:r>
            <a:r>
              <a:rPr lang="en-US" dirty="0" smtClean="0">
                <a:solidFill>
                  <a:srgbClr val="FF0000"/>
                </a:solidFill>
              </a:rPr>
              <a:t>Teen drama</a:t>
            </a:r>
          </a:p>
          <a:p>
            <a:r>
              <a:rPr lang="en-US" dirty="0" smtClean="0"/>
              <a:t>What is dramatic intent of genre?</a:t>
            </a:r>
            <a:r>
              <a:rPr lang="en-US" dirty="0" smtClean="0">
                <a:solidFill>
                  <a:srgbClr val="FF0000"/>
                </a:solidFill>
              </a:rPr>
              <a:t> Explore dramatic situation/issue, mystery/suspense</a:t>
            </a:r>
          </a:p>
          <a:p>
            <a:r>
              <a:rPr lang="en-US" dirty="0" smtClean="0"/>
              <a:t>What is dramatic intent of sequence?</a:t>
            </a:r>
            <a:r>
              <a:rPr lang="en-US" dirty="0" smtClean="0">
                <a:solidFill>
                  <a:srgbClr val="FF0000"/>
                </a:solidFill>
              </a:rPr>
              <a:t> Introduce main characters, introduce parents, raise initial story questions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en-US" dirty="0" smtClean="0"/>
              <a:t>How does story information need to be controlled? </a:t>
            </a:r>
            <a:r>
              <a:rPr lang="en-US" dirty="0" smtClean="0">
                <a:solidFill>
                  <a:srgbClr val="FF0000"/>
                </a:solidFill>
              </a:rPr>
              <a:t>Use dramatic irony to reveal individual character’s reactions to key information </a:t>
            </a:r>
          </a:p>
          <a:p>
            <a:r>
              <a:rPr lang="en-US" dirty="0" smtClean="0"/>
              <a:t>How is pacing used? </a:t>
            </a:r>
            <a:r>
              <a:rPr lang="en-US" dirty="0" smtClean="0">
                <a:solidFill>
                  <a:srgbClr val="FF0000"/>
                </a:solidFill>
              </a:rPr>
              <a:t>Very short scenes, quick progression to shot/reverse shot (4-5 scenes), characters overlap into/out of scenes</a:t>
            </a:r>
          </a:p>
          <a:p>
            <a:r>
              <a:rPr lang="en-US" dirty="0" smtClean="0"/>
              <a:t>How does shot selection contribute to editing? </a:t>
            </a:r>
            <a:r>
              <a:rPr lang="en-US" dirty="0" smtClean="0">
                <a:solidFill>
                  <a:srgbClr val="FF0000"/>
                </a:solidFill>
              </a:rPr>
              <a:t>Very quick, mobile establishing shot, shot/reverse shot, a few close ups of key props</a:t>
            </a:r>
            <a:endParaRPr lang="en-US" dirty="0">
              <a:solidFill>
                <a:srgbClr val="FF0000"/>
              </a:solidFill>
            </a:endParaRPr>
          </a:p>
          <a:p>
            <a:endParaRPr lang="en-US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14729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Darkest Hour (2017)</a:t>
            </a:r>
            <a:endParaRPr lang="en-US" dirty="0"/>
          </a:p>
        </p:txBody>
      </p:sp>
      <p:pic>
        <p:nvPicPr>
          <p:cNvPr id="4" name="Content Placeholder 3" descr="Darkest Hour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17215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Darkest Hour (2017)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Genre? </a:t>
            </a:r>
            <a:r>
              <a:rPr lang="en-US" dirty="0" smtClean="0">
                <a:solidFill>
                  <a:srgbClr val="FF0000"/>
                </a:solidFill>
              </a:rPr>
              <a:t>Historical drama</a:t>
            </a:r>
          </a:p>
          <a:p>
            <a:r>
              <a:rPr lang="en-US" dirty="0" smtClean="0"/>
              <a:t>What is dramatic intent of genre?</a:t>
            </a:r>
            <a:r>
              <a:rPr lang="en-US" dirty="0" smtClean="0">
                <a:solidFill>
                  <a:srgbClr val="FF0000"/>
                </a:solidFill>
              </a:rPr>
              <a:t> Explore dramatic situation/issue, reveal historical character(s)</a:t>
            </a:r>
          </a:p>
          <a:p>
            <a:r>
              <a:rPr lang="en-US" dirty="0" smtClean="0"/>
              <a:t>What is dramatic intent of scene?</a:t>
            </a:r>
            <a:r>
              <a:rPr lang="en-US" dirty="0" smtClean="0">
                <a:solidFill>
                  <a:srgbClr val="FF0000"/>
                </a:solidFill>
              </a:rPr>
              <a:t> Reveal </a:t>
            </a:r>
            <a:r>
              <a:rPr lang="en-US" dirty="0" err="1" smtClean="0">
                <a:solidFill>
                  <a:srgbClr val="FF0000"/>
                </a:solidFill>
              </a:rPr>
              <a:t>Clemmy</a:t>
            </a:r>
            <a:r>
              <a:rPr lang="en-US" dirty="0" smtClean="0">
                <a:solidFill>
                  <a:srgbClr val="FF0000"/>
                </a:solidFill>
              </a:rPr>
              <a:t> &amp; family’s sacrifice, reveal Churchill’s obsession and his doubt</a:t>
            </a:r>
          </a:p>
          <a:p>
            <a:r>
              <a:rPr lang="en-US" dirty="0" smtClean="0"/>
              <a:t>How does story information need to be controlled? </a:t>
            </a:r>
            <a:r>
              <a:rPr lang="en-US" dirty="0" smtClean="0">
                <a:solidFill>
                  <a:srgbClr val="FF0000"/>
                </a:solidFill>
              </a:rPr>
              <a:t>Show family’s reactions to </a:t>
            </a:r>
            <a:r>
              <a:rPr lang="en-US" dirty="0" err="1" smtClean="0">
                <a:solidFill>
                  <a:srgbClr val="FF0000"/>
                </a:solidFill>
              </a:rPr>
              <a:t>Clemmy’s</a:t>
            </a:r>
            <a:r>
              <a:rPr lang="en-US" dirty="0" smtClean="0">
                <a:solidFill>
                  <a:srgbClr val="FF0000"/>
                </a:solidFill>
              </a:rPr>
              <a:t> speech, show Churchill’s reaction and response</a:t>
            </a:r>
          </a:p>
          <a:p>
            <a:r>
              <a:rPr lang="en-US" dirty="0" smtClean="0"/>
              <a:t>How is pacing used? </a:t>
            </a:r>
            <a:r>
              <a:rPr lang="en-US" dirty="0" smtClean="0">
                <a:solidFill>
                  <a:srgbClr val="FF0000"/>
                </a:solidFill>
              </a:rPr>
              <a:t>Control narrative flow to show reactions to </a:t>
            </a:r>
            <a:r>
              <a:rPr lang="en-US" dirty="0" err="1" smtClean="0">
                <a:solidFill>
                  <a:srgbClr val="FF0000"/>
                </a:solidFill>
              </a:rPr>
              <a:t>Clemmy’s</a:t>
            </a:r>
            <a:r>
              <a:rPr lang="en-US" dirty="0" smtClean="0">
                <a:solidFill>
                  <a:srgbClr val="FF0000"/>
                </a:solidFill>
              </a:rPr>
              <a:t> speech</a:t>
            </a:r>
          </a:p>
          <a:p>
            <a:r>
              <a:rPr lang="en-US" dirty="0" smtClean="0"/>
              <a:t>How does shot selection contribute to editing? </a:t>
            </a:r>
            <a:r>
              <a:rPr lang="en-US" dirty="0" smtClean="0">
                <a:solidFill>
                  <a:srgbClr val="FF0000"/>
                </a:solidFill>
              </a:rPr>
              <a:t>Classical master scene coverage, end on </a:t>
            </a:r>
            <a:r>
              <a:rPr lang="en-US" dirty="0" err="1" smtClean="0">
                <a:solidFill>
                  <a:srgbClr val="FF0000"/>
                </a:solidFill>
              </a:rPr>
              <a:t>Hitchcockian</a:t>
            </a:r>
            <a:r>
              <a:rPr lang="en-US" dirty="0" smtClean="0">
                <a:solidFill>
                  <a:srgbClr val="FF0000"/>
                </a:solidFill>
              </a:rPr>
              <a:t> high angle</a:t>
            </a:r>
          </a:p>
        </p:txBody>
      </p:sp>
    </p:spTree>
    <p:extLst>
      <p:ext uri="{BB962C8B-B14F-4D97-AF65-F5344CB8AC3E}">
        <p14:creationId xmlns:p14="http://schemas.microsoft.com/office/powerpoint/2010/main" val="22149585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Analysing</a:t>
            </a:r>
            <a:r>
              <a:rPr lang="en-US" dirty="0" smtClean="0"/>
              <a:t> genre &amp; editing in film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sz="3800" dirty="0" err="1"/>
              <a:t>Screencap</a:t>
            </a:r>
            <a:r>
              <a:rPr lang="en-US" sz="3800" dirty="0"/>
              <a:t> each shot and note its duration</a:t>
            </a:r>
          </a:p>
          <a:p>
            <a:r>
              <a:rPr lang="en-US" sz="3800" dirty="0"/>
              <a:t>Use standard conventions for naming </a:t>
            </a:r>
            <a:r>
              <a:rPr lang="en-US" sz="3800" dirty="0" smtClean="0"/>
              <a:t>shots</a:t>
            </a:r>
          </a:p>
          <a:p>
            <a:r>
              <a:rPr lang="en-US" sz="3800" dirty="0" smtClean="0"/>
              <a:t>Answer the following questions:</a:t>
            </a:r>
          </a:p>
          <a:p>
            <a:pPr lvl="1"/>
            <a:r>
              <a:rPr lang="en-US" sz="3800" dirty="0" smtClean="0"/>
              <a:t>What is the genre</a:t>
            </a:r>
            <a:r>
              <a:rPr lang="en-US" sz="3800" dirty="0"/>
              <a:t>? </a:t>
            </a:r>
            <a:endParaRPr lang="en-US" sz="3800" dirty="0" smtClean="0"/>
          </a:p>
          <a:p>
            <a:pPr lvl="1"/>
            <a:r>
              <a:rPr lang="en-US" sz="3800" dirty="0" smtClean="0"/>
              <a:t>What </a:t>
            </a:r>
            <a:r>
              <a:rPr lang="en-US" sz="3800" dirty="0"/>
              <a:t>is dramatic intent of genre?</a:t>
            </a:r>
            <a:r>
              <a:rPr lang="en-US" sz="3800" dirty="0">
                <a:solidFill>
                  <a:srgbClr val="FF0000"/>
                </a:solidFill>
              </a:rPr>
              <a:t> </a:t>
            </a:r>
            <a:endParaRPr lang="en-US" sz="3800" dirty="0" smtClean="0">
              <a:solidFill>
                <a:srgbClr val="FF0000"/>
              </a:solidFill>
            </a:endParaRPr>
          </a:p>
          <a:p>
            <a:pPr lvl="1"/>
            <a:r>
              <a:rPr lang="en-US" sz="3800" dirty="0" smtClean="0"/>
              <a:t>What </a:t>
            </a:r>
            <a:r>
              <a:rPr lang="en-US" sz="3800" dirty="0"/>
              <a:t>is dramatic intent of scene?</a:t>
            </a:r>
            <a:r>
              <a:rPr lang="en-US" sz="3800" dirty="0">
                <a:solidFill>
                  <a:srgbClr val="FF0000"/>
                </a:solidFill>
              </a:rPr>
              <a:t> </a:t>
            </a:r>
            <a:endParaRPr lang="en-US" sz="3800" dirty="0" smtClean="0">
              <a:solidFill>
                <a:srgbClr val="FF0000"/>
              </a:solidFill>
            </a:endParaRPr>
          </a:p>
          <a:p>
            <a:pPr lvl="1"/>
            <a:r>
              <a:rPr lang="en-US" sz="3800" dirty="0" smtClean="0"/>
              <a:t>How </a:t>
            </a:r>
            <a:r>
              <a:rPr lang="en-US" sz="3800" dirty="0"/>
              <a:t>does story information need to be controlled? </a:t>
            </a:r>
            <a:endParaRPr lang="en-US" sz="3800" dirty="0" smtClean="0"/>
          </a:p>
          <a:p>
            <a:pPr lvl="1"/>
            <a:r>
              <a:rPr lang="en-US" sz="3800" dirty="0" smtClean="0"/>
              <a:t>How </a:t>
            </a:r>
            <a:r>
              <a:rPr lang="en-US" sz="3800" dirty="0"/>
              <a:t>is pacing used? </a:t>
            </a:r>
          </a:p>
          <a:p>
            <a:pPr lvl="1"/>
            <a:r>
              <a:rPr lang="en-US" sz="3800" dirty="0" smtClean="0"/>
              <a:t>How </a:t>
            </a:r>
            <a:r>
              <a:rPr lang="en-US" sz="3800" dirty="0"/>
              <a:t>does shot selection contribute to editing? </a:t>
            </a:r>
            <a:endParaRPr lang="en-US" sz="3800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en-US" sz="3800" dirty="0"/>
              <a:t>Assemble a short 1-2 minute video of </a:t>
            </a:r>
            <a:r>
              <a:rPr lang="en-US" sz="3800" dirty="0" err="1"/>
              <a:t>screencaps</a:t>
            </a:r>
            <a:r>
              <a:rPr lang="en-US" sz="3800" dirty="0"/>
              <a:t>, narration and </a:t>
            </a:r>
            <a:r>
              <a:rPr lang="en-US" sz="3800" dirty="0" smtClean="0"/>
              <a:t>annotation</a:t>
            </a:r>
          </a:p>
          <a:p>
            <a:r>
              <a:rPr lang="en-US" sz="3800" dirty="0" smtClean="0"/>
              <a:t>Upload </a:t>
            </a:r>
            <a:r>
              <a:rPr lang="en-US" sz="3800" dirty="0"/>
              <a:t>video and link via </a:t>
            </a:r>
            <a:r>
              <a:rPr lang="en-US" sz="3800" dirty="0" err="1"/>
              <a:t>Trello</a:t>
            </a:r>
            <a:endParaRPr lang="en-US" sz="38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3196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Next week - Assignment workshop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Bring both video essays on:</a:t>
            </a:r>
          </a:p>
          <a:p>
            <a:pPr lvl="1"/>
            <a:r>
              <a:rPr lang="en-US" dirty="0" smtClean="0"/>
              <a:t>Expressionism versus Realism</a:t>
            </a:r>
          </a:p>
          <a:p>
            <a:pPr lvl="1"/>
            <a:r>
              <a:rPr lang="en-US" dirty="0" smtClean="0"/>
              <a:t>Genre &amp; Editing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554091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1022</TotalTime>
  <Words>936</Words>
  <Application>Microsoft Macintosh PowerPoint</Application>
  <PresentationFormat>On-screen Show (16:9)</PresentationFormat>
  <Paragraphs>98</Paragraphs>
  <Slides>17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Black</vt:lpstr>
      <vt:lpstr>M4X01656</vt:lpstr>
      <vt:lpstr>Post Production 1</vt:lpstr>
      <vt:lpstr>Genre &amp; Editing</vt:lpstr>
      <vt:lpstr>The Bourne Ultimatum (2007)</vt:lpstr>
      <vt:lpstr>The Bourne Ultimatum (2007)</vt:lpstr>
      <vt:lpstr>An American Werewolf In London (1981)</vt:lpstr>
      <vt:lpstr>An American Werewolf In London (1981)</vt:lpstr>
      <vt:lpstr>Juno (2007)</vt:lpstr>
      <vt:lpstr>Juno (2007)</vt:lpstr>
      <vt:lpstr>The Graduate (1967)</vt:lpstr>
      <vt:lpstr>The Graduate (1967)</vt:lpstr>
      <vt:lpstr>Riverdale (2017)</vt:lpstr>
      <vt:lpstr>Riverdale (2017)</vt:lpstr>
      <vt:lpstr>Darkest Hour (2017)</vt:lpstr>
      <vt:lpstr>Darkest Hour (2017)</vt:lpstr>
      <vt:lpstr>Analysing genre &amp; editing in film</vt:lpstr>
      <vt:lpstr>Next week - Assignment workshop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M4X01656</dc:title>
  <dc:creator>Craig Evans</dc:creator>
  <cp:lastModifiedBy>Craig Evans</cp:lastModifiedBy>
  <cp:revision>65</cp:revision>
  <dcterms:created xsi:type="dcterms:W3CDTF">2018-02-27T11:36:31Z</dcterms:created>
  <dcterms:modified xsi:type="dcterms:W3CDTF">2018-03-21T11:02:26Z</dcterms:modified>
</cp:coreProperties>
</file>