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60"/>
  </p:notesMasterIdLst>
  <p:sldIdLst>
    <p:sldId id="256" r:id="rId2"/>
    <p:sldId id="365" r:id="rId3"/>
    <p:sldId id="340" r:id="rId4"/>
    <p:sldId id="371" r:id="rId5"/>
    <p:sldId id="369" r:id="rId6"/>
    <p:sldId id="372" r:id="rId7"/>
    <p:sldId id="370" r:id="rId8"/>
    <p:sldId id="368" r:id="rId9"/>
    <p:sldId id="328" r:id="rId10"/>
    <p:sldId id="366" r:id="rId11"/>
    <p:sldId id="373" r:id="rId12"/>
    <p:sldId id="309" r:id="rId13"/>
    <p:sldId id="326" r:id="rId14"/>
    <p:sldId id="307" r:id="rId15"/>
    <p:sldId id="352" r:id="rId16"/>
    <p:sldId id="363" r:id="rId17"/>
    <p:sldId id="355" r:id="rId18"/>
    <p:sldId id="356" r:id="rId19"/>
    <p:sldId id="354" r:id="rId20"/>
    <p:sldId id="360" r:id="rId21"/>
    <p:sldId id="378" r:id="rId22"/>
    <p:sldId id="374" r:id="rId23"/>
    <p:sldId id="375" r:id="rId24"/>
    <p:sldId id="376" r:id="rId25"/>
    <p:sldId id="348" r:id="rId26"/>
    <p:sldId id="347" r:id="rId27"/>
    <p:sldId id="285" r:id="rId28"/>
    <p:sldId id="344" r:id="rId29"/>
    <p:sldId id="337" r:id="rId30"/>
    <p:sldId id="321" r:id="rId31"/>
    <p:sldId id="281" r:id="rId32"/>
    <p:sldId id="334" r:id="rId33"/>
    <p:sldId id="306" r:id="rId34"/>
    <p:sldId id="320" r:id="rId35"/>
    <p:sldId id="377" r:id="rId36"/>
    <p:sldId id="332" r:id="rId37"/>
    <p:sldId id="282" r:id="rId38"/>
    <p:sldId id="283" r:id="rId39"/>
    <p:sldId id="333" r:id="rId40"/>
    <p:sldId id="284" r:id="rId41"/>
    <p:sldId id="336" r:id="rId42"/>
    <p:sldId id="322" r:id="rId43"/>
    <p:sldId id="323" r:id="rId44"/>
    <p:sldId id="327" r:id="rId45"/>
    <p:sldId id="292" r:id="rId46"/>
    <p:sldId id="295" r:id="rId47"/>
    <p:sldId id="311" r:id="rId48"/>
    <p:sldId id="342" r:id="rId49"/>
    <p:sldId id="280" r:id="rId50"/>
    <p:sldId id="343" r:id="rId51"/>
    <p:sldId id="304" r:id="rId52"/>
    <p:sldId id="319" r:id="rId53"/>
    <p:sldId id="313" r:id="rId54"/>
    <p:sldId id="314" r:id="rId55"/>
    <p:sldId id="315" r:id="rId56"/>
    <p:sldId id="316" r:id="rId57"/>
    <p:sldId id="317" r:id="rId58"/>
    <p:sldId id="367" r:id="rId5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62" autoAdjust="0"/>
    <p:restoredTop sz="94434" autoAdjust="0"/>
  </p:normalViewPr>
  <p:slideViewPr>
    <p:cSldViewPr>
      <p:cViewPr varScale="1">
        <p:scale>
          <a:sx n="80" d="100"/>
          <a:sy n="80" d="100"/>
        </p:scale>
        <p:origin x="840" y="55"/>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7A1BA2-8B7F-4B4E-9331-027BFE01BAD6}" type="datetimeFigureOut">
              <a:rPr lang="en-GB" smtClean="0"/>
              <a:t>12/11/2019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8D59BE-6222-4F10-9564-71C555680179}" type="slidenum">
              <a:rPr lang="en-GB" smtClean="0"/>
              <a:t>‹#›</a:t>
            </a:fld>
            <a:endParaRPr lang="en-GB"/>
          </a:p>
        </p:txBody>
      </p:sp>
    </p:spTree>
    <p:extLst>
      <p:ext uri="{BB962C8B-B14F-4D97-AF65-F5344CB8AC3E}">
        <p14:creationId xmlns:p14="http://schemas.microsoft.com/office/powerpoint/2010/main" val="29417410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en.wikipedia.org/wiki/Tax_return_(United_Kingdom)"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www.out-law.com/page-5604" TargetMode="External"/><Relationship Id="rId2" Type="http://schemas.openxmlformats.org/officeDocument/2006/relationships/slide" Target="../slides/slide33.xml"/><Relationship Id="rId1" Type="http://schemas.openxmlformats.org/officeDocument/2006/relationships/notesMaster" Target="../notesMasters/notesMaster1.xml"/><Relationship Id="rId4" Type="http://schemas.openxmlformats.org/officeDocument/2006/relationships/hyperlink" Target="http://www.oft.gov.uk/"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8D59BE-6222-4F10-9564-71C555680179}" type="slidenum">
              <a:rPr lang="en-GB" smtClean="0"/>
              <a:t>10</a:t>
            </a:fld>
            <a:endParaRPr lang="en-GB"/>
          </a:p>
        </p:txBody>
      </p:sp>
    </p:spTree>
    <p:extLst>
      <p:ext uri="{BB962C8B-B14F-4D97-AF65-F5344CB8AC3E}">
        <p14:creationId xmlns:p14="http://schemas.microsoft.com/office/powerpoint/2010/main" val="2914653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8D59BE-6222-4F10-9564-71C555680179}" type="slidenum">
              <a:rPr lang="en-GB" smtClean="0"/>
              <a:t>11</a:t>
            </a:fld>
            <a:endParaRPr lang="en-GB"/>
          </a:p>
        </p:txBody>
      </p:sp>
    </p:spTree>
    <p:extLst>
      <p:ext uri="{BB962C8B-B14F-4D97-AF65-F5344CB8AC3E}">
        <p14:creationId xmlns:p14="http://schemas.microsoft.com/office/powerpoint/2010/main" val="40903981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b="1" dirty="0" smtClean="0"/>
              <a:t>Market research </a:t>
            </a:r>
            <a:r>
              <a:rPr lang="en-GB" sz="1600" dirty="0" smtClean="0"/>
              <a:t>involves both primary and secondary research and is the process of planning, collecting and analysing information that is related to decisions that businesses have to make.</a:t>
            </a:r>
          </a:p>
          <a:p>
            <a:r>
              <a:rPr lang="en-GB" sz="1600" dirty="0" smtClean="0"/>
              <a:t>Market research is vital as it provides you with the specific information you need to </a:t>
            </a:r>
            <a:r>
              <a:rPr lang="en-GB" sz="1600" b="1" dirty="0" smtClean="0"/>
              <a:t>identify and understand your market</a:t>
            </a:r>
            <a:r>
              <a:rPr lang="en-GB" sz="1600" dirty="0" smtClean="0"/>
              <a:t>, to decide on which areas to target, and to help identify the best way to position your business relative to your competitors.</a:t>
            </a:r>
          </a:p>
          <a:p>
            <a:r>
              <a:rPr lang="en-GB" sz="1600" dirty="0" smtClean="0"/>
              <a:t>As a fundamental part of business planning, market research can assist you by:</a:t>
            </a:r>
          </a:p>
          <a:p>
            <a:pPr marL="742950" lvl="1" indent="-285750">
              <a:buFont typeface="Arial" panose="020B0604020202020204" pitchFamily="34" charset="0"/>
              <a:buChar char="•"/>
            </a:pPr>
            <a:r>
              <a:rPr lang="en-GB" sz="1600" b="1" dirty="0" smtClean="0"/>
              <a:t>identifying new customers </a:t>
            </a:r>
          </a:p>
          <a:p>
            <a:pPr marL="742950" lvl="1" indent="-285750">
              <a:buFont typeface="Arial" panose="020B0604020202020204" pitchFamily="34" charset="0"/>
              <a:buChar char="•"/>
            </a:pPr>
            <a:r>
              <a:rPr lang="en-GB" sz="1600" b="1" dirty="0" smtClean="0"/>
              <a:t>understanding the size and nature of markets </a:t>
            </a:r>
          </a:p>
          <a:p>
            <a:pPr marL="742950" lvl="1" indent="-285750">
              <a:buFont typeface="Arial" panose="020B0604020202020204" pitchFamily="34" charset="0"/>
              <a:buChar char="•"/>
            </a:pPr>
            <a:r>
              <a:rPr lang="en-GB" sz="1600" b="1" dirty="0" smtClean="0"/>
              <a:t>improve understanding of current customers </a:t>
            </a:r>
          </a:p>
          <a:p>
            <a:pPr marL="742950" lvl="1" indent="-285750">
              <a:buFont typeface="Arial" panose="020B0604020202020204" pitchFamily="34" charset="0"/>
              <a:buChar char="•"/>
            </a:pPr>
            <a:r>
              <a:rPr lang="en-GB" sz="1600" b="1" dirty="0" smtClean="0"/>
              <a:t>setting of achievable goals and targets  </a:t>
            </a:r>
          </a:p>
          <a:p>
            <a:pPr marL="742950" lvl="1" indent="-285750">
              <a:buFont typeface="Arial" panose="020B0604020202020204" pitchFamily="34" charset="0"/>
              <a:buChar char="•"/>
            </a:pPr>
            <a:r>
              <a:rPr lang="en-GB" sz="1600" b="1" dirty="0" smtClean="0"/>
              <a:t>formulating strategies  </a:t>
            </a:r>
          </a:p>
          <a:p>
            <a:pPr marL="742950" lvl="1" indent="-285750">
              <a:buFont typeface="Arial" panose="020B0604020202020204" pitchFamily="34" charset="0"/>
              <a:buChar char="•"/>
            </a:pPr>
            <a:r>
              <a:rPr lang="en-GB" sz="1600" b="1" dirty="0" smtClean="0"/>
              <a:t>developing solutions to business problems </a:t>
            </a:r>
          </a:p>
          <a:p>
            <a:pPr marL="742950" lvl="1" indent="-285750">
              <a:buFont typeface="Arial" panose="020B0604020202020204" pitchFamily="34" charset="0"/>
              <a:buChar char="•"/>
            </a:pPr>
            <a:r>
              <a:rPr lang="en-GB" sz="1600" b="1" dirty="0" smtClean="0"/>
              <a:t>identifying new opportunities</a:t>
            </a:r>
            <a:r>
              <a:rPr lang="en-GB" sz="1600" dirty="0" smtClean="0"/>
              <a:t>.</a:t>
            </a:r>
          </a:p>
          <a:p>
            <a:r>
              <a:rPr lang="en-GB" sz="1600" dirty="0" smtClean="0"/>
              <a:t>While good research can assist you greatly, poor or inaccurate research can lead to bad marketing decisions so it is critically important to plan and undertake market research.</a:t>
            </a:r>
          </a:p>
          <a:p>
            <a:endParaRPr lang="en-GB" dirty="0"/>
          </a:p>
        </p:txBody>
      </p:sp>
      <p:sp>
        <p:nvSpPr>
          <p:cNvPr id="4" name="Slide Number Placeholder 3"/>
          <p:cNvSpPr>
            <a:spLocks noGrp="1"/>
          </p:cNvSpPr>
          <p:nvPr>
            <p:ph type="sldNum" sz="quarter" idx="10"/>
          </p:nvPr>
        </p:nvSpPr>
        <p:spPr/>
        <p:txBody>
          <a:bodyPr/>
          <a:lstStyle/>
          <a:p>
            <a:fld id="{E58D59BE-6222-4F10-9564-71C555680179}" type="slidenum">
              <a:rPr lang="en-GB" smtClean="0"/>
              <a:t>14</a:t>
            </a:fld>
            <a:endParaRPr lang="en-GB"/>
          </a:p>
        </p:txBody>
      </p:sp>
    </p:spTree>
    <p:extLst>
      <p:ext uri="{BB962C8B-B14F-4D97-AF65-F5344CB8AC3E}">
        <p14:creationId xmlns:p14="http://schemas.microsoft.com/office/powerpoint/2010/main" val="21933512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26673039-8ABB-4198-879B-D5A7F7B75692}" type="slidenum">
              <a:rPr lang="en-GB" smtClean="0"/>
              <a:t>15</a:t>
            </a:fld>
            <a:endParaRPr lang="en-GB"/>
          </a:p>
        </p:txBody>
      </p:sp>
    </p:spTree>
    <p:extLst>
      <p:ext uri="{BB962C8B-B14F-4D97-AF65-F5344CB8AC3E}">
        <p14:creationId xmlns:p14="http://schemas.microsoft.com/office/powerpoint/2010/main" val="35657125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http://www.youripinsider.eu/managing-intellectual-property-business-asset-china/</a:t>
            </a:r>
            <a:endParaRPr lang="en-GB" dirty="0"/>
          </a:p>
        </p:txBody>
      </p:sp>
      <p:sp>
        <p:nvSpPr>
          <p:cNvPr id="4" name="Slide Number Placeholder 3"/>
          <p:cNvSpPr>
            <a:spLocks noGrp="1"/>
          </p:cNvSpPr>
          <p:nvPr>
            <p:ph type="sldNum" sz="quarter" idx="10"/>
          </p:nvPr>
        </p:nvSpPr>
        <p:spPr/>
        <p:txBody>
          <a:bodyPr/>
          <a:lstStyle/>
          <a:p>
            <a:fld id="{26673039-8ABB-4198-879B-D5A7F7B75692}" type="slidenum">
              <a:rPr lang="en-GB" smtClean="0"/>
              <a:t>16</a:t>
            </a:fld>
            <a:endParaRPr lang="en-GB"/>
          </a:p>
        </p:txBody>
      </p:sp>
    </p:spTree>
    <p:extLst>
      <p:ext uri="{BB962C8B-B14F-4D97-AF65-F5344CB8AC3E}">
        <p14:creationId xmlns:p14="http://schemas.microsoft.com/office/powerpoint/2010/main" val="23324170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Both"/>
            </a:pPr>
            <a:r>
              <a:rPr lang="en-GB" baseline="0" dirty="0" smtClean="0"/>
              <a:t>"Understanding Industrial Property". </a:t>
            </a:r>
            <a:r>
              <a:rPr lang="en-GB" sz="1200" b="0" i="0" kern="1200" dirty="0" smtClean="0">
                <a:solidFill>
                  <a:schemeClr val="tx1"/>
                </a:solidFill>
                <a:effectLst/>
                <a:latin typeface="+mn-lt"/>
                <a:ea typeface="+mn-ea"/>
                <a:cs typeface="+mn-cs"/>
              </a:rPr>
              <a:t>World Intellectual Property Organization. Retrieved 2018-12-06.</a:t>
            </a:r>
          </a:p>
          <a:p>
            <a:pPr marL="228600" indent="-228600">
              <a:buAutoNum type="arabicParenBoth"/>
            </a:pPr>
            <a:r>
              <a:rPr lang="en-GB" dirty="0" smtClean="0"/>
              <a:t>"What are intellectual property rights?". World Trade Organization. World Trade Organization. Retrieved 2016-05-23</a:t>
            </a:r>
          </a:p>
          <a:p>
            <a:pPr marL="228600" indent="-228600">
              <a:buAutoNum type="arabicParenBoth"/>
            </a:pPr>
            <a:r>
              <a:rPr lang="en-GB" sz="1200" b="0" i="0" kern="1200" dirty="0" smtClean="0">
                <a:solidFill>
                  <a:schemeClr val="tx1"/>
                </a:solidFill>
                <a:effectLst/>
                <a:latin typeface="+mn-lt"/>
                <a:ea typeface="+mn-ea"/>
                <a:cs typeface="+mn-cs"/>
              </a:rPr>
              <a:t>Goldstein, Paul; Reese, R. Anthony (2008). </a:t>
            </a:r>
            <a:r>
              <a:rPr lang="en-GB" sz="1200" b="0" i="1" kern="1200" dirty="0" smtClean="0">
                <a:solidFill>
                  <a:schemeClr val="tx1"/>
                </a:solidFill>
                <a:effectLst/>
                <a:latin typeface="+mn-lt"/>
                <a:ea typeface="+mn-ea"/>
                <a:cs typeface="+mn-cs"/>
              </a:rPr>
              <a:t>Copyright, Patent, Trademark and Related State Doctrines: Cases and Materials on the Law of Intellectual Property</a:t>
            </a:r>
            <a:r>
              <a:rPr lang="en-GB" sz="1200" b="0" i="0" kern="1200" dirty="0" smtClean="0">
                <a:solidFill>
                  <a:schemeClr val="tx1"/>
                </a:solidFill>
                <a:effectLst/>
                <a:latin typeface="+mn-lt"/>
                <a:ea typeface="+mn-ea"/>
                <a:cs typeface="+mn-cs"/>
              </a:rPr>
              <a:t> (6th ed.). New York: Foundation Press.</a:t>
            </a:r>
          </a:p>
          <a:p>
            <a:pPr marL="228600" indent="-228600">
              <a:buAutoNum type="arabicParenBoth"/>
            </a:pPr>
            <a:r>
              <a:rPr lang="en-GB" sz="1200" b="0" i="0" kern="1200" dirty="0" smtClean="0">
                <a:solidFill>
                  <a:schemeClr val="tx1"/>
                </a:solidFill>
                <a:effectLst/>
                <a:latin typeface="+mn-lt"/>
                <a:ea typeface="+mn-ea"/>
                <a:cs typeface="+mn-cs"/>
              </a:rPr>
              <a:t>Rod </a:t>
            </a:r>
            <a:r>
              <a:rPr lang="en-GB" sz="1200" b="0" i="0" kern="1200" dirty="0" err="1" smtClean="0">
                <a:solidFill>
                  <a:schemeClr val="tx1"/>
                </a:solidFill>
                <a:effectLst/>
                <a:latin typeface="+mn-lt"/>
                <a:ea typeface="+mn-ea"/>
                <a:cs typeface="+mn-cs"/>
              </a:rPr>
              <a:t>Falvey</a:t>
            </a:r>
            <a:r>
              <a:rPr lang="en-GB" sz="1200" b="0" i="0" kern="1200" dirty="0" smtClean="0">
                <a:solidFill>
                  <a:schemeClr val="tx1"/>
                </a:solidFill>
                <a:effectLst/>
                <a:latin typeface="+mn-lt"/>
                <a:ea typeface="+mn-ea"/>
                <a:cs typeface="+mn-cs"/>
              </a:rPr>
              <a:t> and Neil Foster (2006): “The Role of Intellectual Property Rights in Technology Transfer and Economic Growth”: Theory and Evidence, In cooperation with Olga </a:t>
            </a:r>
            <a:r>
              <a:rPr lang="en-GB" sz="1200" b="0" i="0" kern="1200" dirty="0" err="1" smtClean="0">
                <a:solidFill>
                  <a:schemeClr val="tx1"/>
                </a:solidFill>
                <a:effectLst/>
                <a:latin typeface="+mn-lt"/>
                <a:ea typeface="+mn-ea"/>
                <a:cs typeface="+mn-cs"/>
              </a:rPr>
              <a:t>Memedovic</a:t>
            </a:r>
            <a:r>
              <a:rPr lang="en-GB" sz="1200" b="0" i="0" kern="1200" dirty="0" smtClean="0">
                <a:solidFill>
                  <a:schemeClr val="tx1"/>
                </a:solidFill>
                <a:effectLst/>
                <a:latin typeface="+mn-lt"/>
                <a:ea typeface="+mn-ea"/>
                <a:cs typeface="+mn-cs"/>
              </a:rPr>
              <a:t> UNITED NATIONS INDUSTRIAL DEVELOPMENT ORGANIZATION (UNIDO).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All other points originally based on </a:t>
            </a:r>
            <a:r>
              <a:rPr lang="en-GB" dirty="0" smtClean="0"/>
              <a:t>https://businesswales.gov.wales/starting-up/self-employment/its-law#guides-tabs—2 </a:t>
            </a:r>
          </a:p>
        </p:txBody>
      </p:sp>
      <p:sp>
        <p:nvSpPr>
          <p:cNvPr id="4" name="Slide Number Placeholder 3"/>
          <p:cNvSpPr>
            <a:spLocks noGrp="1"/>
          </p:cNvSpPr>
          <p:nvPr>
            <p:ph type="sldNum" sz="quarter" idx="10"/>
          </p:nvPr>
        </p:nvSpPr>
        <p:spPr/>
        <p:txBody>
          <a:bodyPr/>
          <a:lstStyle/>
          <a:p>
            <a:fld id="{26673039-8ABB-4198-879B-D5A7F7B75692}" type="slidenum">
              <a:rPr lang="en-GB" smtClean="0"/>
              <a:t>17</a:t>
            </a:fld>
            <a:endParaRPr lang="en-GB"/>
          </a:p>
        </p:txBody>
      </p:sp>
    </p:spTree>
    <p:extLst>
      <p:ext uri="{BB962C8B-B14F-4D97-AF65-F5344CB8AC3E}">
        <p14:creationId xmlns:p14="http://schemas.microsoft.com/office/powerpoint/2010/main" val="21437759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 Wikipedia is used here to provide</a:t>
            </a:r>
            <a:r>
              <a:rPr lang="en-GB" baseline="0" dirty="0" smtClean="0"/>
              <a:t> a link to an accessible and easy to understand overview that uses non technical legal terms. For assessment submission purposes please verify and use additional sources of information as Wikipedia can be easily edited and sometimes incorrect information is made available for public viewing.</a:t>
            </a:r>
            <a:endParaRPr lang="en-GB" dirty="0"/>
          </a:p>
        </p:txBody>
      </p:sp>
      <p:sp>
        <p:nvSpPr>
          <p:cNvPr id="4" name="Slide Number Placeholder 3"/>
          <p:cNvSpPr>
            <a:spLocks noGrp="1"/>
          </p:cNvSpPr>
          <p:nvPr>
            <p:ph type="sldNum" sz="quarter" idx="10"/>
          </p:nvPr>
        </p:nvSpPr>
        <p:spPr/>
        <p:txBody>
          <a:bodyPr/>
          <a:lstStyle/>
          <a:p>
            <a:fld id="{26673039-8ABB-4198-879B-D5A7F7B75692}" type="slidenum">
              <a:rPr lang="en-GB" smtClean="0"/>
              <a:t>18</a:t>
            </a:fld>
            <a:endParaRPr lang="en-GB"/>
          </a:p>
        </p:txBody>
      </p:sp>
    </p:spTree>
    <p:extLst>
      <p:ext uri="{BB962C8B-B14F-4D97-AF65-F5344CB8AC3E}">
        <p14:creationId xmlns:p14="http://schemas.microsoft.com/office/powerpoint/2010/main" val="17383682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Both"/>
            </a:pPr>
            <a:r>
              <a:rPr lang="en-GB" baseline="0" dirty="0" smtClean="0"/>
              <a:t>https://www.upcounsel.com/software-patent-or-copyright</a:t>
            </a:r>
          </a:p>
          <a:p>
            <a:pPr marL="0" indent="0">
              <a:buNone/>
            </a:pPr>
            <a:r>
              <a:rPr lang="en-GB" baseline="0" dirty="0" smtClean="0"/>
              <a:t>Note</a:t>
            </a:r>
            <a:r>
              <a:rPr lang="en-GB" baseline="0" smtClean="0"/>
              <a:t>: IP </a:t>
            </a:r>
            <a:r>
              <a:rPr lang="en-GB" baseline="0" dirty="0" smtClean="0"/>
              <a:t>law can be an effective way of protecting your intellectual property.</a:t>
            </a:r>
            <a:endParaRPr lang="en-GB" dirty="0"/>
          </a:p>
        </p:txBody>
      </p:sp>
      <p:sp>
        <p:nvSpPr>
          <p:cNvPr id="4" name="Slide Number Placeholder 3"/>
          <p:cNvSpPr>
            <a:spLocks noGrp="1"/>
          </p:cNvSpPr>
          <p:nvPr>
            <p:ph type="sldNum" sz="quarter" idx="10"/>
          </p:nvPr>
        </p:nvSpPr>
        <p:spPr/>
        <p:txBody>
          <a:bodyPr/>
          <a:lstStyle/>
          <a:p>
            <a:fld id="{26673039-8ABB-4198-879B-D5A7F7B75692}" type="slidenum">
              <a:rPr lang="en-GB" smtClean="0"/>
              <a:t>19</a:t>
            </a:fld>
            <a:endParaRPr lang="en-GB"/>
          </a:p>
        </p:txBody>
      </p:sp>
    </p:spTree>
    <p:extLst>
      <p:ext uri="{BB962C8B-B14F-4D97-AF65-F5344CB8AC3E}">
        <p14:creationId xmlns:p14="http://schemas.microsoft.com/office/powerpoint/2010/main" val="5657959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26673039-8ABB-4198-879B-D5A7F7B75692}" type="slidenum">
              <a:rPr lang="en-GB" smtClean="0"/>
              <a:t>21</a:t>
            </a:fld>
            <a:endParaRPr lang="en-GB"/>
          </a:p>
        </p:txBody>
      </p:sp>
    </p:spTree>
    <p:extLst>
      <p:ext uri="{BB962C8B-B14F-4D97-AF65-F5344CB8AC3E}">
        <p14:creationId xmlns:p14="http://schemas.microsoft.com/office/powerpoint/2010/main" val="27172360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the PAYE system typically results in the correct amount of tax being paid on all the income of a taxpayer, making a </a:t>
            </a:r>
            <a:r>
              <a:rPr lang="en-GB" sz="1200" b="0" i="0" u="none" strike="noStrike" kern="1200" dirty="0" smtClean="0">
                <a:solidFill>
                  <a:schemeClr val="tx1"/>
                </a:solidFill>
                <a:effectLst/>
                <a:latin typeface="+mn-lt"/>
                <a:ea typeface="+mn-ea"/>
                <a:cs typeface="+mn-cs"/>
                <a:hlinkClick r:id="rId3" tooltip="Tax return (United Kingdom)"/>
              </a:rPr>
              <a:t>tax return</a:t>
            </a:r>
            <a:r>
              <a:rPr lang="en-GB" sz="1200" b="0" i="0" kern="1200" dirty="0" smtClean="0">
                <a:solidFill>
                  <a:schemeClr val="tx1"/>
                </a:solidFill>
                <a:effectLst/>
                <a:latin typeface="+mn-lt"/>
                <a:ea typeface="+mn-ea"/>
                <a:cs typeface="+mn-cs"/>
              </a:rPr>
              <a:t> redundant. However, if the taxpayer's affairs are complicated, a tax return may be required to determine the amount of tax payable or refundable.</a:t>
            </a:r>
            <a:endParaRPr lang="en-GB" dirty="0"/>
          </a:p>
        </p:txBody>
      </p:sp>
      <p:sp>
        <p:nvSpPr>
          <p:cNvPr id="4" name="Slide Number Placeholder 3"/>
          <p:cNvSpPr>
            <a:spLocks noGrp="1"/>
          </p:cNvSpPr>
          <p:nvPr>
            <p:ph type="sldNum" sz="quarter" idx="10"/>
          </p:nvPr>
        </p:nvSpPr>
        <p:spPr/>
        <p:txBody>
          <a:bodyPr/>
          <a:lstStyle/>
          <a:p>
            <a:fld id="{E58D59BE-6222-4F10-9564-71C555680179}" type="slidenum">
              <a:rPr lang="en-GB" smtClean="0"/>
              <a:t>31</a:t>
            </a:fld>
            <a:endParaRPr lang="en-GB"/>
          </a:p>
        </p:txBody>
      </p:sp>
    </p:spTree>
    <p:extLst>
      <p:ext uri="{BB962C8B-B14F-4D97-AF65-F5344CB8AC3E}">
        <p14:creationId xmlns:p14="http://schemas.microsoft.com/office/powerpoint/2010/main" val="3940123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dirty="0" smtClean="0"/>
              <a:t>The Product must do what it says on the tin</a:t>
            </a:r>
            <a:r>
              <a:rPr lang="en-GB" sz="1200" dirty="0" smtClean="0"/>
              <a:t>: </a:t>
            </a:r>
            <a:r>
              <a:rPr lang="en-GB" sz="1200" b="1" dirty="0" smtClean="0"/>
              <a:t>Consumer Protection from Unfair Trading Regulations 2008</a:t>
            </a:r>
            <a:r>
              <a:rPr lang="en-GB" sz="1200" dirty="0" smtClean="0"/>
              <a:t> implement the </a:t>
            </a:r>
            <a:r>
              <a:rPr lang="en-GB" sz="1200" b="1" dirty="0" smtClean="0"/>
              <a:t>Unfair Commercial Practices Directive (UCPD) </a:t>
            </a:r>
            <a:r>
              <a:rPr lang="en-GB" sz="1200" dirty="0" smtClean="0"/>
              <a:t>in the UK and ensure that Commercial practices are not misleading.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For further information and examples </a:t>
            </a:r>
            <a:r>
              <a:rPr lang="en-GB" sz="1200" dirty="0" smtClean="0">
                <a:hlinkClick r:id="rId3"/>
              </a:rPr>
              <a:t>click-here</a:t>
            </a:r>
            <a:r>
              <a:rPr lang="en-GB" sz="1200" dirty="0" smtClean="0"/>
              <a:t> - </a:t>
            </a:r>
            <a:r>
              <a:rPr lang="en-GB" sz="1200" dirty="0" smtClean="0">
                <a:hlinkClick r:id="rId4"/>
              </a:rPr>
              <a:t>The Office of Fair Trading</a:t>
            </a:r>
            <a:r>
              <a:rPr lang="en-GB" sz="1200" dirty="0" smtClean="0"/>
              <a:t> also provides guidelines regarding legal aspects of Trading and advertising.</a:t>
            </a:r>
          </a:p>
          <a:p>
            <a:endParaRPr lang="en-GB" dirty="0"/>
          </a:p>
        </p:txBody>
      </p:sp>
      <p:sp>
        <p:nvSpPr>
          <p:cNvPr id="4" name="Slide Number Placeholder 3"/>
          <p:cNvSpPr>
            <a:spLocks noGrp="1"/>
          </p:cNvSpPr>
          <p:nvPr>
            <p:ph type="sldNum" sz="quarter" idx="10"/>
          </p:nvPr>
        </p:nvSpPr>
        <p:spPr/>
        <p:txBody>
          <a:bodyPr/>
          <a:lstStyle/>
          <a:p>
            <a:fld id="{E58D59BE-6222-4F10-9564-71C555680179}" type="slidenum">
              <a:rPr lang="en-GB" smtClean="0"/>
              <a:t>33</a:t>
            </a:fld>
            <a:endParaRPr lang="en-GB"/>
          </a:p>
        </p:txBody>
      </p:sp>
    </p:spTree>
    <p:extLst>
      <p:ext uri="{BB962C8B-B14F-4D97-AF65-F5344CB8AC3E}">
        <p14:creationId xmlns:p14="http://schemas.microsoft.com/office/powerpoint/2010/main" val="34453623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http://www.cmo.com/articles/2014/5/6/Mind_Blowing_Stats_Online_Shopping.html</a:t>
            </a:r>
          </a:p>
          <a:p>
            <a:r>
              <a:rPr lang="en-GB" dirty="0" smtClean="0"/>
              <a:t>http://www.socialmediatoday.com/content/30-statistics-how-social-media-influence-purchasing-decisions-infographic</a:t>
            </a:r>
          </a:p>
          <a:p>
            <a:r>
              <a:rPr lang="en-GB" dirty="0" smtClean="0"/>
              <a:t>http://www.smartinsights.com/mobile-marketing/mobile-marketing-analytics/mobile-marketing-statistics/</a:t>
            </a:r>
          </a:p>
          <a:p>
            <a:r>
              <a:rPr lang="en-GB" dirty="0" smtClean="0"/>
              <a:t>https://econsultancy.com/blog/64511-32-of-uk-consumers-make-purchases-on-a-smartphone-stats/</a:t>
            </a:r>
          </a:p>
          <a:p>
            <a:r>
              <a:rPr lang="en-GB" dirty="0" smtClean="0"/>
              <a:t>https://blog.kissmetrics.com/surprising-mobile-ecommerce/</a:t>
            </a:r>
          </a:p>
          <a:p>
            <a:r>
              <a:rPr lang="en-GB" dirty="0" smtClean="0"/>
              <a:t>http://www.statista.com/statistics/220186/total-global-in-app-revenue-forecast/</a:t>
            </a:r>
          </a:p>
          <a:p>
            <a:r>
              <a:rPr lang="en-GB" dirty="0" smtClean="0"/>
              <a:t>http://thenextweb.com/socialmedia/2012/01/24/the-top-30-stats-you-need-to-know-when-marketing-to-women/</a:t>
            </a:r>
          </a:p>
          <a:p>
            <a:r>
              <a:rPr lang="en-GB" dirty="0" smtClean="0"/>
              <a:t>http://digiday.com/brands/15-interesting-stats-social-shopping/</a:t>
            </a:r>
          </a:p>
          <a:p>
            <a:r>
              <a:rPr lang="en-GB" dirty="0" smtClean="0"/>
              <a:t>http://www.bazaarvoice.com/research-and-insight/social-commerce-statistics/</a:t>
            </a:r>
          </a:p>
          <a:p>
            <a:endParaRPr lang="en-GB" dirty="0"/>
          </a:p>
        </p:txBody>
      </p:sp>
      <p:sp>
        <p:nvSpPr>
          <p:cNvPr id="4" name="Slide Number Placeholder 3"/>
          <p:cNvSpPr>
            <a:spLocks noGrp="1"/>
          </p:cNvSpPr>
          <p:nvPr>
            <p:ph type="sldNum" sz="quarter" idx="10"/>
          </p:nvPr>
        </p:nvSpPr>
        <p:spPr/>
        <p:txBody>
          <a:bodyPr/>
          <a:lstStyle/>
          <a:p>
            <a:fld id="{E58D59BE-6222-4F10-9564-71C555680179}" type="slidenum">
              <a:rPr lang="en-GB" smtClean="0"/>
              <a:t>38</a:t>
            </a:fld>
            <a:endParaRPr lang="en-GB"/>
          </a:p>
        </p:txBody>
      </p:sp>
    </p:spTree>
    <p:extLst>
      <p:ext uri="{BB962C8B-B14F-4D97-AF65-F5344CB8AC3E}">
        <p14:creationId xmlns:p14="http://schemas.microsoft.com/office/powerpoint/2010/main" val="5556007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81506E1-91E2-40EA-A6B9-C1F27FD4B61B}" type="datetimeFigureOut">
              <a:rPr lang="en-GB" smtClean="0"/>
              <a:pPr/>
              <a:t>12/11/2019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BF142B6-2ECF-4721-A870-F87241C64ADD}" type="slidenum">
              <a:rPr lang="en-GB" smtClean="0"/>
              <a:pPr/>
              <a:t>‹#›</a:t>
            </a:fld>
            <a:endParaRPr lang="en-GB"/>
          </a:p>
        </p:txBody>
      </p:sp>
    </p:spTree>
    <p:extLst>
      <p:ext uri="{BB962C8B-B14F-4D97-AF65-F5344CB8AC3E}">
        <p14:creationId xmlns:p14="http://schemas.microsoft.com/office/powerpoint/2010/main" val="10020144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81506E1-91E2-40EA-A6B9-C1F27FD4B61B}" type="datetimeFigureOut">
              <a:rPr lang="en-GB" smtClean="0"/>
              <a:pPr/>
              <a:t>12/11/2019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BF142B6-2ECF-4721-A870-F87241C64ADD}" type="slidenum">
              <a:rPr lang="en-GB" smtClean="0"/>
              <a:pPr/>
              <a:t>‹#›</a:t>
            </a:fld>
            <a:endParaRPr lang="en-GB"/>
          </a:p>
        </p:txBody>
      </p:sp>
    </p:spTree>
    <p:extLst>
      <p:ext uri="{BB962C8B-B14F-4D97-AF65-F5344CB8AC3E}">
        <p14:creationId xmlns:p14="http://schemas.microsoft.com/office/powerpoint/2010/main" val="3537271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81506E1-91E2-40EA-A6B9-C1F27FD4B61B}" type="datetimeFigureOut">
              <a:rPr lang="en-GB" smtClean="0"/>
              <a:pPr/>
              <a:t>12/11/2019</a:t>
            </a:fld>
            <a:endParaRPr lang="en-GB"/>
          </a:p>
        </p:txBody>
      </p:sp>
      <p:sp>
        <p:nvSpPr>
          <p:cNvPr id="6" name="Slide Number Placeholder 5"/>
          <p:cNvSpPr>
            <a:spLocks noGrp="1"/>
          </p:cNvSpPr>
          <p:nvPr>
            <p:ph type="sldNum" sz="quarter" idx="12"/>
          </p:nvPr>
        </p:nvSpPr>
        <p:spPr/>
        <p:txBody>
          <a:bodyPr/>
          <a:lstStyle/>
          <a:p>
            <a:fld id="{5BF142B6-2ECF-4721-A870-F87241C64ADD}" type="slidenum">
              <a:rPr lang="en-GB" smtClean="0"/>
              <a:pPr/>
              <a:t>‹#›</a:t>
            </a:fld>
            <a:endParaRPr lang="en-GB"/>
          </a:p>
        </p:txBody>
      </p:sp>
    </p:spTree>
    <p:extLst>
      <p:ext uri="{BB962C8B-B14F-4D97-AF65-F5344CB8AC3E}">
        <p14:creationId xmlns:p14="http://schemas.microsoft.com/office/powerpoint/2010/main" val="3517738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81506E1-91E2-40EA-A6B9-C1F27FD4B61B}" type="datetimeFigureOut">
              <a:rPr lang="en-GB" smtClean="0"/>
              <a:pPr/>
              <a:t>12/11/2019</a:t>
            </a:fld>
            <a:endParaRPr lang="en-GB"/>
          </a:p>
        </p:txBody>
      </p:sp>
      <p:sp>
        <p:nvSpPr>
          <p:cNvPr id="7" name="Slide Number Placeholder 6"/>
          <p:cNvSpPr>
            <a:spLocks noGrp="1"/>
          </p:cNvSpPr>
          <p:nvPr>
            <p:ph type="sldNum" sz="quarter" idx="12"/>
          </p:nvPr>
        </p:nvSpPr>
        <p:spPr/>
        <p:txBody>
          <a:bodyPr/>
          <a:lstStyle/>
          <a:p>
            <a:fld id="{5BF142B6-2ECF-4721-A870-F87241C64ADD}" type="slidenum">
              <a:rPr lang="en-GB" smtClean="0"/>
              <a:pPr/>
              <a:t>‹#›</a:t>
            </a:fld>
            <a:endParaRPr lang="en-GB"/>
          </a:p>
        </p:txBody>
      </p:sp>
    </p:spTree>
    <p:extLst>
      <p:ext uri="{BB962C8B-B14F-4D97-AF65-F5344CB8AC3E}">
        <p14:creationId xmlns:p14="http://schemas.microsoft.com/office/powerpoint/2010/main" val="3183403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81506E1-91E2-40EA-A6B9-C1F27FD4B61B}" type="datetimeFigureOut">
              <a:rPr lang="en-GB" smtClean="0"/>
              <a:pPr/>
              <a:t>12/11/2019</a:t>
            </a:fld>
            <a:endParaRPr lang="en-GB"/>
          </a:p>
        </p:txBody>
      </p:sp>
      <p:sp>
        <p:nvSpPr>
          <p:cNvPr id="9" name="Slide Number Placeholder 8"/>
          <p:cNvSpPr>
            <a:spLocks noGrp="1"/>
          </p:cNvSpPr>
          <p:nvPr>
            <p:ph type="sldNum" sz="quarter" idx="12"/>
          </p:nvPr>
        </p:nvSpPr>
        <p:spPr/>
        <p:txBody>
          <a:bodyPr/>
          <a:lstStyle/>
          <a:p>
            <a:fld id="{5BF142B6-2ECF-4721-A870-F87241C64ADD}" type="slidenum">
              <a:rPr lang="en-GB" smtClean="0"/>
              <a:pPr/>
              <a:t>‹#›</a:t>
            </a:fld>
            <a:endParaRPr lang="en-GB"/>
          </a:p>
        </p:txBody>
      </p:sp>
    </p:spTree>
    <p:extLst>
      <p:ext uri="{BB962C8B-B14F-4D97-AF65-F5344CB8AC3E}">
        <p14:creationId xmlns:p14="http://schemas.microsoft.com/office/powerpoint/2010/main" val="34486021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81506E1-91E2-40EA-A6B9-C1F27FD4B61B}" type="datetimeFigureOut">
              <a:rPr lang="en-GB" smtClean="0"/>
              <a:pPr/>
              <a:t>12/11/2019</a:t>
            </a:fld>
            <a:endParaRPr lang="en-GB"/>
          </a:p>
        </p:txBody>
      </p:sp>
      <p:sp>
        <p:nvSpPr>
          <p:cNvPr id="5" name="Slide Number Placeholder 4"/>
          <p:cNvSpPr>
            <a:spLocks noGrp="1"/>
          </p:cNvSpPr>
          <p:nvPr>
            <p:ph type="sldNum" sz="quarter" idx="12"/>
          </p:nvPr>
        </p:nvSpPr>
        <p:spPr/>
        <p:txBody>
          <a:bodyPr/>
          <a:lstStyle/>
          <a:p>
            <a:fld id="{5BF142B6-2ECF-4721-A870-F87241C64ADD}" type="slidenum">
              <a:rPr lang="en-GB" smtClean="0"/>
              <a:pPr/>
              <a:t>‹#›</a:t>
            </a:fld>
            <a:endParaRPr lang="en-GB"/>
          </a:p>
        </p:txBody>
      </p:sp>
    </p:spTree>
    <p:extLst>
      <p:ext uri="{BB962C8B-B14F-4D97-AF65-F5344CB8AC3E}">
        <p14:creationId xmlns:p14="http://schemas.microsoft.com/office/powerpoint/2010/main" val="11679247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1506E1-91E2-40EA-A6B9-C1F27FD4B61B}" type="datetimeFigureOut">
              <a:rPr lang="en-GB" smtClean="0"/>
              <a:pPr/>
              <a:t>12/11/2019</a:t>
            </a:fld>
            <a:endParaRPr lang="en-GB"/>
          </a:p>
        </p:txBody>
      </p:sp>
      <p:sp>
        <p:nvSpPr>
          <p:cNvPr id="4" name="Slide Number Placeholder 3"/>
          <p:cNvSpPr>
            <a:spLocks noGrp="1"/>
          </p:cNvSpPr>
          <p:nvPr>
            <p:ph type="sldNum" sz="quarter" idx="12"/>
          </p:nvPr>
        </p:nvSpPr>
        <p:spPr/>
        <p:txBody>
          <a:bodyPr/>
          <a:lstStyle/>
          <a:p>
            <a:fld id="{5BF142B6-2ECF-4721-A870-F87241C64ADD}" type="slidenum">
              <a:rPr lang="en-GB" smtClean="0"/>
              <a:pPr/>
              <a:t>‹#›</a:t>
            </a:fld>
            <a:endParaRPr lang="en-GB"/>
          </a:p>
        </p:txBody>
      </p:sp>
    </p:spTree>
    <p:extLst>
      <p:ext uri="{BB962C8B-B14F-4D97-AF65-F5344CB8AC3E}">
        <p14:creationId xmlns:p14="http://schemas.microsoft.com/office/powerpoint/2010/main" val="1595609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81506E1-91E2-40EA-A6B9-C1F27FD4B61B}" type="datetimeFigureOut">
              <a:rPr lang="en-GB" smtClean="0"/>
              <a:pPr/>
              <a:t>12/11/2019</a:t>
            </a:fld>
            <a:endParaRPr lang="en-GB"/>
          </a:p>
        </p:txBody>
      </p:sp>
      <p:sp>
        <p:nvSpPr>
          <p:cNvPr id="7" name="Slide Number Placeholder 6"/>
          <p:cNvSpPr>
            <a:spLocks noGrp="1"/>
          </p:cNvSpPr>
          <p:nvPr>
            <p:ph type="sldNum" sz="quarter" idx="12"/>
          </p:nvPr>
        </p:nvSpPr>
        <p:spPr/>
        <p:txBody>
          <a:bodyPr/>
          <a:lstStyle/>
          <a:p>
            <a:fld id="{5BF142B6-2ECF-4721-A870-F87241C64ADD}" type="slidenum">
              <a:rPr lang="en-GB" smtClean="0"/>
              <a:pPr/>
              <a:t>‹#›</a:t>
            </a:fld>
            <a:endParaRPr lang="en-GB"/>
          </a:p>
        </p:txBody>
      </p:sp>
    </p:spTree>
    <p:extLst>
      <p:ext uri="{BB962C8B-B14F-4D97-AF65-F5344CB8AC3E}">
        <p14:creationId xmlns:p14="http://schemas.microsoft.com/office/powerpoint/2010/main" val="3539151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81506E1-91E2-40EA-A6B9-C1F27FD4B61B}" type="datetimeFigureOut">
              <a:rPr lang="en-GB" smtClean="0"/>
              <a:pPr/>
              <a:t>12/11/2019</a:t>
            </a:fld>
            <a:endParaRPr lang="en-GB"/>
          </a:p>
        </p:txBody>
      </p:sp>
      <p:sp>
        <p:nvSpPr>
          <p:cNvPr id="7" name="Slide Number Placeholder 6"/>
          <p:cNvSpPr>
            <a:spLocks noGrp="1"/>
          </p:cNvSpPr>
          <p:nvPr>
            <p:ph type="sldNum" sz="quarter" idx="12"/>
          </p:nvPr>
        </p:nvSpPr>
        <p:spPr/>
        <p:txBody>
          <a:bodyPr/>
          <a:lstStyle/>
          <a:p>
            <a:fld id="{5BF142B6-2ECF-4721-A870-F87241C64ADD}" type="slidenum">
              <a:rPr lang="en-GB" smtClean="0"/>
              <a:pPr/>
              <a:t>‹#›</a:t>
            </a:fld>
            <a:endParaRPr lang="en-GB"/>
          </a:p>
        </p:txBody>
      </p:sp>
    </p:spTree>
    <p:extLst>
      <p:ext uri="{BB962C8B-B14F-4D97-AF65-F5344CB8AC3E}">
        <p14:creationId xmlns:p14="http://schemas.microsoft.com/office/powerpoint/2010/main" val="568036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81506E1-91E2-40EA-A6B9-C1F27FD4B61B}" type="datetimeFigureOut">
              <a:rPr lang="en-GB" smtClean="0"/>
              <a:pPr/>
              <a:t>12/11/2019</a:t>
            </a:fld>
            <a:endParaRPr lang="en-GB"/>
          </a:p>
        </p:txBody>
      </p:sp>
      <p:sp>
        <p:nvSpPr>
          <p:cNvPr id="6" name="Slide Number Placeholder 5"/>
          <p:cNvSpPr>
            <a:spLocks noGrp="1"/>
          </p:cNvSpPr>
          <p:nvPr>
            <p:ph type="sldNum" sz="quarter" idx="12"/>
          </p:nvPr>
        </p:nvSpPr>
        <p:spPr/>
        <p:txBody>
          <a:bodyPr/>
          <a:lstStyle/>
          <a:p>
            <a:fld id="{5BF142B6-2ECF-4721-A870-F87241C64ADD}" type="slidenum">
              <a:rPr lang="en-GB" smtClean="0"/>
              <a:pPr/>
              <a:t>‹#›</a:t>
            </a:fld>
            <a:endParaRPr lang="en-GB"/>
          </a:p>
        </p:txBody>
      </p:sp>
    </p:spTree>
    <p:extLst>
      <p:ext uri="{BB962C8B-B14F-4D97-AF65-F5344CB8AC3E}">
        <p14:creationId xmlns:p14="http://schemas.microsoft.com/office/powerpoint/2010/main" val="24662970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81506E1-91E2-40EA-A6B9-C1F27FD4B61B}" type="datetimeFigureOut">
              <a:rPr lang="en-GB" smtClean="0"/>
              <a:pPr/>
              <a:t>12/11/2019</a:t>
            </a:fld>
            <a:endParaRPr lang="en-GB"/>
          </a:p>
        </p:txBody>
      </p:sp>
      <p:sp>
        <p:nvSpPr>
          <p:cNvPr id="6" name="Slide Number Placeholder 5"/>
          <p:cNvSpPr>
            <a:spLocks noGrp="1"/>
          </p:cNvSpPr>
          <p:nvPr>
            <p:ph type="sldNum" sz="quarter" idx="12"/>
          </p:nvPr>
        </p:nvSpPr>
        <p:spPr/>
        <p:txBody>
          <a:bodyPr/>
          <a:lstStyle/>
          <a:p>
            <a:fld id="{5BF142B6-2ECF-4721-A870-F87241C64ADD}" type="slidenum">
              <a:rPr lang="en-GB" smtClean="0"/>
              <a:pPr/>
              <a:t>‹#›</a:t>
            </a:fld>
            <a:endParaRPr lang="en-GB"/>
          </a:p>
        </p:txBody>
      </p:sp>
    </p:spTree>
    <p:extLst>
      <p:ext uri="{BB962C8B-B14F-4D97-AF65-F5344CB8AC3E}">
        <p14:creationId xmlns:p14="http://schemas.microsoft.com/office/powerpoint/2010/main" val="13812722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81506E1-91E2-40EA-A6B9-C1F27FD4B61B}" type="datetimeFigureOut">
              <a:rPr lang="en-GB" smtClean="0"/>
              <a:pPr/>
              <a:t>12/11/2019</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5BF142B6-2ECF-4721-A870-F87241C64ADD}" type="slidenum">
              <a:rPr lang="en-GB" smtClean="0"/>
              <a:pPr/>
              <a:t>‹#›</a:t>
            </a:fld>
            <a:endParaRPr lang="en-GB"/>
          </a:p>
        </p:txBody>
      </p:sp>
    </p:spTree>
    <p:extLst>
      <p:ext uri="{BB962C8B-B14F-4D97-AF65-F5344CB8AC3E}">
        <p14:creationId xmlns:p14="http://schemas.microsoft.com/office/powerpoint/2010/main" val="207439544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en.wikipedia.org/wiki/International_copyright_treaties"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copyrightservice.co.uk/" TargetMode="External"/><Relationship Id="rId5" Type="http://schemas.openxmlformats.org/officeDocument/2006/relationships/hyperlink" Target="https://en.wikipedia.org/wiki/Berne_Convention" TargetMode="External"/><Relationship Id="rId4" Type="http://schemas.openxmlformats.org/officeDocument/2006/relationships/hyperlink" Target="https://en.wikipedia.org/wiki/Universal_Copyright_Convention"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smashingmagazine.com/2018/03/copyright-law-basics-for-uk-software-developer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patents.google.com/"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gov.uk/self-assessment-tax-returns/overview"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moneyadviceservice.org.uk/en/articles/income-tax-and-national-insurance" TargetMode="External"/></Relationships>
</file>

<file path=ppt/slides/_rels/slide32.xml.rels><?xml version="1.0" encoding="UTF-8" standalone="yes"?>
<Relationships xmlns="http://schemas.openxmlformats.org/package/2006/relationships"><Relationship Id="rId2" Type="http://schemas.openxmlformats.org/officeDocument/2006/relationships/hyperlink" Target="https://ico.org.uk/about-the-ico/news-and-events/news-and-blogs/2017/06/warning-to-smes-as-firm-hit-by-cyber-attack-fined-60-000/"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news.bbc.co.uk/1/hi/magazine/8253915.stm"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gov.uk/intellectual-property-an-overview" TargetMode="External"/><Relationship Id="rId2" Type="http://schemas.openxmlformats.org/officeDocument/2006/relationships/hyperlink" Target="https://www.copyrightservice.co.uk/" TargetMode="External"/><Relationship Id="rId1" Type="http://schemas.openxmlformats.org/officeDocument/2006/relationships/slideLayout" Target="../slideLayouts/slideLayout2.xml"/><Relationship Id="rId4" Type="http://schemas.openxmlformats.org/officeDocument/2006/relationships/hyperlink" Target="http://www.wipo.int/about-ip/en/" TargetMode="External"/></Relationships>
</file>

<file path=ppt/slides/_rels/slide35.xml.rels><?xml version="1.0" encoding="UTF-8" standalone="yes"?>
<Relationships xmlns="http://schemas.openxmlformats.org/package/2006/relationships"><Relationship Id="rId8" Type="http://schemas.openxmlformats.org/officeDocument/2006/relationships/hyperlink" Target="http://www.epo.org/applying.html" TargetMode="External"/><Relationship Id="rId3" Type="http://schemas.openxmlformats.org/officeDocument/2006/relationships/hyperlink" Target="http://business.wales.gov.uk/zones/innovation/intellectual-property" TargetMode="External"/><Relationship Id="rId7" Type="http://schemas.openxmlformats.org/officeDocument/2006/relationships/hyperlink" Target="http://www.wipo.int/pct/en/" TargetMode="External"/><Relationship Id="rId2" Type="http://schemas.openxmlformats.org/officeDocument/2006/relationships/hyperlink" Target="https://www.wipo.int/copyright/en/activities/software.html" TargetMode="External"/><Relationship Id="rId1" Type="http://schemas.openxmlformats.org/officeDocument/2006/relationships/slideLayout" Target="../slideLayouts/slideLayout2.xml"/><Relationship Id="rId6" Type="http://schemas.openxmlformats.org/officeDocument/2006/relationships/hyperlink" Target="http://www.wipo.int/about-ip/en/" TargetMode="External"/><Relationship Id="rId5" Type="http://schemas.openxmlformats.org/officeDocument/2006/relationships/hyperlink" Target="http://www.ipo.gov.uk/" TargetMode="External"/><Relationship Id="rId4" Type="http://schemas.openxmlformats.org/officeDocument/2006/relationships/hyperlink" Target="https://www.gov.uk/intellectual-property-an-overview" TargetMode="External"/><Relationship Id="rId9" Type="http://schemas.openxmlformats.org/officeDocument/2006/relationships/hyperlink" Target="http://www.wipo.int/directory/en/urls.jsp"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www.bbc.co.uk/schools/gcsebitesize/business/marketing/marketresearchrev1.shtml"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smallbusiness.chron.com/reason-use-swot-pestle-analysis-40481.html"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hyperlink" Target="https://www.themobileindian.com/news/why-is-android-so-popular-89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2132856"/>
            <a:ext cx="7772400" cy="1470025"/>
          </a:xfrm>
        </p:spPr>
        <p:txBody>
          <a:bodyPr>
            <a:normAutofit fontScale="90000"/>
          </a:bodyPr>
          <a:lstStyle/>
          <a:p>
            <a:pPr algn="ctr"/>
            <a:r>
              <a:rPr lang="en-GB" b="1" dirty="0" smtClean="0">
                <a:solidFill>
                  <a:schemeClr val="bg1"/>
                </a:solidFill>
              </a:rPr>
              <a:t>Market &amp; Innovation</a:t>
            </a:r>
            <a:r>
              <a:rPr lang="en-GB" b="1" dirty="0">
                <a:solidFill>
                  <a:schemeClr val="bg1"/>
                </a:solidFill>
              </a:rPr>
              <a:t/>
            </a:r>
            <a:br>
              <a:rPr lang="en-GB" b="1" dirty="0">
                <a:solidFill>
                  <a:schemeClr val="bg1"/>
                </a:solidFill>
              </a:rPr>
            </a:br>
            <a:r>
              <a:rPr lang="en-GB" sz="2700" dirty="0">
                <a:solidFill>
                  <a:schemeClr val="bg1"/>
                </a:solidFill>
              </a:rPr>
              <a:t>o</a:t>
            </a:r>
            <a:r>
              <a:rPr lang="en-GB" sz="2700" dirty="0" smtClean="0">
                <a:solidFill>
                  <a:schemeClr val="bg1"/>
                </a:solidFill>
              </a:rPr>
              <a:t> L5 EIGP.</a:t>
            </a:r>
            <a:r>
              <a:rPr lang="en-GB" dirty="0">
                <a:solidFill>
                  <a:schemeClr val="bg1"/>
                </a:solidFill>
              </a:rPr>
              <a:t/>
            </a:r>
            <a:br>
              <a:rPr lang="en-GB" dirty="0">
                <a:solidFill>
                  <a:schemeClr val="bg1"/>
                </a:solidFill>
              </a:rPr>
            </a:br>
            <a:endParaRPr lang="en-GB"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Overview</a:t>
            </a:r>
            <a:endParaRPr lang="en-GB" b="1" u="sng" dirty="0"/>
          </a:p>
        </p:txBody>
      </p:sp>
      <p:sp>
        <p:nvSpPr>
          <p:cNvPr id="3" name="Content Placeholder 2"/>
          <p:cNvSpPr>
            <a:spLocks noGrp="1"/>
          </p:cNvSpPr>
          <p:nvPr>
            <p:ph idx="1"/>
          </p:nvPr>
        </p:nvSpPr>
        <p:spPr>
          <a:xfrm>
            <a:off x="2483768" y="1600201"/>
            <a:ext cx="4104456" cy="3917032"/>
          </a:xfrm>
        </p:spPr>
        <p:txBody>
          <a:bodyPr/>
          <a:lstStyle/>
          <a:p>
            <a:pPr marL="514350" indent="-514350">
              <a:buFont typeface="+mj-lt"/>
              <a:buAutoNum type="arabicPeriod"/>
            </a:pPr>
            <a:r>
              <a:rPr lang="en-GB" dirty="0" smtClean="0"/>
              <a:t>Value</a:t>
            </a:r>
          </a:p>
          <a:p>
            <a:pPr marL="514350" indent="-514350">
              <a:buFont typeface="+mj-lt"/>
              <a:buAutoNum type="arabicPeriod"/>
            </a:pPr>
            <a:r>
              <a:rPr lang="en-GB" dirty="0" smtClean="0"/>
              <a:t>Differentiation</a:t>
            </a:r>
          </a:p>
          <a:p>
            <a:pPr marL="514350" indent="-514350">
              <a:buFont typeface="+mj-lt"/>
              <a:buAutoNum type="arabicPeriod"/>
            </a:pPr>
            <a:r>
              <a:rPr lang="en-GB" dirty="0" smtClean="0"/>
              <a:t>IP</a:t>
            </a:r>
          </a:p>
          <a:p>
            <a:pPr marL="514350" indent="-514350">
              <a:buFont typeface="+mj-lt"/>
              <a:buAutoNum type="arabicPeriod"/>
            </a:pPr>
            <a:r>
              <a:rPr lang="en-GB" dirty="0" smtClean="0"/>
              <a:t>Market </a:t>
            </a:r>
            <a:r>
              <a:rPr lang="en-GB" dirty="0" smtClean="0"/>
              <a:t>Analysis</a:t>
            </a:r>
          </a:p>
          <a:p>
            <a:pPr marL="514350" indent="-514350">
              <a:buFont typeface="+mj-lt"/>
              <a:buAutoNum type="arabicPeriod"/>
            </a:pPr>
            <a:r>
              <a:rPr lang="en-GB" dirty="0" smtClean="0"/>
              <a:t>Tutorial.</a:t>
            </a:r>
            <a:endParaRPr lang="en-GB" dirty="0" smtClean="0"/>
          </a:p>
          <a:p>
            <a:endParaRPr lang="en-GB" dirty="0"/>
          </a:p>
        </p:txBody>
      </p:sp>
    </p:spTree>
    <p:extLst>
      <p:ext uri="{BB962C8B-B14F-4D97-AF65-F5344CB8AC3E}">
        <p14:creationId xmlns:p14="http://schemas.microsoft.com/office/powerpoint/2010/main" val="2447739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smtClean="0"/>
              <a:t>Reminder: Cloud docs.</a:t>
            </a:r>
            <a:endParaRPr lang="en-GB" b="1" u="sng" dirty="0"/>
          </a:p>
        </p:txBody>
      </p:sp>
      <p:sp>
        <p:nvSpPr>
          <p:cNvPr id="2" name="Content Placeholder 1"/>
          <p:cNvSpPr>
            <a:spLocks noGrp="1"/>
          </p:cNvSpPr>
          <p:nvPr>
            <p:ph idx="1"/>
          </p:nvPr>
        </p:nvSpPr>
        <p:spPr/>
        <p:txBody>
          <a:bodyPr/>
          <a:lstStyle/>
          <a:p>
            <a:r>
              <a:rPr lang="en-GB" dirty="0" smtClean="0"/>
              <a:t>Open your EI cloud doc to make notes.</a:t>
            </a:r>
            <a:endParaRPr lang="en-GB" dirty="0"/>
          </a:p>
        </p:txBody>
      </p:sp>
    </p:spTree>
    <p:extLst>
      <p:ext uri="{BB962C8B-B14F-4D97-AF65-F5344CB8AC3E}">
        <p14:creationId xmlns:p14="http://schemas.microsoft.com/office/powerpoint/2010/main" val="2602591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Activity: </a:t>
            </a:r>
            <a:r>
              <a:rPr lang="en-GB" b="1" u="sng" dirty="0" smtClean="0"/>
              <a:t>Value</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Q. What do you value?</a:t>
            </a:r>
          </a:p>
          <a:p>
            <a:pPr marL="514350" indent="-514350">
              <a:buFont typeface="+mj-lt"/>
              <a:buAutoNum type="arabicPeriod"/>
            </a:pPr>
            <a:endParaRPr lang="en-GB" dirty="0" smtClean="0"/>
          </a:p>
          <a:p>
            <a:pPr marL="514350" indent="-514350">
              <a:buFont typeface="+mj-lt"/>
              <a:buAutoNum type="arabicPeriod"/>
            </a:pPr>
            <a:r>
              <a:rPr lang="en-GB" dirty="0" smtClean="0"/>
              <a:t>Q. What ‘things’ do you value?</a:t>
            </a:r>
          </a:p>
          <a:p>
            <a:pPr marL="514350" indent="-514350">
              <a:buFont typeface="+mj-lt"/>
              <a:buAutoNum type="arabicPeriod"/>
            </a:pPr>
            <a:endParaRPr lang="en-GB" dirty="0"/>
          </a:p>
          <a:p>
            <a:pPr marL="514350" indent="-514350">
              <a:buFont typeface="+mj-lt"/>
              <a:buAutoNum type="arabicPeriod"/>
            </a:pPr>
            <a:r>
              <a:rPr lang="en-GB" dirty="0" smtClean="0"/>
              <a:t>Q. Why do you buy the things you buy?</a:t>
            </a:r>
            <a:endParaRPr lang="en-GB" dirty="0"/>
          </a:p>
        </p:txBody>
      </p:sp>
    </p:spTree>
    <p:extLst>
      <p:ext uri="{BB962C8B-B14F-4D97-AF65-F5344CB8AC3E}">
        <p14:creationId xmlns:p14="http://schemas.microsoft.com/office/powerpoint/2010/main" val="26128143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Bg. </a:t>
            </a:r>
            <a:r>
              <a:rPr lang="en-GB" u="sng" dirty="0" smtClean="0"/>
              <a:t>Value</a:t>
            </a:r>
            <a:endParaRPr lang="en-GB" u="sng" dirty="0"/>
          </a:p>
        </p:txBody>
      </p:sp>
      <p:sp>
        <p:nvSpPr>
          <p:cNvPr id="3" name="Content Placeholder 2"/>
          <p:cNvSpPr>
            <a:spLocks noGrp="1"/>
          </p:cNvSpPr>
          <p:nvPr>
            <p:ph idx="1"/>
          </p:nvPr>
        </p:nvSpPr>
        <p:spPr/>
        <p:txBody>
          <a:bodyPr>
            <a:normAutofit/>
          </a:bodyPr>
          <a:lstStyle/>
          <a:p>
            <a:r>
              <a:rPr lang="en-GB" dirty="0" smtClean="0"/>
              <a:t>Consider the value you gain from e.g. food, drink, clothes, family, friends, Tech, hobbies, Games etc.</a:t>
            </a:r>
            <a:endParaRPr lang="en-GB" dirty="0"/>
          </a:p>
        </p:txBody>
      </p:sp>
    </p:spTree>
    <p:extLst>
      <p:ext uri="{BB962C8B-B14F-4D97-AF65-F5344CB8AC3E}">
        <p14:creationId xmlns:p14="http://schemas.microsoft.com/office/powerpoint/2010/main" val="3961004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Activity: </a:t>
            </a:r>
            <a:r>
              <a:rPr lang="en-GB" b="1" u="sng" dirty="0" smtClean="0"/>
              <a:t>Value</a:t>
            </a:r>
            <a:endParaRPr lang="en-GB" dirty="0"/>
          </a:p>
        </p:txBody>
      </p:sp>
      <p:sp>
        <p:nvSpPr>
          <p:cNvPr id="3" name="Content Placeholder 2"/>
          <p:cNvSpPr>
            <a:spLocks noGrp="1"/>
          </p:cNvSpPr>
          <p:nvPr>
            <p:ph idx="1"/>
          </p:nvPr>
        </p:nvSpPr>
        <p:spPr/>
        <p:txBody>
          <a:bodyPr/>
          <a:lstStyle/>
          <a:p>
            <a:pPr marL="0" indent="0">
              <a:buNone/>
            </a:pPr>
            <a:r>
              <a:rPr lang="en-GB" dirty="0" smtClean="0"/>
              <a:t>Reflect and consider:</a:t>
            </a:r>
          </a:p>
          <a:p>
            <a:r>
              <a:rPr lang="en-GB" dirty="0" smtClean="0"/>
              <a:t>Why would you buy your prototype?</a:t>
            </a:r>
          </a:p>
          <a:p>
            <a:r>
              <a:rPr lang="en-GB" dirty="0" smtClean="0"/>
              <a:t>What value does your prototype have?.</a:t>
            </a:r>
          </a:p>
        </p:txBody>
      </p:sp>
    </p:spTree>
    <p:extLst>
      <p:ext uri="{BB962C8B-B14F-4D97-AF65-F5344CB8AC3E}">
        <p14:creationId xmlns:p14="http://schemas.microsoft.com/office/powerpoint/2010/main" val="3937963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a:t>Activity: Value Proposition</a:t>
            </a:r>
          </a:p>
        </p:txBody>
      </p:sp>
      <p:sp>
        <p:nvSpPr>
          <p:cNvPr id="2" name="Content Placeholder 1"/>
          <p:cNvSpPr>
            <a:spLocks noGrp="1"/>
          </p:cNvSpPr>
          <p:nvPr>
            <p:ph idx="1"/>
          </p:nvPr>
        </p:nvSpPr>
        <p:spPr/>
        <p:txBody>
          <a:bodyPr/>
          <a:lstStyle/>
          <a:p>
            <a:r>
              <a:rPr lang="en-GB" dirty="0" smtClean="0"/>
              <a:t>Research document and cite a definition of the term </a:t>
            </a:r>
            <a:r>
              <a:rPr lang="en-GB" b="1" dirty="0"/>
              <a:t>Value </a:t>
            </a:r>
            <a:r>
              <a:rPr lang="en-GB" b="1" dirty="0" smtClean="0"/>
              <a:t>Proposition?</a:t>
            </a:r>
            <a:endParaRPr lang="en-GB" dirty="0" smtClean="0"/>
          </a:p>
          <a:p>
            <a:pPr marL="109728" indent="0">
              <a:buNone/>
            </a:pPr>
            <a:r>
              <a:rPr lang="en-GB" sz="2000" dirty="0" smtClean="0"/>
              <a:t>Note: Share when prompted.</a:t>
            </a:r>
            <a:endParaRPr lang="en-GB" sz="2000" dirty="0"/>
          </a:p>
          <a:p>
            <a:pPr marL="624078" indent="-514350">
              <a:buFont typeface="+mj-lt"/>
              <a:buAutoNum type="arabicPeriod"/>
            </a:pPr>
            <a:endParaRPr lang="en-GB" dirty="0"/>
          </a:p>
        </p:txBody>
      </p:sp>
    </p:spTree>
    <p:extLst>
      <p:ext uri="{BB962C8B-B14F-4D97-AF65-F5344CB8AC3E}">
        <p14:creationId xmlns:p14="http://schemas.microsoft.com/office/powerpoint/2010/main" val="27189279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Bg. </a:t>
            </a:r>
            <a:r>
              <a:rPr lang="en-GB" u="sng" dirty="0" smtClean="0"/>
              <a:t>Value </a:t>
            </a:r>
            <a:r>
              <a:rPr lang="en-GB" u="sng" dirty="0"/>
              <a:t>Proposition</a:t>
            </a:r>
          </a:p>
        </p:txBody>
      </p:sp>
      <p:sp>
        <p:nvSpPr>
          <p:cNvPr id="3" name="Content Placeholder 2"/>
          <p:cNvSpPr>
            <a:spLocks noGrp="1"/>
          </p:cNvSpPr>
          <p:nvPr>
            <p:ph idx="1"/>
          </p:nvPr>
        </p:nvSpPr>
        <p:spPr>
          <a:xfrm>
            <a:off x="457200" y="1484784"/>
            <a:ext cx="8229600" cy="3917032"/>
          </a:xfrm>
        </p:spPr>
        <p:txBody>
          <a:bodyPr>
            <a:normAutofit/>
          </a:bodyPr>
          <a:lstStyle/>
          <a:p>
            <a:r>
              <a:rPr lang="en-GB" sz="2400" dirty="0" smtClean="0"/>
              <a:t>Value </a:t>
            </a:r>
            <a:r>
              <a:rPr lang="en-GB" sz="2400" dirty="0"/>
              <a:t>proposition </a:t>
            </a:r>
            <a:r>
              <a:rPr lang="en-GB" sz="2400" b="1" dirty="0"/>
              <a:t>is a promise of value to be delivered</a:t>
            </a:r>
            <a:r>
              <a:rPr lang="en-GB" sz="2400" dirty="0"/>
              <a:t> and acknowledged and a belief from the customer that value will be delivered and experienced </a:t>
            </a:r>
            <a:r>
              <a:rPr lang="en-GB" sz="2400" dirty="0" smtClean="0"/>
              <a:t>when </a:t>
            </a:r>
            <a:r>
              <a:rPr lang="en-GB" sz="2400" dirty="0"/>
              <a:t>purchasing a product /</a:t>
            </a:r>
            <a:r>
              <a:rPr lang="en-GB" sz="2400" dirty="0" smtClean="0"/>
              <a:t> service.</a:t>
            </a:r>
          </a:p>
          <a:p>
            <a:r>
              <a:rPr lang="en-GB" sz="2400" dirty="0" smtClean="0"/>
              <a:t>In marketing terms </a:t>
            </a:r>
            <a:r>
              <a:rPr lang="en-GB" sz="2400" b="1" dirty="0"/>
              <a:t>an </a:t>
            </a:r>
            <a:r>
              <a:rPr lang="en-GB" sz="2400" b="1" dirty="0" smtClean="0"/>
              <a:t>innovation / feature intended </a:t>
            </a:r>
            <a:r>
              <a:rPr lang="en-GB" sz="2400" b="1" dirty="0"/>
              <a:t>to make a </a:t>
            </a:r>
            <a:r>
              <a:rPr lang="en-GB" sz="2400" b="1" dirty="0" smtClean="0"/>
              <a:t>product </a:t>
            </a:r>
            <a:r>
              <a:rPr lang="en-GB" sz="2400" b="1" dirty="0"/>
              <a:t>attractive </a:t>
            </a:r>
            <a:r>
              <a:rPr lang="en-GB" sz="2400" dirty="0"/>
              <a:t>to customers</a:t>
            </a:r>
            <a:r>
              <a:rPr lang="en-GB" sz="2400" dirty="0" smtClean="0"/>
              <a:t>.</a:t>
            </a:r>
          </a:p>
          <a:p>
            <a:r>
              <a:rPr lang="en-GB" sz="2400" dirty="0" smtClean="0"/>
              <a:t>Note: We / as people value things that satisfy our Needs (e.g. see Maslow’s Hierarchy </a:t>
            </a:r>
            <a:r>
              <a:rPr lang="en-GB" sz="2400" dirty="0"/>
              <a:t>of Needs or </a:t>
            </a:r>
            <a:r>
              <a:rPr lang="en-GB" sz="2400" dirty="0" smtClean="0"/>
              <a:t>the </a:t>
            </a:r>
            <a:r>
              <a:rPr lang="en-GB" sz="2400" dirty="0"/>
              <a:t>16 Basic Desires </a:t>
            </a:r>
            <a:r>
              <a:rPr lang="en-GB" sz="2400" dirty="0" smtClean="0"/>
              <a:t>Theory by Reiss).</a:t>
            </a:r>
          </a:p>
          <a:p>
            <a:endParaRPr lang="en-GB" sz="2400" dirty="0"/>
          </a:p>
        </p:txBody>
      </p:sp>
    </p:spTree>
    <p:extLst>
      <p:ext uri="{BB962C8B-B14F-4D97-AF65-F5344CB8AC3E}">
        <p14:creationId xmlns:p14="http://schemas.microsoft.com/office/powerpoint/2010/main" val="16577170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smtClean="0"/>
              <a:t>Activity: Differentiation &amp; USP</a:t>
            </a:r>
            <a:endParaRPr lang="en-GB" b="1" u="sng" dirty="0"/>
          </a:p>
        </p:txBody>
      </p:sp>
      <p:sp>
        <p:nvSpPr>
          <p:cNvPr id="2" name="Content Placeholder 1"/>
          <p:cNvSpPr>
            <a:spLocks noGrp="1"/>
          </p:cNvSpPr>
          <p:nvPr>
            <p:ph idx="1"/>
          </p:nvPr>
        </p:nvSpPr>
        <p:spPr/>
        <p:txBody>
          <a:bodyPr/>
          <a:lstStyle/>
          <a:p>
            <a:r>
              <a:rPr lang="en-GB" dirty="0" smtClean="0"/>
              <a:t>Research document and cite a definition of the term:</a:t>
            </a:r>
          </a:p>
          <a:p>
            <a:pPr marL="624078" indent="-514350">
              <a:buFont typeface="+mj-lt"/>
              <a:buAutoNum type="arabicPeriod"/>
            </a:pPr>
            <a:r>
              <a:rPr lang="en-GB" b="1" dirty="0" smtClean="0"/>
              <a:t>Differentiation?</a:t>
            </a:r>
          </a:p>
          <a:p>
            <a:pPr marL="624078" indent="-514350">
              <a:buFont typeface="+mj-lt"/>
              <a:buAutoNum type="arabicPeriod"/>
            </a:pPr>
            <a:r>
              <a:rPr lang="en-GB" b="1" dirty="0" smtClean="0"/>
              <a:t>Unique </a:t>
            </a:r>
            <a:r>
              <a:rPr lang="en-GB" b="1" dirty="0"/>
              <a:t>Selling Proposition (USP</a:t>
            </a:r>
            <a:r>
              <a:rPr lang="en-GB" b="1" dirty="0" smtClean="0"/>
              <a:t>)?</a:t>
            </a:r>
          </a:p>
          <a:p>
            <a:pPr marL="109728" indent="0">
              <a:buNone/>
            </a:pPr>
            <a:r>
              <a:rPr lang="en-GB" sz="2000" dirty="0" smtClean="0"/>
              <a:t>Note: Share when prompted.</a:t>
            </a:r>
            <a:endParaRPr lang="en-GB" sz="2000" dirty="0"/>
          </a:p>
          <a:p>
            <a:pPr marL="624078" indent="-514350">
              <a:buFont typeface="+mj-lt"/>
              <a:buAutoNum type="arabicPeriod"/>
            </a:pPr>
            <a:endParaRPr lang="en-GB" dirty="0"/>
          </a:p>
        </p:txBody>
      </p:sp>
    </p:spTree>
    <p:extLst>
      <p:ext uri="{BB962C8B-B14F-4D97-AF65-F5344CB8AC3E}">
        <p14:creationId xmlns:p14="http://schemas.microsoft.com/office/powerpoint/2010/main" val="21094628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smtClean="0"/>
              <a:t>Example? Differentiation &amp; USP</a:t>
            </a:r>
            <a:endParaRPr lang="en-GB" b="1" u="sng" dirty="0"/>
          </a:p>
        </p:txBody>
      </p:sp>
      <p:sp>
        <p:nvSpPr>
          <p:cNvPr id="2" name="Content Placeholder 1"/>
          <p:cNvSpPr>
            <a:spLocks noGrp="1"/>
          </p:cNvSpPr>
          <p:nvPr>
            <p:ph idx="1"/>
          </p:nvPr>
        </p:nvSpPr>
        <p:spPr/>
        <p:txBody>
          <a:bodyPr/>
          <a:lstStyle/>
          <a:p>
            <a:pPr marL="514350" indent="-514350">
              <a:buFont typeface="+mj-lt"/>
              <a:buAutoNum type="arabicPeriod"/>
            </a:pPr>
            <a:r>
              <a:rPr lang="en-GB" dirty="0" smtClean="0"/>
              <a:t>Reflect and think of or research and find a Hardware or Software Tech product’s USP / differentiating factor? </a:t>
            </a:r>
          </a:p>
          <a:p>
            <a:pPr marL="0" indent="0">
              <a:buNone/>
            </a:pPr>
            <a:r>
              <a:rPr lang="en-GB" sz="2000" dirty="0" smtClean="0"/>
              <a:t>Note: Share when prompted.</a:t>
            </a:r>
            <a:endParaRPr lang="en-GB" sz="2000" dirty="0"/>
          </a:p>
          <a:p>
            <a:pPr marL="624078" indent="-514350">
              <a:buFont typeface="+mj-lt"/>
              <a:buAutoNum type="arabicPeriod"/>
            </a:pPr>
            <a:endParaRPr lang="en-GB" dirty="0"/>
          </a:p>
        </p:txBody>
      </p:sp>
    </p:spTree>
    <p:extLst>
      <p:ext uri="{BB962C8B-B14F-4D97-AF65-F5344CB8AC3E}">
        <p14:creationId xmlns:p14="http://schemas.microsoft.com/office/powerpoint/2010/main" val="5618457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smtClean="0"/>
              <a:t>Activity: Differentiation &amp; USP</a:t>
            </a:r>
            <a:endParaRPr lang="en-GB" b="1" u="sng" dirty="0"/>
          </a:p>
        </p:txBody>
      </p:sp>
      <p:sp>
        <p:nvSpPr>
          <p:cNvPr id="2" name="Content Placeholder 1"/>
          <p:cNvSpPr>
            <a:spLocks noGrp="1"/>
          </p:cNvSpPr>
          <p:nvPr>
            <p:ph idx="1"/>
          </p:nvPr>
        </p:nvSpPr>
        <p:spPr/>
        <p:txBody>
          <a:bodyPr/>
          <a:lstStyle/>
          <a:p>
            <a:pPr marL="0" indent="0">
              <a:buNone/>
            </a:pPr>
            <a:r>
              <a:rPr lang="en-GB" dirty="0" smtClean="0"/>
              <a:t>Consider:</a:t>
            </a:r>
          </a:p>
          <a:p>
            <a:r>
              <a:rPr lang="en-GB" dirty="0" smtClean="0"/>
              <a:t>What is the differentiating factor / USP of your Prototype idea?.</a:t>
            </a:r>
            <a:endParaRPr lang="en-GB" sz="2000" dirty="0"/>
          </a:p>
          <a:p>
            <a:pPr marL="624078" indent="-514350">
              <a:buFont typeface="+mj-lt"/>
              <a:buAutoNum type="arabicPeriod"/>
            </a:pPr>
            <a:endParaRPr lang="en-GB" dirty="0"/>
          </a:p>
        </p:txBody>
      </p:sp>
    </p:spTree>
    <p:extLst>
      <p:ext uri="{BB962C8B-B14F-4D97-AF65-F5344CB8AC3E}">
        <p14:creationId xmlns:p14="http://schemas.microsoft.com/office/powerpoint/2010/main" val="22954679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err="1" smtClean="0"/>
              <a:t>Bg</a:t>
            </a:r>
            <a:r>
              <a:rPr lang="en-GB" dirty="0" smtClean="0"/>
              <a:t>: Differentiation &amp; USP</a:t>
            </a:r>
            <a:endParaRPr lang="en-GB" dirty="0"/>
          </a:p>
        </p:txBody>
      </p:sp>
      <p:sp>
        <p:nvSpPr>
          <p:cNvPr id="2" name="Content Placeholder 1"/>
          <p:cNvSpPr>
            <a:spLocks noGrp="1"/>
          </p:cNvSpPr>
          <p:nvPr>
            <p:ph idx="1"/>
          </p:nvPr>
        </p:nvSpPr>
        <p:spPr>
          <a:xfrm>
            <a:off x="457200" y="1268761"/>
            <a:ext cx="8435280" cy="4248472"/>
          </a:xfrm>
        </p:spPr>
        <p:txBody>
          <a:bodyPr>
            <a:noAutofit/>
          </a:bodyPr>
          <a:lstStyle/>
          <a:p>
            <a:r>
              <a:rPr lang="en-GB" sz="2000" dirty="0" smtClean="0"/>
              <a:t>The ways in which a product ‘</a:t>
            </a:r>
            <a:r>
              <a:rPr lang="en-GB" sz="2000" b="1" dirty="0" smtClean="0"/>
              <a:t>differs’</a:t>
            </a:r>
            <a:r>
              <a:rPr lang="en-GB" sz="2000" dirty="0" smtClean="0"/>
              <a:t> from competitor products is referred to as </a:t>
            </a:r>
            <a:r>
              <a:rPr lang="en-GB" sz="2000" b="1" dirty="0" smtClean="0"/>
              <a:t>differentiation</a:t>
            </a:r>
            <a:r>
              <a:rPr lang="en-GB" sz="2000" dirty="0" smtClean="0"/>
              <a:t>. </a:t>
            </a:r>
          </a:p>
          <a:p>
            <a:r>
              <a:rPr lang="en-GB" sz="2000" dirty="0" smtClean="0"/>
              <a:t>Points of difference provide what’s called the ‘</a:t>
            </a:r>
            <a:r>
              <a:rPr lang="en-GB" sz="2000" b="1" dirty="0" smtClean="0"/>
              <a:t>Unique Selling Proposition (USP)’ </a:t>
            </a:r>
            <a:r>
              <a:rPr lang="en-GB" sz="2000" dirty="0" smtClean="0"/>
              <a:t>or </a:t>
            </a:r>
            <a:r>
              <a:rPr lang="en-GB" sz="2000" dirty="0"/>
              <a:t>‘</a:t>
            </a:r>
            <a:r>
              <a:rPr lang="en-GB" sz="2000" b="1" dirty="0"/>
              <a:t>Unique Selling </a:t>
            </a:r>
            <a:r>
              <a:rPr lang="en-GB" sz="2000" b="1" dirty="0" smtClean="0"/>
              <a:t>Point (USP</a:t>
            </a:r>
            <a:r>
              <a:rPr lang="en-GB" sz="2000" b="1" dirty="0"/>
              <a:t>)’ </a:t>
            </a:r>
            <a:r>
              <a:rPr lang="en-GB" sz="2000" dirty="0" smtClean="0"/>
              <a:t>and are critical in defining the competitive advantage of products. </a:t>
            </a:r>
          </a:p>
          <a:p>
            <a:r>
              <a:rPr lang="en-GB" sz="2000" dirty="0" smtClean="0"/>
              <a:t>In order to gain a </a:t>
            </a:r>
            <a:r>
              <a:rPr lang="en-GB" sz="2000" b="1" dirty="0" smtClean="0"/>
              <a:t>competitive advantage </a:t>
            </a:r>
            <a:r>
              <a:rPr lang="en-GB" sz="2000" dirty="0" smtClean="0"/>
              <a:t>over competitors there must be a unique benefit that customers associate with your product.</a:t>
            </a:r>
          </a:p>
          <a:p>
            <a:r>
              <a:rPr lang="en-GB" sz="2000" dirty="0" smtClean="0"/>
              <a:t>Therefore </a:t>
            </a:r>
            <a:r>
              <a:rPr lang="en-GB" sz="2000" b="1" dirty="0" smtClean="0"/>
              <a:t>clearly communicating </a:t>
            </a:r>
            <a:r>
              <a:rPr lang="en-GB" sz="2000" dirty="0" smtClean="0"/>
              <a:t>the points of difference to customers is key to Success. Hence, the </a:t>
            </a:r>
            <a:r>
              <a:rPr lang="en-GB" sz="2000" b="1" dirty="0" smtClean="0"/>
              <a:t>importance of Marketing and promotion</a:t>
            </a:r>
            <a:r>
              <a:rPr lang="en-GB" sz="2000" dirty="0" smtClean="0"/>
              <a:t>.</a:t>
            </a:r>
          </a:p>
          <a:p>
            <a:r>
              <a:rPr lang="en-GB" sz="2000" dirty="0" smtClean="0"/>
              <a:t>This is how Businesses identify and set their </a:t>
            </a:r>
            <a:r>
              <a:rPr lang="en-GB" sz="2000" b="1" dirty="0" smtClean="0"/>
              <a:t>Brand</a:t>
            </a:r>
            <a:r>
              <a:rPr lang="en-GB" sz="2000" dirty="0" smtClean="0"/>
              <a:t> apart from competitors.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88640"/>
            <a:ext cx="8229600" cy="1143000"/>
          </a:xfrm>
        </p:spPr>
        <p:txBody>
          <a:bodyPr>
            <a:normAutofit/>
          </a:bodyPr>
          <a:lstStyle/>
          <a:p>
            <a:pPr algn="ctr"/>
            <a:r>
              <a:rPr lang="en-GB" b="1" u="sng" dirty="0" smtClean="0"/>
              <a:t>Team Activity: Market Analysis</a:t>
            </a:r>
            <a:endParaRPr lang="en-GB" b="1" u="sng" dirty="0"/>
          </a:p>
        </p:txBody>
      </p:sp>
      <p:sp>
        <p:nvSpPr>
          <p:cNvPr id="2" name="Content Placeholder 1"/>
          <p:cNvSpPr>
            <a:spLocks noGrp="1"/>
          </p:cNvSpPr>
          <p:nvPr>
            <p:ph idx="1"/>
          </p:nvPr>
        </p:nvSpPr>
        <p:spPr/>
        <p:txBody>
          <a:bodyPr>
            <a:normAutofit fontScale="77500" lnSpcReduction="20000"/>
          </a:bodyPr>
          <a:lstStyle/>
          <a:p>
            <a:pPr marL="624078" indent="-514350">
              <a:buFont typeface="+mj-lt"/>
              <a:buAutoNum type="arabicPeriod"/>
            </a:pPr>
            <a:r>
              <a:rPr lang="en-GB" dirty="0" smtClean="0"/>
              <a:t>Research to try and find if there are any similar products to the one you intend to create already in the market?.</a:t>
            </a:r>
            <a:endParaRPr lang="en-GB" dirty="0"/>
          </a:p>
          <a:p>
            <a:pPr marL="624078" indent="-514350">
              <a:buFont typeface="+mj-lt"/>
              <a:buAutoNum type="arabicPeriod"/>
            </a:pPr>
            <a:r>
              <a:rPr lang="en-GB" dirty="0" smtClean="0"/>
              <a:t>Identify your Competitors and for each create a bullet-list stating:</a:t>
            </a:r>
            <a:r>
              <a:rPr lang="en-GB" dirty="0"/>
              <a:t/>
            </a:r>
            <a:br>
              <a:rPr lang="en-GB" dirty="0"/>
            </a:br>
            <a:r>
              <a:rPr lang="en-GB" b="1" dirty="0"/>
              <a:t>&gt; </a:t>
            </a:r>
            <a:r>
              <a:rPr lang="en-GB" b="1" dirty="0" smtClean="0"/>
              <a:t>Competitor’s Name</a:t>
            </a:r>
            <a:r>
              <a:rPr lang="en-GB" b="1" dirty="0"/>
              <a:t>:</a:t>
            </a:r>
            <a:br>
              <a:rPr lang="en-GB" b="1" dirty="0"/>
            </a:br>
            <a:r>
              <a:rPr lang="en-GB" b="1" dirty="0"/>
              <a:t>&gt; </a:t>
            </a:r>
            <a:r>
              <a:rPr lang="en-GB" b="1" dirty="0" smtClean="0"/>
              <a:t>Product </a:t>
            </a:r>
            <a:r>
              <a:rPr lang="en-GB" b="1" dirty="0"/>
              <a:t>Name and </a:t>
            </a:r>
            <a:r>
              <a:rPr lang="en-GB" b="1" dirty="0" smtClean="0"/>
              <a:t>brief description</a:t>
            </a:r>
            <a:r>
              <a:rPr lang="en-GB" b="1" dirty="0"/>
              <a:t>:</a:t>
            </a:r>
            <a:br>
              <a:rPr lang="en-GB" b="1" dirty="0"/>
            </a:br>
            <a:r>
              <a:rPr lang="en-GB" b="1" dirty="0"/>
              <a:t>&gt; </a:t>
            </a:r>
            <a:r>
              <a:rPr lang="en-GB" b="1" dirty="0" smtClean="0"/>
              <a:t>Product key features and USP</a:t>
            </a:r>
            <a:r>
              <a:rPr lang="en-GB" b="1" dirty="0"/>
              <a:t>:</a:t>
            </a:r>
            <a:br>
              <a:rPr lang="en-GB" b="1" dirty="0"/>
            </a:br>
            <a:r>
              <a:rPr lang="en-GB" b="1" dirty="0"/>
              <a:t>&gt; </a:t>
            </a:r>
            <a:r>
              <a:rPr lang="en-GB" b="1" dirty="0" smtClean="0"/>
              <a:t>Product’s </a:t>
            </a:r>
            <a:r>
              <a:rPr lang="en-GB" b="1" dirty="0"/>
              <a:t>Price</a:t>
            </a:r>
            <a:r>
              <a:rPr lang="en-GB" b="1" dirty="0" smtClean="0"/>
              <a:t>:.</a:t>
            </a:r>
          </a:p>
          <a:p>
            <a:pPr marL="109728" indent="0">
              <a:buNone/>
            </a:pPr>
            <a:endParaRPr lang="en-GB" b="1" dirty="0"/>
          </a:p>
          <a:p>
            <a:r>
              <a:rPr lang="en-GB" b="1" dirty="0" smtClean="0"/>
              <a:t>Note: This will help you to differentiate and price your prototype.</a:t>
            </a:r>
            <a:endParaRPr lang="en-GB" b="1" dirty="0"/>
          </a:p>
        </p:txBody>
      </p:sp>
    </p:spTree>
    <p:extLst>
      <p:ext uri="{BB962C8B-B14F-4D97-AF65-F5344CB8AC3E}">
        <p14:creationId xmlns:p14="http://schemas.microsoft.com/office/powerpoint/2010/main" val="38815115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60648"/>
            <a:ext cx="8229600" cy="720080"/>
          </a:xfrm>
        </p:spPr>
        <p:txBody>
          <a:bodyPr>
            <a:normAutofit fontScale="90000"/>
          </a:bodyPr>
          <a:lstStyle/>
          <a:p>
            <a:r>
              <a:rPr lang="en-GB" dirty="0" smtClean="0"/>
              <a:t>Bg. </a:t>
            </a:r>
            <a:r>
              <a:rPr lang="en-GB" u="sng" dirty="0" smtClean="0"/>
              <a:t>Understanding your Market</a:t>
            </a:r>
            <a:endParaRPr lang="en-GB" u="sng" dirty="0"/>
          </a:p>
        </p:txBody>
      </p:sp>
      <p:sp>
        <p:nvSpPr>
          <p:cNvPr id="2" name="Content Placeholder 1"/>
          <p:cNvSpPr>
            <a:spLocks noGrp="1"/>
          </p:cNvSpPr>
          <p:nvPr>
            <p:ph idx="1"/>
          </p:nvPr>
        </p:nvSpPr>
        <p:spPr>
          <a:xfrm>
            <a:off x="0" y="980728"/>
            <a:ext cx="9144000" cy="5544616"/>
          </a:xfrm>
        </p:spPr>
        <p:txBody>
          <a:bodyPr>
            <a:noAutofit/>
          </a:bodyPr>
          <a:lstStyle/>
          <a:p>
            <a:pPr marL="109728" indent="0">
              <a:buNone/>
            </a:pPr>
            <a:r>
              <a:rPr lang="en-GB" sz="1600" dirty="0" smtClean="0"/>
              <a:t>After deciding on your new innovation, it is important to undertake market research to understand your market, in terms of</a:t>
            </a:r>
          </a:p>
          <a:p>
            <a:r>
              <a:rPr lang="en-GB" sz="1600" b="1" dirty="0" smtClean="0"/>
              <a:t>Is the product already out there? Is it accessible to customers with the same features? </a:t>
            </a:r>
            <a:r>
              <a:rPr lang="en-GB" sz="1600" dirty="0" smtClean="0"/>
              <a:t>even if it is – can your innovation be enhanced or improved in some way? How will yours be different?</a:t>
            </a:r>
          </a:p>
          <a:p>
            <a:r>
              <a:rPr lang="en-GB" sz="1600" b="1" dirty="0" smtClean="0"/>
              <a:t>Who are your competitors?</a:t>
            </a:r>
          </a:p>
          <a:p>
            <a:r>
              <a:rPr lang="en-GB" sz="1600" b="1" dirty="0" smtClean="0"/>
              <a:t>What is the price of their products? </a:t>
            </a:r>
          </a:p>
          <a:p>
            <a:r>
              <a:rPr lang="en-GB" sz="1600" b="1" dirty="0" smtClean="0"/>
              <a:t>What are the key features of their product?</a:t>
            </a:r>
          </a:p>
          <a:p>
            <a:r>
              <a:rPr lang="en-GB" sz="1600" b="1" dirty="0" smtClean="0"/>
              <a:t>What is the USP of their product?</a:t>
            </a:r>
          </a:p>
          <a:p>
            <a:r>
              <a:rPr lang="en-GB" sz="1600" b="1" dirty="0" smtClean="0"/>
              <a:t>How is your product going to be different in order to break into </a:t>
            </a:r>
            <a:r>
              <a:rPr lang="en-GB" sz="1600" b="1" dirty="0"/>
              <a:t>the market? </a:t>
            </a:r>
            <a:r>
              <a:rPr lang="en-GB" sz="1600" b="1" dirty="0" smtClean="0"/>
              <a:t>? Consider different features, price and accessibility?</a:t>
            </a:r>
          </a:p>
          <a:p>
            <a:r>
              <a:rPr lang="en-GB" sz="1600" b="1" dirty="0" smtClean="0"/>
              <a:t>Who are your customers? Do you have a specific target market?</a:t>
            </a:r>
            <a:endParaRPr lang="en-GB" sz="1600" b="1" dirty="0"/>
          </a:p>
          <a:p>
            <a:r>
              <a:rPr lang="en-GB" sz="1600" b="1" dirty="0" smtClean="0"/>
              <a:t>Do you need suppliers to provide you with hardware/software?</a:t>
            </a:r>
          </a:p>
          <a:p>
            <a:r>
              <a:rPr lang="en-GB" sz="1600" dirty="0" smtClean="0"/>
              <a:t>This process is important to help you identify the best way to position your innovation in the market and how to promote it to potential users/customers. Good </a:t>
            </a:r>
            <a:r>
              <a:rPr lang="en-GB" sz="1600" b="1" dirty="0" smtClean="0">
                <a:solidFill>
                  <a:srgbClr val="FFC000"/>
                </a:solidFill>
              </a:rPr>
              <a:t>market research can assist you to make good prototype Design and marketing decisions so it is critically important to plan and undertake market research early 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t>Activity: </a:t>
            </a:r>
            <a:r>
              <a:rPr lang="en-GB" b="1" u="sng" dirty="0"/>
              <a:t>Intellectual Property (IP)</a:t>
            </a:r>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dirty="0" smtClean="0"/>
              <a:t>Q. What is </a:t>
            </a:r>
            <a:r>
              <a:rPr lang="en-GB" b="1" dirty="0" smtClean="0"/>
              <a:t>Intellectual Property (IP)? </a:t>
            </a:r>
            <a:r>
              <a:rPr lang="en-GB" dirty="0" smtClean="0"/>
              <a:t>Research document and cite a definition.</a:t>
            </a:r>
            <a:br>
              <a:rPr lang="en-GB" dirty="0" smtClean="0"/>
            </a:br>
            <a:r>
              <a:rPr lang="en-GB" sz="2000" dirty="0" smtClean="0"/>
              <a:t>Note: Share when prompted.</a:t>
            </a:r>
          </a:p>
          <a:p>
            <a:pPr marL="514350" indent="-514350">
              <a:buFont typeface="+mj-lt"/>
              <a:buAutoNum type="arabicPeriod"/>
            </a:pPr>
            <a:r>
              <a:rPr lang="en-GB" dirty="0"/>
              <a:t>Q. What </a:t>
            </a:r>
            <a:r>
              <a:rPr lang="en-GB" dirty="0" smtClean="0"/>
              <a:t>are the </a:t>
            </a:r>
            <a:r>
              <a:rPr lang="en-GB" b="1" dirty="0" smtClean="0"/>
              <a:t>different types of IP? </a:t>
            </a:r>
            <a:r>
              <a:rPr lang="en-GB" dirty="0" smtClean="0"/>
              <a:t>Research and share.</a:t>
            </a:r>
            <a:r>
              <a:rPr lang="en-GB" sz="2000" dirty="0"/>
              <a:t/>
            </a:r>
            <a:br>
              <a:rPr lang="en-GB" sz="2000" dirty="0"/>
            </a:br>
            <a:r>
              <a:rPr lang="en-GB" sz="1400" dirty="0"/>
              <a:t>Note: Share when prompted.</a:t>
            </a:r>
          </a:p>
          <a:p>
            <a:pPr marL="514350" indent="-514350">
              <a:buFont typeface="+mj-lt"/>
              <a:buAutoNum type="arabicPeriod"/>
            </a:pPr>
            <a:endParaRPr lang="en-GB" sz="2000" dirty="0" smtClean="0"/>
          </a:p>
        </p:txBody>
      </p:sp>
    </p:spTree>
    <p:extLst>
      <p:ext uri="{BB962C8B-B14F-4D97-AF65-F5344CB8AC3E}">
        <p14:creationId xmlns:p14="http://schemas.microsoft.com/office/powerpoint/2010/main" val="27624575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l="6655" t="5945" r="10684" b="5674"/>
          <a:stretch/>
        </p:blipFill>
        <p:spPr>
          <a:xfrm>
            <a:off x="5364699" y="1268760"/>
            <a:ext cx="3779301" cy="4040794"/>
          </a:xfrm>
          <a:prstGeom prst="rect">
            <a:avLst/>
          </a:prstGeom>
        </p:spPr>
      </p:pic>
      <p:sp>
        <p:nvSpPr>
          <p:cNvPr id="2" name="Title 1"/>
          <p:cNvSpPr>
            <a:spLocks noGrp="1"/>
          </p:cNvSpPr>
          <p:nvPr>
            <p:ph type="title"/>
          </p:nvPr>
        </p:nvSpPr>
        <p:spPr/>
        <p:txBody>
          <a:bodyPr/>
          <a:lstStyle/>
          <a:p>
            <a:r>
              <a:rPr lang="en-GB" b="1" u="sng" dirty="0" smtClean="0"/>
              <a:t>IP Overview</a:t>
            </a:r>
            <a:endParaRPr lang="en-GB" b="1" u="sng" dirty="0"/>
          </a:p>
        </p:txBody>
      </p:sp>
      <p:sp>
        <p:nvSpPr>
          <p:cNvPr id="3" name="Content Placeholder 2"/>
          <p:cNvSpPr>
            <a:spLocks noGrp="1"/>
          </p:cNvSpPr>
          <p:nvPr>
            <p:ph idx="1"/>
          </p:nvPr>
        </p:nvSpPr>
        <p:spPr>
          <a:xfrm>
            <a:off x="191699" y="1374502"/>
            <a:ext cx="5604437" cy="4142730"/>
          </a:xfrm>
        </p:spPr>
        <p:txBody>
          <a:bodyPr>
            <a:normAutofit fontScale="62500" lnSpcReduction="20000"/>
          </a:bodyPr>
          <a:lstStyle/>
          <a:p>
            <a:r>
              <a:rPr lang="en-GB" b="1" dirty="0" smtClean="0"/>
              <a:t>Copyright</a:t>
            </a:r>
            <a:r>
              <a:rPr lang="en-GB" dirty="0" smtClean="0"/>
              <a:t> e.g. Software.</a:t>
            </a:r>
          </a:p>
          <a:p>
            <a:pPr lvl="1">
              <a:buFont typeface="Courier New" panose="02070309020205020404" pitchFamily="49" charset="0"/>
              <a:buChar char="o"/>
            </a:pPr>
            <a:r>
              <a:rPr lang="en-GB" dirty="0"/>
              <a:t>Copyright © generally takes care of itself after you publicly publish or make it available publicly there is sufficient evidence to trace ownership back to you</a:t>
            </a:r>
            <a:r>
              <a:rPr lang="en-GB" dirty="0" smtClean="0"/>
              <a:t>.</a:t>
            </a:r>
          </a:p>
          <a:p>
            <a:r>
              <a:rPr lang="en-GB" b="1" dirty="0" smtClean="0"/>
              <a:t>Patent</a:t>
            </a:r>
            <a:r>
              <a:rPr lang="en-GB" dirty="0" smtClean="0"/>
              <a:t> e.g. New Product idea / process.</a:t>
            </a:r>
          </a:p>
          <a:p>
            <a:pPr lvl="1">
              <a:buFont typeface="Courier New" panose="02070309020205020404" pitchFamily="49" charset="0"/>
              <a:buChar char="o"/>
            </a:pPr>
            <a:r>
              <a:rPr lang="en-GB" dirty="0" smtClean="0"/>
              <a:t>Patent </a:t>
            </a:r>
            <a:r>
              <a:rPr lang="en-GB" dirty="0"/>
              <a:t>is a good initial consideration if you </a:t>
            </a:r>
            <a:r>
              <a:rPr lang="en-GB" dirty="0" smtClean="0"/>
              <a:t>truly have </a:t>
            </a:r>
            <a:r>
              <a:rPr lang="en-GB" dirty="0"/>
              <a:t>a </a:t>
            </a:r>
            <a:r>
              <a:rPr lang="en-GB" dirty="0" smtClean="0"/>
              <a:t>new idea / invention. Usually for hardware but can be applied to new software e.g. new design idea / process / method / system.</a:t>
            </a:r>
          </a:p>
          <a:p>
            <a:r>
              <a:rPr lang="en-GB" b="1" dirty="0"/>
              <a:t>Trademark</a:t>
            </a:r>
            <a:r>
              <a:rPr lang="en-GB" dirty="0"/>
              <a:t> e.g. Design Branding.</a:t>
            </a:r>
          </a:p>
          <a:p>
            <a:pPr lvl="1">
              <a:buFont typeface="Courier New" panose="02070309020205020404" pitchFamily="49" charset="0"/>
              <a:buChar char="o"/>
            </a:pPr>
            <a:r>
              <a:rPr lang="en-GB" dirty="0"/>
              <a:t>You only really need to consider trademarking your branding when your product and company really starts to take off and gain </a:t>
            </a:r>
            <a:r>
              <a:rPr lang="en-GB" dirty="0" smtClean="0"/>
              <a:t>traction</a:t>
            </a:r>
            <a:r>
              <a:rPr lang="en-GB" dirty="0"/>
              <a:t> </a:t>
            </a:r>
            <a:endParaRPr lang="en-GB" dirty="0" smtClean="0"/>
          </a:p>
          <a:p>
            <a:r>
              <a:rPr lang="en-GB" b="1" dirty="0" smtClean="0"/>
              <a:t>Design Registration </a:t>
            </a:r>
            <a:r>
              <a:rPr lang="en-GB" dirty="0" smtClean="0"/>
              <a:t>e.g. the Appearance / shape of a prototype / product.</a:t>
            </a:r>
            <a:endParaRPr lang="en-GB" dirty="0"/>
          </a:p>
          <a:p>
            <a:endParaRPr lang="en-GB" dirty="0" smtClean="0"/>
          </a:p>
        </p:txBody>
      </p:sp>
      <p:sp>
        <p:nvSpPr>
          <p:cNvPr id="5" name="TextBox 4"/>
          <p:cNvSpPr txBox="1"/>
          <p:nvPr/>
        </p:nvSpPr>
        <p:spPr>
          <a:xfrm>
            <a:off x="5906467" y="5157192"/>
            <a:ext cx="2787603" cy="230832"/>
          </a:xfrm>
          <a:prstGeom prst="rect">
            <a:avLst/>
          </a:prstGeom>
          <a:noFill/>
        </p:spPr>
        <p:txBody>
          <a:bodyPr wrap="square" rtlCol="0">
            <a:spAutoFit/>
          </a:bodyPr>
          <a:lstStyle/>
          <a:p>
            <a:pPr algn="ctr"/>
            <a:r>
              <a:rPr lang="en-GB" sz="900" dirty="0">
                <a:solidFill>
                  <a:schemeClr val="accent1"/>
                </a:solidFill>
              </a:rPr>
              <a:t>Image source: (youripinsider.eu | </a:t>
            </a:r>
            <a:r>
              <a:rPr lang="en-GB" sz="900" dirty="0" err="1">
                <a:solidFill>
                  <a:schemeClr val="accent1"/>
                </a:solidFill>
              </a:rPr>
              <a:t>url</a:t>
            </a:r>
            <a:r>
              <a:rPr lang="en-GB" sz="900" dirty="0">
                <a:solidFill>
                  <a:schemeClr val="accent1"/>
                </a:solidFill>
              </a:rPr>
              <a:t> see notes[1])</a:t>
            </a:r>
          </a:p>
        </p:txBody>
      </p:sp>
    </p:spTree>
    <p:extLst>
      <p:ext uri="{BB962C8B-B14F-4D97-AF65-F5344CB8AC3E}">
        <p14:creationId xmlns:p14="http://schemas.microsoft.com/office/powerpoint/2010/main" val="32898382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Bg: </a:t>
            </a:r>
            <a:r>
              <a:rPr lang="en-GB" u="sng" dirty="0" smtClean="0"/>
              <a:t>Protect </a:t>
            </a:r>
            <a:r>
              <a:rPr lang="en-GB" u="sng" dirty="0"/>
              <a:t>your Intellectual </a:t>
            </a:r>
            <a:r>
              <a:rPr lang="en-GB" u="sng" dirty="0" smtClean="0"/>
              <a:t>Property</a:t>
            </a:r>
            <a:endParaRPr lang="en-GB" u="sng" dirty="0"/>
          </a:p>
        </p:txBody>
      </p:sp>
      <p:sp>
        <p:nvSpPr>
          <p:cNvPr id="3" name="Content Placeholder 2"/>
          <p:cNvSpPr>
            <a:spLocks noGrp="1"/>
          </p:cNvSpPr>
          <p:nvPr>
            <p:ph idx="1"/>
          </p:nvPr>
        </p:nvSpPr>
        <p:spPr>
          <a:xfrm>
            <a:off x="271052" y="1196752"/>
            <a:ext cx="8428609" cy="3463409"/>
          </a:xfrm>
        </p:spPr>
        <p:txBody>
          <a:bodyPr>
            <a:noAutofit/>
          </a:bodyPr>
          <a:lstStyle/>
          <a:p>
            <a:r>
              <a:rPr lang="en-GB" sz="1600" b="1" dirty="0"/>
              <a:t>Intellectual property (IP) law </a:t>
            </a:r>
            <a:r>
              <a:rPr lang="en-GB" sz="1600" dirty="0"/>
              <a:t>is to give people and businesses </a:t>
            </a:r>
            <a:r>
              <a:rPr lang="en-GB" sz="1600" b="1" dirty="0"/>
              <a:t>property rights </a:t>
            </a:r>
            <a:r>
              <a:rPr lang="en-GB" sz="1600" dirty="0"/>
              <a:t>to the information and intellectual goods they create – usually for a limited period of time.</a:t>
            </a:r>
            <a:endParaRPr lang="en-GB" sz="1600" b="1" dirty="0"/>
          </a:p>
          <a:p>
            <a:r>
              <a:rPr lang="en-GB" sz="1600" dirty="0"/>
              <a:t>Intellectual property (IP) </a:t>
            </a:r>
            <a:r>
              <a:rPr lang="en-GB" sz="1600" b="1" dirty="0"/>
              <a:t>is a category of property</a:t>
            </a:r>
            <a:r>
              <a:rPr lang="en-GB" sz="1600" dirty="0"/>
              <a:t> that includes </a:t>
            </a:r>
            <a:r>
              <a:rPr lang="en-GB" sz="1600" b="1" dirty="0"/>
              <a:t>intangible creations </a:t>
            </a:r>
            <a:r>
              <a:rPr lang="en-GB" sz="1600" dirty="0"/>
              <a:t>of the human intellect. (1)</a:t>
            </a:r>
          </a:p>
          <a:p>
            <a:r>
              <a:rPr lang="en-GB" sz="1600" dirty="0"/>
              <a:t>Intellectual properties means the </a:t>
            </a:r>
            <a:r>
              <a:rPr lang="en-GB" sz="1600" b="1" dirty="0"/>
              <a:t>property made from the output of intelligent work. </a:t>
            </a:r>
          </a:p>
          <a:p>
            <a:r>
              <a:rPr lang="en-GB" sz="1600" dirty="0"/>
              <a:t>It is an invention, idea, design that somebody has created and the law prevents other people copying.</a:t>
            </a:r>
          </a:p>
          <a:p>
            <a:r>
              <a:rPr lang="en-GB" sz="1600" dirty="0"/>
              <a:t>It gives economic incentive for their creation, because it allows people to profit from the intellectual goods they create. (3)</a:t>
            </a:r>
          </a:p>
          <a:p>
            <a:r>
              <a:rPr lang="en-GB" sz="1600" dirty="0"/>
              <a:t>These economic incentives stimulate innovation and contribute to the technological progress of countries. (4)</a:t>
            </a:r>
          </a:p>
          <a:p>
            <a:r>
              <a:rPr lang="en-GB" sz="1600" dirty="0"/>
              <a:t>IP encompasses two types: </a:t>
            </a:r>
            <a:r>
              <a:rPr lang="en-GB" sz="1600" b="1" dirty="0"/>
              <a:t>industrial property rights </a:t>
            </a:r>
            <a:r>
              <a:rPr lang="en-GB" sz="1600" dirty="0"/>
              <a:t>(trademarks, patents, industrial designs and models) and </a:t>
            </a:r>
            <a:r>
              <a:rPr lang="en-GB" sz="1600" b="1" dirty="0"/>
              <a:t>copyright</a:t>
            </a:r>
            <a:r>
              <a:rPr lang="en-GB" sz="1600" dirty="0"/>
              <a:t>. (2)</a:t>
            </a:r>
          </a:p>
          <a:p>
            <a:r>
              <a:rPr lang="en-GB" sz="1600" dirty="0"/>
              <a:t>IP comes from your creativity or intellectual brain-power and is what sets </a:t>
            </a:r>
            <a:r>
              <a:rPr lang="en-GB" sz="1600" dirty="0" smtClean="0"/>
              <a:t>Businesses </a:t>
            </a:r>
            <a:r>
              <a:rPr lang="en-GB" sz="1600" dirty="0"/>
              <a:t>apart from </a:t>
            </a:r>
            <a:r>
              <a:rPr lang="en-GB" sz="1600" dirty="0" smtClean="0"/>
              <a:t>their competitors. Protecting IP </a:t>
            </a:r>
            <a:r>
              <a:rPr lang="en-GB" sz="1600" dirty="0"/>
              <a:t>is important for </a:t>
            </a:r>
            <a:r>
              <a:rPr lang="en-GB" sz="1600" dirty="0" smtClean="0"/>
              <a:t>business </a:t>
            </a:r>
            <a:r>
              <a:rPr lang="en-GB" sz="1600" dirty="0"/>
              <a:t>success.</a:t>
            </a:r>
          </a:p>
          <a:p>
            <a:r>
              <a:rPr lang="en-GB" sz="1600" dirty="0"/>
              <a:t>Like normal property you can sell or lease your IP to another and receive royalties for it’s use.</a:t>
            </a:r>
          </a:p>
          <a:p>
            <a:endParaRPr lang="en-GB" sz="1600" dirty="0"/>
          </a:p>
        </p:txBody>
      </p:sp>
    </p:spTree>
    <p:extLst>
      <p:ext uri="{BB962C8B-B14F-4D97-AF65-F5344CB8AC3E}">
        <p14:creationId xmlns:p14="http://schemas.microsoft.com/office/powerpoint/2010/main" val="6425476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31931"/>
            <a:ext cx="7886700" cy="994172"/>
          </a:xfrm>
        </p:spPr>
        <p:txBody>
          <a:bodyPr/>
          <a:lstStyle/>
          <a:p>
            <a:r>
              <a:rPr lang="en-GB" dirty="0" smtClean="0"/>
              <a:t>Bg: </a:t>
            </a:r>
            <a:r>
              <a:rPr lang="en-GB" u="sng" dirty="0" smtClean="0"/>
              <a:t>Examples </a:t>
            </a:r>
            <a:r>
              <a:rPr lang="en-GB" u="sng" dirty="0"/>
              <a:t>of IP </a:t>
            </a:r>
            <a:r>
              <a:rPr lang="en-GB" u="sng" dirty="0" smtClean="0"/>
              <a:t>include</a:t>
            </a:r>
            <a:endParaRPr lang="en-GB" u="sng" dirty="0"/>
          </a:p>
        </p:txBody>
      </p:sp>
      <p:sp>
        <p:nvSpPr>
          <p:cNvPr id="3" name="Content Placeholder 2"/>
          <p:cNvSpPr>
            <a:spLocks noGrp="1"/>
          </p:cNvSpPr>
          <p:nvPr>
            <p:ph idx="1"/>
          </p:nvPr>
        </p:nvSpPr>
        <p:spPr>
          <a:xfrm>
            <a:off x="467544" y="1196752"/>
            <a:ext cx="8051572" cy="3552218"/>
          </a:xfrm>
        </p:spPr>
        <p:txBody>
          <a:bodyPr>
            <a:noAutofit/>
          </a:bodyPr>
          <a:lstStyle/>
          <a:p>
            <a:r>
              <a:rPr lang="en-GB" sz="1400" b="1" dirty="0" smtClean="0"/>
              <a:t>Trademark™:</a:t>
            </a:r>
            <a:r>
              <a:rPr lang="en-GB" sz="1400" dirty="0" smtClean="0"/>
              <a:t> </a:t>
            </a:r>
            <a:r>
              <a:rPr lang="en-GB" sz="1400" dirty="0"/>
              <a:t>A trademark is a sign capable of distinguishing the goods or services of one enterprise from those of other </a:t>
            </a:r>
            <a:r>
              <a:rPr lang="en-GB" sz="1400" dirty="0" smtClean="0"/>
              <a:t>enterprises. It </a:t>
            </a:r>
            <a:r>
              <a:rPr lang="en-GB" sz="1400" dirty="0"/>
              <a:t>includes </a:t>
            </a:r>
            <a:r>
              <a:rPr lang="en-GB" sz="1400" b="1" dirty="0"/>
              <a:t>logos</a:t>
            </a:r>
            <a:r>
              <a:rPr lang="en-GB" sz="1400" dirty="0"/>
              <a:t>, </a:t>
            </a:r>
            <a:r>
              <a:rPr lang="en-GB" sz="1400" b="1" dirty="0"/>
              <a:t>business names </a:t>
            </a:r>
            <a:r>
              <a:rPr lang="en-GB" sz="1400" dirty="0" smtClean="0"/>
              <a:t>and </a:t>
            </a:r>
            <a:r>
              <a:rPr lang="en-GB" sz="1400" b="1" dirty="0" smtClean="0"/>
              <a:t>slogans</a:t>
            </a:r>
            <a:r>
              <a:rPr lang="en-GB" sz="1400" dirty="0" smtClean="0"/>
              <a:t>. Usually  valid 10 years, verified after 6, can be renewed and last as long as it is renewed. </a:t>
            </a:r>
          </a:p>
          <a:p>
            <a:r>
              <a:rPr lang="en-GB" sz="1400" b="1" dirty="0" smtClean="0"/>
              <a:t>Copyright©:</a:t>
            </a:r>
            <a:r>
              <a:rPr lang="en-GB" sz="1400" dirty="0" smtClean="0"/>
              <a:t> is generally automatic after publication and protects creators and owners of </a:t>
            </a:r>
            <a:r>
              <a:rPr lang="en-GB" sz="1400" b="1" dirty="0" smtClean="0"/>
              <a:t>music</a:t>
            </a:r>
            <a:r>
              <a:rPr lang="en-GB" sz="1400" dirty="0" smtClean="0"/>
              <a:t>, </a:t>
            </a:r>
            <a:r>
              <a:rPr lang="en-GB" sz="1400" b="1" dirty="0" smtClean="0"/>
              <a:t>writing</a:t>
            </a:r>
            <a:r>
              <a:rPr lang="en-GB" sz="1400" dirty="0" smtClean="0"/>
              <a:t>, </a:t>
            </a:r>
            <a:r>
              <a:rPr lang="en-GB" sz="1400" b="1" dirty="0" smtClean="0"/>
              <a:t>art</a:t>
            </a:r>
            <a:r>
              <a:rPr lang="en-GB" sz="1400" dirty="0" smtClean="0"/>
              <a:t>, </a:t>
            </a:r>
            <a:r>
              <a:rPr lang="en-GB" sz="1400" b="1" dirty="0" smtClean="0"/>
              <a:t>photography</a:t>
            </a:r>
            <a:r>
              <a:rPr lang="en-GB" sz="1400" dirty="0" smtClean="0"/>
              <a:t> and </a:t>
            </a:r>
            <a:r>
              <a:rPr lang="en-GB" sz="1400" b="1" dirty="0" smtClean="0"/>
              <a:t>software</a:t>
            </a:r>
            <a:r>
              <a:rPr lang="en-GB" sz="1400" dirty="0" smtClean="0"/>
              <a:t> against unlicensed copying of their works. Copyright (or author’s right) is a legal term used to describe the rights that creators have over their work. Works covered by copyright range from books, music, paintings, sculpture, and films, to computer programs (</a:t>
            </a:r>
            <a:r>
              <a:rPr lang="en-GB" sz="1400" b="1" dirty="0" smtClean="0"/>
              <a:t>Software</a:t>
            </a:r>
            <a:r>
              <a:rPr lang="en-GB" sz="1400" dirty="0" smtClean="0"/>
              <a:t>), databases, advertisements, maps, and technical drawings. Generally protected for 70 </a:t>
            </a:r>
            <a:r>
              <a:rPr lang="en-GB" sz="1400" dirty="0" err="1" smtClean="0"/>
              <a:t>yrs</a:t>
            </a:r>
            <a:r>
              <a:rPr lang="en-GB" sz="1400" dirty="0" smtClean="0"/>
              <a:t> after the creator's death. See </a:t>
            </a:r>
            <a:r>
              <a:rPr lang="en-GB" sz="1400" dirty="0" smtClean="0">
                <a:hlinkClick r:id="rId3"/>
              </a:rPr>
              <a:t>International Copyright</a:t>
            </a:r>
            <a:r>
              <a:rPr lang="en-GB" sz="1400" dirty="0" smtClean="0"/>
              <a:t>* treaties for an overview of the </a:t>
            </a:r>
            <a:r>
              <a:rPr lang="en-GB" sz="1400" dirty="0" smtClean="0">
                <a:hlinkClick r:id="rId4"/>
              </a:rPr>
              <a:t>Universal Copyright Convention</a:t>
            </a:r>
            <a:r>
              <a:rPr lang="en-GB" sz="1400" dirty="0" smtClean="0"/>
              <a:t>* and the </a:t>
            </a:r>
            <a:r>
              <a:rPr lang="en-GB" sz="1400" dirty="0" smtClean="0">
                <a:hlinkClick r:id="rId5"/>
              </a:rPr>
              <a:t>Berne Convention</a:t>
            </a:r>
            <a:r>
              <a:rPr lang="en-GB" sz="1400" dirty="0" smtClean="0"/>
              <a:t>*. Optional: You can sign it and publish it online. Use Online Copyright Service to register your ©: </a:t>
            </a:r>
            <a:r>
              <a:rPr lang="en-GB" sz="1400" dirty="0" smtClean="0">
                <a:hlinkClick r:id="rId6"/>
              </a:rPr>
              <a:t>https://www.copyrightservice.co.uk/</a:t>
            </a:r>
            <a:r>
              <a:rPr lang="en-GB" sz="1400" dirty="0" smtClean="0"/>
              <a:t>. </a:t>
            </a:r>
          </a:p>
          <a:p>
            <a:r>
              <a:rPr lang="en-GB" sz="1400" b="1" dirty="0" smtClean="0"/>
              <a:t>Patent(p) :</a:t>
            </a:r>
            <a:r>
              <a:rPr lang="en-GB" sz="1400" dirty="0" smtClean="0"/>
              <a:t> </a:t>
            </a:r>
            <a:r>
              <a:rPr lang="en-GB" sz="1400" dirty="0"/>
              <a:t>A patent is an exclusive right granted for </a:t>
            </a:r>
            <a:r>
              <a:rPr lang="en-GB" sz="1400" dirty="0" smtClean="0"/>
              <a:t>an invention / an idea (usually </a:t>
            </a:r>
            <a:r>
              <a:rPr lang="en-GB" sz="1400" b="1" dirty="0" smtClean="0"/>
              <a:t>hardware </a:t>
            </a:r>
            <a:r>
              <a:rPr lang="en-GB" sz="1400" dirty="0" smtClean="0"/>
              <a:t>but can be used for software ideas also), </a:t>
            </a:r>
            <a:r>
              <a:rPr lang="en-GB" sz="1400" dirty="0"/>
              <a:t>which is a </a:t>
            </a:r>
            <a:r>
              <a:rPr lang="en-GB" sz="1400" b="1" dirty="0"/>
              <a:t>product</a:t>
            </a:r>
            <a:r>
              <a:rPr lang="en-GB" sz="1400" dirty="0"/>
              <a:t> </a:t>
            </a:r>
            <a:r>
              <a:rPr lang="en-GB" sz="1400" dirty="0" smtClean="0"/>
              <a:t>or process that </a:t>
            </a:r>
            <a:r>
              <a:rPr lang="en-GB" sz="1400" dirty="0"/>
              <a:t>provides a new way of doing something, or offers a new technical solution </a:t>
            </a:r>
            <a:r>
              <a:rPr lang="en-GB" sz="1400" dirty="0" smtClean="0"/>
              <a:t>(process) to </a:t>
            </a:r>
            <a:r>
              <a:rPr lang="en-GB" sz="1400" dirty="0"/>
              <a:t>a problem. </a:t>
            </a:r>
            <a:r>
              <a:rPr lang="en-GB" sz="1400" dirty="0" smtClean="0"/>
              <a:t>If </a:t>
            </a:r>
            <a:r>
              <a:rPr lang="en-GB" sz="1400" dirty="0"/>
              <a:t>you have a new product idea, you can apply for a patent. </a:t>
            </a:r>
            <a:r>
              <a:rPr lang="en-GB" sz="1400" dirty="0" smtClean="0"/>
              <a:t>To </a:t>
            </a:r>
            <a:r>
              <a:rPr lang="en-GB" sz="1400" dirty="0"/>
              <a:t>get a patent, technical information about the invention must be disclosed in a patent </a:t>
            </a:r>
            <a:r>
              <a:rPr lang="en-GB" sz="1400" dirty="0" smtClean="0"/>
              <a:t>application. A patent protects your idea and design for up to </a:t>
            </a:r>
            <a:r>
              <a:rPr lang="en-GB" sz="1400" dirty="0"/>
              <a:t>20 years and prevents others from making, selling or using your idea without prior </a:t>
            </a:r>
            <a:r>
              <a:rPr lang="en-GB" sz="1400" dirty="0" smtClean="0"/>
              <a:t>permission.</a:t>
            </a:r>
          </a:p>
          <a:p>
            <a:r>
              <a:rPr lang="en-GB" sz="1400" b="1" dirty="0" smtClean="0"/>
              <a:t>Design registration®:</a:t>
            </a:r>
            <a:r>
              <a:rPr lang="en-GB" sz="1400" dirty="0" smtClean="0"/>
              <a:t> </a:t>
            </a:r>
            <a:r>
              <a:rPr lang="en-GB" sz="1400" dirty="0"/>
              <a:t>protects the outward appearance of a product or part of a product, as opposed to its technical </a:t>
            </a:r>
            <a:r>
              <a:rPr lang="en-GB" sz="1400" dirty="0" smtClean="0"/>
              <a:t>function e.g. Products shape (3D </a:t>
            </a:r>
            <a:r>
              <a:rPr lang="en-GB" sz="1400" dirty="0"/>
              <a:t>shape of </a:t>
            </a:r>
            <a:r>
              <a:rPr lang="en-GB" sz="1400" dirty="0" smtClean="0"/>
              <a:t>Fanta </a:t>
            </a:r>
            <a:r>
              <a:rPr lang="en-GB" sz="1400" dirty="0"/>
              <a:t>bottle) </a:t>
            </a:r>
            <a:r>
              <a:rPr lang="en-GB" sz="1400" dirty="0" smtClean="0"/>
              <a:t>for up </a:t>
            </a:r>
            <a:r>
              <a:rPr lang="en-GB" sz="1400" dirty="0"/>
              <a:t>to 25 years</a:t>
            </a:r>
            <a:r>
              <a:rPr lang="en-GB" sz="1400" dirty="0" smtClean="0"/>
              <a:t>.</a:t>
            </a:r>
            <a:endParaRPr lang="en-GB" sz="1400" dirty="0"/>
          </a:p>
          <a:p>
            <a:endParaRPr lang="en-GB" sz="1400" dirty="0"/>
          </a:p>
        </p:txBody>
      </p:sp>
    </p:spTree>
    <p:extLst>
      <p:ext uri="{BB962C8B-B14F-4D97-AF65-F5344CB8AC3E}">
        <p14:creationId xmlns:p14="http://schemas.microsoft.com/office/powerpoint/2010/main" val="10078383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Bg: </a:t>
            </a:r>
            <a:r>
              <a:rPr lang="en-GB" u="sng" dirty="0" smtClean="0"/>
              <a:t>IP and Code</a:t>
            </a:r>
            <a:endParaRPr lang="en-GB" u="sng" dirty="0"/>
          </a:p>
        </p:txBody>
      </p:sp>
      <p:sp>
        <p:nvSpPr>
          <p:cNvPr id="3" name="Content Placeholder 2"/>
          <p:cNvSpPr>
            <a:spLocks noGrp="1"/>
          </p:cNvSpPr>
          <p:nvPr>
            <p:ph idx="1"/>
          </p:nvPr>
        </p:nvSpPr>
        <p:spPr/>
        <p:txBody>
          <a:bodyPr>
            <a:normAutofit/>
          </a:bodyPr>
          <a:lstStyle/>
          <a:p>
            <a:r>
              <a:rPr lang="en-GB" sz="2800" dirty="0" smtClean="0"/>
              <a:t>Both </a:t>
            </a:r>
            <a:r>
              <a:rPr lang="en-GB" sz="2800" dirty="0"/>
              <a:t>patents and copyrights protect software from theft </a:t>
            </a:r>
            <a:r>
              <a:rPr lang="en-GB" sz="2800" dirty="0" smtClean="0"/>
              <a:t>under </a:t>
            </a:r>
            <a:r>
              <a:rPr lang="en-GB" sz="2800" dirty="0"/>
              <a:t>law. </a:t>
            </a:r>
            <a:endParaRPr lang="en-GB" sz="2800" dirty="0" smtClean="0"/>
          </a:p>
          <a:p>
            <a:r>
              <a:rPr lang="en-GB" sz="2800" dirty="0" smtClean="0"/>
              <a:t>Each </a:t>
            </a:r>
            <a:r>
              <a:rPr lang="en-GB" sz="2800" dirty="0"/>
              <a:t>one protects a different part of the software. </a:t>
            </a:r>
            <a:endParaRPr lang="en-GB" sz="2800" dirty="0" smtClean="0"/>
          </a:p>
          <a:p>
            <a:r>
              <a:rPr lang="en-GB" sz="2800" dirty="0" smtClean="0"/>
              <a:t>Patents </a:t>
            </a:r>
            <a:r>
              <a:rPr lang="en-GB" sz="2800" dirty="0"/>
              <a:t>protect the idea, while copyright protects the source code. (</a:t>
            </a:r>
            <a:r>
              <a:rPr lang="en-GB" sz="2800" dirty="0" smtClean="0"/>
              <a:t>1)</a:t>
            </a:r>
          </a:p>
          <a:p>
            <a:pPr lvl="1">
              <a:buFont typeface="Wingdings" panose="05000000000000000000" pitchFamily="2" charset="2"/>
              <a:buChar char="Ø"/>
            </a:pPr>
            <a:r>
              <a:rPr lang="en-GB" sz="1600" dirty="0" smtClean="0"/>
              <a:t>For further information please </a:t>
            </a:r>
            <a:r>
              <a:rPr lang="en-GB" sz="1600" dirty="0" smtClean="0">
                <a:hlinkClick r:id="rId3"/>
              </a:rPr>
              <a:t>click here</a:t>
            </a:r>
            <a:r>
              <a:rPr lang="en-GB" sz="1600" dirty="0" smtClean="0"/>
              <a:t>.</a:t>
            </a:r>
            <a:endParaRPr lang="en-GB" sz="1600" dirty="0"/>
          </a:p>
        </p:txBody>
      </p:sp>
    </p:spTree>
    <p:extLst>
      <p:ext uri="{BB962C8B-B14F-4D97-AF65-F5344CB8AC3E}">
        <p14:creationId xmlns:p14="http://schemas.microsoft.com/office/powerpoint/2010/main" val="17010899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Activity: Patent </a:t>
            </a:r>
            <a:r>
              <a:rPr lang="en-GB" b="1" u="sng" dirty="0"/>
              <a:t>S</a:t>
            </a:r>
            <a:r>
              <a:rPr lang="en-GB" b="1" u="sng" dirty="0" smtClean="0"/>
              <a:t>earch</a:t>
            </a:r>
            <a:endParaRPr lang="en-GB" b="1" u="sng" dirty="0"/>
          </a:p>
        </p:txBody>
      </p:sp>
      <p:sp>
        <p:nvSpPr>
          <p:cNvPr id="3" name="Content Placeholder 2"/>
          <p:cNvSpPr>
            <a:spLocks noGrp="1"/>
          </p:cNvSpPr>
          <p:nvPr>
            <p:ph idx="1"/>
          </p:nvPr>
        </p:nvSpPr>
        <p:spPr/>
        <p:txBody>
          <a:bodyPr/>
          <a:lstStyle/>
          <a:p>
            <a:r>
              <a:rPr lang="en-GB" dirty="0" smtClean="0"/>
              <a:t>Use the Google patent </a:t>
            </a:r>
            <a:r>
              <a:rPr lang="en-GB" dirty="0"/>
              <a:t>search tool </a:t>
            </a:r>
            <a:r>
              <a:rPr lang="en-GB" dirty="0" smtClean="0"/>
              <a:t>to see if you can find </a:t>
            </a:r>
            <a:r>
              <a:rPr lang="en-GB" dirty="0"/>
              <a:t>a patent </a:t>
            </a:r>
            <a:r>
              <a:rPr lang="en-GB" dirty="0" smtClean="0"/>
              <a:t>that is the same or similar </a:t>
            </a:r>
            <a:r>
              <a:rPr lang="en-GB" dirty="0"/>
              <a:t>to </a:t>
            </a:r>
            <a:r>
              <a:rPr lang="en-GB" dirty="0" smtClean="0"/>
              <a:t>your idea:</a:t>
            </a:r>
            <a:r>
              <a:rPr lang="en-GB" dirty="0"/>
              <a:t> </a:t>
            </a:r>
            <a:br>
              <a:rPr lang="en-GB" dirty="0"/>
            </a:br>
            <a:r>
              <a:rPr lang="en-GB" dirty="0" smtClean="0">
                <a:hlinkClick r:id="rId2"/>
              </a:rPr>
              <a:t>https://patents.google.com/</a:t>
            </a:r>
            <a:r>
              <a:rPr lang="en-GB" dirty="0" smtClean="0"/>
              <a:t>.</a:t>
            </a:r>
          </a:p>
          <a:p>
            <a:endParaRPr lang="en-GB" dirty="0"/>
          </a:p>
        </p:txBody>
      </p:sp>
    </p:spTree>
    <p:extLst>
      <p:ext uri="{BB962C8B-B14F-4D97-AF65-F5344CB8AC3E}">
        <p14:creationId xmlns:p14="http://schemas.microsoft.com/office/powerpoint/2010/main" val="34821784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t>Activity: </a:t>
            </a:r>
            <a:r>
              <a:rPr lang="en-GB" dirty="0"/>
              <a:t>🐕 </a:t>
            </a:r>
            <a:r>
              <a:rPr lang="en-GB" dirty="0" smtClean="0"/>
              <a:t>🐶</a:t>
            </a:r>
            <a:r>
              <a:rPr lang="en-GB" b="1" dirty="0"/>
              <a:t/>
            </a:r>
            <a:br>
              <a:rPr lang="en-GB" b="1" dirty="0"/>
            </a:br>
            <a:r>
              <a:rPr lang="en-GB" b="1" u="sng" dirty="0" smtClean="0"/>
              <a:t>PETS Analysis</a:t>
            </a:r>
            <a:endParaRPr lang="en-GB" b="1" u="sng"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dirty="0" smtClean="0"/>
              <a:t>Q. What is a PETS / PEST / PESTLE Analysis?</a:t>
            </a:r>
            <a:br>
              <a:rPr lang="en-GB" dirty="0" smtClean="0"/>
            </a:br>
            <a:r>
              <a:rPr lang="en-GB" sz="2000" dirty="0" smtClean="0"/>
              <a:t>Note: Share when prompted.</a:t>
            </a:r>
          </a:p>
          <a:p>
            <a:pPr marL="514350" indent="-514350">
              <a:buFont typeface="+mj-lt"/>
              <a:buAutoNum type="arabicPeriod"/>
            </a:pPr>
            <a:r>
              <a:rPr lang="en-GB" dirty="0"/>
              <a:t>Q. </a:t>
            </a:r>
            <a:r>
              <a:rPr lang="en-GB" dirty="0" smtClean="0"/>
              <a:t>What is it used for and Why is it useful?</a:t>
            </a:r>
            <a:r>
              <a:rPr lang="en-GB" sz="2000" dirty="0"/>
              <a:t/>
            </a:r>
            <a:br>
              <a:rPr lang="en-GB" sz="2000" dirty="0"/>
            </a:br>
            <a:r>
              <a:rPr lang="en-GB" sz="1400" dirty="0"/>
              <a:t>Note: Share when prompted.</a:t>
            </a:r>
          </a:p>
          <a:p>
            <a:pPr marL="514350" indent="-514350">
              <a:buFont typeface="+mj-lt"/>
              <a:buAutoNum type="arabicPeriod"/>
            </a:pPr>
            <a:endParaRPr lang="en-GB" sz="2000" dirty="0" smtClean="0"/>
          </a:p>
        </p:txBody>
      </p:sp>
    </p:spTree>
    <p:extLst>
      <p:ext uri="{BB962C8B-B14F-4D97-AF65-F5344CB8AC3E}">
        <p14:creationId xmlns:p14="http://schemas.microsoft.com/office/powerpoint/2010/main" val="10171254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92089"/>
            <a:ext cx="8229600" cy="1004663"/>
          </a:xfrm>
        </p:spPr>
        <p:txBody>
          <a:bodyPr>
            <a:normAutofit fontScale="90000"/>
          </a:bodyPr>
          <a:lstStyle/>
          <a:p>
            <a:pPr algn="ctr"/>
            <a:r>
              <a:rPr lang="en-GB" b="1" u="sng" dirty="0" smtClean="0"/>
              <a:t>Team </a:t>
            </a:r>
            <a:r>
              <a:rPr lang="en-GB" b="1" u="sng" dirty="0" smtClean="0">
                <a:effectLst/>
              </a:rPr>
              <a:t>Activity: </a:t>
            </a:r>
            <a:r>
              <a:rPr lang="en-GB" b="1" u="sng" dirty="0" smtClean="0"/>
              <a:t>PETS/PEST Analysis</a:t>
            </a:r>
            <a:endParaRPr lang="en-GB" b="1" u="sng" dirty="0"/>
          </a:p>
        </p:txBody>
      </p:sp>
      <p:sp>
        <p:nvSpPr>
          <p:cNvPr id="2" name="Content Placeholder 1"/>
          <p:cNvSpPr>
            <a:spLocks noGrp="1"/>
          </p:cNvSpPr>
          <p:nvPr>
            <p:ph idx="1"/>
          </p:nvPr>
        </p:nvSpPr>
        <p:spPr>
          <a:xfrm>
            <a:off x="287524" y="1124744"/>
            <a:ext cx="8568952" cy="4309939"/>
          </a:xfrm>
        </p:spPr>
        <p:txBody>
          <a:bodyPr>
            <a:noAutofit/>
          </a:bodyPr>
          <a:lstStyle/>
          <a:p>
            <a:pPr marL="109728" indent="0">
              <a:buNone/>
            </a:pPr>
            <a:r>
              <a:rPr lang="en-GB" sz="1800" b="1" dirty="0" smtClean="0"/>
              <a:t>In Teams complete a PETS/PEST analysis for your prototype / Tech Start-Up. </a:t>
            </a:r>
            <a:r>
              <a:rPr lang="en-GB" sz="1600" dirty="0" smtClean="0"/>
              <a:t>Research </a:t>
            </a:r>
            <a:r>
              <a:rPr lang="en-GB" sz="1600" dirty="0"/>
              <a:t>document and cite </a:t>
            </a:r>
            <a:r>
              <a:rPr lang="en-GB" sz="1600" dirty="0" smtClean="0"/>
              <a:t>your findings. Help and support each other.</a:t>
            </a:r>
          </a:p>
          <a:p>
            <a:r>
              <a:rPr lang="en-GB" sz="1800" b="1" dirty="0" smtClean="0"/>
              <a:t>Political </a:t>
            </a:r>
            <a:r>
              <a:rPr lang="en-GB" sz="1800" b="1" dirty="0"/>
              <a:t>&amp; Legal</a:t>
            </a:r>
            <a:r>
              <a:rPr lang="en-GB" sz="1800" dirty="0"/>
              <a:t>: What are some of the political and legal factors that may influence your </a:t>
            </a:r>
            <a:r>
              <a:rPr lang="en-GB" sz="1800" dirty="0" smtClean="0"/>
              <a:t>innovation/start-up?</a:t>
            </a:r>
            <a:r>
              <a:rPr lang="en-GB" sz="1800" dirty="0"/>
              <a:t> </a:t>
            </a:r>
            <a:endParaRPr lang="en-GB" sz="1800" dirty="0" smtClean="0"/>
          </a:p>
          <a:p>
            <a:pPr lvl="1">
              <a:buFont typeface="Courier New" panose="02070309020205020404" pitchFamily="49" charset="0"/>
              <a:buChar char="o"/>
            </a:pPr>
            <a:r>
              <a:rPr lang="en-GB" sz="1400" dirty="0" smtClean="0"/>
              <a:t>E.g</a:t>
            </a:r>
            <a:r>
              <a:rPr lang="en-GB" sz="1400" dirty="0"/>
              <a:t>. </a:t>
            </a:r>
            <a:r>
              <a:rPr lang="en-GB" sz="1400" dirty="0" smtClean="0"/>
              <a:t>General Data Protection Regulation (GDPR), Employment law (e.g. Minimum wage), Health &amp; Safety at Work Act, Equal </a:t>
            </a:r>
            <a:r>
              <a:rPr lang="en-GB" sz="1400" dirty="0"/>
              <a:t>Opportunities, </a:t>
            </a:r>
            <a:r>
              <a:rPr lang="en-GB" sz="1400" dirty="0" smtClean="0"/>
              <a:t>Sale of Goods Act, IP </a:t>
            </a:r>
            <a:r>
              <a:rPr lang="en-GB" sz="1400" dirty="0"/>
              <a:t>[Copyright software/text. Trademark design work, patent your product design].</a:t>
            </a:r>
          </a:p>
          <a:p>
            <a:r>
              <a:rPr lang="en-GB" sz="1800" b="1" dirty="0" smtClean="0"/>
              <a:t>Economic &amp; Competition</a:t>
            </a:r>
            <a:r>
              <a:rPr lang="en-GB" sz="1800" dirty="0" smtClean="0"/>
              <a:t>: </a:t>
            </a:r>
            <a:r>
              <a:rPr lang="en-GB" sz="1800" dirty="0"/>
              <a:t>What are some of the economic factors that may influence your innovation/start-up? </a:t>
            </a:r>
            <a:endParaRPr lang="en-GB" sz="1800" dirty="0" smtClean="0"/>
          </a:p>
          <a:p>
            <a:pPr lvl="1">
              <a:buFont typeface="Courier New" panose="02070309020205020404" pitchFamily="49" charset="0"/>
              <a:buChar char="o"/>
            </a:pPr>
            <a:r>
              <a:rPr lang="en-GB" sz="1400" dirty="0" smtClean="0"/>
              <a:t>E.g. Competitors, cost of supplies / resources required, revenue streams / sales / demand.</a:t>
            </a:r>
          </a:p>
          <a:p>
            <a:r>
              <a:rPr lang="en-GB" sz="1800" b="1" dirty="0" smtClean="0"/>
              <a:t>Social </a:t>
            </a:r>
            <a:r>
              <a:rPr lang="en-GB" sz="1800" b="1" dirty="0"/>
              <a:t>&amp; Customers</a:t>
            </a:r>
            <a:r>
              <a:rPr lang="en-GB" sz="1800" dirty="0"/>
              <a:t>: What are some of the social / customer factors that may influence your innovation/start-up?</a:t>
            </a:r>
          </a:p>
          <a:p>
            <a:pPr lvl="1">
              <a:buFont typeface="Courier New" panose="02070309020205020404" pitchFamily="49" charset="0"/>
              <a:buChar char="o"/>
            </a:pPr>
            <a:r>
              <a:rPr lang="en-GB" sz="1400" dirty="0"/>
              <a:t>Trend stats e.g. look at sales of similar products, reviews, Target market (reach, disposable income</a:t>
            </a:r>
            <a:r>
              <a:rPr lang="en-GB" sz="1400" dirty="0" smtClean="0"/>
              <a:t>).</a:t>
            </a:r>
          </a:p>
          <a:p>
            <a:r>
              <a:rPr lang="en-GB" sz="1800" b="1" dirty="0"/>
              <a:t>Technology</a:t>
            </a:r>
            <a:r>
              <a:rPr lang="en-GB" sz="1800" dirty="0"/>
              <a:t>: What are some of the tech factors that may influence your start-up?</a:t>
            </a:r>
          </a:p>
          <a:p>
            <a:pPr lvl="1">
              <a:buFont typeface="Courier New" panose="02070309020205020404" pitchFamily="49" charset="0"/>
              <a:buChar char="o"/>
            </a:pPr>
            <a:r>
              <a:rPr lang="en-GB" sz="1400" dirty="0"/>
              <a:t>E.g. What technology do you need to create your product, to promote, sell and distribute it</a:t>
            </a:r>
            <a:r>
              <a:rPr lang="en-GB" sz="1400" dirty="0" smtClean="0"/>
              <a:t>.</a:t>
            </a:r>
            <a:endParaRPr lang="en-GB" sz="1400" dirty="0"/>
          </a:p>
          <a:p>
            <a:pPr>
              <a:buFont typeface="Courier New" panose="02070309020205020404" pitchFamily="49" charset="0"/>
              <a:buChar char="o"/>
            </a:pPr>
            <a:endParaRPr lang="en-GB" sz="1600" dirty="0" smtClean="0"/>
          </a:p>
          <a:p>
            <a:pPr marL="624078" indent="-514350">
              <a:buFont typeface="+mj-lt"/>
              <a:buAutoNum type="arabicPeriod"/>
            </a:pPr>
            <a:endParaRPr lang="en-GB" sz="1800" dirty="0" smtClean="0"/>
          </a:p>
          <a:p>
            <a:pPr marL="624078" indent="-514350">
              <a:buFont typeface="+mj-lt"/>
              <a:buAutoNum type="arabicPeriod"/>
            </a:pPr>
            <a:endParaRPr lang="en-GB" sz="1800" dirty="0" smtClean="0"/>
          </a:p>
          <a:p>
            <a:endParaRPr lang="en-GB" sz="1800" dirty="0"/>
          </a:p>
        </p:txBody>
      </p:sp>
    </p:spTree>
    <p:extLst>
      <p:ext uri="{BB962C8B-B14F-4D97-AF65-F5344CB8AC3E}">
        <p14:creationId xmlns:p14="http://schemas.microsoft.com/office/powerpoint/2010/main" val="4249699597"/>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0" dirty="0" smtClean="0"/>
              <a:t>Bg. </a:t>
            </a:r>
            <a:r>
              <a:rPr lang="en-GB" u="sng" dirty="0" smtClean="0"/>
              <a:t>PEST Analysis</a:t>
            </a:r>
            <a:endParaRPr lang="en-GB" u="sng" dirty="0"/>
          </a:p>
        </p:txBody>
      </p:sp>
      <p:sp>
        <p:nvSpPr>
          <p:cNvPr id="2" name="Content Placeholder 1"/>
          <p:cNvSpPr>
            <a:spLocks noGrp="1"/>
          </p:cNvSpPr>
          <p:nvPr>
            <p:ph idx="1"/>
          </p:nvPr>
        </p:nvSpPr>
        <p:spPr/>
        <p:txBody>
          <a:bodyPr>
            <a:normAutofit/>
          </a:bodyPr>
          <a:lstStyle/>
          <a:p>
            <a:r>
              <a:rPr lang="en-GB" sz="2100" dirty="0" smtClean="0"/>
              <a:t>It is very important to consider the external environment in which your new product / business will operate in order to gain an understanding of your:</a:t>
            </a:r>
          </a:p>
          <a:p>
            <a:pPr lvl="1">
              <a:buFont typeface="Courier New" panose="02070309020205020404" pitchFamily="49" charset="0"/>
              <a:buChar char="o"/>
            </a:pPr>
            <a:r>
              <a:rPr lang="en-GB" sz="2100" b="1" dirty="0" smtClean="0"/>
              <a:t>Competitors</a:t>
            </a:r>
            <a:r>
              <a:rPr lang="en-GB" sz="2100" dirty="0" smtClean="0"/>
              <a:t> products</a:t>
            </a:r>
          </a:p>
          <a:p>
            <a:pPr lvl="1">
              <a:buFont typeface="Courier New" panose="02070309020205020404" pitchFamily="49" charset="0"/>
              <a:buChar char="o"/>
            </a:pPr>
            <a:r>
              <a:rPr lang="en-GB" sz="2100" dirty="0" smtClean="0"/>
              <a:t>Your </a:t>
            </a:r>
            <a:r>
              <a:rPr lang="en-GB" sz="2100" b="1" dirty="0" smtClean="0"/>
              <a:t>Customers</a:t>
            </a:r>
          </a:p>
          <a:p>
            <a:pPr lvl="1">
              <a:buFont typeface="Courier New" panose="02070309020205020404" pitchFamily="49" charset="0"/>
              <a:buChar char="o"/>
            </a:pPr>
            <a:r>
              <a:rPr lang="en-GB" sz="2100" dirty="0" smtClean="0"/>
              <a:t>Up-to-date </a:t>
            </a:r>
            <a:r>
              <a:rPr lang="en-GB" sz="2100" b="1" dirty="0"/>
              <a:t>T</a:t>
            </a:r>
            <a:r>
              <a:rPr lang="en-GB" sz="2100" b="1" dirty="0" smtClean="0"/>
              <a:t>echnology</a:t>
            </a:r>
            <a:r>
              <a:rPr lang="en-GB" sz="2100" dirty="0" smtClean="0"/>
              <a:t> and</a:t>
            </a:r>
          </a:p>
          <a:p>
            <a:pPr lvl="1">
              <a:buFont typeface="Courier New" panose="02070309020205020404" pitchFamily="49" charset="0"/>
              <a:buChar char="o"/>
            </a:pPr>
            <a:r>
              <a:rPr lang="en-GB" sz="2100" dirty="0" smtClean="0"/>
              <a:t>key </a:t>
            </a:r>
            <a:r>
              <a:rPr lang="en-GB" sz="2100" b="1" dirty="0" smtClean="0"/>
              <a:t>Legal</a:t>
            </a:r>
            <a:r>
              <a:rPr lang="en-GB" sz="2100" dirty="0" smtClean="0"/>
              <a:t> considerations and requirements.</a:t>
            </a:r>
          </a:p>
          <a:p>
            <a:r>
              <a:rPr lang="en-GB" sz="2100" dirty="0" smtClean="0"/>
              <a:t>To do this you can use a simple </a:t>
            </a:r>
            <a:r>
              <a:rPr lang="en-GB" sz="2100" b="1" dirty="0" smtClean="0"/>
              <a:t>PEST (Political, Economic, Social &amp; Technological)</a:t>
            </a:r>
            <a:r>
              <a:rPr lang="en-GB" sz="2100" dirty="0" smtClean="0"/>
              <a:t> analysis to help you identify and understand the various considerations.</a:t>
            </a:r>
          </a:p>
        </p:txBody>
      </p:sp>
    </p:spTree>
    <p:extLst>
      <p:ext uri="{BB962C8B-B14F-4D97-AF65-F5344CB8AC3E}">
        <p14:creationId xmlns:p14="http://schemas.microsoft.com/office/powerpoint/2010/main" val="13869879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Bg. </a:t>
            </a:r>
            <a:r>
              <a:rPr lang="en-GB" u="sng" dirty="0" smtClean="0"/>
              <a:t>Tips: PEST Analysis</a:t>
            </a:r>
            <a:endParaRPr lang="en-GB" u="sng" dirty="0"/>
          </a:p>
        </p:txBody>
      </p:sp>
      <p:sp>
        <p:nvSpPr>
          <p:cNvPr id="2" name="Content Placeholder 1"/>
          <p:cNvSpPr>
            <a:spLocks noGrp="1"/>
          </p:cNvSpPr>
          <p:nvPr>
            <p:ph idx="1"/>
          </p:nvPr>
        </p:nvSpPr>
        <p:spPr/>
        <p:txBody>
          <a:bodyPr>
            <a:normAutofit fontScale="92500" lnSpcReduction="10000"/>
          </a:bodyPr>
          <a:lstStyle/>
          <a:p>
            <a:r>
              <a:rPr lang="en-GB" b="1" dirty="0"/>
              <a:t>Size Guidelines:</a:t>
            </a:r>
            <a:r>
              <a:rPr lang="en-GB" dirty="0"/>
              <a:t> </a:t>
            </a:r>
            <a:endParaRPr lang="en-GB" dirty="0" smtClean="0"/>
          </a:p>
          <a:p>
            <a:pPr lvl="1">
              <a:buFont typeface="Courier New" panose="02070309020205020404" pitchFamily="49" charset="0"/>
              <a:buChar char="o"/>
            </a:pPr>
            <a:r>
              <a:rPr lang="en-GB" dirty="0" smtClean="0"/>
              <a:t>Approx. </a:t>
            </a:r>
            <a:r>
              <a:rPr lang="en-GB" dirty="0"/>
              <a:t>4</a:t>
            </a:r>
            <a:r>
              <a:rPr lang="en-GB" dirty="0" smtClean="0"/>
              <a:t>-6 bullet points </a:t>
            </a:r>
            <a:r>
              <a:rPr lang="en-GB" dirty="0"/>
              <a:t>per </a:t>
            </a:r>
            <a:r>
              <a:rPr lang="en-GB" dirty="0" smtClean="0"/>
              <a:t>section.</a:t>
            </a:r>
          </a:p>
          <a:p>
            <a:pPr lvl="1">
              <a:buFont typeface="Courier New" panose="02070309020205020404" pitchFamily="49" charset="0"/>
              <a:buChar char="o"/>
            </a:pPr>
            <a:r>
              <a:rPr lang="en-GB" dirty="0" smtClean="0"/>
              <a:t>Each bullet point: One </a:t>
            </a:r>
            <a:r>
              <a:rPr lang="en-GB" dirty="0"/>
              <a:t>sentence to a paragraph in size with </a:t>
            </a:r>
            <a:r>
              <a:rPr lang="en-GB" dirty="0" smtClean="0"/>
              <a:t>a citation </a:t>
            </a:r>
            <a:r>
              <a:rPr lang="en-GB" dirty="0"/>
              <a:t>for each.</a:t>
            </a:r>
          </a:p>
          <a:p>
            <a:endParaRPr lang="en-GB" dirty="0"/>
          </a:p>
          <a:p>
            <a:r>
              <a:rPr lang="en-GB" dirty="0" smtClean="0"/>
              <a:t>Stats:</a:t>
            </a:r>
          </a:p>
          <a:p>
            <a:pPr lvl="1">
              <a:buFont typeface="Courier New" panose="02070309020205020404" pitchFamily="49" charset="0"/>
              <a:buChar char="o"/>
            </a:pPr>
            <a:r>
              <a:rPr lang="en-GB" dirty="0" smtClean="0"/>
              <a:t>Google </a:t>
            </a:r>
            <a:r>
              <a:rPr lang="en-GB" dirty="0"/>
              <a:t>and the </a:t>
            </a:r>
            <a:r>
              <a:rPr lang="en-GB" dirty="0" err="1"/>
              <a:t>Marketline</a:t>
            </a:r>
            <a:r>
              <a:rPr lang="en-GB" dirty="0"/>
              <a:t> database in the </a:t>
            </a:r>
            <a:r>
              <a:rPr lang="en-GB" dirty="0" smtClean="0"/>
              <a:t>University’s</a:t>
            </a:r>
            <a:r>
              <a:rPr lang="en-GB" dirty="0"/>
              <a:t> Online Library can be useful for </a:t>
            </a:r>
            <a:r>
              <a:rPr lang="en-GB" dirty="0" smtClean="0"/>
              <a:t>discovering market</a:t>
            </a:r>
            <a:r>
              <a:rPr lang="en-GB" dirty="0"/>
              <a:t> trend </a:t>
            </a:r>
            <a:r>
              <a:rPr lang="en-GB" dirty="0" smtClean="0"/>
              <a:t>and sales data</a:t>
            </a:r>
            <a:r>
              <a:rPr lang="en-GB" dirty="0"/>
              <a:t>.</a:t>
            </a:r>
          </a:p>
          <a:p>
            <a:endParaRPr lang="en-GB" dirty="0"/>
          </a:p>
        </p:txBody>
      </p:sp>
    </p:spTree>
    <p:extLst>
      <p:ext uri="{BB962C8B-B14F-4D97-AF65-F5344CB8AC3E}">
        <p14:creationId xmlns:p14="http://schemas.microsoft.com/office/powerpoint/2010/main" val="1993353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3759101" y="2341039"/>
            <a:ext cx="1710971" cy="769540"/>
          </a:xfrm>
          <a:prstGeom prst="rect">
            <a:avLst/>
          </a:prstGeom>
          <a:noFill/>
        </p:spPr>
      </p:pic>
      <p:sp>
        <p:nvSpPr>
          <p:cNvPr id="2" name="TextBox 1"/>
          <p:cNvSpPr txBox="1"/>
          <p:nvPr/>
        </p:nvSpPr>
        <p:spPr>
          <a:xfrm>
            <a:off x="3701143" y="3344636"/>
            <a:ext cx="1768929" cy="507831"/>
          </a:xfrm>
          <a:prstGeom prst="rect">
            <a:avLst/>
          </a:prstGeom>
          <a:noFill/>
        </p:spPr>
        <p:txBody>
          <a:bodyPr wrap="square" rtlCol="0">
            <a:spAutoFit/>
          </a:bodyPr>
          <a:lstStyle/>
          <a:p>
            <a:pPr algn="ctr"/>
            <a:r>
              <a:rPr lang="en-GB" sz="1350" dirty="0"/>
              <a:t>of Part 1.</a:t>
            </a:r>
          </a:p>
          <a:p>
            <a:pPr algn="ctr"/>
            <a:r>
              <a:rPr lang="en-GB" sz="1350" b="1" dirty="0"/>
              <a:t>Next: </a:t>
            </a:r>
            <a:r>
              <a:rPr lang="en-GB" sz="1350" dirty="0"/>
              <a:t>Tutorial.</a:t>
            </a:r>
          </a:p>
        </p:txBody>
      </p:sp>
    </p:spTree>
    <p:extLst>
      <p:ext uri="{BB962C8B-B14F-4D97-AF65-F5344CB8AC3E}">
        <p14:creationId xmlns:p14="http://schemas.microsoft.com/office/powerpoint/2010/main" val="18202009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smtClean="0"/>
              <a:t>Tutorial </a:t>
            </a:r>
            <a:r>
              <a:rPr lang="en-GB" b="1" u="sng" dirty="0" smtClean="0"/>
              <a:t>Activity</a:t>
            </a:r>
            <a:endParaRPr lang="en-GB" b="1" u="sng" dirty="0"/>
          </a:p>
        </p:txBody>
      </p:sp>
      <p:sp>
        <p:nvSpPr>
          <p:cNvPr id="3" name="Content Placeholder 2"/>
          <p:cNvSpPr>
            <a:spLocks noGrp="1"/>
          </p:cNvSpPr>
          <p:nvPr>
            <p:ph idx="1"/>
          </p:nvPr>
        </p:nvSpPr>
        <p:spPr>
          <a:xfrm>
            <a:off x="291720" y="1415909"/>
            <a:ext cx="8560559" cy="4099594"/>
          </a:xfrm>
        </p:spPr>
        <p:txBody>
          <a:bodyPr>
            <a:noAutofit/>
          </a:bodyPr>
          <a:lstStyle/>
          <a:p>
            <a:pPr marL="385763" indent="-385763">
              <a:buFont typeface="+mj-lt"/>
              <a:buAutoNum type="arabicPeriod"/>
            </a:pPr>
            <a:r>
              <a:rPr lang="en-GB" sz="2000" b="1" dirty="0"/>
              <a:t>Review &amp; update ‘</a:t>
            </a:r>
            <a:r>
              <a:rPr lang="en-GB" sz="2000" b="1" u="sng" dirty="0"/>
              <a:t>Project Team list</a:t>
            </a:r>
            <a:r>
              <a:rPr lang="en-GB" sz="2000" b="1" dirty="0"/>
              <a:t>’ doc. </a:t>
            </a:r>
            <a:r>
              <a:rPr lang="en-GB" sz="2000" dirty="0"/>
              <a:t>(see Notice section in Moodle) to finalize</a:t>
            </a:r>
            <a:r>
              <a:rPr lang="en-GB" sz="2000" b="1" dirty="0"/>
              <a:t>: </a:t>
            </a:r>
            <a:r>
              <a:rPr lang="en-GB" sz="2000" dirty="0"/>
              <a:t>Team Name, Brief Idea description and Team member list.</a:t>
            </a:r>
          </a:p>
          <a:p>
            <a:pPr marL="385763" indent="-385763">
              <a:buFont typeface="+mj-lt"/>
              <a:buAutoNum type="arabicPeriod"/>
            </a:pPr>
            <a:r>
              <a:rPr lang="en-GB" sz="2000" b="1" dirty="0"/>
              <a:t>Complete a ‘</a:t>
            </a:r>
            <a:r>
              <a:rPr lang="en-GB" sz="2000" b="1" u="sng" dirty="0"/>
              <a:t>Team Progress </a:t>
            </a:r>
            <a:r>
              <a:rPr lang="en-GB" sz="2000" b="1" u="sng" dirty="0" smtClean="0"/>
              <a:t>Report</a:t>
            </a:r>
            <a:r>
              <a:rPr lang="en-GB" sz="2000" dirty="0" smtClean="0"/>
              <a:t>’ aka </a:t>
            </a:r>
            <a:r>
              <a:rPr lang="en-GB" sz="2000" dirty="0"/>
              <a:t>Team Progress Sheet</a:t>
            </a:r>
            <a:r>
              <a:rPr lang="en-GB" sz="2000" dirty="0" smtClean="0"/>
              <a:t>.</a:t>
            </a:r>
          </a:p>
          <a:p>
            <a:pPr marL="385763" indent="-385763">
              <a:buFont typeface="+mj-lt"/>
              <a:buAutoNum type="arabicPeriod"/>
            </a:pPr>
            <a:r>
              <a:rPr lang="en-GB" sz="2000" b="1" dirty="0" smtClean="0"/>
              <a:t>Assign to Team members and complete the following tasks:</a:t>
            </a:r>
          </a:p>
          <a:p>
            <a:pPr lvl="1">
              <a:buFont typeface="Courier New" panose="02070309020205020404" pitchFamily="49" charset="0"/>
              <a:buChar char="o"/>
            </a:pPr>
            <a:r>
              <a:rPr lang="en-GB" sz="2000" b="1" dirty="0" smtClean="0"/>
              <a:t>1: Complete initial </a:t>
            </a:r>
            <a:r>
              <a:rPr lang="en-GB" sz="2000" b="1" u="sng" dirty="0" smtClean="0"/>
              <a:t>Competitor Analysis.</a:t>
            </a:r>
          </a:p>
          <a:p>
            <a:pPr lvl="1">
              <a:buFont typeface="Courier New" panose="02070309020205020404" pitchFamily="49" charset="0"/>
              <a:buChar char="o"/>
            </a:pPr>
            <a:r>
              <a:rPr lang="en-GB" sz="2000" b="1" dirty="0" smtClean="0"/>
              <a:t>2</a:t>
            </a:r>
            <a:r>
              <a:rPr lang="en-GB" sz="2000" b="1" dirty="0"/>
              <a:t>: Complete initial </a:t>
            </a:r>
            <a:r>
              <a:rPr lang="en-GB" sz="2000" b="1" u="sng" dirty="0" smtClean="0"/>
              <a:t>PEST Analysis.</a:t>
            </a:r>
            <a:endParaRPr lang="en-GB" sz="2000" b="1" dirty="0" smtClean="0"/>
          </a:p>
          <a:p>
            <a:pPr lvl="1">
              <a:buFont typeface="Courier New" panose="02070309020205020404" pitchFamily="49" charset="0"/>
              <a:buChar char="o"/>
            </a:pPr>
            <a:r>
              <a:rPr lang="en-GB" sz="2000" b="1" dirty="0" smtClean="0"/>
              <a:t>3: </a:t>
            </a:r>
            <a:r>
              <a:rPr lang="en-GB" sz="2000" b="1" u="sng" dirty="0" smtClean="0"/>
              <a:t>Potential Partnerships</a:t>
            </a:r>
            <a:r>
              <a:rPr lang="en-GB" sz="2000" b="1" dirty="0" smtClean="0"/>
              <a:t>:</a:t>
            </a:r>
            <a:r>
              <a:rPr lang="en-GB" sz="2000" dirty="0" smtClean="0"/>
              <a:t> Research discover and contact several Organisations that could benefit from your prototype and who you could collaborative with. They may wish to support your project with additional ideas, resources, funds, team member, training, trips etc.</a:t>
            </a:r>
          </a:p>
          <a:p>
            <a:pPr lvl="1">
              <a:buFont typeface="Courier New" panose="02070309020205020404" pitchFamily="49" charset="0"/>
              <a:buChar char="o"/>
            </a:pPr>
            <a:r>
              <a:rPr lang="en-GB" sz="2000" b="1" dirty="0" smtClean="0"/>
              <a:t>Note: Team progress review next week.</a:t>
            </a:r>
          </a:p>
        </p:txBody>
      </p:sp>
    </p:spTree>
    <p:extLst>
      <p:ext uri="{BB962C8B-B14F-4D97-AF65-F5344CB8AC3E}">
        <p14:creationId xmlns:p14="http://schemas.microsoft.com/office/powerpoint/2010/main" val="38317956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Pamela\AppData\Local\Microsoft\Windows\Temporary Internet Files\Content.IE5\57BTOVYG\MC900116362[3].wmf"/>
          <p:cNvPicPr>
            <a:picLocks noChangeAspect="1" noChangeArrowheads="1"/>
          </p:cNvPicPr>
          <p:nvPr/>
        </p:nvPicPr>
        <p:blipFill>
          <a:blip r:embed="rId2" cstate="print"/>
          <a:srcRect/>
          <a:stretch>
            <a:fillRect/>
          </a:stretch>
        </p:blipFill>
        <p:spPr bwMode="auto">
          <a:xfrm>
            <a:off x="3635896" y="2348880"/>
            <a:ext cx="2561604" cy="1152128"/>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Support slides</a:t>
            </a:r>
            <a:endParaRPr lang="en-GB" dirty="0"/>
          </a:p>
        </p:txBody>
      </p:sp>
      <p:sp>
        <p:nvSpPr>
          <p:cNvPr id="2" name="Content Placeholder 1"/>
          <p:cNvSpPr>
            <a:spLocks noGrp="1"/>
          </p:cNvSpPr>
          <p:nvPr>
            <p:ph idx="1"/>
          </p:nvPr>
        </p:nvSpPr>
        <p:spPr/>
        <p:txBody>
          <a:bodyPr/>
          <a:lstStyle/>
          <a:p>
            <a:r>
              <a:rPr lang="en-GB" dirty="0" smtClean="0"/>
              <a:t>Background archive and supporting information.</a:t>
            </a:r>
            <a:endParaRPr lang="en-GB" dirty="0"/>
          </a:p>
        </p:txBody>
      </p:sp>
    </p:spTree>
    <p:extLst>
      <p:ext uri="{BB962C8B-B14F-4D97-AF65-F5344CB8AC3E}">
        <p14:creationId xmlns:p14="http://schemas.microsoft.com/office/powerpoint/2010/main" val="101613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Q. </a:t>
            </a:r>
            <a:r>
              <a:rPr lang="en-GB" dirty="0"/>
              <a:t>PEST </a:t>
            </a:r>
            <a:r>
              <a:rPr lang="en-GB" dirty="0" smtClean="0"/>
              <a:t>Analysis?</a:t>
            </a:r>
            <a:endParaRPr lang="en-GB" dirty="0"/>
          </a:p>
        </p:txBody>
      </p:sp>
      <p:sp>
        <p:nvSpPr>
          <p:cNvPr id="2" name="Content Placeholder 1"/>
          <p:cNvSpPr>
            <a:spLocks noGrp="1"/>
          </p:cNvSpPr>
          <p:nvPr>
            <p:ph idx="1"/>
          </p:nvPr>
        </p:nvSpPr>
        <p:spPr/>
        <p:txBody>
          <a:bodyPr/>
          <a:lstStyle/>
          <a:p>
            <a:r>
              <a:rPr lang="en-GB" dirty="0" smtClean="0"/>
              <a:t>Research document and cite a definition of the term</a:t>
            </a:r>
            <a:r>
              <a:rPr lang="en-GB" dirty="0"/>
              <a:t> </a:t>
            </a:r>
            <a:r>
              <a:rPr lang="en-GB" dirty="0" smtClean="0"/>
              <a:t>‘</a:t>
            </a:r>
            <a:r>
              <a:rPr lang="en-GB" b="1" dirty="0"/>
              <a:t>PEST </a:t>
            </a:r>
            <a:r>
              <a:rPr lang="en-GB" b="1" dirty="0" smtClean="0"/>
              <a:t>Analysis</a:t>
            </a:r>
            <a:r>
              <a:rPr lang="en-GB" dirty="0" smtClean="0"/>
              <a:t>’?</a:t>
            </a:r>
            <a:endParaRPr lang="en-GB" dirty="0"/>
          </a:p>
        </p:txBody>
      </p:sp>
    </p:spTree>
    <p:extLst>
      <p:ext uri="{BB962C8B-B14F-4D97-AF65-F5344CB8AC3E}">
        <p14:creationId xmlns:p14="http://schemas.microsoft.com/office/powerpoint/2010/main" val="8254481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Political &amp; Legal factors?</a:t>
            </a:r>
            <a:endParaRPr lang="en-GB" dirty="0"/>
          </a:p>
        </p:txBody>
      </p:sp>
      <p:sp>
        <p:nvSpPr>
          <p:cNvPr id="2" name="Content Placeholder 1"/>
          <p:cNvSpPr>
            <a:spLocks noGrp="1"/>
          </p:cNvSpPr>
          <p:nvPr>
            <p:ph idx="1"/>
          </p:nvPr>
        </p:nvSpPr>
        <p:spPr/>
        <p:txBody>
          <a:bodyPr/>
          <a:lstStyle/>
          <a:p>
            <a:r>
              <a:rPr lang="en-GB" dirty="0" smtClean="0"/>
              <a:t>What are the Political &amp; Legal factors that businesses need to be aware of?  </a:t>
            </a:r>
          </a:p>
          <a:p>
            <a:r>
              <a:rPr lang="en-GB" dirty="0" smtClean="0"/>
              <a:t>- Any ideas?</a:t>
            </a:r>
            <a:endParaRPr lang="en-GB" dirty="0"/>
          </a:p>
        </p:txBody>
      </p:sp>
    </p:spTree>
    <p:extLst>
      <p:ext uri="{BB962C8B-B14F-4D97-AF65-F5344CB8AC3E}">
        <p14:creationId xmlns:p14="http://schemas.microsoft.com/office/powerpoint/2010/main" val="39462941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err="1" smtClean="0"/>
              <a:t>Bg</a:t>
            </a:r>
            <a:r>
              <a:rPr lang="en-GB" dirty="0" smtClean="0"/>
              <a:t>: Political and Legal Factors</a:t>
            </a:r>
            <a:endParaRPr lang="en-GB" dirty="0"/>
          </a:p>
        </p:txBody>
      </p:sp>
      <p:sp>
        <p:nvSpPr>
          <p:cNvPr id="2" name="Content Placeholder 1"/>
          <p:cNvSpPr>
            <a:spLocks noGrp="1"/>
          </p:cNvSpPr>
          <p:nvPr>
            <p:ph idx="1"/>
          </p:nvPr>
        </p:nvSpPr>
        <p:spPr>
          <a:xfrm>
            <a:off x="251520" y="1340768"/>
            <a:ext cx="8568952" cy="4392488"/>
          </a:xfrm>
        </p:spPr>
        <p:txBody>
          <a:bodyPr>
            <a:noAutofit/>
          </a:bodyPr>
          <a:lstStyle/>
          <a:p>
            <a:r>
              <a:rPr lang="en-GB" sz="2000" dirty="0" smtClean="0"/>
              <a:t>All Businesses are required to </a:t>
            </a:r>
            <a:r>
              <a:rPr lang="en-GB" sz="2000" b="1" dirty="0" smtClean="0"/>
              <a:t>comply with laws and regulations designed to protect </a:t>
            </a:r>
            <a:r>
              <a:rPr lang="en-GB" sz="2000" dirty="0" smtClean="0"/>
              <a:t>stakeholders such as Employees, Customers, Suppliers, Community and the Environment.</a:t>
            </a:r>
          </a:p>
          <a:p>
            <a:endParaRPr lang="en-GB" sz="2000" dirty="0" smtClean="0"/>
          </a:p>
          <a:p>
            <a:r>
              <a:rPr lang="en-GB" sz="2000" dirty="0" smtClean="0"/>
              <a:t>Political and legal considerations may include e.g. Equality Act, Data Protection Act, Computer Misuse Act, Health &amp; Safety regulations, Duty of Care, Intellectual Property, </a:t>
            </a:r>
            <a:r>
              <a:rPr lang="en-GB" sz="2000" dirty="0" smtClean="0">
                <a:hlinkClick r:id="rId3"/>
              </a:rPr>
              <a:t>Tax return </a:t>
            </a:r>
            <a:r>
              <a:rPr lang="en-GB" sz="2000" dirty="0" smtClean="0"/>
              <a:t>(Self-employed), or PAYE* tax return if employed, start-up grants.</a:t>
            </a:r>
          </a:p>
          <a:p>
            <a:endParaRPr lang="en-GB" sz="2000" dirty="0"/>
          </a:p>
          <a:p>
            <a:r>
              <a:rPr lang="en-GB" sz="1600" dirty="0" smtClean="0">
                <a:solidFill>
                  <a:schemeClr val="tx1">
                    <a:lumMod val="50000"/>
                    <a:lumOff val="50000"/>
                  </a:schemeClr>
                </a:solidFill>
              </a:rPr>
              <a:t>* PAYE payments are not made </a:t>
            </a:r>
            <a:r>
              <a:rPr lang="en-GB" sz="1600" dirty="0">
                <a:solidFill>
                  <a:schemeClr val="tx1">
                    <a:lumMod val="50000"/>
                    <a:lumOff val="50000"/>
                  </a:schemeClr>
                </a:solidFill>
              </a:rPr>
              <a:t>if the </a:t>
            </a:r>
            <a:r>
              <a:rPr lang="en-GB" sz="1600" dirty="0" smtClean="0">
                <a:solidFill>
                  <a:schemeClr val="tx1">
                    <a:lumMod val="50000"/>
                    <a:lumOff val="50000"/>
                  </a:schemeClr>
                </a:solidFill>
              </a:rPr>
              <a:t>income is </a:t>
            </a:r>
            <a:r>
              <a:rPr lang="en-GB" sz="1600" dirty="0">
                <a:solidFill>
                  <a:schemeClr val="tx1">
                    <a:lumMod val="50000"/>
                    <a:lumOff val="50000"/>
                  </a:schemeClr>
                </a:solidFill>
              </a:rPr>
              <a:t>not expected to reach </a:t>
            </a:r>
            <a:r>
              <a:rPr lang="en-GB" sz="1600" dirty="0" smtClean="0">
                <a:solidFill>
                  <a:schemeClr val="tx1">
                    <a:lumMod val="50000"/>
                    <a:lumOff val="50000"/>
                  </a:schemeClr>
                </a:solidFill>
              </a:rPr>
              <a:t>£10,600 per year 2015-2016). If </a:t>
            </a:r>
            <a:r>
              <a:rPr lang="en-GB" sz="1600" dirty="0">
                <a:solidFill>
                  <a:schemeClr val="tx1">
                    <a:lumMod val="50000"/>
                    <a:lumOff val="50000"/>
                  </a:schemeClr>
                </a:solidFill>
              </a:rPr>
              <a:t>you earn less than this amount, you shouldn’t have to pay any Income </a:t>
            </a:r>
            <a:r>
              <a:rPr lang="en-GB" sz="1600" dirty="0" smtClean="0">
                <a:solidFill>
                  <a:schemeClr val="tx1">
                    <a:lumMod val="50000"/>
                    <a:lumOff val="50000"/>
                  </a:schemeClr>
                </a:solidFill>
              </a:rPr>
              <a:t>Tax. The </a:t>
            </a:r>
            <a:r>
              <a:rPr lang="en-GB" sz="1600" dirty="0">
                <a:solidFill>
                  <a:schemeClr val="tx1">
                    <a:lumMod val="50000"/>
                    <a:lumOff val="50000"/>
                  </a:schemeClr>
                </a:solidFill>
              </a:rPr>
              <a:t>amount of the Personal Allowance you receive is set by the government and can change from one tax year to the </a:t>
            </a:r>
            <a:r>
              <a:rPr lang="en-GB" sz="1600" dirty="0" smtClean="0">
                <a:solidFill>
                  <a:schemeClr val="tx1">
                    <a:lumMod val="50000"/>
                    <a:lumOff val="50000"/>
                  </a:schemeClr>
                </a:solidFill>
              </a:rPr>
              <a:t>next. In 2016-17 </a:t>
            </a:r>
            <a:r>
              <a:rPr lang="en-GB" sz="1600" dirty="0">
                <a:solidFill>
                  <a:schemeClr val="tx1">
                    <a:lumMod val="50000"/>
                    <a:lumOff val="50000"/>
                  </a:schemeClr>
                </a:solidFill>
              </a:rPr>
              <a:t>tax year the Personal Allowance will rise to £</a:t>
            </a:r>
            <a:r>
              <a:rPr lang="en-GB" sz="1600" dirty="0" smtClean="0">
                <a:solidFill>
                  <a:schemeClr val="tx1">
                    <a:lumMod val="50000"/>
                    <a:lumOff val="50000"/>
                  </a:schemeClr>
                </a:solidFill>
              </a:rPr>
              <a:t>11,000 and to 11,500 for 2017-2018. More information </a:t>
            </a:r>
            <a:r>
              <a:rPr lang="en-GB" sz="1600" dirty="0" smtClean="0">
                <a:solidFill>
                  <a:schemeClr val="tx1">
                    <a:lumMod val="50000"/>
                    <a:lumOff val="50000"/>
                  </a:schemeClr>
                </a:solidFill>
                <a:hlinkClick r:id="rId4"/>
              </a:rPr>
              <a:t>click-here</a:t>
            </a:r>
            <a:r>
              <a:rPr lang="en-GB" sz="1600" dirty="0" smtClean="0">
                <a:solidFill>
                  <a:schemeClr val="tx1">
                    <a:lumMod val="50000"/>
                    <a:lumOff val="50000"/>
                  </a:schemeClr>
                </a:solidFill>
              </a:rPr>
              <a:t>.</a:t>
            </a:r>
            <a:endParaRPr lang="en-GB" sz="1600" dirty="0">
              <a:solidFill>
                <a:schemeClr val="tx1">
                  <a:lumMod val="50000"/>
                  <a:lumOff val="50000"/>
                </a:schemeClr>
              </a:solidFill>
            </a:endParaRPr>
          </a:p>
          <a:p>
            <a:endParaRPr lang="en-GB" sz="2000" dirty="0" smtClean="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Bg: Data Protection</a:t>
            </a:r>
            <a:endParaRPr lang="en-GB" dirty="0"/>
          </a:p>
        </p:txBody>
      </p:sp>
      <p:sp>
        <p:nvSpPr>
          <p:cNvPr id="2" name="Content Placeholder 1"/>
          <p:cNvSpPr>
            <a:spLocks noGrp="1"/>
          </p:cNvSpPr>
          <p:nvPr>
            <p:ph idx="1"/>
          </p:nvPr>
        </p:nvSpPr>
        <p:spPr/>
        <p:txBody>
          <a:bodyPr>
            <a:normAutofit fontScale="70000" lnSpcReduction="20000"/>
          </a:bodyPr>
          <a:lstStyle/>
          <a:p>
            <a:r>
              <a:rPr lang="en-GB" dirty="0"/>
              <a:t>A company which suffered a cyber attack is fined £60,000 by the Information Commissioner’s Office (ICO): </a:t>
            </a:r>
            <a:endParaRPr lang="en-GB" dirty="0" smtClean="0"/>
          </a:p>
          <a:p>
            <a:r>
              <a:rPr lang="en-GB" dirty="0" smtClean="0"/>
              <a:t>“</a:t>
            </a:r>
            <a:r>
              <a:rPr lang="en-GB" dirty="0"/>
              <a:t>Regardless of your size, if you are a business that handles personal information then data protection laws apply to you. </a:t>
            </a:r>
            <a:endParaRPr lang="en-GB" dirty="0" smtClean="0"/>
          </a:p>
          <a:p>
            <a:r>
              <a:rPr lang="en-GB" dirty="0" smtClean="0"/>
              <a:t>If </a:t>
            </a:r>
            <a:r>
              <a:rPr lang="en-GB" dirty="0"/>
              <a:t>a company is subject to a cyber attack and we find they haven’t taken steps to protect people’s personal information in line with the law, they could face a fine from the ICO. And under the new General Data Protection Legislation (GDPR) coming into force next year, those fines could be a lot higher</a:t>
            </a:r>
            <a:r>
              <a:rPr lang="en-GB" dirty="0" smtClean="0"/>
              <a:t>.”</a:t>
            </a:r>
          </a:p>
          <a:p>
            <a:r>
              <a:rPr lang="en-GB" dirty="0" smtClean="0"/>
              <a:t>For more information please read: </a:t>
            </a:r>
            <a:r>
              <a:rPr lang="en-GB" dirty="0" smtClean="0">
                <a:hlinkClick r:id="rId2"/>
              </a:rPr>
              <a:t>SMEs &amp; Data Protection</a:t>
            </a:r>
            <a:r>
              <a:rPr lang="en-GB" dirty="0" smtClean="0"/>
              <a:t>.</a:t>
            </a:r>
            <a:endParaRPr lang="en-GB" dirty="0"/>
          </a:p>
        </p:txBody>
      </p:sp>
    </p:spTree>
    <p:extLst>
      <p:ext uri="{BB962C8B-B14F-4D97-AF65-F5344CB8AC3E}">
        <p14:creationId xmlns:p14="http://schemas.microsoft.com/office/powerpoint/2010/main" val="41614791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994122"/>
          </a:xfrm>
        </p:spPr>
        <p:txBody>
          <a:bodyPr/>
          <a:lstStyle/>
          <a:p>
            <a:r>
              <a:rPr lang="en-GB" dirty="0" err="1" smtClean="0"/>
              <a:t>Bg</a:t>
            </a:r>
            <a:r>
              <a:rPr lang="en-GB" dirty="0" smtClean="0"/>
              <a:t>: Legal factors - Marketing</a:t>
            </a:r>
            <a:endParaRPr lang="en-GB" dirty="0"/>
          </a:p>
        </p:txBody>
      </p:sp>
      <p:sp>
        <p:nvSpPr>
          <p:cNvPr id="2" name="Content Placeholder 1"/>
          <p:cNvSpPr>
            <a:spLocks noGrp="1"/>
          </p:cNvSpPr>
          <p:nvPr>
            <p:ph idx="1"/>
          </p:nvPr>
        </p:nvSpPr>
        <p:spPr>
          <a:xfrm>
            <a:off x="179512" y="1124744"/>
            <a:ext cx="8640960" cy="4882547"/>
          </a:xfrm>
        </p:spPr>
        <p:txBody>
          <a:bodyPr>
            <a:noAutofit/>
          </a:bodyPr>
          <a:lstStyle/>
          <a:p>
            <a:r>
              <a:rPr lang="en-GB" sz="1800" dirty="0" smtClean="0"/>
              <a:t>With regard to Marketing the ‘</a:t>
            </a:r>
            <a:r>
              <a:rPr lang="en-GB" sz="1800" b="1" dirty="0" smtClean="0"/>
              <a:t>Sale of Goods Act</a:t>
            </a:r>
            <a:r>
              <a:rPr lang="en-GB" sz="1800" dirty="0" smtClean="0"/>
              <a:t>’ in the UK ensures that Customers are entitled to repair or replacement if your electronic product becomes faulty within ‘6 years’. For more information please </a:t>
            </a:r>
            <a:r>
              <a:rPr lang="en-GB" sz="1800" dirty="0" smtClean="0">
                <a:hlinkClick r:id="rId3"/>
              </a:rPr>
              <a:t>click-here</a:t>
            </a:r>
            <a:r>
              <a:rPr lang="en-GB" sz="1800" dirty="0" smtClean="0"/>
              <a:t>.</a:t>
            </a:r>
          </a:p>
          <a:p>
            <a:r>
              <a:rPr lang="en-GB" sz="1800" b="1" dirty="0"/>
              <a:t>Trade Descriptions Act </a:t>
            </a:r>
            <a:r>
              <a:rPr lang="en-GB" sz="1800" b="1" dirty="0" smtClean="0"/>
              <a:t> - The Product must do what it says on the tin</a:t>
            </a:r>
            <a:r>
              <a:rPr lang="en-GB" sz="1800" dirty="0" smtClean="0"/>
              <a:t>: If commercial practices give false information which deceives (or is likely to deceive) the average consumer and is likely to cause him/her to take a transactional decision that s/he would not otherwise have taken, the Business could be liable and has to re-</a:t>
            </a:r>
            <a:r>
              <a:rPr lang="en-GB" sz="1800" dirty="0" err="1" smtClean="0"/>
              <a:t>imburse</a:t>
            </a:r>
            <a:r>
              <a:rPr lang="en-GB" sz="1800" dirty="0" smtClean="0"/>
              <a:t> the customer. </a:t>
            </a:r>
          </a:p>
          <a:p>
            <a:r>
              <a:rPr lang="en-GB" sz="1800" dirty="0" smtClean="0"/>
              <a:t>It is important when developing marketing initiatives to be aware of this to avoid potential fines, negative publicity and expensive civil suits. </a:t>
            </a:r>
          </a:p>
          <a:p>
            <a:r>
              <a:rPr lang="en-GB" sz="1800" dirty="0" smtClean="0"/>
              <a:t>There are many laws and regulations in place with respect to advertising on the internet and dealing with disadvantaged or vulnerable consumers, such as the </a:t>
            </a:r>
            <a:r>
              <a:rPr lang="en-GB" sz="1800" b="1" dirty="0" smtClean="0"/>
              <a:t>Trade Descriptions Act</a:t>
            </a:r>
            <a:r>
              <a:rPr lang="en-GB" sz="1800" dirty="0" smtClean="0"/>
              <a:t>. </a:t>
            </a:r>
          </a:p>
          <a:p>
            <a:r>
              <a:rPr lang="en-GB" sz="1800" b="1" dirty="0" smtClean="0"/>
              <a:t>Simply describe your product honestly and you won’t have to worry about this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88640"/>
            <a:ext cx="8579296" cy="936104"/>
          </a:xfrm>
        </p:spPr>
        <p:txBody>
          <a:bodyPr>
            <a:normAutofit fontScale="90000"/>
          </a:bodyPr>
          <a:lstStyle/>
          <a:p>
            <a:r>
              <a:rPr lang="en-GB" dirty="0" err="1" smtClean="0"/>
              <a:t>Bg</a:t>
            </a:r>
            <a:r>
              <a:rPr lang="en-GB" dirty="0" smtClean="0"/>
              <a:t>: IPR – Intellectual Property Rights</a:t>
            </a:r>
            <a:endParaRPr lang="en-GB" dirty="0"/>
          </a:p>
        </p:txBody>
      </p:sp>
      <p:sp>
        <p:nvSpPr>
          <p:cNvPr id="2" name="Content Placeholder 1"/>
          <p:cNvSpPr>
            <a:spLocks noGrp="1"/>
          </p:cNvSpPr>
          <p:nvPr>
            <p:ph idx="1"/>
          </p:nvPr>
        </p:nvSpPr>
        <p:spPr>
          <a:xfrm>
            <a:off x="0" y="980728"/>
            <a:ext cx="9144000" cy="5256584"/>
          </a:xfrm>
        </p:spPr>
        <p:txBody>
          <a:bodyPr>
            <a:noAutofit/>
          </a:bodyPr>
          <a:lstStyle/>
          <a:p>
            <a:pPr fontAlgn="base"/>
            <a:r>
              <a:rPr lang="en-GB" sz="1600" b="1" dirty="0"/>
              <a:t>Intellectual property (IP) </a:t>
            </a:r>
            <a:r>
              <a:rPr lang="en-GB" sz="1600" dirty="0"/>
              <a:t>refers to creations of the mind, such as inventions; literary and artistic works; designs; and symbols, names and </a:t>
            </a:r>
            <a:r>
              <a:rPr lang="en-GB" sz="1600" dirty="0" smtClean="0"/>
              <a:t>images. IP </a:t>
            </a:r>
            <a:r>
              <a:rPr lang="en-GB" sz="1600" dirty="0"/>
              <a:t>is protected in law by, for example, </a:t>
            </a:r>
            <a:r>
              <a:rPr lang="en-GB" sz="1600" b="1" dirty="0"/>
              <a:t>patents</a:t>
            </a:r>
            <a:r>
              <a:rPr lang="en-GB" sz="1600" dirty="0"/>
              <a:t>, </a:t>
            </a:r>
            <a:r>
              <a:rPr lang="en-GB" sz="1600" b="1" dirty="0"/>
              <a:t>copyright</a:t>
            </a:r>
            <a:r>
              <a:rPr lang="en-GB" sz="1600" dirty="0"/>
              <a:t> and </a:t>
            </a:r>
            <a:r>
              <a:rPr lang="en-GB" sz="1600" b="1" dirty="0"/>
              <a:t>trademarks</a:t>
            </a:r>
            <a:r>
              <a:rPr lang="en-GB" sz="1600" dirty="0"/>
              <a:t>, which enable people to earn recognition or financial benefit from what they </a:t>
            </a:r>
            <a:r>
              <a:rPr lang="en-GB" sz="1600" dirty="0" smtClean="0"/>
              <a:t>invent or create.</a:t>
            </a:r>
            <a:endParaRPr lang="en-GB" sz="1600" b="1" dirty="0" smtClean="0"/>
          </a:p>
          <a:p>
            <a:r>
              <a:rPr lang="en-GB" sz="1600" b="1" dirty="0" smtClean="0"/>
              <a:t>Copyright </a:t>
            </a:r>
            <a:r>
              <a:rPr lang="en-GB" sz="1600" b="1" dirty="0"/>
              <a:t>(C):</a:t>
            </a:r>
            <a:r>
              <a:rPr lang="en-GB" sz="1600" dirty="0"/>
              <a:t> Copyright (or author’s right) is a legal term used to describe the rights that creators have over their literary and artistic works. Works covered by copyright range from books, music, paintings, sculpture, and films, to computer </a:t>
            </a:r>
            <a:r>
              <a:rPr lang="en-GB" sz="1600" dirty="0" smtClean="0"/>
              <a:t>programs (</a:t>
            </a:r>
            <a:r>
              <a:rPr lang="en-GB" sz="1600" b="1" dirty="0" smtClean="0"/>
              <a:t>Software</a:t>
            </a:r>
            <a:r>
              <a:rPr lang="en-GB" sz="1600" dirty="0" smtClean="0"/>
              <a:t>), </a:t>
            </a:r>
            <a:r>
              <a:rPr lang="en-GB" sz="1600" dirty="0"/>
              <a:t>databases, advertisements, maps, and technical </a:t>
            </a:r>
            <a:r>
              <a:rPr lang="en-GB" sz="1600" dirty="0" smtClean="0"/>
              <a:t>drawings – the IP is automatic </a:t>
            </a:r>
            <a:r>
              <a:rPr lang="en-GB" sz="1600" dirty="0"/>
              <a:t>e.g. sign </a:t>
            </a:r>
            <a:r>
              <a:rPr lang="en-GB" sz="1600" dirty="0" smtClean="0"/>
              <a:t>it and publish </a:t>
            </a:r>
            <a:r>
              <a:rPr lang="en-GB" sz="1600" dirty="0"/>
              <a:t>it online. Generally protected for 70 </a:t>
            </a:r>
            <a:r>
              <a:rPr lang="en-GB" sz="1600" dirty="0" err="1"/>
              <a:t>yrs</a:t>
            </a:r>
            <a:r>
              <a:rPr lang="en-GB" sz="1600" dirty="0"/>
              <a:t> after the creator's death. Music is protected for 50 -</a:t>
            </a:r>
            <a:r>
              <a:rPr lang="en-GB" sz="1600" dirty="0" smtClean="0"/>
              <a:t> </a:t>
            </a:r>
            <a:r>
              <a:rPr lang="en-GB" sz="1600" dirty="0"/>
              <a:t>70 yrs</a:t>
            </a:r>
            <a:r>
              <a:rPr lang="en-GB" sz="1600" dirty="0" smtClean="0"/>
              <a:t>. Use Online Copyright Service </a:t>
            </a:r>
            <a:r>
              <a:rPr lang="en-GB" sz="1600" dirty="0"/>
              <a:t>to register your ©: </a:t>
            </a:r>
            <a:r>
              <a:rPr lang="en-GB" sz="1600" dirty="0">
                <a:hlinkClick r:id="rId2"/>
              </a:rPr>
              <a:t>https://www.copyrightservice.co.uk</a:t>
            </a:r>
            <a:r>
              <a:rPr lang="en-GB" sz="1600" dirty="0" smtClean="0">
                <a:hlinkClick r:id="rId2"/>
              </a:rPr>
              <a:t>/</a:t>
            </a:r>
            <a:r>
              <a:rPr lang="en-GB" sz="1600" dirty="0" smtClean="0"/>
              <a:t> </a:t>
            </a:r>
            <a:endParaRPr lang="en-GB" sz="1600" dirty="0"/>
          </a:p>
          <a:p>
            <a:r>
              <a:rPr lang="en-GB" sz="1600" b="1" dirty="0"/>
              <a:t>Patent:</a:t>
            </a:r>
            <a:r>
              <a:rPr lang="en-GB" sz="1600" dirty="0"/>
              <a:t> Protects a </a:t>
            </a:r>
            <a:r>
              <a:rPr lang="en-GB" sz="1600" b="1" dirty="0"/>
              <a:t>hardware</a:t>
            </a:r>
            <a:r>
              <a:rPr lang="en-GB" sz="1600" dirty="0"/>
              <a:t> invention for </a:t>
            </a:r>
            <a:r>
              <a:rPr lang="en-GB" sz="1600" dirty="0" smtClean="0"/>
              <a:t>up to </a:t>
            </a:r>
            <a:r>
              <a:rPr lang="en-GB" sz="1600" dirty="0"/>
              <a:t>20 years. A patent is an exclusive right granted for an invention, which is a </a:t>
            </a:r>
            <a:r>
              <a:rPr lang="en-GB" sz="1600" b="1" dirty="0"/>
              <a:t>product</a:t>
            </a:r>
            <a:r>
              <a:rPr lang="en-GB" sz="1600" dirty="0"/>
              <a:t> or a process that </a:t>
            </a:r>
            <a:r>
              <a:rPr lang="en-GB" sz="1600" dirty="0" smtClean="0"/>
              <a:t>provides a </a:t>
            </a:r>
            <a:r>
              <a:rPr lang="en-GB" sz="1600" dirty="0"/>
              <a:t>new way of doing something, or offers a new technical solution to a problem. To get a patent, technical information about the invention must be disclosed in a patent application.</a:t>
            </a:r>
          </a:p>
          <a:p>
            <a:r>
              <a:rPr lang="en-GB" sz="1600" b="1" dirty="0" smtClean="0"/>
              <a:t>TM </a:t>
            </a:r>
            <a:r>
              <a:rPr lang="en-GB" sz="1600" b="1" dirty="0"/>
              <a:t>(TM):</a:t>
            </a:r>
            <a:r>
              <a:rPr lang="en-GB" sz="1600" dirty="0"/>
              <a:t> </a:t>
            </a:r>
            <a:r>
              <a:rPr lang="en-GB" sz="1600" dirty="0" smtClean="0"/>
              <a:t>A </a:t>
            </a:r>
            <a:r>
              <a:rPr lang="en-GB" sz="1600" dirty="0"/>
              <a:t>trademark is a sign capable of distinguishing the goods or services of one enterprise from those of other enterprises</a:t>
            </a:r>
            <a:r>
              <a:rPr lang="en-GB" sz="1600" dirty="0" smtClean="0"/>
              <a:t>. E.g. a </a:t>
            </a:r>
            <a:r>
              <a:rPr lang="en-GB" sz="1600" b="1" dirty="0" smtClean="0"/>
              <a:t>Logo</a:t>
            </a:r>
            <a:r>
              <a:rPr lang="en-GB" sz="1600" dirty="0" smtClean="0"/>
              <a:t> </a:t>
            </a:r>
            <a:r>
              <a:rPr lang="en-GB" sz="1600" dirty="0"/>
              <a:t>Graphic. Protection is forever. </a:t>
            </a:r>
          </a:p>
          <a:p>
            <a:r>
              <a:rPr lang="en-GB" sz="1600" b="1" dirty="0"/>
              <a:t>Registered design (R):</a:t>
            </a:r>
            <a:r>
              <a:rPr lang="en-GB" sz="1600" dirty="0"/>
              <a:t> Protects Product/3D shape (e.g. 3d shape of </a:t>
            </a:r>
            <a:r>
              <a:rPr lang="en-GB" sz="1600" dirty="0" err="1"/>
              <a:t>fanta</a:t>
            </a:r>
            <a:r>
              <a:rPr lang="en-GB" sz="1600" dirty="0"/>
              <a:t> bottle) of something </a:t>
            </a:r>
            <a:r>
              <a:rPr lang="en-GB" sz="1600" dirty="0" smtClean="0"/>
              <a:t>up to </a:t>
            </a:r>
            <a:r>
              <a:rPr lang="en-GB" sz="1600" dirty="0"/>
              <a:t>25 years.</a:t>
            </a:r>
          </a:p>
          <a:p>
            <a:pPr lvl="1"/>
            <a:r>
              <a:rPr lang="en-GB" sz="1200" dirty="0" smtClean="0"/>
              <a:t>More info.: </a:t>
            </a:r>
            <a:r>
              <a:rPr lang="en-GB" sz="1200" dirty="0">
                <a:hlinkClick r:id="rId3"/>
              </a:rPr>
              <a:t>https://</a:t>
            </a:r>
            <a:r>
              <a:rPr lang="en-GB" sz="1200" dirty="0" smtClean="0">
                <a:hlinkClick r:id="rId3"/>
              </a:rPr>
              <a:t>www.gov.uk/intellectual-property-an-overview</a:t>
            </a:r>
            <a:r>
              <a:rPr lang="en-GB" sz="1200" dirty="0" smtClean="0"/>
              <a:t> &amp; </a:t>
            </a:r>
            <a:r>
              <a:rPr lang="en-GB" sz="1200" dirty="0" smtClean="0">
                <a:hlinkClick r:id="rId4"/>
              </a:rPr>
              <a:t>http</a:t>
            </a:r>
            <a:r>
              <a:rPr lang="en-GB" sz="1200" dirty="0">
                <a:hlinkClick r:id="rId4"/>
              </a:rPr>
              <a:t>://www.wipo.int/about-ip/en</a:t>
            </a:r>
            <a:r>
              <a:rPr lang="en-GB" sz="1200" dirty="0" smtClean="0">
                <a:hlinkClick r:id="rId4"/>
              </a:rPr>
              <a:t>/</a:t>
            </a:r>
            <a:r>
              <a:rPr lang="en-GB" sz="1200" dirty="0"/>
              <a:t>.</a:t>
            </a:r>
          </a:p>
        </p:txBody>
      </p:sp>
    </p:spTree>
    <p:extLst>
      <p:ext uri="{BB962C8B-B14F-4D97-AF65-F5344CB8AC3E}">
        <p14:creationId xmlns:p14="http://schemas.microsoft.com/office/powerpoint/2010/main" val="4945033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Bg. Key </a:t>
            </a:r>
            <a:r>
              <a:rPr lang="en-GB" u="sng" dirty="0" smtClean="0"/>
              <a:t>IP info.</a:t>
            </a:r>
            <a:endParaRPr lang="en-GB" u="sng" dirty="0"/>
          </a:p>
        </p:txBody>
      </p:sp>
      <p:sp>
        <p:nvSpPr>
          <p:cNvPr id="3" name="Content Placeholder 2"/>
          <p:cNvSpPr>
            <a:spLocks noGrp="1"/>
          </p:cNvSpPr>
          <p:nvPr>
            <p:ph idx="1"/>
          </p:nvPr>
        </p:nvSpPr>
        <p:spPr>
          <a:xfrm>
            <a:off x="457200" y="1484784"/>
            <a:ext cx="8229600" cy="3917032"/>
          </a:xfrm>
        </p:spPr>
        <p:txBody>
          <a:bodyPr>
            <a:normAutofit fontScale="55000" lnSpcReduction="20000"/>
          </a:bodyPr>
          <a:lstStyle/>
          <a:p>
            <a:r>
              <a:rPr lang="en-GB" dirty="0" smtClean="0"/>
              <a:t>WIPO </a:t>
            </a:r>
            <a:r>
              <a:rPr lang="en-GB" dirty="0"/>
              <a:t>= World IP Organisation. For more information </a:t>
            </a:r>
            <a:r>
              <a:rPr lang="en-GB" dirty="0">
                <a:hlinkClick r:id="rId2"/>
              </a:rPr>
              <a:t>click here</a:t>
            </a:r>
            <a:r>
              <a:rPr lang="en-GB" dirty="0"/>
              <a:t>.</a:t>
            </a:r>
          </a:p>
          <a:p>
            <a:r>
              <a:rPr lang="en-GB" dirty="0" smtClean="0"/>
              <a:t>For key IP info. visit:</a:t>
            </a:r>
          </a:p>
          <a:p>
            <a:pPr lvl="1">
              <a:buFont typeface="Courier New" panose="02070309020205020404" pitchFamily="49" charset="0"/>
              <a:buChar char="o"/>
            </a:pPr>
            <a:r>
              <a:rPr lang="en-GB" dirty="0" smtClean="0">
                <a:hlinkClick r:id="rId3"/>
              </a:rPr>
              <a:t>Intellectual </a:t>
            </a:r>
            <a:r>
              <a:rPr lang="en-GB" dirty="0">
                <a:hlinkClick r:id="rId3"/>
              </a:rPr>
              <a:t>Property guide</a:t>
            </a:r>
            <a:r>
              <a:rPr lang="en-GB" dirty="0" smtClean="0">
                <a:hlinkClick r:id="rId3"/>
              </a:rPr>
              <a:t>.</a:t>
            </a:r>
            <a:endParaRPr lang="en-GB" dirty="0" smtClean="0"/>
          </a:p>
          <a:p>
            <a:pPr lvl="1">
              <a:buFont typeface="Courier New" panose="02070309020205020404" pitchFamily="49" charset="0"/>
              <a:buChar char="o"/>
            </a:pPr>
            <a:r>
              <a:rPr lang="en-GB" dirty="0" smtClean="0">
                <a:hlinkClick r:id="rId4"/>
              </a:rPr>
              <a:t>https</a:t>
            </a:r>
            <a:r>
              <a:rPr lang="en-GB" dirty="0">
                <a:hlinkClick r:id="rId4"/>
              </a:rPr>
              <a:t>://www.gov.uk/intellectual-property-an-overview</a:t>
            </a:r>
            <a:r>
              <a:rPr lang="en-GB" dirty="0"/>
              <a:t> </a:t>
            </a:r>
            <a:endParaRPr lang="en-GB" dirty="0" smtClean="0"/>
          </a:p>
          <a:p>
            <a:pPr lvl="1">
              <a:buFont typeface="Courier New" panose="02070309020205020404" pitchFamily="49" charset="0"/>
              <a:buChar char="o"/>
            </a:pPr>
            <a:r>
              <a:rPr lang="en-GB" dirty="0">
                <a:hlinkClick r:id="rId5"/>
              </a:rPr>
              <a:t>UK Intellectual Property Office </a:t>
            </a:r>
            <a:r>
              <a:rPr lang="en-GB" dirty="0" smtClean="0">
                <a:hlinkClick r:id="rId5"/>
              </a:rPr>
              <a:t>website</a:t>
            </a:r>
            <a:endParaRPr lang="en-GB" dirty="0"/>
          </a:p>
          <a:p>
            <a:pPr lvl="1">
              <a:buFont typeface="Courier New" panose="02070309020205020404" pitchFamily="49" charset="0"/>
              <a:buChar char="o"/>
            </a:pPr>
            <a:r>
              <a:rPr lang="en-GB" dirty="0" smtClean="0">
                <a:hlinkClick r:id="rId6"/>
              </a:rPr>
              <a:t>http</a:t>
            </a:r>
            <a:r>
              <a:rPr lang="en-GB" dirty="0">
                <a:hlinkClick r:id="rId6"/>
              </a:rPr>
              <a:t>://www.wipo.int/about-ip/en</a:t>
            </a:r>
            <a:r>
              <a:rPr lang="en-GB" dirty="0" smtClean="0">
                <a:hlinkClick r:id="rId6"/>
              </a:rPr>
              <a:t>/</a:t>
            </a:r>
            <a:r>
              <a:rPr lang="en-GB" dirty="0" smtClean="0"/>
              <a:t>.</a:t>
            </a:r>
            <a:endParaRPr lang="en-GB" dirty="0"/>
          </a:p>
          <a:p>
            <a:pPr fontAlgn="base"/>
            <a:r>
              <a:rPr lang="en-GB" dirty="0"/>
              <a:t>A patent only protects your invention in the country where the patent is registered. For protection overseas, you can</a:t>
            </a:r>
            <a:r>
              <a:rPr lang="en-GB" dirty="0" smtClean="0"/>
              <a:t>: </a:t>
            </a:r>
          </a:p>
          <a:p>
            <a:pPr lvl="1" fontAlgn="base"/>
            <a:r>
              <a:rPr lang="en-GB" dirty="0" smtClean="0"/>
              <a:t>File </a:t>
            </a:r>
            <a:r>
              <a:rPr lang="en-GB" dirty="0"/>
              <a:t>a single application under the </a:t>
            </a:r>
            <a:r>
              <a:rPr lang="en-GB" dirty="0">
                <a:hlinkClick r:id="rId7"/>
              </a:rPr>
              <a:t>Patent Cooperation Treaty (PCT)</a:t>
            </a:r>
            <a:r>
              <a:rPr lang="en-GB" dirty="0"/>
              <a:t> for protection in more than 140 </a:t>
            </a:r>
            <a:r>
              <a:rPr lang="en-GB" dirty="0" smtClean="0"/>
              <a:t>countries.</a:t>
            </a:r>
          </a:p>
          <a:p>
            <a:pPr lvl="1" fontAlgn="base"/>
            <a:r>
              <a:rPr lang="en-GB" dirty="0" smtClean="0"/>
              <a:t>File </a:t>
            </a:r>
            <a:r>
              <a:rPr lang="en-GB" dirty="0"/>
              <a:t>a single application with the </a:t>
            </a:r>
            <a:r>
              <a:rPr lang="en-GB" dirty="0">
                <a:hlinkClick r:id="rId8"/>
              </a:rPr>
              <a:t>European Patent Office (EPO)</a:t>
            </a:r>
            <a:r>
              <a:rPr lang="en-GB" dirty="0"/>
              <a:t> for protection in more than 30 countries in </a:t>
            </a:r>
            <a:r>
              <a:rPr lang="en-GB" dirty="0" smtClean="0"/>
              <a:t>Europe.</a:t>
            </a:r>
          </a:p>
          <a:p>
            <a:pPr lvl="1" fontAlgn="base"/>
            <a:r>
              <a:rPr lang="en-GB" dirty="0" smtClean="0"/>
              <a:t>Apply </a:t>
            </a:r>
            <a:r>
              <a:rPr lang="en-GB" dirty="0"/>
              <a:t>separately to the </a:t>
            </a:r>
            <a:r>
              <a:rPr lang="en-GB" dirty="0">
                <a:hlinkClick r:id="rId9"/>
              </a:rPr>
              <a:t>patent office of each country</a:t>
            </a:r>
            <a:r>
              <a:rPr lang="en-GB" dirty="0"/>
              <a:t> where you want a patent.</a:t>
            </a:r>
          </a:p>
          <a:p>
            <a:r>
              <a:rPr lang="en-GB" dirty="0" smtClean="0"/>
              <a:t>You </a:t>
            </a:r>
            <a:r>
              <a:rPr lang="en-GB" dirty="0"/>
              <a:t>can always get </a:t>
            </a:r>
            <a:r>
              <a:rPr lang="en-GB" dirty="0" smtClean="0"/>
              <a:t>advice from the University’s Enterprise Team, Enterprise Network of professional advisers or independent </a:t>
            </a:r>
            <a:r>
              <a:rPr lang="en-GB" dirty="0"/>
              <a:t>professional advice if you are in any doubt about any aspect of your intellectual property</a:t>
            </a:r>
            <a:r>
              <a:rPr lang="en-GB" dirty="0" smtClean="0"/>
              <a:t>.</a:t>
            </a:r>
          </a:p>
          <a:p>
            <a:pPr marL="0" indent="0">
              <a:buNone/>
            </a:pPr>
            <a:endParaRPr lang="en-GB" dirty="0"/>
          </a:p>
        </p:txBody>
      </p:sp>
    </p:spTree>
    <p:extLst>
      <p:ext uri="{BB962C8B-B14F-4D97-AF65-F5344CB8AC3E}">
        <p14:creationId xmlns:p14="http://schemas.microsoft.com/office/powerpoint/2010/main" val="23082247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Economic </a:t>
            </a:r>
            <a:r>
              <a:rPr lang="en-GB" dirty="0" smtClean="0"/>
              <a:t>&amp; Market Factors?</a:t>
            </a:r>
            <a:endParaRPr lang="en-GB" dirty="0"/>
          </a:p>
        </p:txBody>
      </p:sp>
      <p:sp>
        <p:nvSpPr>
          <p:cNvPr id="2" name="Content Placeholder 1"/>
          <p:cNvSpPr>
            <a:spLocks noGrp="1"/>
          </p:cNvSpPr>
          <p:nvPr>
            <p:ph idx="1"/>
          </p:nvPr>
        </p:nvSpPr>
        <p:spPr/>
        <p:txBody>
          <a:bodyPr/>
          <a:lstStyle/>
          <a:p>
            <a:r>
              <a:rPr lang="en-GB" dirty="0" smtClean="0"/>
              <a:t>What are the </a:t>
            </a:r>
            <a:r>
              <a:rPr lang="en-GB" dirty="0"/>
              <a:t>Economic &amp; Market factors </a:t>
            </a:r>
            <a:r>
              <a:rPr lang="en-GB" dirty="0" smtClean="0"/>
              <a:t>that businesses need to be aware of?  </a:t>
            </a:r>
          </a:p>
          <a:p>
            <a:r>
              <a:rPr lang="en-GB" dirty="0" smtClean="0"/>
              <a:t>- Any ideas?</a:t>
            </a:r>
            <a:endParaRPr lang="en-GB" dirty="0"/>
          </a:p>
        </p:txBody>
      </p:sp>
    </p:spTree>
    <p:extLst>
      <p:ext uri="{BB962C8B-B14F-4D97-AF65-F5344CB8AC3E}">
        <p14:creationId xmlns:p14="http://schemas.microsoft.com/office/powerpoint/2010/main" val="35357105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err="1" smtClean="0"/>
              <a:t>Bg</a:t>
            </a:r>
            <a:r>
              <a:rPr lang="en-GB" dirty="0" smtClean="0"/>
              <a:t>: Economic Factors </a:t>
            </a:r>
            <a:endParaRPr lang="en-GB" dirty="0"/>
          </a:p>
        </p:txBody>
      </p:sp>
      <p:sp>
        <p:nvSpPr>
          <p:cNvPr id="2" name="Content Placeholder 1"/>
          <p:cNvSpPr>
            <a:spLocks noGrp="1"/>
          </p:cNvSpPr>
          <p:nvPr>
            <p:ph idx="1"/>
          </p:nvPr>
        </p:nvSpPr>
        <p:spPr/>
        <p:txBody>
          <a:bodyPr>
            <a:normAutofit fontScale="55000" lnSpcReduction="20000"/>
          </a:bodyPr>
          <a:lstStyle/>
          <a:p>
            <a:r>
              <a:rPr lang="en-GB" dirty="0" smtClean="0"/>
              <a:t>Consider doing a </a:t>
            </a:r>
            <a:r>
              <a:rPr lang="en-GB" b="1" dirty="0" smtClean="0"/>
              <a:t>Competitor analysis </a:t>
            </a:r>
            <a:r>
              <a:rPr lang="en-GB" dirty="0" smtClean="0"/>
              <a:t>here e.g. Who are you Direct Competitors? What is their Product Price? And USP?</a:t>
            </a:r>
          </a:p>
          <a:p>
            <a:r>
              <a:rPr lang="en-GB" dirty="0"/>
              <a:t>Use market statistics to </a:t>
            </a:r>
            <a:r>
              <a:rPr lang="en-GB" dirty="0" smtClean="0"/>
              <a:t>show demand for your innovation.</a:t>
            </a:r>
          </a:p>
          <a:p>
            <a:r>
              <a:rPr lang="en-GB" dirty="0" smtClean="0"/>
              <a:t>Economic conditions can greatly affect levels of disposable income for consumers and influence the prices they are willing to pay, and the types of purchases they will make. </a:t>
            </a:r>
          </a:p>
          <a:p>
            <a:r>
              <a:rPr lang="en-GB" dirty="0" smtClean="0"/>
              <a:t>For example </a:t>
            </a:r>
            <a:r>
              <a:rPr lang="en-GB" b="1" dirty="0" smtClean="0"/>
              <a:t>Freemium models, in-app purchases and in-app advertising </a:t>
            </a:r>
            <a:r>
              <a:rPr lang="en-GB" dirty="0" smtClean="0"/>
              <a:t>has allowed software development to continue to flourish despite the ups and downs in economic conditions over the last 10 years.</a:t>
            </a:r>
          </a:p>
          <a:p>
            <a:r>
              <a:rPr lang="en-GB" dirty="0" smtClean="0"/>
              <a:t>For your business also consider the economic/revenue ups and downs that  occur throughout the year. Such as the usual slowdown after Christmas</a:t>
            </a:r>
            <a:r>
              <a:rPr lang="en-GB" dirty="0"/>
              <a:t> </a:t>
            </a:r>
            <a:r>
              <a:rPr lang="en-GB" dirty="0" smtClean="0"/>
              <a:t>and New Year sales in February March when consumer spending is reduced.</a:t>
            </a:r>
          </a:p>
          <a:p>
            <a:r>
              <a:rPr lang="en-GB" dirty="0" smtClean="0"/>
              <a:t>At this stage, businesses often lower prices and increase promotions to increase revenue and maintain cash-flow.</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err="1" smtClean="0"/>
              <a:t>Bg</a:t>
            </a:r>
            <a:r>
              <a:rPr lang="en-GB" dirty="0" smtClean="0"/>
              <a:t>: Social and Cultural Factors</a:t>
            </a:r>
            <a:endParaRPr lang="en-GB" dirty="0"/>
          </a:p>
        </p:txBody>
      </p:sp>
      <p:sp>
        <p:nvSpPr>
          <p:cNvPr id="2" name="Content Placeholder 1"/>
          <p:cNvSpPr>
            <a:spLocks noGrp="1"/>
          </p:cNvSpPr>
          <p:nvPr>
            <p:ph idx="1"/>
          </p:nvPr>
        </p:nvSpPr>
        <p:spPr>
          <a:xfrm>
            <a:off x="323528" y="1481328"/>
            <a:ext cx="8568952" cy="4525963"/>
          </a:xfrm>
        </p:spPr>
        <p:txBody>
          <a:bodyPr>
            <a:normAutofit fontScale="55000" lnSpcReduction="20000"/>
          </a:bodyPr>
          <a:lstStyle/>
          <a:p>
            <a:pPr>
              <a:lnSpc>
                <a:spcPct val="120000"/>
              </a:lnSpc>
            </a:pPr>
            <a:r>
              <a:rPr lang="en-GB" dirty="0" smtClean="0"/>
              <a:t>A successful product and Marketing strategy will reflect current needs and wants of customers i.e. </a:t>
            </a:r>
            <a:r>
              <a:rPr lang="en-GB" b="1" dirty="0" smtClean="0"/>
              <a:t>Current Trends</a:t>
            </a:r>
            <a:r>
              <a:rPr lang="en-GB" dirty="0" smtClean="0"/>
              <a:t>.</a:t>
            </a:r>
          </a:p>
          <a:p>
            <a:pPr>
              <a:lnSpc>
                <a:spcPct val="120000"/>
              </a:lnSpc>
            </a:pPr>
            <a:r>
              <a:rPr lang="en-GB" dirty="0" smtClean="0"/>
              <a:t>For example, there is now a greater demand for Simple &amp; reasonable innovations (Casual/</a:t>
            </a:r>
            <a:r>
              <a:rPr lang="en-GB" dirty="0" err="1" smtClean="0"/>
              <a:t>Inde</a:t>
            </a:r>
            <a:r>
              <a:rPr lang="en-GB" dirty="0" smtClean="0"/>
              <a:t> games), Open &amp; Accessible platforms (MOMGs, MOOCs), Biotech, Creative Fashion, Cooking, Health &amp; Well-being and Healthy products e.g. E-cover, Innocent Smoothies, Covent Garden Soups, Xylitol sugar, to name a few.</a:t>
            </a:r>
          </a:p>
          <a:p>
            <a:pPr>
              <a:lnSpc>
                <a:spcPct val="120000"/>
              </a:lnSpc>
            </a:pPr>
            <a:r>
              <a:rPr lang="en-GB" dirty="0"/>
              <a:t>Today SMART phones are equipped with Bio-feedback such as Heart-rate monitors and Health Apps</a:t>
            </a:r>
            <a:r>
              <a:rPr lang="en-GB" dirty="0" smtClean="0"/>
              <a:t>.</a:t>
            </a:r>
            <a:endParaRPr lang="en-GB" b="1" dirty="0" smtClean="0"/>
          </a:p>
          <a:p>
            <a:pPr>
              <a:lnSpc>
                <a:spcPct val="120000"/>
              </a:lnSpc>
            </a:pPr>
            <a:r>
              <a:rPr lang="en-GB" b="1" dirty="0" smtClean="0"/>
              <a:t>Can </a:t>
            </a:r>
            <a:r>
              <a:rPr lang="en-GB" b="1" dirty="0"/>
              <a:t>you think of </a:t>
            </a:r>
            <a:r>
              <a:rPr lang="en-GB" b="1" dirty="0" smtClean="0"/>
              <a:t>other up-to-date trends?</a:t>
            </a:r>
          </a:p>
          <a:p>
            <a:pPr>
              <a:lnSpc>
                <a:spcPct val="120000"/>
              </a:lnSpc>
            </a:pPr>
            <a:r>
              <a:rPr lang="en-GB" dirty="0" smtClean="0"/>
              <a:t>Research </a:t>
            </a:r>
            <a:r>
              <a:rPr lang="en-GB" dirty="0"/>
              <a:t>and identify some </a:t>
            </a:r>
            <a:r>
              <a:rPr lang="en-GB" b="1" dirty="0"/>
              <a:t>relevant statistics </a:t>
            </a:r>
            <a:r>
              <a:rPr lang="en-GB" dirty="0"/>
              <a:t>for your assignment such as current spending stats. There are specialist providers of such information but you will be surprised just how much you can find out by imply </a:t>
            </a:r>
            <a:r>
              <a:rPr lang="en-GB" b="1" dirty="0"/>
              <a:t>using Google</a:t>
            </a:r>
            <a:r>
              <a:rPr lang="en-GB" dirty="0" smtClean="0"/>
              <a:t>. Example stats below (Notes).</a:t>
            </a:r>
            <a:endParaRPr lang="en-GB" dirty="0"/>
          </a:p>
          <a:p>
            <a:pPr>
              <a:lnSpc>
                <a:spcPct val="120000"/>
              </a:lnSpc>
            </a:pP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Technology</a:t>
            </a:r>
            <a:r>
              <a:rPr lang="en-GB" dirty="0"/>
              <a:t>?</a:t>
            </a:r>
          </a:p>
        </p:txBody>
      </p:sp>
      <p:sp>
        <p:nvSpPr>
          <p:cNvPr id="2" name="Content Placeholder 1"/>
          <p:cNvSpPr>
            <a:spLocks noGrp="1"/>
          </p:cNvSpPr>
          <p:nvPr>
            <p:ph idx="1"/>
          </p:nvPr>
        </p:nvSpPr>
        <p:spPr/>
        <p:txBody>
          <a:bodyPr/>
          <a:lstStyle/>
          <a:p>
            <a:r>
              <a:rPr lang="en-GB" dirty="0" smtClean="0"/>
              <a:t>What Technology factors do businesses need to be aware of?</a:t>
            </a:r>
          </a:p>
        </p:txBody>
      </p:sp>
    </p:spTree>
    <p:extLst>
      <p:ext uri="{BB962C8B-B14F-4D97-AF65-F5344CB8AC3E}">
        <p14:creationId xmlns:p14="http://schemas.microsoft.com/office/powerpoint/2010/main" val="6362581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err="1" smtClean="0"/>
              <a:t>Bg</a:t>
            </a:r>
            <a:r>
              <a:rPr lang="en-GB" dirty="0" smtClean="0"/>
              <a:t>: Technology</a:t>
            </a:r>
            <a:endParaRPr lang="en-GB" dirty="0"/>
          </a:p>
        </p:txBody>
      </p:sp>
      <p:sp>
        <p:nvSpPr>
          <p:cNvPr id="2" name="Content Placeholder 1"/>
          <p:cNvSpPr>
            <a:spLocks noGrp="1"/>
          </p:cNvSpPr>
          <p:nvPr>
            <p:ph idx="1"/>
          </p:nvPr>
        </p:nvSpPr>
        <p:spPr/>
        <p:txBody>
          <a:bodyPr>
            <a:normAutofit fontScale="77500" lnSpcReduction="20000"/>
          </a:bodyPr>
          <a:lstStyle/>
          <a:p>
            <a:r>
              <a:rPr lang="en-GB" dirty="0" smtClean="0"/>
              <a:t>What technologies are you going to use to:</a:t>
            </a:r>
          </a:p>
          <a:p>
            <a:pPr lvl="1"/>
            <a:r>
              <a:rPr lang="en-GB" dirty="0" smtClean="0"/>
              <a:t>Create</a:t>
            </a:r>
            <a:r>
              <a:rPr lang="en-GB" dirty="0"/>
              <a:t> </a:t>
            </a:r>
            <a:r>
              <a:rPr lang="en-GB" dirty="0" smtClean="0"/>
              <a:t>your product?</a:t>
            </a:r>
          </a:p>
          <a:p>
            <a:pPr lvl="1"/>
            <a:r>
              <a:rPr lang="en-GB" dirty="0" smtClean="0"/>
              <a:t>Market/promote your product?</a:t>
            </a:r>
          </a:p>
          <a:p>
            <a:pPr lvl="1"/>
            <a:r>
              <a:rPr lang="en-GB" dirty="0" smtClean="0"/>
              <a:t>Deliver your product?</a:t>
            </a:r>
          </a:p>
          <a:p>
            <a:pPr lvl="1"/>
            <a:r>
              <a:rPr lang="en-GB" dirty="0" smtClean="0"/>
              <a:t>Run your business?</a:t>
            </a:r>
          </a:p>
          <a:p>
            <a:r>
              <a:rPr lang="en-GB" dirty="0" smtClean="0"/>
              <a:t>It is also important for businesses to monitor advances in technology and consider adopting new technologies that can enhance products and business operations. </a:t>
            </a:r>
          </a:p>
          <a:p>
            <a:r>
              <a:rPr lang="en-GB" dirty="0" smtClean="0"/>
              <a:t>The internet and mobile technology are technologies that continuously improve and introduce new features to improve our lives, products and business operations.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Example PEST Analysis structure for each section</a:t>
            </a:r>
            <a:endParaRPr lang="en-GB" dirty="0"/>
          </a:p>
        </p:txBody>
      </p:sp>
      <p:sp>
        <p:nvSpPr>
          <p:cNvPr id="2" name="Content Placeholder 1"/>
          <p:cNvSpPr>
            <a:spLocks noGrp="1"/>
          </p:cNvSpPr>
          <p:nvPr>
            <p:ph idx="1"/>
          </p:nvPr>
        </p:nvSpPr>
        <p:spPr/>
        <p:txBody>
          <a:bodyPr/>
          <a:lstStyle/>
          <a:p>
            <a:pPr marL="622300" indent="-514350">
              <a:buFont typeface="Lucida Sans Unicode" panose="020B0602030504020204" pitchFamily="34" charset="0"/>
              <a:buAutoNum type="arabicPeriod"/>
            </a:pPr>
            <a:r>
              <a:rPr lang="en-GB" altLang="en-US" dirty="0"/>
              <a:t>Include some example generic considerations (appendix more if needed).</a:t>
            </a:r>
          </a:p>
          <a:p>
            <a:pPr marL="622300" indent="-514350">
              <a:buFont typeface="Lucida Sans Unicode" panose="020B0602030504020204" pitchFamily="34" charset="0"/>
              <a:buAutoNum type="arabicPeriod"/>
            </a:pPr>
            <a:r>
              <a:rPr lang="en-GB" altLang="en-US" dirty="0"/>
              <a:t>Include more specific up-to-date examples.</a:t>
            </a:r>
          </a:p>
          <a:p>
            <a:pPr marL="622300" indent="-514350">
              <a:buFont typeface="Lucida Sans Unicode" panose="020B0602030504020204" pitchFamily="34" charset="0"/>
              <a:buAutoNum type="arabicPeriod"/>
            </a:pPr>
            <a:r>
              <a:rPr lang="en-GB" altLang="en-US" dirty="0" smtClean="0"/>
              <a:t>Consider setting objectives as </a:t>
            </a:r>
            <a:r>
              <a:rPr lang="en-GB" altLang="en-US" dirty="0"/>
              <a:t>a result of the up-to-date influences discovered.</a:t>
            </a:r>
          </a:p>
          <a:p>
            <a:endParaRPr lang="en-GB" dirty="0"/>
          </a:p>
        </p:txBody>
      </p:sp>
    </p:spTree>
    <p:extLst>
      <p:ext uri="{BB962C8B-B14F-4D97-AF65-F5344CB8AC3E}">
        <p14:creationId xmlns:p14="http://schemas.microsoft.com/office/powerpoint/2010/main" val="242838770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Q. Market?</a:t>
            </a:r>
            <a:endParaRPr lang="en-GB" dirty="0"/>
          </a:p>
        </p:txBody>
      </p:sp>
      <p:sp>
        <p:nvSpPr>
          <p:cNvPr id="2" name="Content Placeholder 1"/>
          <p:cNvSpPr>
            <a:spLocks noGrp="1"/>
          </p:cNvSpPr>
          <p:nvPr>
            <p:ph idx="1"/>
          </p:nvPr>
        </p:nvSpPr>
        <p:spPr/>
        <p:txBody>
          <a:bodyPr/>
          <a:lstStyle/>
          <a:p>
            <a:r>
              <a:rPr lang="en-GB" dirty="0" smtClean="0"/>
              <a:t>Q. What is a Market? Research and acquire a definition.</a:t>
            </a:r>
            <a:endParaRPr lang="en-GB" dirty="0"/>
          </a:p>
        </p:txBody>
      </p:sp>
    </p:spTree>
    <p:extLst>
      <p:ext uri="{BB962C8B-B14F-4D97-AF65-F5344CB8AC3E}">
        <p14:creationId xmlns:p14="http://schemas.microsoft.com/office/powerpoint/2010/main" val="18596564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err="1" smtClean="0">
                <a:effectLst/>
              </a:rPr>
              <a:t>Bg</a:t>
            </a:r>
            <a:r>
              <a:rPr lang="en-GB" dirty="0" smtClean="0">
                <a:effectLst/>
              </a:rPr>
              <a:t>: What is a market?</a:t>
            </a:r>
            <a:endParaRPr lang="en-GB" dirty="0"/>
          </a:p>
        </p:txBody>
      </p:sp>
      <p:sp>
        <p:nvSpPr>
          <p:cNvPr id="2" name="Content Placeholder 1"/>
          <p:cNvSpPr>
            <a:spLocks noGrp="1"/>
          </p:cNvSpPr>
          <p:nvPr>
            <p:ph idx="1"/>
          </p:nvPr>
        </p:nvSpPr>
        <p:spPr/>
        <p:txBody>
          <a:bodyPr>
            <a:normAutofit fontScale="70000" lnSpcReduction="20000"/>
          </a:bodyPr>
          <a:lstStyle/>
          <a:p>
            <a:r>
              <a:rPr lang="en-GB" dirty="0"/>
              <a:t>Businesses sell to customers in </a:t>
            </a:r>
            <a:r>
              <a:rPr lang="en-GB" b="1" dirty="0"/>
              <a:t>markets</a:t>
            </a:r>
            <a:r>
              <a:rPr lang="en-GB" dirty="0"/>
              <a:t>. A market is any place where buyers and sellers meet to trade products - it could be a high street shop or a web site. Any business in a marketplace is likely to be in competition with other firms offering similar products. Successful products are the ones which meet customer needs better than rival offerings.</a:t>
            </a:r>
          </a:p>
          <a:p>
            <a:r>
              <a:rPr lang="en-GB" dirty="0"/>
              <a:t>Markets are </a:t>
            </a:r>
            <a:r>
              <a:rPr lang="en-GB" b="1" dirty="0"/>
              <a:t>dynamic</a:t>
            </a:r>
            <a:r>
              <a:rPr lang="en-GB" dirty="0"/>
              <a:t>. This means that they are always changing. A business must be aware of market trends and evolving customer requirements caused by new fashions or changing economic conditions</a:t>
            </a:r>
            <a:r>
              <a:rPr lang="en-GB" dirty="0" smtClean="0"/>
              <a:t>.</a:t>
            </a:r>
          </a:p>
          <a:p>
            <a:r>
              <a:rPr lang="en-GB" dirty="0"/>
              <a:t>The first step is to gather information about customers needs, competitors and market trends. An entrepreneur can use the results of market research to produce competitive products</a:t>
            </a:r>
            <a:r>
              <a:rPr lang="en-GB" dirty="0" smtClean="0"/>
              <a:t>. (</a:t>
            </a:r>
            <a:r>
              <a:rPr lang="en-GB" dirty="0" smtClean="0">
                <a:hlinkClick r:id="rId2"/>
              </a:rPr>
              <a:t>ref:1</a:t>
            </a:r>
            <a:r>
              <a:rPr lang="en-GB" dirty="0" smtClean="0"/>
              <a:t>)</a:t>
            </a:r>
            <a:endParaRPr lang="en-GB" dirty="0"/>
          </a:p>
          <a:p>
            <a:endParaRPr lang="en-GB" dirty="0"/>
          </a:p>
        </p:txBody>
      </p:sp>
    </p:spTree>
    <p:extLst>
      <p:ext uri="{BB962C8B-B14F-4D97-AF65-F5344CB8AC3E}">
        <p14:creationId xmlns:p14="http://schemas.microsoft.com/office/powerpoint/2010/main" val="20285258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 Market Analysis</a:t>
            </a:r>
            <a:endParaRPr lang="en-GB" dirty="0"/>
          </a:p>
        </p:txBody>
      </p:sp>
      <p:sp>
        <p:nvSpPr>
          <p:cNvPr id="3" name="Content Placeholder 2"/>
          <p:cNvSpPr>
            <a:spLocks noGrp="1"/>
          </p:cNvSpPr>
          <p:nvPr>
            <p:ph idx="1"/>
          </p:nvPr>
        </p:nvSpPr>
        <p:spPr>
          <a:xfrm>
            <a:off x="323528" y="1268760"/>
            <a:ext cx="8640960" cy="4525963"/>
          </a:xfrm>
        </p:spPr>
        <p:txBody>
          <a:bodyPr>
            <a:noAutofit/>
          </a:bodyPr>
          <a:lstStyle/>
          <a:p>
            <a:r>
              <a:rPr lang="en-GB" sz="2400" dirty="0" smtClean="0"/>
              <a:t>To understand your market you need to identify and understand your:</a:t>
            </a:r>
          </a:p>
          <a:p>
            <a:pPr marL="850392" lvl="1" indent="-457200">
              <a:buFont typeface="+mj-lt"/>
              <a:buAutoNum type="arabicPeriod"/>
            </a:pPr>
            <a:r>
              <a:rPr lang="en-GB" sz="2400" b="1" dirty="0" smtClean="0"/>
              <a:t>Customers </a:t>
            </a:r>
          </a:p>
          <a:p>
            <a:pPr marL="850392" lvl="1" indent="-457200">
              <a:buFont typeface="+mj-lt"/>
              <a:buAutoNum type="arabicPeriod"/>
            </a:pPr>
            <a:r>
              <a:rPr lang="en-GB" sz="2400" b="1" dirty="0" smtClean="0"/>
              <a:t>Competitors</a:t>
            </a:r>
          </a:p>
          <a:p>
            <a:pPr marL="850392" lvl="1" indent="-457200">
              <a:buFont typeface="+mj-lt"/>
              <a:buAutoNum type="arabicPeriod"/>
            </a:pPr>
            <a:r>
              <a:rPr lang="en-GB" sz="2400" b="1" dirty="0" smtClean="0"/>
              <a:t>External factors </a:t>
            </a:r>
            <a:r>
              <a:rPr lang="en-GB" sz="2400" dirty="0" smtClean="0"/>
              <a:t>that influence your business.</a:t>
            </a:r>
          </a:p>
          <a:p>
            <a:pPr marL="393192" lvl="1" indent="0">
              <a:buNone/>
            </a:pPr>
            <a:endParaRPr lang="en-GB" sz="2400" dirty="0"/>
          </a:p>
          <a:p>
            <a:pPr lvl="1"/>
            <a:r>
              <a:rPr lang="en-GB" sz="2400" dirty="0" smtClean="0"/>
              <a:t>By compiling this information you can understand:</a:t>
            </a:r>
          </a:p>
          <a:p>
            <a:pPr marL="850392" lvl="1" indent="-457200">
              <a:buFont typeface="+mj-lt"/>
              <a:buAutoNum type="arabicPeriod"/>
            </a:pPr>
            <a:r>
              <a:rPr lang="en-GB" sz="2400" b="1" dirty="0" smtClean="0"/>
              <a:t>Who</a:t>
            </a:r>
            <a:r>
              <a:rPr lang="en-GB" sz="2400" dirty="0" smtClean="0"/>
              <a:t> you are targeting and how to promote your products;</a:t>
            </a:r>
            <a:endParaRPr lang="en-GB" sz="2400" b="1" dirty="0" smtClean="0"/>
          </a:p>
          <a:p>
            <a:pPr marL="850392" lvl="1" indent="-457200">
              <a:buFont typeface="+mj-lt"/>
              <a:buAutoNum type="arabicPeriod"/>
            </a:pPr>
            <a:r>
              <a:rPr lang="en-GB" sz="2400" b="1" dirty="0" smtClean="0"/>
              <a:t>How</a:t>
            </a:r>
            <a:r>
              <a:rPr lang="en-GB" sz="2400" dirty="0" smtClean="0"/>
              <a:t> to make your products stand out from competitors.</a:t>
            </a:r>
          </a:p>
          <a:p>
            <a:pPr marL="850392" lvl="1" indent="-457200">
              <a:buFont typeface="+mj-lt"/>
              <a:buAutoNum type="arabicPeriod"/>
            </a:pPr>
            <a:r>
              <a:rPr lang="en-GB" sz="2400" b="1" dirty="0" smtClean="0"/>
              <a:t>How </a:t>
            </a:r>
            <a:r>
              <a:rPr lang="en-GB" sz="2400" dirty="0" smtClean="0"/>
              <a:t>to direct and evolve your business.</a:t>
            </a:r>
          </a:p>
        </p:txBody>
      </p:sp>
    </p:spTree>
    <p:extLst>
      <p:ext uri="{BB962C8B-B14F-4D97-AF65-F5344CB8AC3E}">
        <p14:creationId xmlns:p14="http://schemas.microsoft.com/office/powerpoint/2010/main" val="359666100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SWOT Analysis</a:t>
            </a:r>
            <a:endParaRPr lang="en-GB" dirty="0"/>
          </a:p>
        </p:txBody>
      </p:sp>
      <p:sp>
        <p:nvSpPr>
          <p:cNvPr id="2" name="Content Placeholder 1"/>
          <p:cNvSpPr>
            <a:spLocks noGrp="1"/>
          </p:cNvSpPr>
          <p:nvPr>
            <p:ph idx="1"/>
          </p:nvPr>
        </p:nvSpPr>
        <p:spPr/>
        <p:txBody>
          <a:bodyPr>
            <a:normAutofit fontScale="62500" lnSpcReduction="20000"/>
          </a:bodyPr>
          <a:lstStyle/>
          <a:p>
            <a:r>
              <a:rPr lang="en-GB" dirty="0" smtClean="0"/>
              <a:t>Once you have identified your customers, competitors and the trends in the market, the next step would be to have an understanding of where your product is now, and where it is headed in the future based on your analysis of the external factors influencing it.</a:t>
            </a:r>
          </a:p>
          <a:p>
            <a:r>
              <a:rPr lang="en-GB" dirty="0" smtClean="0"/>
              <a:t>You can develop this understanding by carrying out a </a:t>
            </a:r>
            <a:r>
              <a:rPr lang="en-GB" b="1" dirty="0" smtClean="0"/>
              <a:t>SWOT analysis</a:t>
            </a:r>
            <a:r>
              <a:rPr lang="en-GB" dirty="0" smtClean="0"/>
              <a:t>. A SWOT analysis is based on identifying your business' internal strengths and weaknesses and the external opportunities and threats.</a:t>
            </a:r>
          </a:p>
          <a:p>
            <a:r>
              <a:rPr lang="en-GB" dirty="0" smtClean="0"/>
              <a:t>The goal of the SWOT analysis, is to transfer the result of the analysis into action in order to enhance the business strategy and help the business to grow and succeed. </a:t>
            </a:r>
          </a:p>
          <a:p>
            <a:r>
              <a:rPr lang="en-GB" b="1" dirty="0" smtClean="0"/>
              <a:t>Therefore, the final goal of the SWOT would be to build on the strengths, to reduce weaknesses, exploit opportunities and avoid potential threats.</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16632"/>
            <a:ext cx="8229600" cy="1143000"/>
          </a:xfrm>
        </p:spPr>
        <p:txBody>
          <a:bodyPr/>
          <a:lstStyle/>
          <a:p>
            <a:r>
              <a:rPr lang="en-GB" dirty="0" smtClean="0"/>
              <a:t>SWOT Analysis</a:t>
            </a:r>
            <a:endParaRPr lang="en-GB" dirty="0"/>
          </a:p>
        </p:txBody>
      </p:sp>
      <p:sp>
        <p:nvSpPr>
          <p:cNvPr id="2" name="Content Placeholder 1"/>
          <p:cNvSpPr>
            <a:spLocks noGrp="1"/>
          </p:cNvSpPr>
          <p:nvPr>
            <p:ph idx="1"/>
          </p:nvPr>
        </p:nvSpPr>
        <p:spPr>
          <a:xfrm>
            <a:off x="251520" y="1210749"/>
            <a:ext cx="8640960" cy="4954555"/>
          </a:xfrm>
        </p:spPr>
        <p:txBody>
          <a:bodyPr>
            <a:noAutofit/>
          </a:bodyPr>
          <a:lstStyle/>
          <a:p>
            <a:pPr>
              <a:buNone/>
            </a:pPr>
            <a:r>
              <a:rPr lang="en-GB" sz="2000" dirty="0" smtClean="0"/>
              <a:t>A SWOT identifies various factors influencing a business, such as:</a:t>
            </a:r>
          </a:p>
          <a:p>
            <a:r>
              <a:rPr lang="en-GB" sz="2000" b="1" dirty="0" smtClean="0"/>
              <a:t>Strengths</a:t>
            </a:r>
            <a:endParaRPr lang="en-GB" sz="2000" dirty="0" smtClean="0"/>
          </a:p>
          <a:p>
            <a:pPr lvl="1"/>
            <a:r>
              <a:rPr lang="en-GB" sz="1600" dirty="0" smtClean="0"/>
              <a:t>Customer Loyalty </a:t>
            </a:r>
          </a:p>
          <a:p>
            <a:pPr lvl="1"/>
            <a:r>
              <a:rPr lang="en-GB" sz="1600" dirty="0" smtClean="0"/>
              <a:t>Wide recognition for social responsibility</a:t>
            </a:r>
          </a:p>
          <a:p>
            <a:pPr lvl="1"/>
            <a:r>
              <a:rPr lang="en-GB" sz="1600" dirty="0" smtClean="0"/>
              <a:t>Financial Resources &amp; Cost efficiency.</a:t>
            </a:r>
          </a:p>
          <a:p>
            <a:r>
              <a:rPr lang="en-GB" sz="2000" b="1" dirty="0" smtClean="0"/>
              <a:t>Weaknesses</a:t>
            </a:r>
            <a:endParaRPr lang="en-GB" sz="2000" dirty="0" smtClean="0"/>
          </a:p>
          <a:p>
            <a:pPr lvl="1"/>
            <a:r>
              <a:rPr lang="en-GB" sz="1600" dirty="0" smtClean="0"/>
              <a:t>Need for experienced managers to help growth </a:t>
            </a:r>
          </a:p>
          <a:p>
            <a:pPr lvl="1"/>
            <a:r>
              <a:rPr lang="en-GB" sz="1600" dirty="0" smtClean="0"/>
              <a:t>Inadequate financing capabilities </a:t>
            </a:r>
          </a:p>
          <a:p>
            <a:pPr lvl="1"/>
            <a:r>
              <a:rPr lang="en-GB" sz="1600" dirty="0" smtClean="0"/>
              <a:t>Weak market image </a:t>
            </a:r>
          </a:p>
          <a:p>
            <a:r>
              <a:rPr lang="en-GB" sz="2000" b="1" dirty="0" smtClean="0"/>
              <a:t>Opportunities</a:t>
            </a:r>
            <a:endParaRPr lang="en-GB" sz="2000" dirty="0" smtClean="0"/>
          </a:p>
          <a:p>
            <a:pPr lvl="1"/>
            <a:r>
              <a:rPr lang="en-GB" sz="1600" dirty="0" smtClean="0"/>
              <a:t>Enhance existing product and/or Create a new product</a:t>
            </a:r>
          </a:p>
          <a:p>
            <a:pPr lvl="1"/>
            <a:r>
              <a:rPr lang="en-GB" sz="1600" dirty="0" smtClean="0"/>
              <a:t>Enter new markets </a:t>
            </a:r>
          </a:p>
          <a:p>
            <a:pPr lvl="1"/>
            <a:r>
              <a:rPr lang="en-GB" sz="1600" dirty="0" smtClean="0"/>
              <a:t>Employ new talent with up-to-date skills and new ideas.</a:t>
            </a:r>
          </a:p>
          <a:p>
            <a:pPr lvl="1"/>
            <a:r>
              <a:rPr lang="en-GB" sz="1600" dirty="0" smtClean="0"/>
              <a:t>Acquire a business with needed technology.</a:t>
            </a:r>
          </a:p>
          <a:p>
            <a:r>
              <a:rPr lang="en-GB" sz="2000" b="1" dirty="0" smtClean="0"/>
              <a:t>Threats</a:t>
            </a:r>
            <a:endParaRPr lang="en-GB" sz="2000" dirty="0" smtClean="0"/>
          </a:p>
          <a:p>
            <a:pPr lvl="1"/>
            <a:r>
              <a:rPr lang="en-GB" sz="1600" dirty="0" smtClean="0"/>
              <a:t>Changing buyer tastes, Likely entry of new competitors.</a:t>
            </a:r>
          </a:p>
        </p:txBody>
      </p:sp>
      <p:sp>
        <p:nvSpPr>
          <p:cNvPr id="5" name="TextBox 4"/>
          <p:cNvSpPr txBox="1"/>
          <p:nvPr/>
        </p:nvSpPr>
        <p:spPr>
          <a:xfrm>
            <a:off x="4139952" y="6156593"/>
            <a:ext cx="5004048" cy="584775"/>
          </a:xfrm>
          <a:prstGeom prst="rect">
            <a:avLst/>
          </a:prstGeom>
          <a:noFill/>
        </p:spPr>
        <p:txBody>
          <a:bodyPr wrap="square" rtlCol="0">
            <a:spAutoFit/>
          </a:bodyPr>
          <a:lstStyle/>
          <a:p>
            <a:r>
              <a:rPr lang="en-GB" sz="1600" b="1" dirty="0" smtClean="0"/>
              <a:t>Note:</a:t>
            </a:r>
            <a:r>
              <a:rPr lang="en-GB" sz="1600" dirty="0" smtClean="0"/>
              <a:t> for more information on using a PEST &amp; SWOT for small businesses please </a:t>
            </a:r>
            <a:r>
              <a:rPr lang="en-GB" sz="1600" dirty="0" smtClean="0">
                <a:hlinkClick r:id="rId2"/>
              </a:rPr>
              <a:t>click-here</a:t>
            </a:r>
            <a:r>
              <a:rPr lang="en-GB" sz="1600" dirty="0" smtClean="0"/>
              <a:t>.</a:t>
            </a:r>
            <a:endParaRPr lang="en-GB" sz="1600"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PEST and SWOT analysis</a:t>
            </a:r>
            <a:endParaRPr lang="en-GB" dirty="0"/>
          </a:p>
        </p:txBody>
      </p:sp>
      <p:sp>
        <p:nvSpPr>
          <p:cNvPr id="2" name="Content Placeholder 1"/>
          <p:cNvSpPr>
            <a:spLocks noGrp="1"/>
          </p:cNvSpPr>
          <p:nvPr>
            <p:ph idx="1"/>
          </p:nvPr>
        </p:nvSpPr>
        <p:spPr/>
        <p:txBody>
          <a:bodyPr/>
          <a:lstStyle/>
          <a:p>
            <a:r>
              <a:rPr lang="en-GB" dirty="0" smtClean="0"/>
              <a:t>Tip: for your assignment you will need to carry out a succinct PEST or SWOT analysis for your own business in order to identify the relevant considerations discussed today.</a:t>
            </a:r>
          </a:p>
          <a:p>
            <a:endParaRPr lang="en-GB" dirty="0" smtClean="0"/>
          </a:p>
          <a:p>
            <a:r>
              <a:rPr lang="en-GB" dirty="0" smtClean="0"/>
              <a:t>You can find plenty of examples online to help you.</a:t>
            </a:r>
            <a:endParaRPr lang="en-GB"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Activity: SWOT Analysis</a:t>
            </a:r>
            <a:endParaRPr lang="en-GB" dirty="0"/>
          </a:p>
        </p:txBody>
      </p:sp>
      <p:sp>
        <p:nvSpPr>
          <p:cNvPr id="2" name="Content Placeholder 1"/>
          <p:cNvSpPr>
            <a:spLocks noGrp="1"/>
          </p:cNvSpPr>
          <p:nvPr>
            <p:ph idx="1"/>
          </p:nvPr>
        </p:nvSpPr>
        <p:spPr>
          <a:xfrm>
            <a:off x="457200" y="1556792"/>
            <a:ext cx="8229600" cy="4525963"/>
          </a:xfrm>
        </p:spPr>
        <p:txBody>
          <a:bodyPr>
            <a:normAutofit fontScale="92500" lnSpcReduction="10000"/>
          </a:bodyPr>
          <a:lstStyle/>
          <a:p>
            <a:pPr marL="624078" indent="-514350">
              <a:buFont typeface="+mj-lt"/>
              <a:buAutoNum type="arabicPeriod"/>
            </a:pPr>
            <a:r>
              <a:rPr lang="en-GB" dirty="0" smtClean="0"/>
              <a:t>List some of the </a:t>
            </a:r>
            <a:r>
              <a:rPr lang="en-GB" b="1" dirty="0" smtClean="0"/>
              <a:t>strengths</a:t>
            </a:r>
            <a:r>
              <a:rPr lang="en-GB" dirty="0" smtClean="0"/>
              <a:t> of your business.</a:t>
            </a:r>
            <a:br>
              <a:rPr lang="en-GB" dirty="0" smtClean="0"/>
            </a:br>
            <a:endParaRPr lang="en-GB" dirty="0" smtClean="0"/>
          </a:p>
          <a:p>
            <a:pPr marL="624078" indent="-514350">
              <a:buFont typeface="+mj-lt"/>
              <a:buAutoNum type="arabicPeriod"/>
            </a:pPr>
            <a:r>
              <a:rPr lang="en-GB" dirty="0" smtClean="0"/>
              <a:t>List some of the </a:t>
            </a:r>
            <a:r>
              <a:rPr lang="en-GB" b="1" dirty="0" smtClean="0"/>
              <a:t>weaknesses</a:t>
            </a:r>
            <a:r>
              <a:rPr lang="en-GB" dirty="0" smtClean="0"/>
              <a:t> of your business.</a:t>
            </a:r>
          </a:p>
          <a:p>
            <a:pPr marL="624078" indent="-514350">
              <a:buFont typeface="+mj-lt"/>
              <a:buAutoNum type="arabicPeriod"/>
            </a:pPr>
            <a:endParaRPr lang="en-GB" dirty="0" smtClean="0"/>
          </a:p>
          <a:p>
            <a:pPr marL="624078" indent="-514350">
              <a:buFont typeface="+mj-lt"/>
              <a:buAutoNum type="arabicPeriod"/>
            </a:pPr>
            <a:r>
              <a:rPr lang="en-GB" dirty="0" smtClean="0"/>
              <a:t>List some of the </a:t>
            </a:r>
            <a:r>
              <a:rPr lang="en-GB" b="1" dirty="0" smtClean="0"/>
              <a:t>opportunities</a:t>
            </a:r>
            <a:r>
              <a:rPr lang="en-GB" dirty="0" smtClean="0"/>
              <a:t> that exist for your business.</a:t>
            </a:r>
          </a:p>
          <a:p>
            <a:pPr marL="624078" indent="-514350">
              <a:buFont typeface="+mj-lt"/>
              <a:buAutoNum type="arabicPeriod"/>
            </a:pPr>
            <a:endParaRPr lang="en-GB" dirty="0" smtClean="0"/>
          </a:p>
          <a:p>
            <a:pPr marL="624078" indent="-514350">
              <a:buFont typeface="+mj-lt"/>
              <a:buAutoNum type="arabicPeriod"/>
            </a:pPr>
            <a:r>
              <a:rPr lang="en-GB" dirty="0" smtClean="0"/>
              <a:t>List some of the </a:t>
            </a:r>
            <a:r>
              <a:rPr lang="en-GB" b="1" dirty="0" smtClean="0"/>
              <a:t>threats</a:t>
            </a:r>
            <a:r>
              <a:rPr lang="en-GB" dirty="0" smtClean="0"/>
              <a:t> that exist for your business.</a:t>
            </a:r>
          </a:p>
          <a:p>
            <a:endParaRPr lang="en-GB" dirty="0"/>
          </a:p>
        </p:txBody>
      </p:sp>
    </p:spTree>
    <p:extLst>
      <p:ext uri="{BB962C8B-B14F-4D97-AF65-F5344CB8AC3E}">
        <p14:creationId xmlns:p14="http://schemas.microsoft.com/office/powerpoint/2010/main" val="3076412750"/>
      </p:ext>
    </p:extLst>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Analysing competitors</a:t>
            </a:r>
            <a:endParaRPr lang="en-GB" dirty="0"/>
          </a:p>
        </p:txBody>
      </p:sp>
      <p:sp>
        <p:nvSpPr>
          <p:cNvPr id="2" name="Content Placeholder 1"/>
          <p:cNvSpPr>
            <a:spLocks noGrp="1"/>
          </p:cNvSpPr>
          <p:nvPr>
            <p:ph idx="1"/>
          </p:nvPr>
        </p:nvSpPr>
        <p:spPr/>
        <p:txBody>
          <a:bodyPr>
            <a:normAutofit fontScale="85000" lnSpcReduction="20000"/>
          </a:bodyPr>
          <a:lstStyle/>
          <a:p>
            <a:r>
              <a:rPr lang="en-GB" dirty="0" smtClean="0"/>
              <a:t>When analysing competitors it is important to identify their mix of objectives and the importance of each. </a:t>
            </a:r>
          </a:p>
          <a:p>
            <a:r>
              <a:rPr lang="en-GB" dirty="0" smtClean="0"/>
              <a:t>For example, some competitors may be focused purely on profits while others may be focused on customer service. </a:t>
            </a:r>
          </a:p>
          <a:p>
            <a:r>
              <a:rPr lang="en-GB" dirty="0" smtClean="0"/>
              <a:t>Understanding the relative importance the competitor places on profitability, growth, market share, technology etc. can assist you in understanding how your competitors behave.</a:t>
            </a:r>
            <a:endParaRPr lang="en-GB"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2. Identifying Competitors</a:t>
            </a:r>
            <a:endParaRPr lang="en-GB" dirty="0"/>
          </a:p>
        </p:txBody>
      </p:sp>
      <p:sp>
        <p:nvSpPr>
          <p:cNvPr id="2" name="Content Placeholder 1"/>
          <p:cNvSpPr>
            <a:spLocks noGrp="1"/>
          </p:cNvSpPr>
          <p:nvPr>
            <p:ph idx="1"/>
          </p:nvPr>
        </p:nvSpPr>
        <p:spPr>
          <a:xfrm>
            <a:off x="0" y="1265304"/>
            <a:ext cx="9144000" cy="4972008"/>
          </a:xfrm>
        </p:spPr>
        <p:txBody>
          <a:bodyPr>
            <a:normAutofit fontScale="70000" lnSpcReduction="20000"/>
          </a:bodyPr>
          <a:lstStyle/>
          <a:p>
            <a:r>
              <a:rPr lang="en-GB" sz="2900" dirty="0" smtClean="0"/>
              <a:t>In simple terms, your</a:t>
            </a:r>
            <a:r>
              <a:rPr lang="en-GB" sz="2900" b="1" dirty="0" smtClean="0"/>
              <a:t> </a:t>
            </a:r>
            <a:r>
              <a:rPr lang="en-GB" sz="2900" dirty="0" smtClean="0"/>
              <a:t>competitors can be identified as those companies that offer similar products or services to the same customers. </a:t>
            </a:r>
          </a:p>
          <a:p>
            <a:r>
              <a:rPr lang="en-GB" sz="2900" dirty="0" smtClean="0"/>
              <a:t>Identifying who your competitors are and understanding the approach they take in the market can help you to develop and sustain a competitive advantage.</a:t>
            </a:r>
          </a:p>
          <a:p>
            <a:r>
              <a:rPr lang="en-GB" sz="2900" dirty="0" smtClean="0"/>
              <a:t>The following questions can assist you in identifying and understanding your competitors:</a:t>
            </a:r>
          </a:p>
          <a:p>
            <a:pPr marL="850392" lvl="1" indent="-457200">
              <a:buFont typeface="+mj-lt"/>
              <a:buAutoNum type="arabicPeriod"/>
            </a:pPr>
            <a:r>
              <a:rPr lang="en-GB" sz="2900" dirty="0" smtClean="0"/>
              <a:t>Make a list of your top five direct competitors?</a:t>
            </a:r>
          </a:p>
          <a:p>
            <a:pPr marL="850392" lvl="1" indent="-457200">
              <a:buFont typeface="+mj-lt"/>
              <a:buAutoNum type="arabicPeriod"/>
            </a:pPr>
            <a:r>
              <a:rPr lang="en-GB" sz="2900" dirty="0" smtClean="0"/>
              <a:t>How are your competitors innovating i.e. what are the benefits of their products? </a:t>
            </a:r>
          </a:p>
          <a:p>
            <a:pPr marL="850392" lvl="1" indent="-457200">
              <a:buFont typeface="+mj-lt"/>
              <a:buAutoNum type="arabicPeriod"/>
            </a:pPr>
            <a:r>
              <a:rPr lang="en-GB" sz="2900" dirty="0" smtClean="0"/>
              <a:t>What are your competitors' strengths and weaknesses? </a:t>
            </a:r>
          </a:p>
          <a:p>
            <a:pPr marL="850392" lvl="1" indent="-457200">
              <a:buFont typeface="+mj-lt"/>
              <a:buAutoNum type="arabicPeriod"/>
            </a:pPr>
            <a:r>
              <a:rPr lang="en-GB" sz="2900" dirty="0" smtClean="0"/>
              <a:t>How are you going to position yourself in comparison to your competitors?</a:t>
            </a:r>
          </a:p>
          <a:p>
            <a:pPr marL="850392" lvl="1" indent="-457200">
              <a:buFont typeface="+mj-lt"/>
              <a:buAutoNum type="arabicPeriod"/>
            </a:pPr>
            <a:r>
              <a:rPr lang="en-GB" sz="2900" dirty="0"/>
              <a:t>How are your competitors marketing? What can you learn from this and how can you enhance it</a:t>
            </a:r>
            <a:r>
              <a:rPr lang="en-GB" sz="2900" dirty="0" smtClean="0"/>
              <a:t>?</a:t>
            </a:r>
          </a:p>
          <a:p>
            <a:pPr marL="850392" lvl="1" indent="-457200">
              <a:buFont typeface="+mj-lt"/>
              <a:buAutoNum type="arabicPeriod"/>
            </a:pPr>
            <a:r>
              <a:rPr lang="en-GB" sz="2900" dirty="0" smtClean="0"/>
              <a:t>Are you competing on price, product, quality or another point of difference?</a:t>
            </a:r>
          </a:p>
          <a:p>
            <a:pPr marL="393192" lvl="1" indent="0">
              <a:buNone/>
            </a:pPr>
            <a:endParaRPr lang="en-GB" dirty="0" smtClean="0"/>
          </a:p>
          <a:p>
            <a:endParaRPr lang="en-GB" dirty="0" smtClean="0"/>
          </a:p>
        </p:txBody>
      </p:sp>
    </p:spTree>
    <p:extLst>
      <p:ext uri="{BB962C8B-B14F-4D97-AF65-F5344CB8AC3E}">
        <p14:creationId xmlns:p14="http://schemas.microsoft.com/office/powerpoint/2010/main" val="300977995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Market Differentiation</a:t>
            </a:r>
            <a:endParaRPr lang="en-GB" dirty="0"/>
          </a:p>
        </p:txBody>
      </p:sp>
      <p:sp>
        <p:nvSpPr>
          <p:cNvPr id="2" name="Content Placeholder 1"/>
          <p:cNvSpPr>
            <a:spLocks noGrp="1"/>
          </p:cNvSpPr>
          <p:nvPr>
            <p:ph idx="1"/>
          </p:nvPr>
        </p:nvSpPr>
        <p:spPr/>
        <p:txBody>
          <a:bodyPr>
            <a:normAutofit fontScale="85000" lnSpcReduction="20000"/>
          </a:bodyPr>
          <a:lstStyle/>
          <a:p>
            <a:r>
              <a:rPr lang="en-GB" dirty="0" smtClean="0"/>
              <a:t>Points of difference provide the </a:t>
            </a:r>
            <a:r>
              <a:rPr lang="en-GB" b="1" dirty="0" smtClean="0"/>
              <a:t>unique selling proposition (USP) </a:t>
            </a:r>
            <a:r>
              <a:rPr lang="en-GB" dirty="0" smtClean="0"/>
              <a:t>and are critical in defining the competitive advantage of products. This is how Businesses set their brand apart from competitors.</a:t>
            </a:r>
          </a:p>
          <a:p>
            <a:endParaRPr lang="en-GB" b="1" dirty="0" smtClean="0"/>
          </a:p>
          <a:p>
            <a:r>
              <a:rPr lang="en-GB" b="1" dirty="0" smtClean="0"/>
              <a:t>Points of Parity: </a:t>
            </a:r>
            <a:r>
              <a:rPr lang="en-GB" dirty="0" smtClean="0"/>
              <a:t>It is also important to make sure that your business establish parity in other business areas to ensure they achieve the same or higher standard as your competitors in other areas e.g. Quality of service, delivery etc..</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Background information</a:t>
            </a:r>
            <a:endParaRPr lang="en-GB" dirty="0"/>
          </a:p>
        </p:txBody>
      </p:sp>
      <p:sp>
        <p:nvSpPr>
          <p:cNvPr id="2" name="Content Placeholder 1"/>
          <p:cNvSpPr>
            <a:spLocks noGrp="1"/>
          </p:cNvSpPr>
          <p:nvPr>
            <p:ph idx="1"/>
          </p:nvPr>
        </p:nvSpPr>
        <p:spPr/>
        <p:txBody>
          <a:bodyPr/>
          <a:lstStyle/>
          <a:p>
            <a:r>
              <a:rPr lang="en-GB" dirty="0" smtClean="0"/>
              <a:t>The following slides include indirectly relevant supporting information.</a:t>
            </a:r>
            <a:endParaRPr lang="en-GB" dirty="0"/>
          </a:p>
        </p:txBody>
      </p:sp>
    </p:spTree>
    <p:extLst>
      <p:ext uri="{BB962C8B-B14F-4D97-AF65-F5344CB8AC3E}">
        <p14:creationId xmlns:p14="http://schemas.microsoft.com/office/powerpoint/2010/main" val="3103774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1. Identifying Customers</a:t>
            </a:r>
            <a:endParaRPr lang="en-GB" dirty="0"/>
          </a:p>
        </p:txBody>
      </p:sp>
      <p:sp>
        <p:nvSpPr>
          <p:cNvPr id="2" name="Content Placeholder 1"/>
          <p:cNvSpPr>
            <a:spLocks noGrp="1"/>
          </p:cNvSpPr>
          <p:nvPr>
            <p:ph idx="1"/>
          </p:nvPr>
        </p:nvSpPr>
        <p:spPr/>
        <p:txBody>
          <a:bodyPr>
            <a:normAutofit lnSpcReduction="10000"/>
          </a:bodyPr>
          <a:lstStyle/>
          <a:p>
            <a:r>
              <a:rPr lang="en-GB" dirty="0" smtClean="0"/>
              <a:t>Your market may consist of different customers with different buying behaviours.</a:t>
            </a:r>
          </a:p>
          <a:p>
            <a:endParaRPr lang="en-GB" dirty="0" smtClean="0"/>
          </a:p>
          <a:p>
            <a:r>
              <a:rPr lang="en-GB" dirty="0" smtClean="0"/>
              <a:t>Having a good understanding of how consumers think, what their buying habits are and what factors influence these habits is essential for you to make the most of your marketing opportunities.   </a:t>
            </a:r>
            <a:endParaRPr lang="en-GB" dirty="0"/>
          </a:p>
        </p:txBody>
      </p:sp>
    </p:spTree>
    <p:extLst>
      <p:ext uri="{BB962C8B-B14F-4D97-AF65-F5344CB8AC3E}">
        <p14:creationId xmlns:p14="http://schemas.microsoft.com/office/powerpoint/2010/main" val="38776083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Understand Customers</a:t>
            </a:r>
            <a:endParaRPr lang="en-GB" dirty="0"/>
          </a:p>
        </p:txBody>
      </p:sp>
      <p:sp>
        <p:nvSpPr>
          <p:cNvPr id="2" name="Content Placeholder 1"/>
          <p:cNvSpPr>
            <a:spLocks noGrp="1"/>
          </p:cNvSpPr>
          <p:nvPr>
            <p:ph idx="1"/>
          </p:nvPr>
        </p:nvSpPr>
        <p:spPr>
          <a:xfrm>
            <a:off x="251520" y="1268760"/>
            <a:ext cx="8712968" cy="4738531"/>
          </a:xfrm>
        </p:spPr>
        <p:txBody>
          <a:bodyPr>
            <a:noAutofit/>
          </a:bodyPr>
          <a:lstStyle/>
          <a:p>
            <a:r>
              <a:rPr lang="en-GB" sz="1800" dirty="0" smtClean="0"/>
              <a:t>There are </a:t>
            </a:r>
            <a:r>
              <a:rPr lang="en-GB" sz="1800" b="1" dirty="0" smtClean="0"/>
              <a:t>6 questions </a:t>
            </a:r>
            <a:r>
              <a:rPr lang="en-GB" sz="1800" dirty="0" smtClean="0"/>
              <a:t>that are commonly asked to understand customer buying behaviour within your market:</a:t>
            </a:r>
          </a:p>
          <a:p>
            <a:pPr marL="624078" indent="-514350">
              <a:buFont typeface="+mj-lt"/>
              <a:buAutoNum type="arabicPeriod"/>
            </a:pPr>
            <a:r>
              <a:rPr lang="en-GB" sz="1800" b="1" dirty="0" smtClean="0"/>
              <a:t>‘What’ and Why do Customers buy particular products?</a:t>
            </a:r>
            <a:r>
              <a:rPr lang="en-GB" sz="1800" dirty="0" smtClean="0"/>
              <a:t> </a:t>
            </a:r>
          </a:p>
          <a:p>
            <a:pPr marL="880110" lvl="1" indent="-514350">
              <a:buNone/>
            </a:pPr>
            <a:r>
              <a:rPr lang="en-GB" sz="1400" dirty="0" smtClean="0"/>
              <a:t>	Which products or services do they typically choose in the market? Why? i.e. What brands do they prefer?</a:t>
            </a:r>
          </a:p>
          <a:p>
            <a:pPr marL="624078" indent="-514350">
              <a:buFont typeface="+mj-lt"/>
              <a:buAutoNum type="arabicPeriod"/>
            </a:pPr>
            <a:r>
              <a:rPr lang="en-GB" sz="1800" b="1" dirty="0" smtClean="0"/>
              <a:t>‘Who’ buys them?</a:t>
            </a:r>
            <a:r>
              <a:rPr lang="en-GB" sz="1800" dirty="0" smtClean="0"/>
              <a:t>  </a:t>
            </a:r>
          </a:p>
          <a:p>
            <a:pPr marL="880110" lvl="1" indent="-514350">
              <a:buNone/>
            </a:pPr>
            <a:r>
              <a:rPr lang="en-GB" sz="1400" dirty="0" smtClean="0"/>
              <a:t>	What are the characteristics of the customers that are likely to buy from you? Male female or both, young, teenage, young-adult, mature adult or senior citizen.</a:t>
            </a:r>
          </a:p>
          <a:p>
            <a:pPr marL="624078" indent="-514350">
              <a:buFont typeface="+mj-lt"/>
              <a:buAutoNum type="arabicPeriod"/>
            </a:pPr>
            <a:r>
              <a:rPr lang="en-GB" sz="1800" b="1" dirty="0" smtClean="0"/>
              <a:t>‘How’ do they buy?</a:t>
            </a:r>
            <a:r>
              <a:rPr lang="en-GB" sz="1800" dirty="0" smtClean="0"/>
              <a:t> </a:t>
            </a:r>
          </a:p>
          <a:p>
            <a:pPr marL="880110" lvl="1" indent="-514350">
              <a:buNone/>
            </a:pPr>
            <a:r>
              <a:rPr lang="en-GB" sz="1400" dirty="0" smtClean="0"/>
              <a:t>	What are their buying habits? Do they buy because it is convenient or do they buy because it is easily accessible? Do they pay cash, or do they use credit cards or </a:t>
            </a:r>
            <a:r>
              <a:rPr lang="en-GB" sz="1400" dirty="0" err="1" smtClean="0"/>
              <a:t>paypal</a:t>
            </a:r>
            <a:r>
              <a:rPr lang="en-GB" sz="1400" dirty="0" smtClean="0"/>
              <a:t> or other method? </a:t>
            </a:r>
          </a:p>
          <a:p>
            <a:pPr marL="624078" indent="-514350">
              <a:buFont typeface="+mj-lt"/>
              <a:buAutoNum type="arabicPeriod"/>
            </a:pPr>
            <a:r>
              <a:rPr lang="en-GB" sz="1800" b="1" dirty="0" smtClean="0"/>
              <a:t>‘Where’ do they buy?</a:t>
            </a:r>
            <a:r>
              <a:rPr lang="en-GB" sz="1800" dirty="0" smtClean="0"/>
              <a:t> </a:t>
            </a:r>
          </a:p>
          <a:p>
            <a:pPr marL="880110" lvl="1" indent="-514350">
              <a:buNone/>
            </a:pPr>
            <a:r>
              <a:rPr lang="en-GB" sz="1400" dirty="0" smtClean="0"/>
              <a:t>	Do customers prefer to buy from catalogues, retail stores, or online via website or mobile app? </a:t>
            </a:r>
          </a:p>
          <a:p>
            <a:pPr marL="624078" indent="-514350">
              <a:buFont typeface="+mj-lt"/>
              <a:buAutoNum type="arabicPeriod"/>
            </a:pPr>
            <a:r>
              <a:rPr lang="en-GB" sz="1800" b="1" dirty="0" smtClean="0"/>
              <a:t>‘When’ do they buy?</a:t>
            </a:r>
            <a:r>
              <a:rPr lang="en-GB" sz="1800" dirty="0" smtClean="0"/>
              <a:t> </a:t>
            </a:r>
          </a:p>
          <a:p>
            <a:pPr marL="880110" lvl="1" indent="-514350">
              <a:buNone/>
            </a:pPr>
            <a:r>
              <a:rPr lang="en-GB" sz="1400" dirty="0" smtClean="0"/>
              <a:t>	What are their shopping patterns? Do they purchase Weekly? Monthly or annually for e.g. special occasions? How much is the behaviour of customers affected by seasonal influences? Which holiday season? </a:t>
            </a:r>
          </a:p>
          <a:p>
            <a:endParaRPr lang="en-GB" sz="1800" dirty="0"/>
          </a:p>
        </p:txBody>
      </p:sp>
    </p:spTree>
    <p:extLst>
      <p:ext uri="{BB962C8B-B14F-4D97-AF65-F5344CB8AC3E}">
        <p14:creationId xmlns:p14="http://schemas.microsoft.com/office/powerpoint/2010/main" val="401455706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Customer Groups and buying behaviour</a:t>
            </a:r>
            <a:endParaRPr lang="en-GB" dirty="0"/>
          </a:p>
        </p:txBody>
      </p:sp>
      <p:sp>
        <p:nvSpPr>
          <p:cNvPr id="2" name="Content Placeholder 1"/>
          <p:cNvSpPr>
            <a:spLocks noGrp="1"/>
          </p:cNvSpPr>
          <p:nvPr>
            <p:ph idx="1"/>
          </p:nvPr>
        </p:nvSpPr>
        <p:spPr/>
        <p:txBody>
          <a:bodyPr>
            <a:normAutofit fontScale="70000" lnSpcReduction="20000"/>
          </a:bodyPr>
          <a:lstStyle/>
          <a:p>
            <a:r>
              <a:rPr lang="en-GB" dirty="0" smtClean="0"/>
              <a:t>There are many factors that can influence consumer buying behaviour. </a:t>
            </a:r>
          </a:p>
          <a:p>
            <a:r>
              <a:rPr lang="en-GB" dirty="0" smtClean="0"/>
              <a:t>In addition to personal factors such as age and gender, social factors such as social groups and culture, and psychological factors; such as personality and attitudes effect buying behaviour.</a:t>
            </a:r>
          </a:p>
          <a:p>
            <a:r>
              <a:rPr lang="en-GB" dirty="0" smtClean="0"/>
              <a:t>Social groups may be made up of family, friends, social clubs or sporting teams. </a:t>
            </a:r>
          </a:p>
          <a:p>
            <a:r>
              <a:rPr lang="en-GB" dirty="0" smtClean="0"/>
              <a:t>Each group develops its own set of normal behaviour and attitudes which can dictate their buying habits. </a:t>
            </a:r>
          </a:p>
          <a:p>
            <a:r>
              <a:rPr lang="en-GB" dirty="0" smtClean="0"/>
              <a:t>For example, surfers tend to wear certain types and brands of clothing, while younger children are interested in the latest toys such as scooters.</a:t>
            </a:r>
          </a:p>
          <a:p>
            <a:endParaRPr lang="en-GB" dirty="0"/>
          </a:p>
        </p:txBody>
      </p:sp>
    </p:spTree>
    <p:extLst>
      <p:ext uri="{BB962C8B-B14F-4D97-AF65-F5344CB8AC3E}">
        <p14:creationId xmlns:p14="http://schemas.microsoft.com/office/powerpoint/2010/main" val="385280341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Roles in the purchasing process </a:t>
            </a:r>
            <a:endParaRPr lang="en-GB" dirty="0"/>
          </a:p>
        </p:txBody>
      </p:sp>
      <p:sp>
        <p:nvSpPr>
          <p:cNvPr id="2" name="Content Placeholder 1"/>
          <p:cNvSpPr>
            <a:spLocks noGrp="1"/>
          </p:cNvSpPr>
          <p:nvPr>
            <p:ph idx="1"/>
          </p:nvPr>
        </p:nvSpPr>
        <p:spPr>
          <a:xfrm>
            <a:off x="144016" y="1124744"/>
            <a:ext cx="8820472" cy="5328592"/>
          </a:xfrm>
        </p:spPr>
        <p:txBody>
          <a:bodyPr>
            <a:normAutofit fontScale="62500" lnSpcReduction="20000"/>
          </a:bodyPr>
          <a:lstStyle/>
          <a:p>
            <a:r>
              <a:rPr lang="en-GB" dirty="0" smtClean="0"/>
              <a:t>Identifying the </a:t>
            </a:r>
            <a:r>
              <a:rPr lang="en-GB" b="1" dirty="0" smtClean="0"/>
              <a:t>roles</a:t>
            </a:r>
            <a:r>
              <a:rPr lang="en-GB" dirty="0" smtClean="0"/>
              <a:t> in the buying process can help your organisation in developing the most effective marketing strategy for your business.</a:t>
            </a:r>
          </a:p>
          <a:p>
            <a:endParaRPr lang="en-GB" dirty="0" smtClean="0"/>
          </a:p>
          <a:p>
            <a:r>
              <a:rPr lang="en-GB" dirty="0" smtClean="0"/>
              <a:t>Think of a typical family with young children.</a:t>
            </a:r>
            <a:br>
              <a:rPr lang="en-GB" dirty="0" smtClean="0"/>
            </a:br>
            <a:r>
              <a:rPr lang="en-GB" dirty="0" smtClean="0"/>
              <a:t> </a:t>
            </a:r>
          </a:p>
          <a:p>
            <a:r>
              <a:rPr lang="en-GB" dirty="0" smtClean="0"/>
              <a:t>Different people have different roles in the purchasing process of a particular product. For instance, if you consider a family, there can be different roles occupied by various family members as follows;</a:t>
            </a:r>
          </a:p>
          <a:p>
            <a:pPr lvl="1"/>
            <a:r>
              <a:rPr lang="en-GB" dirty="0" smtClean="0"/>
              <a:t>The person who suggests the idea of buying a particular product or service.</a:t>
            </a:r>
          </a:p>
          <a:p>
            <a:pPr lvl="1"/>
            <a:r>
              <a:rPr lang="en-GB" dirty="0" smtClean="0"/>
              <a:t>The person who advises or carries some weight in making the final buying decision.</a:t>
            </a:r>
          </a:p>
          <a:p>
            <a:pPr lvl="1"/>
            <a:r>
              <a:rPr lang="en-GB" dirty="0" smtClean="0"/>
              <a:t>The actual decision maker who would ultimately make the buying decision.</a:t>
            </a:r>
          </a:p>
          <a:p>
            <a:pPr lvl="1"/>
            <a:r>
              <a:rPr lang="en-GB" dirty="0" smtClean="0"/>
              <a:t>The person who would make the purchase.</a:t>
            </a:r>
          </a:p>
          <a:p>
            <a:pPr lvl="1"/>
            <a:r>
              <a:rPr lang="en-GB" dirty="0" smtClean="0"/>
              <a:t>The user of the product.</a:t>
            </a:r>
            <a:br>
              <a:rPr lang="en-GB" dirty="0" smtClean="0"/>
            </a:br>
            <a:r>
              <a:rPr lang="en-GB" dirty="0" smtClean="0"/>
              <a:t> </a:t>
            </a:r>
          </a:p>
          <a:p>
            <a:r>
              <a:rPr lang="en-GB" dirty="0" smtClean="0"/>
              <a:t>Therefore a company needs to identify who occupies which role or roles and thereby tailor the marketing strategy to suit and to reach this person.</a:t>
            </a:r>
          </a:p>
          <a:p>
            <a:r>
              <a:rPr lang="en-GB" dirty="0" smtClean="0"/>
              <a:t>Knowing the main participants and their roles in the buying process can help you to fine-tune the marketing strategy.</a:t>
            </a:r>
          </a:p>
          <a:p>
            <a:endParaRPr lang="en-GB" dirty="0"/>
          </a:p>
        </p:txBody>
      </p:sp>
    </p:spTree>
    <p:extLst>
      <p:ext uri="{BB962C8B-B14F-4D97-AF65-F5344CB8AC3E}">
        <p14:creationId xmlns:p14="http://schemas.microsoft.com/office/powerpoint/2010/main" val="250014642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Question: Understanding your Customers?</a:t>
            </a:r>
            <a:endParaRPr lang="en-GB" dirty="0"/>
          </a:p>
        </p:txBody>
      </p:sp>
      <p:sp>
        <p:nvSpPr>
          <p:cNvPr id="2" name="Content Placeholder 1"/>
          <p:cNvSpPr>
            <a:spLocks noGrp="1"/>
          </p:cNvSpPr>
          <p:nvPr>
            <p:ph idx="1"/>
          </p:nvPr>
        </p:nvSpPr>
        <p:spPr>
          <a:xfrm>
            <a:off x="0" y="1412776"/>
            <a:ext cx="9144000" cy="4525963"/>
          </a:xfrm>
        </p:spPr>
        <p:txBody>
          <a:bodyPr>
            <a:noAutofit/>
          </a:bodyPr>
          <a:lstStyle/>
          <a:p>
            <a:pPr marL="624078" indent="-514350"/>
            <a:r>
              <a:rPr lang="en-GB" sz="1800" dirty="0" smtClean="0"/>
              <a:t>Describe and document the type of people you want to reach and purchase your product?</a:t>
            </a:r>
          </a:p>
          <a:p>
            <a:pPr>
              <a:buNone/>
            </a:pPr>
            <a:r>
              <a:rPr lang="en-GB" sz="1800" dirty="0" smtClean="0"/>
              <a:t>	Answer the following 6 questions to understand your customers more:</a:t>
            </a:r>
          </a:p>
          <a:p>
            <a:pPr marL="624078" indent="-514350">
              <a:buFont typeface="+mj-lt"/>
              <a:buAutoNum type="arabicPeriod"/>
            </a:pPr>
            <a:r>
              <a:rPr lang="en-GB" sz="1800" b="1" dirty="0" smtClean="0"/>
              <a:t>Which products or services do Customers typically choose in the market? </a:t>
            </a:r>
          </a:p>
          <a:p>
            <a:pPr marL="880110" lvl="1" indent="-514350"/>
            <a:r>
              <a:rPr lang="en-GB" sz="1400" dirty="0" smtClean="0"/>
              <a:t>Why do they buy certain products/brands and why?</a:t>
            </a:r>
          </a:p>
          <a:p>
            <a:pPr marL="624078" indent="-514350">
              <a:buFont typeface="+mj-lt"/>
              <a:buAutoNum type="arabicPeriod"/>
            </a:pPr>
            <a:r>
              <a:rPr lang="en-GB" sz="1800" b="1" dirty="0" smtClean="0"/>
              <a:t>Why will Customers buy your product/service?</a:t>
            </a:r>
            <a:endParaRPr lang="en-GB" sz="1800" dirty="0" smtClean="0"/>
          </a:p>
          <a:p>
            <a:pPr marL="624078" indent="-514350">
              <a:buFont typeface="+mj-lt"/>
              <a:buAutoNum type="arabicPeriod"/>
            </a:pPr>
            <a:r>
              <a:rPr lang="en-GB" sz="1800" b="1" dirty="0" smtClean="0"/>
              <a:t>What are the characteristics of the customers that are likely to buy from you? </a:t>
            </a:r>
          </a:p>
          <a:p>
            <a:pPr marL="624078" indent="-514350">
              <a:buFont typeface="+mj-lt"/>
              <a:buAutoNum type="arabicPeriod"/>
            </a:pPr>
            <a:r>
              <a:rPr lang="en-GB" sz="1800" b="1" dirty="0" smtClean="0"/>
              <a:t>How will they buy your product</a:t>
            </a:r>
            <a:r>
              <a:rPr lang="en-GB" sz="1800" dirty="0" smtClean="0"/>
              <a:t>? </a:t>
            </a:r>
          </a:p>
          <a:p>
            <a:pPr marL="880110" lvl="1" indent="-514350"/>
            <a:r>
              <a:rPr lang="en-GB" sz="1400" dirty="0" smtClean="0"/>
              <a:t>Do they pay cash, or do they use credit cards or </a:t>
            </a:r>
            <a:r>
              <a:rPr lang="en-GB" sz="1400" dirty="0" err="1" smtClean="0"/>
              <a:t>paypal</a:t>
            </a:r>
            <a:r>
              <a:rPr lang="en-GB" sz="1400" dirty="0" smtClean="0"/>
              <a:t> or other method? </a:t>
            </a:r>
          </a:p>
          <a:p>
            <a:pPr marL="624078" indent="-514350">
              <a:buFont typeface="+mj-lt"/>
              <a:buAutoNum type="arabicPeriod"/>
            </a:pPr>
            <a:r>
              <a:rPr lang="en-GB" sz="1800" b="1" dirty="0" smtClean="0"/>
              <a:t>Where do they buy?</a:t>
            </a:r>
            <a:r>
              <a:rPr lang="en-GB" sz="1800" dirty="0" smtClean="0"/>
              <a:t> </a:t>
            </a:r>
          </a:p>
          <a:p>
            <a:pPr marL="880110" lvl="1" indent="-514350"/>
            <a:r>
              <a:rPr lang="en-GB" sz="1400" dirty="0" smtClean="0"/>
              <a:t>Do customers prefer to buy from catalogues, retail stores, or online via </a:t>
            </a:r>
            <a:r>
              <a:rPr lang="en-GB" sz="1400" dirty="0" err="1" smtClean="0"/>
              <a:t>smartphones</a:t>
            </a:r>
            <a:r>
              <a:rPr lang="en-GB" sz="1400" dirty="0" smtClean="0"/>
              <a:t> using websites or apps? </a:t>
            </a:r>
          </a:p>
          <a:p>
            <a:pPr marL="624078" indent="-514350">
              <a:buFont typeface="+mj-lt"/>
              <a:buAutoNum type="arabicPeriod"/>
            </a:pPr>
            <a:r>
              <a:rPr lang="en-GB" sz="1800" b="1" dirty="0" smtClean="0"/>
              <a:t>When will they buy? </a:t>
            </a:r>
          </a:p>
          <a:p>
            <a:pPr marL="880110" lvl="1" indent="-514350"/>
            <a:r>
              <a:rPr lang="en-GB" sz="1400" dirty="0" smtClean="0"/>
              <a:t>What are their shopping patterns? Do they purchase Weekly? Monthly or annually for e.g. special occasions? How much is the behaviour of customers affected by seasonal influences? Which holiday season</a:t>
            </a:r>
            <a:endParaRPr lang="en-GB" sz="1400" b="1" dirty="0" smtClean="0"/>
          </a:p>
          <a:p>
            <a:pPr marL="624078" indent="-514350">
              <a:buNone/>
            </a:pPr>
            <a:endParaRPr lang="en-GB" sz="1800" dirty="0"/>
          </a:p>
        </p:txBody>
      </p:sp>
    </p:spTree>
    <p:extLst>
      <p:ext uri="{BB962C8B-B14F-4D97-AF65-F5344CB8AC3E}">
        <p14:creationId xmlns:p14="http://schemas.microsoft.com/office/powerpoint/2010/main" val="108631421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To IP or not to IP?</a:t>
            </a:r>
            <a:endParaRPr lang="en-GB" u="sng" dirty="0"/>
          </a:p>
        </p:txBody>
      </p:sp>
      <p:sp>
        <p:nvSpPr>
          <p:cNvPr id="3" name="Content Placeholder 2"/>
          <p:cNvSpPr>
            <a:spLocks noGrp="1"/>
          </p:cNvSpPr>
          <p:nvPr>
            <p:ph idx="1"/>
          </p:nvPr>
        </p:nvSpPr>
        <p:spPr/>
        <p:txBody>
          <a:bodyPr>
            <a:normAutofit/>
          </a:bodyPr>
          <a:lstStyle/>
          <a:p>
            <a:r>
              <a:rPr lang="en-GB" dirty="0" smtClean="0"/>
              <a:t>Android OS success down to it being Open Source with no IP (no Copyright). For more info: </a:t>
            </a:r>
            <a:r>
              <a:rPr lang="en-GB" dirty="0">
                <a:hlinkClick r:id="rId2"/>
              </a:rPr>
              <a:t>https://</a:t>
            </a:r>
            <a:r>
              <a:rPr lang="en-GB" dirty="0" smtClean="0">
                <a:hlinkClick r:id="rId2"/>
              </a:rPr>
              <a:t>www.themobileindian.com/news/why-is-android-so-popular-899</a:t>
            </a:r>
            <a:r>
              <a:rPr lang="en-GB" dirty="0" smtClean="0"/>
              <a:t>.</a:t>
            </a:r>
          </a:p>
        </p:txBody>
      </p:sp>
    </p:spTree>
    <p:extLst>
      <p:ext uri="{BB962C8B-B14F-4D97-AF65-F5344CB8AC3E}">
        <p14:creationId xmlns:p14="http://schemas.microsoft.com/office/powerpoint/2010/main" val="4236483462"/>
      </p:ext>
    </p:extLst>
  </p:cSld>
  <p:clrMapOvr>
    <a:masterClrMapping/>
  </p:clrMapOvr>
</p:sld>
</file>

<file path=ppt/theme/theme1.xml><?xml version="1.0" encoding="utf-8"?>
<a:theme xmlns:a="http://schemas.openxmlformats.org/drawingml/2006/main" name="UWTSD Theme1">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1" id="{3C8FE4EA-8F2A-4043-B0AD-F87873529AAD}" vid="{34EEF614-ACE0-4DCE-8D22-6319A03D36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Theme1</Template>
  <TotalTime>1611</TotalTime>
  <Words>3665</Words>
  <Application>Microsoft Office PowerPoint</Application>
  <PresentationFormat>On-screen Show (4:3)</PresentationFormat>
  <Paragraphs>370</Paragraphs>
  <Slides>58</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58</vt:i4>
      </vt:variant>
    </vt:vector>
  </HeadingPairs>
  <TitlesOfParts>
    <vt:vector size="65" baseType="lpstr">
      <vt:lpstr>Arial</vt:lpstr>
      <vt:lpstr>Calibri</vt:lpstr>
      <vt:lpstr>Courier New</vt:lpstr>
      <vt:lpstr>Lucida Sans Unicode</vt:lpstr>
      <vt:lpstr>Myriad Pro</vt:lpstr>
      <vt:lpstr>Wingdings</vt:lpstr>
      <vt:lpstr>UWTSD Theme1</vt:lpstr>
      <vt:lpstr>Market &amp; Innovation o L5 EIGP. </vt:lpstr>
      <vt:lpstr>Overview</vt:lpstr>
      <vt:lpstr>Reminder: Cloud docs.</vt:lpstr>
      <vt:lpstr>Activity: Value</vt:lpstr>
      <vt:lpstr>Bg. Value</vt:lpstr>
      <vt:lpstr>Activity: Value</vt:lpstr>
      <vt:lpstr>Activity: Value Proposition</vt:lpstr>
      <vt:lpstr>Bg. Value Proposition</vt:lpstr>
      <vt:lpstr>Activity: Differentiation &amp; USP</vt:lpstr>
      <vt:lpstr>Example? Differentiation &amp; USP</vt:lpstr>
      <vt:lpstr>Activity: Differentiation &amp; USP</vt:lpstr>
      <vt:lpstr>Bg: Differentiation &amp; USP</vt:lpstr>
      <vt:lpstr>Team Activity: Market Analysis</vt:lpstr>
      <vt:lpstr>Bg. Understanding your Market</vt:lpstr>
      <vt:lpstr>Activity: Intellectual Property (IP)</vt:lpstr>
      <vt:lpstr>IP Overview</vt:lpstr>
      <vt:lpstr>Bg: Protect your Intellectual Property</vt:lpstr>
      <vt:lpstr>Bg: Examples of IP include</vt:lpstr>
      <vt:lpstr>Bg: IP and Code</vt:lpstr>
      <vt:lpstr>Activity: Patent Search</vt:lpstr>
      <vt:lpstr>Activity: 🐕 🐶 PETS Analysis</vt:lpstr>
      <vt:lpstr>Team Activity: PETS/PEST Analysis</vt:lpstr>
      <vt:lpstr>Bg. PEST Analysis</vt:lpstr>
      <vt:lpstr>Bg. Tips: PEST Analysis</vt:lpstr>
      <vt:lpstr>PowerPoint Presentation</vt:lpstr>
      <vt:lpstr>Tutorial Activity</vt:lpstr>
      <vt:lpstr>PowerPoint Presentation</vt:lpstr>
      <vt:lpstr>Support slides</vt:lpstr>
      <vt:lpstr>Q. PEST Analysis?</vt:lpstr>
      <vt:lpstr>Political &amp; Legal factors?</vt:lpstr>
      <vt:lpstr>Bg: Political and Legal Factors</vt:lpstr>
      <vt:lpstr>Bg: Data Protection</vt:lpstr>
      <vt:lpstr>Bg: Legal factors - Marketing</vt:lpstr>
      <vt:lpstr>Bg: IPR – Intellectual Property Rights</vt:lpstr>
      <vt:lpstr>Bg. Key IP info.</vt:lpstr>
      <vt:lpstr>Economic &amp; Market Factors?</vt:lpstr>
      <vt:lpstr>Bg: Economic Factors </vt:lpstr>
      <vt:lpstr>Bg: Social and Cultural Factors</vt:lpstr>
      <vt:lpstr>Technology?</vt:lpstr>
      <vt:lpstr>Bg: Technology</vt:lpstr>
      <vt:lpstr>Example PEST Analysis structure for each section</vt:lpstr>
      <vt:lpstr>Q. Market?</vt:lpstr>
      <vt:lpstr>Bg: What is a market?</vt:lpstr>
      <vt:lpstr>Summary - Market Analysis</vt:lpstr>
      <vt:lpstr>SWOT Analysis</vt:lpstr>
      <vt:lpstr>SWOT Analysis</vt:lpstr>
      <vt:lpstr>PEST and SWOT analysis</vt:lpstr>
      <vt:lpstr>Activity: SWOT Analysis</vt:lpstr>
      <vt:lpstr>Analysing competitors</vt:lpstr>
      <vt:lpstr>2. Identifying Competitors</vt:lpstr>
      <vt:lpstr>Market Differentiation</vt:lpstr>
      <vt:lpstr>Background information</vt:lpstr>
      <vt:lpstr>1. Identifying Customers</vt:lpstr>
      <vt:lpstr>Understand Customers</vt:lpstr>
      <vt:lpstr>Customer Groups and buying behaviour</vt:lpstr>
      <vt:lpstr>Roles in the purchasing process </vt:lpstr>
      <vt:lpstr>Question: Understanding your Customers?</vt:lpstr>
      <vt:lpstr>To IP or not to IP?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your Market</dc:title>
  <dc:creator>Pamela</dc:creator>
  <cp:lastModifiedBy>James Williams</cp:lastModifiedBy>
  <cp:revision>146</cp:revision>
  <dcterms:created xsi:type="dcterms:W3CDTF">2013-11-15T13:05:43Z</dcterms:created>
  <dcterms:modified xsi:type="dcterms:W3CDTF">2019-11-12T18:28:55Z</dcterms:modified>
</cp:coreProperties>
</file>