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59" r:id="rId2"/>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31"/>
    <p:restoredTop sz="94653"/>
  </p:normalViewPr>
  <p:slideViewPr>
    <p:cSldViewPr snapToGrid="0">
      <p:cViewPr>
        <p:scale>
          <a:sx n="30" d="100"/>
          <a:sy n="30" d="100"/>
        </p:scale>
        <p:origin x="768" y="144"/>
      </p:cViewPr>
      <p:guideLst>
        <p:guide orient="horz" pos="15874"/>
        <p:guide pos="1022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4"/>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4"/>
            <a:ext cx="24299466" cy="12168318"/>
          </a:xfrm>
        </p:spPr>
        <p:txBody>
          <a:bodyPr/>
          <a:lstStyle>
            <a:lvl1pPr marL="0" indent="0" algn="ctr">
              <a:buNone/>
              <a:defRPr sz="6378"/>
            </a:lvl1pPr>
            <a:lvl2pPr marL="1214963" indent="0" algn="ctr">
              <a:buNone/>
              <a:defRPr sz="5315"/>
            </a:lvl2pPr>
            <a:lvl3pPr marL="2429927" indent="0" algn="ctr">
              <a:buNone/>
              <a:defRPr sz="4783"/>
            </a:lvl3pPr>
            <a:lvl4pPr marL="3644890" indent="0" algn="ctr">
              <a:buNone/>
              <a:defRPr sz="4252"/>
            </a:lvl4pPr>
            <a:lvl5pPr marL="4859853" indent="0" algn="ctr">
              <a:buNone/>
              <a:defRPr sz="4252"/>
            </a:lvl5pPr>
            <a:lvl6pPr marL="6074816" indent="0" algn="ctr">
              <a:buNone/>
              <a:defRPr sz="4252"/>
            </a:lvl6pPr>
            <a:lvl7pPr marL="7289780" indent="0" algn="ctr">
              <a:buNone/>
              <a:defRPr sz="4252"/>
            </a:lvl7pPr>
            <a:lvl8pPr marL="8504743" indent="0" algn="ctr">
              <a:buNone/>
              <a:defRPr sz="4252"/>
            </a:lvl8pPr>
            <a:lvl9pPr marL="9719706"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5"/>
            <a:ext cx="27944386" cy="20964976"/>
          </a:xfrm>
        </p:spPr>
        <p:txBody>
          <a:bodyPr anchor="b"/>
          <a:lstStyle>
            <a:lvl1pPr>
              <a:defRPr sz="15944"/>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7"/>
            <a:ext cx="27944386" cy="11024985"/>
          </a:xfrm>
        </p:spPr>
        <p:txBody>
          <a:bodyPr/>
          <a:lstStyle>
            <a:lvl1pPr marL="0" indent="0">
              <a:buNone/>
              <a:defRPr sz="6378">
                <a:solidFill>
                  <a:schemeClr val="tx1">
                    <a:tint val="75000"/>
                  </a:schemeClr>
                </a:solidFill>
              </a:defRPr>
            </a:lvl1pPr>
            <a:lvl2pPr marL="1214963" indent="0">
              <a:buNone/>
              <a:defRPr sz="5315">
                <a:solidFill>
                  <a:schemeClr val="tx1">
                    <a:tint val="75000"/>
                  </a:schemeClr>
                </a:solidFill>
              </a:defRPr>
            </a:lvl2pPr>
            <a:lvl3pPr marL="2429927" indent="0">
              <a:buNone/>
              <a:defRPr sz="4783">
                <a:solidFill>
                  <a:schemeClr val="tx1">
                    <a:tint val="75000"/>
                  </a:schemeClr>
                </a:solidFill>
              </a:defRPr>
            </a:lvl3pPr>
            <a:lvl4pPr marL="3644890" indent="0">
              <a:buNone/>
              <a:defRPr sz="4252">
                <a:solidFill>
                  <a:schemeClr val="tx1">
                    <a:tint val="75000"/>
                  </a:schemeClr>
                </a:solidFill>
              </a:defRPr>
            </a:lvl4pPr>
            <a:lvl5pPr marL="4859853" indent="0">
              <a:buNone/>
              <a:defRPr sz="4252">
                <a:solidFill>
                  <a:schemeClr val="tx1">
                    <a:tint val="75000"/>
                  </a:schemeClr>
                </a:solidFill>
              </a:defRPr>
            </a:lvl5pPr>
            <a:lvl6pPr marL="6074816" indent="0">
              <a:buNone/>
              <a:defRPr sz="4252">
                <a:solidFill>
                  <a:schemeClr val="tx1">
                    <a:tint val="75000"/>
                  </a:schemeClr>
                </a:solidFill>
              </a:defRPr>
            </a:lvl6pPr>
            <a:lvl7pPr marL="7289780" indent="0">
              <a:buNone/>
              <a:defRPr sz="4252">
                <a:solidFill>
                  <a:schemeClr val="tx1">
                    <a:tint val="75000"/>
                  </a:schemeClr>
                </a:solidFill>
              </a:defRPr>
            </a:lvl7pPr>
            <a:lvl8pPr marL="8504743" indent="0">
              <a:buNone/>
              <a:defRPr sz="4252">
                <a:solidFill>
                  <a:schemeClr val="tx1">
                    <a:tint val="75000"/>
                  </a:schemeClr>
                </a:solidFill>
              </a:defRPr>
            </a:lvl8pPr>
            <a:lvl9pPr marL="9719706"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1"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0"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4"/>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2"/>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0" y="12354992"/>
            <a:ext cx="13773917"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0" y="18409982"/>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63" indent="0">
              <a:buNone/>
              <a:defRPr sz="7441"/>
            </a:lvl2pPr>
            <a:lvl3pPr marL="2429927" indent="0">
              <a:buNone/>
              <a:defRPr sz="6378"/>
            </a:lvl3pPr>
            <a:lvl4pPr marL="3644890" indent="0">
              <a:buNone/>
              <a:defRPr sz="5315"/>
            </a:lvl4pPr>
            <a:lvl5pPr marL="4859853" indent="0">
              <a:buNone/>
              <a:defRPr sz="5315"/>
            </a:lvl5pPr>
            <a:lvl6pPr marL="6074816" indent="0">
              <a:buNone/>
              <a:defRPr sz="5315"/>
            </a:lvl6pPr>
            <a:lvl7pPr marL="7289780" indent="0">
              <a:buNone/>
              <a:defRPr sz="5315"/>
            </a:lvl7pPr>
            <a:lvl8pPr marL="8504743" indent="0">
              <a:buNone/>
              <a:defRPr sz="5315"/>
            </a:lvl8pPr>
            <a:lvl9pPr marL="9719706"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4"/>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3"/>
            <a:ext cx="27944386" cy="3197830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1"/>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08/05/2024</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1"/>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1"/>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927"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82" indent="-607482" algn="l" defTabSz="2429927"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445" indent="-607482" algn="l" defTabSz="2429927"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408" indent="-607482" algn="l" defTabSz="2429927"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37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33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29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26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222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718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927" rtl="0" eaLnBrk="1" latinLnBrk="0" hangingPunct="1">
        <a:defRPr sz="4783" kern="1200">
          <a:solidFill>
            <a:schemeClr val="tx1"/>
          </a:solidFill>
          <a:latin typeface="+mn-lt"/>
          <a:ea typeface="+mn-ea"/>
          <a:cs typeface="+mn-cs"/>
        </a:defRPr>
      </a:lvl1pPr>
      <a:lvl2pPr marL="1214963" algn="l" defTabSz="2429927" rtl="0" eaLnBrk="1" latinLnBrk="0" hangingPunct="1">
        <a:defRPr sz="4783" kern="1200">
          <a:solidFill>
            <a:schemeClr val="tx1"/>
          </a:solidFill>
          <a:latin typeface="+mn-lt"/>
          <a:ea typeface="+mn-ea"/>
          <a:cs typeface="+mn-cs"/>
        </a:defRPr>
      </a:lvl2pPr>
      <a:lvl3pPr marL="2429927" algn="l" defTabSz="2429927" rtl="0" eaLnBrk="1" latinLnBrk="0" hangingPunct="1">
        <a:defRPr sz="4783" kern="1200">
          <a:solidFill>
            <a:schemeClr val="tx1"/>
          </a:solidFill>
          <a:latin typeface="+mn-lt"/>
          <a:ea typeface="+mn-ea"/>
          <a:cs typeface="+mn-cs"/>
        </a:defRPr>
      </a:lvl3pPr>
      <a:lvl4pPr marL="3644890" algn="l" defTabSz="2429927" rtl="0" eaLnBrk="1" latinLnBrk="0" hangingPunct="1">
        <a:defRPr sz="4783" kern="1200">
          <a:solidFill>
            <a:schemeClr val="tx1"/>
          </a:solidFill>
          <a:latin typeface="+mn-lt"/>
          <a:ea typeface="+mn-ea"/>
          <a:cs typeface="+mn-cs"/>
        </a:defRPr>
      </a:lvl4pPr>
      <a:lvl5pPr marL="4859853" algn="l" defTabSz="2429927" rtl="0" eaLnBrk="1" latinLnBrk="0" hangingPunct="1">
        <a:defRPr sz="4783" kern="1200">
          <a:solidFill>
            <a:schemeClr val="tx1"/>
          </a:solidFill>
          <a:latin typeface="+mn-lt"/>
          <a:ea typeface="+mn-ea"/>
          <a:cs typeface="+mn-cs"/>
        </a:defRPr>
      </a:lvl5pPr>
      <a:lvl6pPr marL="6074816" algn="l" defTabSz="2429927" rtl="0" eaLnBrk="1" latinLnBrk="0" hangingPunct="1">
        <a:defRPr sz="4783" kern="1200">
          <a:solidFill>
            <a:schemeClr val="tx1"/>
          </a:solidFill>
          <a:latin typeface="+mn-lt"/>
          <a:ea typeface="+mn-ea"/>
          <a:cs typeface="+mn-cs"/>
        </a:defRPr>
      </a:lvl6pPr>
      <a:lvl7pPr marL="7289780" algn="l" defTabSz="2429927" rtl="0" eaLnBrk="1" latinLnBrk="0" hangingPunct="1">
        <a:defRPr sz="4783" kern="1200">
          <a:solidFill>
            <a:schemeClr val="tx1"/>
          </a:solidFill>
          <a:latin typeface="+mn-lt"/>
          <a:ea typeface="+mn-ea"/>
          <a:cs typeface="+mn-cs"/>
        </a:defRPr>
      </a:lvl7pPr>
      <a:lvl8pPr marL="8504743" algn="l" defTabSz="2429927" rtl="0" eaLnBrk="1" latinLnBrk="0" hangingPunct="1">
        <a:defRPr sz="4783" kern="1200">
          <a:solidFill>
            <a:schemeClr val="tx1"/>
          </a:solidFill>
          <a:latin typeface="+mn-lt"/>
          <a:ea typeface="+mn-ea"/>
          <a:cs typeface="+mn-cs"/>
        </a:defRPr>
      </a:lvl8pPr>
      <a:lvl9pPr marL="9719706" algn="l" defTabSz="2429927"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tiff"/><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tiff"/><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8000" r="-28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C4A01-5EB1-6544-8066-E1ECDDF319A9}"/>
              </a:ext>
            </a:extLst>
          </p:cNvPr>
          <p:cNvSpPr/>
          <p:nvPr/>
        </p:nvSpPr>
        <p:spPr>
          <a:xfrm>
            <a:off x="0" y="-7820"/>
            <a:ext cx="32399288" cy="5181098"/>
          </a:xfrm>
          <a:prstGeom prst="rect">
            <a:avLst/>
          </a:prstGeom>
          <a:solidFill>
            <a:srgbClr val="00B0F0"/>
          </a:solidFill>
        </p:spPr>
        <p:txBody>
          <a:bodyPr wrap="square">
            <a:spAutoFit/>
          </a:bodyPr>
          <a:lstStyle/>
          <a:p>
            <a:pPr algn="ctr">
              <a:lnSpc>
                <a:spcPct val="150000"/>
              </a:lnSpc>
            </a:pPr>
            <a:endParaRPr lang="en-GB" sz="8500" b="1" dirty="0">
              <a:solidFill>
                <a:schemeClr val="bg1"/>
              </a:solidFill>
              <a:cs typeface="Arial Black" panose="020B0604020202020204" pitchFamily="34" charset="0"/>
            </a:endParaRPr>
          </a:p>
          <a:p>
            <a:pPr algn="ctr">
              <a:lnSpc>
                <a:spcPct val="150000"/>
              </a:lnSpc>
            </a:pPr>
            <a:r>
              <a:rPr lang="en-GB" sz="9600" b="1" dirty="0">
                <a:solidFill>
                  <a:schemeClr val="bg1"/>
                </a:solidFill>
                <a:cs typeface="Arial Black" panose="020B0604020202020204" pitchFamily="34" charset="0"/>
              </a:rPr>
              <a:t>Can pupil Well-being be improved by a Residential Visit?</a:t>
            </a:r>
          </a:p>
          <a:p>
            <a:pPr algn="ctr">
              <a:lnSpc>
                <a:spcPct val="150000"/>
              </a:lnSpc>
            </a:pPr>
            <a:r>
              <a:rPr lang="en-GB" sz="4400" b="1" dirty="0">
                <a:solidFill>
                  <a:schemeClr val="bg1"/>
                </a:solidFill>
                <a:cs typeface="Arial Black" panose="020B0604020202020204" pitchFamily="34" charset="0"/>
              </a:rPr>
              <a:t>A. Mills</a:t>
            </a:r>
          </a:p>
        </p:txBody>
      </p:sp>
      <p:sp>
        <p:nvSpPr>
          <p:cNvPr id="8" name="Rectangle 7">
            <a:extLst>
              <a:ext uri="{FF2B5EF4-FFF2-40B4-BE49-F238E27FC236}">
                <a16:creationId xmlns:a16="http://schemas.microsoft.com/office/drawing/2014/main" id="{34CDC667-CBB1-C04B-B8C9-59AAB4FA0077}"/>
              </a:ext>
            </a:extLst>
          </p:cNvPr>
          <p:cNvSpPr/>
          <p:nvPr/>
        </p:nvSpPr>
        <p:spPr>
          <a:xfrm>
            <a:off x="801339" y="29953495"/>
            <a:ext cx="14400000" cy="10761699"/>
          </a:xfrm>
          <a:prstGeom prst="rect">
            <a:avLst/>
          </a:prstGeom>
          <a:solidFill>
            <a:schemeClr val="bg1"/>
          </a:solidFill>
          <a:ln w="57150">
            <a:solidFill>
              <a:srgbClr val="00B0F0"/>
            </a:solidFill>
          </a:ln>
        </p:spPr>
        <p:txBody>
          <a:bodyPr wrap="square">
            <a:noAutofit/>
          </a:bodyPr>
          <a:lstStyle/>
          <a:p>
            <a:pPr>
              <a:lnSpc>
                <a:spcPct val="150000"/>
              </a:lnSpc>
              <a:spcAft>
                <a:spcPts val="0"/>
              </a:spcAft>
            </a:pPr>
            <a:r>
              <a:rPr lang="en-GB" sz="4400" dirty="0">
                <a:effectLst/>
                <a:ea typeface="Times New Roman" panose="02020603050405020304" pitchFamily="18" charset="0"/>
                <a:cs typeface="Times New Roman" panose="02020603050405020304" pitchFamily="18" charset="0"/>
              </a:rPr>
              <a:t>The aim of this study then, is to answer the question,</a:t>
            </a:r>
          </a:p>
          <a:p>
            <a:pPr>
              <a:lnSpc>
                <a:spcPct val="150000"/>
              </a:lnSpc>
              <a:spcAft>
                <a:spcPts val="0"/>
              </a:spcAft>
            </a:pPr>
            <a:endParaRPr lang="en-GB" sz="4400" dirty="0">
              <a:effectLst/>
              <a:ea typeface="Times New Roman" panose="02020603050405020304" pitchFamily="18" charset="0"/>
              <a:cs typeface="Times New Roman" panose="02020603050405020304" pitchFamily="18" charset="0"/>
            </a:endParaRPr>
          </a:p>
          <a:p>
            <a:pPr algn="ctr">
              <a:lnSpc>
                <a:spcPct val="150000"/>
              </a:lnSpc>
              <a:spcAft>
                <a:spcPts val="0"/>
              </a:spcAft>
            </a:pPr>
            <a:r>
              <a:rPr lang="en-GB" sz="5400" b="1" i="1" dirty="0">
                <a:ea typeface="Times New Roman" panose="02020603050405020304" pitchFamily="18" charset="0"/>
                <a:cs typeface="Times New Roman" panose="02020603050405020304" pitchFamily="18" charset="0"/>
              </a:rPr>
              <a:t>‘Do Residential Visits have an impact on participants well-being?’</a:t>
            </a:r>
          </a:p>
          <a:p>
            <a:pPr>
              <a:lnSpc>
                <a:spcPct val="150000"/>
              </a:lnSpc>
              <a:spcAft>
                <a:spcPts val="0"/>
              </a:spcAft>
            </a:pPr>
            <a:endParaRPr lang="en-GB" sz="4400" i="1" dirty="0">
              <a:ea typeface="Times New Roman" panose="02020603050405020304" pitchFamily="18" charset="0"/>
              <a:cs typeface="Times New Roman" panose="02020603050405020304" pitchFamily="18" charset="0"/>
            </a:endParaRPr>
          </a:p>
          <a:p>
            <a:pPr>
              <a:lnSpc>
                <a:spcPct val="150000"/>
              </a:lnSpc>
              <a:spcAft>
                <a:spcPts val="0"/>
              </a:spcAft>
            </a:pPr>
            <a:r>
              <a:rPr lang="en-GB" sz="4400" i="1" dirty="0">
                <a:ea typeface="Times New Roman" panose="02020603050405020304" pitchFamily="18" charset="0"/>
                <a:cs typeface="Times New Roman" panose="02020603050405020304" pitchFamily="18" charset="0"/>
              </a:rPr>
              <a:t>The objective is to see if, after spending a week at a residential centre on a school visit, the participants self-reported levels of well-being change, and if so, do they do so in such a significant way that it the improvement can be deemed to be down their </a:t>
            </a:r>
            <a:r>
              <a:rPr lang="en-GB" sz="4400" i="1">
                <a:ea typeface="Times New Roman" panose="02020603050405020304" pitchFamily="18" charset="0"/>
                <a:cs typeface="Times New Roman" panose="02020603050405020304" pitchFamily="18" charset="0"/>
              </a:rPr>
              <a:t>residential visit.</a:t>
            </a:r>
            <a:endParaRPr lang="en-GB" sz="4400" i="1" dirty="0">
              <a:ea typeface="Times New Roman" panose="02020603050405020304" pitchFamily="18" charset="0"/>
              <a:cs typeface="Times New Roman" panose="02020603050405020304" pitchFamily="18" charset="0"/>
            </a:endParaRPr>
          </a:p>
          <a:p>
            <a:pPr>
              <a:lnSpc>
                <a:spcPct val="150000"/>
              </a:lnSpc>
              <a:spcAft>
                <a:spcPts val="0"/>
              </a:spcAft>
            </a:pPr>
            <a:endParaRPr lang="en-GB" sz="4400" i="1" dirty="0">
              <a:effectLst/>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17008212" y="9629106"/>
            <a:ext cx="14400000" cy="15990923"/>
          </a:xfrm>
          <a:prstGeom prst="rect">
            <a:avLst/>
          </a:prstGeom>
          <a:solidFill>
            <a:schemeClr val="bg1"/>
          </a:solidFill>
          <a:ln w="57150">
            <a:solidFill>
              <a:srgbClr val="00B0F0"/>
            </a:solidFill>
          </a:ln>
        </p:spPr>
        <p:txBody>
          <a:bodyPr wrap="square">
            <a:noAutofit/>
          </a:bodyPr>
          <a:lstStyle/>
          <a:p>
            <a:pPr algn="just">
              <a:lnSpc>
                <a:spcPct val="150000"/>
              </a:lnSpc>
              <a:spcAft>
                <a:spcPts val="0"/>
              </a:spcAft>
            </a:pPr>
            <a:endParaRPr lang="en-GB" sz="2800" dirty="0">
              <a:ea typeface="Times New Roman" panose="02020603050405020304" pitchFamily="18" charset="0"/>
            </a:endParaRPr>
          </a:p>
          <a:p>
            <a:pPr algn="just">
              <a:lnSpc>
                <a:spcPct val="115000"/>
              </a:lnSpc>
              <a:tabLst>
                <a:tab pos="457200" algn="l"/>
              </a:tabLst>
            </a:pPr>
            <a:r>
              <a:rPr lang="en-US" sz="4000" dirty="0">
                <a:ea typeface="Times New Roman" panose="02020603050405020304" pitchFamily="18" charset="0"/>
                <a:cs typeface="Times New Roman" panose="02020603050405020304" pitchFamily="18" charset="0"/>
              </a:rPr>
              <a:t>Using a questionnaire designed by the Children’s Society (based on Huebner’s Student Life Satisfaction Scale )to measure young peoples well-being (see below), a pre and post visit questionnaire was completed by a class of 30 pupils, aged 10 &amp; 11 before and after a weeklong residential visit to </a:t>
            </a:r>
            <a:r>
              <a:rPr lang="en-US" sz="4000" dirty="0" err="1">
                <a:ea typeface="Times New Roman" panose="02020603050405020304" pitchFamily="18" charset="0"/>
                <a:cs typeface="Times New Roman" panose="02020603050405020304" pitchFamily="18" charset="0"/>
              </a:rPr>
              <a:t>Tregenis</a:t>
            </a:r>
            <a:r>
              <a:rPr lang="en-US" sz="4000" dirty="0">
                <a:ea typeface="Times New Roman" panose="02020603050405020304" pitchFamily="18" charset="0"/>
                <a:cs typeface="Times New Roman" panose="02020603050405020304" pitchFamily="18" charset="0"/>
              </a:rPr>
              <a:t> </a:t>
            </a:r>
            <a:r>
              <a:rPr lang="en-US" sz="4000" dirty="0" err="1">
                <a:ea typeface="Times New Roman" panose="02020603050405020304" pitchFamily="18" charset="0"/>
                <a:cs typeface="Times New Roman" panose="02020603050405020304" pitchFamily="18" charset="0"/>
              </a:rPr>
              <a:t>Isaf</a:t>
            </a:r>
            <a:r>
              <a:rPr lang="en-US" sz="4000" dirty="0">
                <a:ea typeface="Times New Roman" panose="02020603050405020304" pitchFamily="18" charset="0"/>
                <a:cs typeface="Times New Roman" panose="02020603050405020304" pitchFamily="18" charset="0"/>
              </a:rPr>
              <a:t> farm in </a:t>
            </a:r>
            <a:r>
              <a:rPr lang="en-US" sz="4000" dirty="0" err="1">
                <a:ea typeface="Times New Roman" panose="02020603050405020304" pitchFamily="18" charset="0"/>
                <a:cs typeface="Times New Roman" panose="02020603050405020304" pitchFamily="18" charset="0"/>
              </a:rPr>
              <a:t>Pembrokeshire</a:t>
            </a:r>
            <a:r>
              <a:rPr lang="en-US" sz="4000" dirty="0">
                <a:ea typeface="Times New Roman" panose="02020603050405020304" pitchFamily="18" charset="0"/>
                <a:cs typeface="Times New Roman" panose="02020603050405020304" pitchFamily="18" charset="0"/>
              </a:rPr>
              <a:t>, Wales.</a:t>
            </a: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3"/>
          <a:stretch>
            <a:fillRect/>
          </a:stretch>
        </p:blipFill>
        <p:spPr>
          <a:xfrm>
            <a:off x="25149011" y="47221280"/>
            <a:ext cx="6259201" cy="2377487"/>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4"/>
          <a:stretch>
            <a:fillRect/>
          </a:stretch>
        </p:blipFill>
        <p:spPr>
          <a:xfrm>
            <a:off x="1210583" y="47221280"/>
            <a:ext cx="5784741" cy="2376000"/>
          </a:xfrm>
          <a:prstGeom prst="rect">
            <a:avLst/>
          </a:prstGeom>
        </p:spPr>
      </p:pic>
      <p:sp>
        <p:nvSpPr>
          <p:cNvPr id="2" name="TextBox 1">
            <a:extLst>
              <a:ext uri="{FF2B5EF4-FFF2-40B4-BE49-F238E27FC236}">
                <a16:creationId xmlns:a16="http://schemas.microsoft.com/office/drawing/2014/main" id="{C40EC3B0-AF48-FF48-B2AD-2E102185B5DB}"/>
              </a:ext>
            </a:extLst>
          </p:cNvPr>
          <p:cNvSpPr txBox="1"/>
          <p:nvPr/>
        </p:nvSpPr>
        <p:spPr>
          <a:xfrm>
            <a:off x="991076" y="7932468"/>
            <a:ext cx="14400000" cy="1080000"/>
          </a:xfrm>
          <a:prstGeom prst="roundRect">
            <a:avLst/>
          </a:prstGeom>
          <a:solidFill>
            <a:srgbClr val="00B0F0"/>
          </a:solidFill>
        </p:spPr>
        <p:txBody>
          <a:bodyPr wrap="square" rtlCol="0" anchor="ctr">
            <a:noAutofit/>
          </a:bodyPr>
          <a:lstStyle/>
          <a:p>
            <a:pPr algn="ctr">
              <a:spcAft>
                <a:spcPts val="0"/>
              </a:spcAft>
            </a:pPr>
            <a:r>
              <a:rPr lang="en-GB" sz="3600" b="1">
                <a:solidFill>
                  <a:schemeClr val="bg1"/>
                </a:solidFill>
                <a:ea typeface="Times New Roman" panose="02020603050405020304" pitchFamily="18" charset="0"/>
                <a:cs typeface="Arial Black" panose="020B0604020202020204" pitchFamily="34" charset="0"/>
              </a:rPr>
              <a:t>Background</a:t>
            </a:r>
          </a:p>
        </p:txBody>
      </p:sp>
      <p:sp>
        <p:nvSpPr>
          <p:cNvPr id="26" name="TextBox 25">
            <a:extLst>
              <a:ext uri="{FF2B5EF4-FFF2-40B4-BE49-F238E27FC236}">
                <a16:creationId xmlns:a16="http://schemas.microsoft.com/office/drawing/2014/main" id="{027CE99C-5649-7C4D-B9E2-89453609D92E}"/>
              </a:ext>
            </a:extLst>
          </p:cNvPr>
          <p:cNvSpPr txBox="1"/>
          <p:nvPr/>
        </p:nvSpPr>
        <p:spPr>
          <a:xfrm>
            <a:off x="17002274" y="7897040"/>
            <a:ext cx="14400000" cy="1080000"/>
          </a:xfrm>
          <a:prstGeom prst="roundRect">
            <a:avLst/>
          </a:prstGeom>
          <a:solidFill>
            <a:srgbClr val="00B0F0"/>
          </a:solidFill>
        </p:spPr>
        <p:txBody>
          <a:bodyPr wrap="square" rtlCol="0" anchor="ctr">
            <a:noAutofit/>
          </a:bodyPr>
          <a:lstStyle/>
          <a:p>
            <a:pPr algn="ctr">
              <a:spcAft>
                <a:spcPts val="0"/>
              </a:spcAft>
            </a:pPr>
            <a:r>
              <a:rPr lang="en-GB" sz="3600" b="1">
                <a:solidFill>
                  <a:schemeClr val="bg1"/>
                </a:solidFill>
                <a:ea typeface="Times New Roman" panose="02020603050405020304" pitchFamily="18" charset="0"/>
                <a:cs typeface="Arial Black" panose="020B0604020202020204" pitchFamily="34" charset="0"/>
              </a:rPr>
              <a:t>Methods</a:t>
            </a:r>
          </a:p>
        </p:txBody>
      </p:sp>
      <p:sp>
        <p:nvSpPr>
          <p:cNvPr id="3" name="TextBox 2">
            <a:extLst>
              <a:ext uri="{FF2B5EF4-FFF2-40B4-BE49-F238E27FC236}">
                <a16:creationId xmlns:a16="http://schemas.microsoft.com/office/drawing/2014/main" id="{22CFE0E9-80E1-1143-8800-2B42638033CA}"/>
              </a:ext>
            </a:extLst>
          </p:cNvPr>
          <p:cNvSpPr txBox="1"/>
          <p:nvPr/>
        </p:nvSpPr>
        <p:spPr>
          <a:xfrm>
            <a:off x="938145" y="28009091"/>
            <a:ext cx="1440000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ea typeface="Times New Roman" panose="02020603050405020304" pitchFamily="18" charset="0"/>
                <a:cs typeface="Arial Black" panose="020B0604020202020204" pitchFamily="34" charset="0"/>
              </a:rPr>
              <a:t>Aims and objectives</a:t>
            </a:r>
          </a:p>
        </p:txBody>
      </p:sp>
      <p:sp>
        <p:nvSpPr>
          <p:cNvPr id="5" name="TextBox 4">
            <a:extLst>
              <a:ext uri="{FF2B5EF4-FFF2-40B4-BE49-F238E27FC236}">
                <a16:creationId xmlns:a16="http://schemas.microsoft.com/office/drawing/2014/main" id="{5F74BFB1-58F1-1C4F-934A-340C4C7C9C70}"/>
              </a:ext>
            </a:extLst>
          </p:cNvPr>
          <p:cNvSpPr txBox="1"/>
          <p:nvPr/>
        </p:nvSpPr>
        <p:spPr>
          <a:xfrm>
            <a:off x="17064154" y="26647313"/>
            <a:ext cx="14400000" cy="1080000"/>
          </a:xfrm>
          <a:prstGeom prst="roundRect">
            <a:avLst/>
          </a:prstGeom>
          <a:solidFill>
            <a:srgbClr val="00B0F0"/>
          </a:solidFill>
        </p:spPr>
        <p:txBody>
          <a:bodyPr wrap="square" rtlCol="0" anchor="ctr">
            <a:noAutofit/>
          </a:bodyPr>
          <a:lstStyle/>
          <a:p>
            <a:pPr algn="ctr"/>
            <a:r>
              <a:rPr lang="en-GB" sz="3600" b="1" dirty="0">
                <a:solidFill>
                  <a:schemeClr val="bg1"/>
                </a:solidFill>
                <a:ea typeface="Times New Roman" panose="02020603050405020304" pitchFamily="18" charset="0"/>
                <a:cs typeface="Arial Black" panose="020B0604020202020204" pitchFamily="34" charset="0"/>
              </a:rPr>
              <a:t>Initial findings</a:t>
            </a:r>
          </a:p>
        </p:txBody>
      </p:sp>
      <p:sp>
        <p:nvSpPr>
          <p:cNvPr id="35" name="Rectangle 34">
            <a:extLst>
              <a:ext uri="{FF2B5EF4-FFF2-40B4-BE49-F238E27FC236}">
                <a16:creationId xmlns:a16="http://schemas.microsoft.com/office/drawing/2014/main" id="{0FD0652C-627B-EC41-A550-C01907085912}"/>
              </a:ext>
            </a:extLst>
          </p:cNvPr>
          <p:cNvSpPr/>
          <p:nvPr/>
        </p:nvSpPr>
        <p:spPr>
          <a:xfrm>
            <a:off x="991076" y="9734848"/>
            <a:ext cx="14400000" cy="10761700"/>
          </a:xfrm>
          <a:prstGeom prst="rect">
            <a:avLst/>
          </a:prstGeom>
          <a:solidFill>
            <a:schemeClr val="bg1"/>
          </a:solidFill>
          <a:ln w="57150">
            <a:solidFill>
              <a:srgbClr val="00B0F0"/>
            </a:solidFill>
          </a:ln>
        </p:spPr>
        <p:txBody>
          <a:bodyPr wrap="square">
            <a:noAutofit/>
          </a:bodyPr>
          <a:lstStyle/>
          <a:p>
            <a:pPr algn="just">
              <a:lnSpc>
                <a:spcPct val="150000"/>
              </a:lnSpc>
              <a:spcAft>
                <a:spcPts val="0"/>
              </a:spcAft>
            </a:pPr>
            <a:r>
              <a:rPr lang="en-GB" sz="4000" dirty="0">
                <a:effectLst/>
                <a:ea typeface="Times New Roman" panose="02020603050405020304" pitchFamily="18" charset="0"/>
                <a:cs typeface="Times New Roman" panose="02020603050405020304" pitchFamily="18" charset="0"/>
              </a:rPr>
              <a:t>The Welsh Government are currently considering a Bill that would make it a legal requirement for school children to have the opportunity to go on a residential visit. One of the reasons cited is that residential visits improve ‘well-being’. As this term further enters the mainstream, </a:t>
            </a:r>
            <a:r>
              <a:rPr lang="en-GB" sz="4000" dirty="0">
                <a:ea typeface="Times New Roman" panose="02020603050405020304" pitchFamily="18" charset="0"/>
                <a:cs typeface="Times New Roman" panose="02020603050405020304" pitchFamily="18" charset="0"/>
              </a:rPr>
              <a:t>and it’s meaning becomes obfuscated by overuse, it is important to try and hold to account its usage. Does a residential visit really improve well-being? Has anyone actually tried to measure this? From my research it seemed that there had been studies into the effects of residentials on attainment, attendance, behaviour and sociability, but not specifically on well-being.</a:t>
            </a:r>
            <a:endParaRPr lang="en-GB" sz="4000" dirty="0">
              <a:effectLst/>
              <a:ea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D8E60F69-3C47-4D49-BEC1-41C9A4B12A58}"/>
              </a:ext>
            </a:extLst>
          </p:cNvPr>
          <p:cNvSpPr txBox="1"/>
          <p:nvPr/>
        </p:nvSpPr>
        <p:spPr>
          <a:xfrm>
            <a:off x="3984171" y="15577457"/>
            <a:ext cx="237566" cy="369332"/>
          </a:xfrm>
          <a:prstGeom prst="rect">
            <a:avLst/>
          </a:prstGeom>
          <a:noFill/>
        </p:spPr>
        <p:txBody>
          <a:bodyPr wrap="none" rtlCol="0">
            <a:spAutoFit/>
          </a:bodyPr>
          <a:lstStyle/>
          <a:p>
            <a:r>
              <a:rPr lang="en-GB"/>
              <a:t> </a:t>
            </a:r>
          </a:p>
        </p:txBody>
      </p:sp>
      <p:pic>
        <p:nvPicPr>
          <p:cNvPr id="9" name="Picture 8" descr="A screenshot of a document&#10;&#10;Description automatically generated">
            <a:extLst>
              <a:ext uri="{FF2B5EF4-FFF2-40B4-BE49-F238E27FC236}">
                <a16:creationId xmlns:a16="http://schemas.microsoft.com/office/drawing/2014/main" id="{C9FC42C5-11DF-D95E-3A30-DD44CE7547D8}"/>
              </a:ext>
            </a:extLst>
          </p:cNvPr>
          <p:cNvPicPr>
            <a:picLocks noChangeAspect="1"/>
          </p:cNvPicPr>
          <p:nvPr/>
        </p:nvPicPr>
        <p:blipFill rotWithShape="1">
          <a:blip r:embed="rId5"/>
          <a:srcRect l="11703" t="30259" r="13233" b="57560"/>
          <a:stretch/>
        </p:blipFill>
        <p:spPr>
          <a:xfrm>
            <a:off x="17064155" y="29443463"/>
            <a:ext cx="14360800" cy="3237247"/>
          </a:xfrm>
          <a:prstGeom prst="rect">
            <a:avLst/>
          </a:prstGeom>
        </p:spPr>
      </p:pic>
      <p:pic>
        <p:nvPicPr>
          <p:cNvPr id="15" name="Picture 14">
            <a:extLst>
              <a:ext uri="{FF2B5EF4-FFF2-40B4-BE49-F238E27FC236}">
                <a16:creationId xmlns:a16="http://schemas.microsoft.com/office/drawing/2014/main" id="{CC639C91-5518-8728-25C6-2AD9FADCEA11}"/>
              </a:ext>
            </a:extLst>
          </p:cNvPr>
          <p:cNvPicPr>
            <a:picLocks noChangeAspect="1"/>
          </p:cNvPicPr>
          <p:nvPr/>
        </p:nvPicPr>
        <p:blipFill>
          <a:blip r:embed="rId6"/>
          <a:stretch>
            <a:fillRect/>
          </a:stretch>
        </p:blipFill>
        <p:spPr>
          <a:xfrm>
            <a:off x="17486932" y="14531069"/>
            <a:ext cx="12917549" cy="5106296"/>
          </a:xfrm>
          <a:prstGeom prst="rect">
            <a:avLst/>
          </a:prstGeom>
        </p:spPr>
      </p:pic>
      <p:pic>
        <p:nvPicPr>
          <p:cNvPr id="21" name="Picture 20" descr="A white house with cows grazing in front of a body of water&#10;&#10;Description automatically generated">
            <a:extLst>
              <a:ext uri="{FF2B5EF4-FFF2-40B4-BE49-F238E27FC236}">
                <a16:creationId xmlns:a16="http://schemas.microsoft.com/office/drawing/2014/main" id="{26AE0CFD-180D-B7F0-CA6F-58B3EDE69499}"/>
              </a:ext>
            </a:extLst>
          </p:cNvPr>
          <p:cNvPicPr>
            <a:picLocks noChangeAspect="1"/>
          </p:cNvPicPr>
          <p:nvPr/>
        </p:nvPicPr>
        <p:blipFill>
          <a:blip r:embed="rId7"/>
          <a:stretch>
            <a:fillRect/>
          </a:stretch>
        </p:blipFill>
        <p:spPr>
          <a:xfrm>
            <a:off x="17612858" y="19557431"/>
            <a:ext cx="7684891" cy="5106296"/>
          </a:xfrm>
          <a:prstGeom prst="rect">
            <a:avLst/>
          </a:prstGeom>
        </p:spPr>
      </p:pic>
      <p:pic>
        <p:nvPicPr>
          <p:cNvPr id="1028" name="Picture 4">
            <a:extLst>
              <a:ext uri="{FF2B5EF4-FFF2-40B4-BE49-F238E27FC236}">
                <a16:creationId xmlns:a16="http://schemas.microsoft.com/office/drawing/2014/main" id="{DDE4469A-97F0-DB21-E404-6B93ADD48A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064154" y="34659817"/>
            <a:ext cx="9849832" cy="596347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8E9262DB-B29D-7500-92B5-187B55A38070}"/>
              </a:ext>
            </a:extLst>
          </p:cNvPr>
          <p:cNvSpPr txBox="1"/>
          <p:nvPr/>
        </p:nvSpPr>
        <p:spPr>
          <a:xfrm>
            <a:off x="17064155" y="32938094"/>
            <a:ext cx="14149760" cy="1323439"/>
          </a:xfrm>
          <a:prstGeom prst="rect">
            <a:avLst/>
          </a:prstGeom>
          <a:noFill/>
        </p:spPr>
        <p:txBody>
          <a:bodyPr wrap="square" rtlCol="0">
            <a:spAutoFit/>
          </a:bodyPr>
          <a:lstStyle/>
          <a:p>
            <a:pPr algn="just"/>
            <a:r>
              <a:rPr lang="en-US" sz="4000" b="1" dirty="0">
                <a:highlight>
                  <a:srgbClr val="FFFF00"/>
                </a:highlight>
              </a:rPr>
              <a:t>There were no statistically significant improvements in the self reported measure of well-being after the residential visit</a:t>
            </a:r>
          </a:p>
        </p:txBody>
      </p:sp>
      <p:sp>
        <p:nvSpPr>
          <p:cNvPr id="22" name="TextBox 21">
            <a:extLst>
              <a:ext uri="{FF2B5EF4-FFF2-40B4-BE49-F238E27FC236}">
                <a16:creationId xmlns:a16="http://schemas.microsoft.com/office/drawing/2014/main" id="{BE09D383-E885-1396-6EDF-387589C1A53D}"/>
              </a:ext>
            </a:extLst>
          </p:cNvPr>
          <p:cNvSpPr txBox="1"/>
          <p:nvPr/>
        </p:nvSpPr>
        <p:spPr>
          <a:xfrm>
            <a:off x="25423675" y="19375874"/>
            <a:ext cx="6001279" cy="6247864"/>
          </a:xfrm>
          <a:prstGeom prst="rect">
            <a:avLst/>
          </a:prstGeom>
          <a:noFill/>
        </p:spPr>
        <p:txBody>
          <a:bodyPr wrap="square" rtlCol="0">
            <a:spAutoFit/>
          </a:bodyPr>
          <a:lstStyle/>
          <a:p>
            <a:pPr algn="ctr"/>
            <a:r>
              <a:rPr lang="en-US" sz="4000" dirty="0"/>
              <a:t>The pupils were able to complete the questionnaire using Microsoft Forms, via Google Classroom. The questionnaire was designed in such a way that pupils could choose to say ‘don’t know’ to any question, but this rendered their questionnaire void.</a:t>
            </a:r>
          </a:p>
        </p:txBody>
      </p:sp>
      <p:sp>
        <p:nvSpPr>
          <p:cNvPr id="23" name="TextBox 22">
            <a:extLst>
              <a:ext uri="{FF2B5EF4-FFF2-40B4-BE49-F238E27FC236}">
                <a16:creationId xmlns:a16="http://schemas.microsoft.com/office/drawing/2014/main" id="{4CC573E3-7FAE-8B60-E5DF-F94D4C69E74F}"/>
              </a:ext>
            </a:extLst>
          </p:cNvPr>
          <p:cNvSpPr txBox="1"/>
          <p:nvPr/>
        </p:nvSpPr>
        <p:spPr>
          <a:xfrm>
            <a:off x="27193461" y="34696473"/>
            <a:ext cx="4404488" cy="6247864"/>
          </a:xfrm>
          <a:prstGeom prst="rect">
            <a:avLst/>
          </a:prstGeom>
          <a:noFill/>
        </p:spPr>
        <p:txBody>
          <a:bodyPr wrap="square" rtlCol="0">
            <a:spAutoFit/>
          </a:bodyPr>
          <a:lstStyle/>
          <a:p>
            <a:pPr algn="just"/>
            <a:r>
              <a:rPr lang="en-US" sz="4000" dirty="0">
                <a:highlight>
                  <a:srgbClr val="FFFF00"/>
                </a:highlight>
              </a:rPr>
              <a:t>A Score of over 9 is considered a good level of well-being, these pupils all scored 19 or 20 pre  visit. One pupils’ well-being went down by 1 point, and one pupils’ went up by 1 point. </a:t>
            </a:r>
          </a:p>
        </p:txBody>
      </p:sp>
      <p:sp>
        <p:nvSpPr>
          <p:cNvPr id="29" name="TextBox 28">
            <a:extLst>
              <a:ext uri="{FF2B5EF4-FFF2-40B4-BE49-F238E27FC236}">
                <a16:creationId xmlns:a16="http://schemas.microsoft.com/office/drawing/2014/main" id="{AF4F4B34-FD85-AB3D-F8F5-794637EF72DF}"/>
              </a:ext>
            </a:extLst>
          </p:cNvPr>
          <p:cNvSpPr txBox="1"/>
          <p:nvPr/>
        </p:nvSpPr>
        <p:spPr>
          <a:xfrm>
            <a:off x="17002274" y="28053186"/>
            <a:ext cx="14458869" cy="1323439"/>
          </a:xfrm>
          <a:prstGeom prst="rect">
            <a:avLst/>
          </a:prstGeom>
          <a:noFill/>
        </p:spPr>
        <p:txBody>
          <a:bodyPr wrap="square" rtlCol="0">
            <a:spAutoFit/>
          </a:bodyPr>
          <a:lstStyle/>
          <a:p>
            <a:pPr algn="just"/>
            <a:r>
              <a:rPr lang="en-US" sz="4000" dirty="0">
                <a:highlight>
                  <a:srgbClr val="FFFF00"/>
                </a:highlight>
              </a:rPr>
              <a:t>9 useable sets of data were acquired from the questionnaires. The data was </a:t>
            </a:r>
            <a:r>
              <a:rPr lang="en-US" sz="4000" dirty="0" err="1">
                <a:highlight>
                  <a:srgbClr val="FFFF00"/>
                </a:highlight>
              </a:rPr>
              <a:t>analysed</a:t>
            </a:r>
            <a:r>
              <a:rPr lang="en-US" sz="4000" dirty="0">
                <a:highlight>
                  <a:srgbClr val="FFFF00"/>
                </a:highlight>
              </a:rPr>
              <a:t> and a  Paired T-Test carried out.</a:t>
            </a:r>
          </a:p>
        </p:txBody>
      </p:sp>
      <p:sp>
        <p:nvSpPr>
          <p:cNvPr id="33" name="TextBox 32">
            <a:extLst>
              <a:ext uri="{FF2B5EF4-FFF2-40B4-BE49-F238E27FC236}">
                <a16:creationId xmlns:a16="http://schemas.microsoft.com/office/drawing/2014/main" id="{1007B2F7-4741-FFE8-2905-335C80E0147F}"/>
              </a:ext>
            </a:extLst>
          </p:cNvPr>
          <p:cNvSpPr txBox="1"/>
          <p:nvPr/>
        </p:nvSpPr>
        <p:spPr>
          <a:xfrm>
            <a:off x="801339" y="41579598"/>
            <a:ext cx="3079661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ea typeface="Times New Roman" panose="02020603050405020304" pitchFamily="18" charset="0"/>
                <a:cs typeface="Arial Black" panose="020B0604020202020204" pitchFamily="34" charset="0"/>
              </a:rPr>
              <a:t>Summary &amp; Conclusion</a:t>
            </a:r>
          </a:p>
        </p:txBody>
      </p:sp>
      <p:sp>
        <p:nvSpPr>
          <p:cNvPr id="42" name="Rectangle 41">
            <a:extLst>
              <a:ext uri="{FF2B5EF4-FFF2-40B4-BE49-F238E27FC236}">
                <a16:creationId xmlns:a16="http://schemas.microsoft.com/office/drawing/2014/main" id="{4ADF82B0-08E8-72E6-5CD6-CC97DC08F9F2}"/>
              </a:ext>
            </a:extLst>
          </p:cNvPr>
          <p:cNvSpPr/>
          <p:nvPr/>
        </p:nvSpPr>
        <p:spPr>
          <a:xfrm>
            <a:off x="935135" y="20853656"/>
            <a:ext cx="14455942" cy="65649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 group of people walking in the woods&#10;&#10;Description automatically generated">
            <a:extLst>
              <a:ext uri="{FF2B5EF4-FFF2-40B4-BE49-F238E27FC236}">
                <a16:creationId xmlns:a16="http://schemas.microsoft.com/office/drawing/2014/main" id="{9322A659-191E-008C-F46E-8689592D0932}"/>
              </a:ext>
            </a:extLst>
          </p:cNvPr>
          <p:cNvPicPr>
            <a:picLocks noChangeAspect="1"/>
          </p:cNvPicPr>
          <p:nvPr/>
        </p:nvPicPr>
        <p:blipFill>
          <a:blip r:embed="rId9"/>
          <a:stretch>
            <a:fillRect/>
          </a:stretch>
        </p:blipFill>
        <p:spPr>
          <a:xfrm>
            <a:off x="1210583" y="22124141"/>
            <a:ext cx="8152923" cy="4347393"/>
          </a:xfrm>
          <a:prstGeom prst="rect">
            <a:avLst/>
          </a:prstGeom>
        </p:spPr>
      </p:pic>
      <p:pic>
        <p:nvPicPr>
          <p:cNvPr id="41" name="Picture 40" descr="A group of people standing in a river&#10;&#10;Description automatically generated">
            <a:extLst>
              <a:ext uri="{FF2B5EF4-FFF2-40B4-BE49-F238E27FC236}">
                <a16:creationId xmlns:a16="http://schemas.microsoft.com/office/drawing/2014/main" id="{E60A74F1-2348-2354-4282-5FA0D72226ED}"/>
              </a:ext>
            </a:extLst>
          </p:cNvPr>
          <p:cNvPicPr>
            <a:picLocks noChangeAspect="1"/>
          </p:cNvPicPr>
          <p:nvPr/>
        </p:nvPicPr>
        <p:blipFill>
          <a:blip r:embed="rId10"/>
          <a:stretch>
            <a:fillRect/>
          </a:stretch>
        </p:blipFill>
        <p:spPr>
          <a:xfrm>
            <a:off x="9633689" y="22124141"/>
            <a:ext cx="5277471" cy="4347393"/>
          </a:xfrm>
          <a:prstGeom prst="rect">
            <a:avLst/>
          </a:prstGeom>
        </p:spPr>
      </p:pic>
      <p:sp>
        <p:nvSpPr>
          <p:cNvPr id="43" name="TextBox 42">
            <a:extLst>
              <a:ext uri="{FF2B5EF4-FFF2-40B4-BE49-F238E27FC236}">
                <a16:creationId xmlns:a16="http://schemas.microsoft.com/office/drawing/2014/main" id="{BE6F4A97-8795-9BE8-7EA0-BEBCCB404AD2}"/>
              </a:ext>
            </a:extLst>
          </p:cNvPr>
          <p:cNvSpPr txBox="1"/>
          <p:nvPr/>
        </p:nvSpPr>
        <p:spPr>
          <a:xfrm>
            <a:off x="993912" y="43453878"/>
            <a:ext cx="30796610" cy="3785652"/>
          </a:xfrm>
          <a:prstGeom prst="rect">
            <a:avLst/>
          </a:prstGeom>
          <a:noFill/>
        </p:spPr>
        <p:txBody>
          <a:bodyPr wrap="square" rtlCol="0">
            <a:spAutoFit/>
          </a:bodyPr>
          <a:lstStyle/>
          <a:p>
            <a:pPr algn="just"/>
            <a:r>
              <a:rPr lang="en-US" sz="4000" dirty="0">
                <a:highlight>
                  <a:srgbClr val="FFFF00"/>
                </a:highlight>
              </a:rPr>
              <a:t>Further study is needed into the well-being effects of residential visits. This study did not find any link between a young person’s time spent on a </a:t>
            </a:r>
          </a:p>
          <a:p>
            <a:pPr algn="just"/>
            <a:r>
              <a:rPr lang="en-US" sz="4000" dirty="0">
                <a:highlight>
                  <a:srgbClr val="FFFF00"/>
                </a:highlight>
              </a:rPr>
              <a:t>Residential trip and their well-being. However, this may be due to  the measure used – a  questionnaire such as this may be useful as part of a wide-scale study aiming to compare and contrast the well-being of socio-economic or geographic groups but may be less useful for use in a comparison study such as this. Any further research into this area should perhaps take a more holistic approach, and try to measure well-being in another way. </a:t>
            </a:r>
          </a:p>
          <a:p>
            <a:pPr algn="just"/>
            <a:r>
              <a:rPr lang="en-US" sz="4000" dirty="0">
                <a:highlight>
                  <a:srgbClr val="FFFF00"/>
                </a:highlight>
              </a:rPr>
              <a:t>For example, it may be more beneficial to carry out a more qualitative piece of research, perhaps </a:t>
            </a:r>
            <a:r>
              <a:rPr lang="en-US" sz="4000" dirty="0" err="1">
                <a:highlight>
                  <a:srgbClr val="FFFF00"/>
                </a:highlight>
              </a:rPr>
              <a:t>utilising</a:t>
            </a:r>
            <a:r>
              <a:rPr lang="en-US" sz="4000" dirty="0">
                <a:highlight>
                  <a:srgbClr val="FFFF00"/>
                </a:highlight>
              </a:rPr>
              <a:t> the Mosaic Approach. It may also  be more</a:t>
            </a:r>
          </a:p>
          <a:p>
            <a:pPr algn="just"/>
            <a:r>
              <a:rPr lang="en-US" sz="4000" dirty="0">
                <a:highlight>
                  <a:srgbClr val="FFFF00"/>
                </a:highlight>
              </a:rPr>
              <a:t> useful to look at well-being alongside other measures such as attainment, adverse </a:t>
            </a:r>
            <a:r>
              <a:rPr lang="en-US" sz="4000" dirty="0" err="1">
                <a:highlight>
                  <a:srgbClr val="FFFF00"/>
                </a:highlight>
              </a:rPr>
              <a:t>behaviour</a:t>
            </a:r>
            <a:r>
              <a:rPr lang="en-US" sz="4000" dirty="0">
                <a:highlight>
                  <a:srgbClr val="FFFF00"/>
                </a:highlight>
              </a:rPr>
              <a:t> reduction and improved attendance.</a:t>
            </a:r>
          </a:p>
        </p:txBody>
      </p:sp>
      <p:sp>
        <p:nvSpPr>
          <p:cNvPr id="45" name="TextBox 44">
            <a:extLst>
              <a:ext uri="{FF2B5EF4-FFF2-40B4-BE49-F238E27FC236}">
                <a16:creationId xmlns:a16="http://schemas.microsoft.com/office/drawing/2014/main" id="{FB93FAF3-E691-DA16-3382-5168DEE7E8C7}"/>
              </a:ext>
            </a:extLst>
          </p:cNvPr>
          <p:cNvSpPr txBox="1"/>
          <p:nvPr/>
        </p:nvSpPr>
        <p:spPr>
          <a:xfrm>
            <a:off x="-3526971" y="352261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415605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251</TotalTime>
  <Words>564</Words>
  <Application>Microsoft Macintosh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Alun Mills (2308242)</cp:lastModifiedBy>
  <cp:revision>5</cp:revision>
  <dcterms:created xsi:type="dcterms:W3CDTF">2019-08-12T12:30:05Z</dcterms:created>
  <dcterms:modified xsi:type="dcterms:W3CDTF">2024-05-08T20:30:11Z</dcterms:modified>
</cp:coreProperties>
</file>