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403" r:id="rId4"/>
    <p:sldId id="404" r:id="rId5"/>
    <p:sldId id="465" r:id="rId6"/>
    <p:sldId id="466" r:id="rId7"/>
    <p:sldId id="467" r:id="rId8"/>
    <p:sldId id="468" r:id="rId9"/>
    <p:sldId id="469" r:id="rId10"/>
    <p:sldId id="470" r:id="rId11"/>
    <p:sldId id="471" r:id="rId12"/>
    <p:sldId id="4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03/10/2026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t>Student Name: Md Arif Ahmad</a:t>
            </a:r>
          </a:p>
        </p:txBody>
      </p:sp>
      <p:sp>
        <p:nvSpPr>
          <p:cNvPr id="6149" name="TextBox 6148"/>
          <p:cNvSpPr txBox="1"/>
          <p:nvPr/>
        </p:nvSpPr>
        <p:spPr>
          <a:xfrm>
            <a:off x="3657600" y="1965960"/>
            <a:ext cx="512064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 sz="2500" b="1">
                <a:solidFill>
                  <a:srgbClr val="044560"/>
                </a:solidFill>
                <a:latin typeface="Arial"/>
              </a:defRPr>
            </a:pPr>
            <a:r>
              <a:t>Self-Awareness Presentation</a:t>
            </a:r>
            <a:br/>
            <a:r>
              <a:t>Career Goal: Care Assistant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8437" name="Rounded Rectangle 18436"/>
          <p:cNvSpPr/>
          <p:nvPr/>
        </p:nvSpPr>
        <p:spPr>
          <a:xfrm>
            <a:off x="731520" y="1234440"/>
            <a:ext cx="5212080" cy="356616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438" name="TextBox 18437"/>
          <p:cNvSpPr txBox="1"/>
          <p:nvPr/>
        </p:nvSpPr>
        <p:spPr>
          <a:xfrm>
            <a:off x="896112" y="1344168"/>
            <a:ext cx="4882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My chosen career</a:t>
            </a:r>
          </a:p>
        </p:txBody>
      </p:sp>
      <p:sp>
        <p:nvSpPr>
          <p:cNvPr id="18439" name="TextBox 18438"/>
          <p:cNvSpPr txBox="1"/>
          <p:nvPr/>
        </p:nvSpPr>
        <p:spPr>
          <a:xfrm>
            <a:off x="896112" y="1737360"/>
            <a:ext cx="4882896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I would like to pursue a career as a Care Assistant in the UK health and social care sector.</a:t>
            </a:r>
          </a:p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I am interested in helping people maintain dignity, independence and wellbeing in their own homes.</a:t>
            </a:r>
          </a:p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My Level 4 Health and Social Care studies are helping me build relevant knowledge and professional skills.</a:t>
            </a:r>
          </a:p>
        </p:txBody>
      </p:sp>
      <p:sp>
        <p:nvSpPr>
          <p:cNvPr id="18440" name="Rounded Rectangle 18439"/>
          <p:cNvSpPr/>
          <p:nvPr/>
        </p:nvSpPr>
        <p:spPr>
          <a:xfrm>
            <a:off x="6217920" y="1234440"/>
            <a:ext cx="5212080" cy="356616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0445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441" name="TextBox 18440"/>
          <p:cNvSpPr txBox="1"/>
          <p:nvPr/>
        </p:nvSpPr>
        <p:spPr>
          <a:xfrm>
            <a:off x="6382512" y="1344168"/>
            <a:ext cx="4882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44560"/>
                </a:solidFill>
                <a:latin typeface="Arial"/>
              </a:defRPr>
            </a:pPr>
            <a:r>
              <a:t>Vacancy selected</a:t>
            </a:r>
          </a:p>
        </p:txBody>
      </p:sp>
      <p:sp>
        <p:nvSpPr>
          <p:cNvPr id="18442" name="TextBox 18441"/>
          <p:cNvSpPr txBox="1"/>
          <p:nvPr/>
        </p:nvSpPr>
        <p:spPr>
          <a:xfrm>
            <a:off x="6382512" y="1737360"/>
            <a:ext cx="4882896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Care Assistant — Helping Hands Homecare</a:t>
            </a:r>
          </a:p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Highbury, London</a:t>
            </a:r>
          </a:p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£15.90 per hour</a:t>
            </a:r>
          </a:p>
          <a:p>
            <a:pPr>
              <a:spcAft>
                <a:spcPts val="600"/>
              </a:spcAft>
              <a:defRPr sz="1700" b="0">
                <a:solidFill>
                  <a:srgbClr val="1C2730"/>
                </a:solidFill>
                <a:latin typeface="Arial"/>
              </a:defRPr>
            </a:pPr>
            <a:r>
              <a:t>• This presentation compares my current strengths and development needs with the requirements of this live vacancy.</a:t>
            </a:r>
          </a:p>
        </p:txBody>
      </p:sp>
      <p:sp>
        <p:nvSpPr>
          <p:cNvPr id="18443" name="Rounded Rectangle 18442"/>
          <p:cNvSpPr/>
          <p:nvPr/>
        </p:nvSpPr>
        <p:spPr>
          <a:xfrm>
            <a:off x="5349240" y="4983480"/>
            <a:ext cx="1463040" cy="384048"/>
          </a:xfrm>
          <a:prstGeom prst="roundRect">
            <a:avLst/>
          </a:prstGeom>
          <a:solidFill>
            <a:srgbClr val="0445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FFFFF"/>
                </a:solidFill>
                <a:latin typeface="Arial"/>
              </a:defRPr>
            </a:pPr>
            <a:r>
              <a:t>CARE ASSISTANT</a:t>
            </a:r>
          </a:p>
        </p:txBody>
      </p:sp>
      <p:sp>
        <p:nvSpPr>
          <p:cNvPr id="18444" name="Heart 18443"/>
          <p:cNvSpPr/>
          <p:nvPr/>
        </p:nvSpPr>
        <p:spPr>
          <a:xfrm>
            <a:off x="10835640" y="228600"/>
            <a:ext cx="502920" cy="457200"/>
          </a:xfrm>
          <a:prstGeom prst="heart">
            <a:avLst/>
          </a:prstGeom>
          <a:solidFill>
            <a:srgbClr val="22B8C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Chosen Career and Live Job Advert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11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9222" name="Rounded Rectangle 9221"/>
          <p:cNvSpPr/>
          <p:nvPr/>
        </p:nvSpPr>
        <p:spPr>
          <a:xfrm>
            <a:off x="640080" y="1143000"/>
            <a:ext cx="36576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0445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223" name="TextBox 9222"/>
          <p:cNvSpPr txBox="1"/>
          <p:nvPr/>
        </p:nvSpPr>
        <p:spPr>
          <a:xfrm>
            <a:off x="804671" y="1252728"/>
            <a:ext cx="33284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44560"/>
                </a:solidFill>
                <a:latin typeface="Arial"/>
              </a:defRPr>
            </a:pPr>
            <a:r>
              <a:t>Helping Hands Homecare</a:t>
            </a:r>
          </a:p>
        </p:txBody>
      </p:sp>
      <p:sp>
        <p:nvSpPr>
          <p:cNvPr id="9224" name="TextBox 9223"/>
          <p:cNvSpPr txBox="1"/>
          <p:nvPr/>
        </p:nvSpPr>
        <p:spPr>
          <a:xfrm>
            <a:off x="804671" y="1645920"/>
            <a:ext cx="33284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 b="0">
                <a:solidFill>
                  <a:srgbClr val="1C2730"/>
                </a:solidFill>
                <a:latin typeface="Arial"/>
              </a:defRPr>
            </a:pPr>
            <a:r>
              <a:t>• Care Assistant</a:t>
            </a:r>
          </a:p>
          <a:p>
            <a:pPr>
              <a:spcAft>
                <a:spcPts val="600"/>
              </a:spcAft>
              <a:defRPr sz="1800" b="0">
                <a:solidFill>
                  <a:srgbClr val="1C2730"/>
                </a:solidFill>
                <a:latin typeface="Arial"/>
              </a:defRPr>
            </a:pPr>
            <a:r>
              <a:t>• Highbury, London</a:t>
            </a:r>
          </a:p>
          <a:p>
            <a:pPr>
              <a:spcAft>
                <a:spcPts val="600"/>
              </a:spcAft>
              <a:defRPr sz="1800" b="0">
                <a:solidFill>
                  <a:srgbClr val="1C2730"/>
                </a:solidFill>
                <a:latin typeface="Arial"/>
              </a:defRPr>
            </a:pPr>
            <a:r>
              <a:t>• £15.90 per hour</a:t>
            </a:r>
          </a:p>
          <a:p>
            <a:pPr>
              <a:spcAft>
                <a:spcPts val="600"/>
              </a:spcAft>
              <a:defRPr sz="1800" b="0">
                <a:solidFill>
                  <a:srgbClr val="1C2730"/>
                </a:solidFill>
                <a:latin typeface="Arial"/>
              </a:defRPr>
            </a:pPr>
            <a:r>
              <a:t>• No previous care experience required</a:t>
            </a:r>
          </a:p>
        </p:txBody>
      </p:sp>
      <p:sp>
        <p:nvSpPr>
          <p:cNvPr id="9225" name="Rounded Rectangle 9224"/>
          <p:cNvSpPr/>
          <p:nvPr/>
        </p:nvSpPr>
        <p:spPr>
          <a:xfrm>
            <a:off x="4526280" y="1143000"/>
            <a:ext cx="324612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226" name="TextBox 9225"/>
          <p:cNvSpPr txBox="1"/>
          <p:nvPr/>
        </p:nvSpPr>
        <p:spPr>
          <a:xfrm>
            <a:off x="4690872" y="1252728"/>
            <a:ext cx="291693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Main duties</a:t>
            </a:r>
          </a:p>
        </p:txBody>
      </p:sp>
      <p:sp>
        <p:nvSpPr>
          <p:cNvPr id="9227" name="TextBox 9226"/>
          <p:cNvSpPr txBox="1"/>
          <p:nvPr/>
        </p:nvSpPr>
        <p:spPr>
          <a:xfrm>
            <a:off x="4690872" y="1645920"/>
            <a:ext cx="291693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Personal care and companionship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Mobility support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Medication support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Meal preparation and household tasks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Shopping and collecting prescriptions</a:t>
            </a:r>
          </a:p>
        </p:txBody>
      </p:sp>
      <p:sp>
        <p:nvSpPr>
          <p:cNvPr id="9228" name="Rounded Rectangle 9227"/>
          <p:cNvSpPr/>
          <p:nvPr/>
        </p:nvSpPr>
        <p:spPr>
          <a:xfrm>
            <a:off x="8001000" y="1143000"/>
            <a:ext cx="352044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229" name="TextBox 9228"/>
          <p:cNvSpPr txBox="1"/>
          <p:nvPr/>
        </p:nvSpPr>
        <p:spPr>
          <a:xfrm>
            <a:off x="8165592" y="1252728"/>
            <a:ext cx="319125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What the employer wants</a:t>
            </a:r>
          </a:p>
        </p:txBody>
      </p:sp>
      <p:sp>
        <p:nvSpPr>
          <p:cNvPr id="9230" name="TextBox 9229"/>
          <p:cNvSpPr txBox="1"/>
          <p:nvPr/>
        </p:nvSpPr>
        <p:spPr>
          <a:xfrm>
            <a:off x="8165592" y="1645920"/>
            <a:ext cx="319125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Full UK driving licence + own vehicle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Right to Work in the UK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Kind, adaptable and people-first approach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Willingness to learn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Reliability, compassion and confidence</a:t>
            </a:r>
          </a:p>
        </p:txBody>
      </p:sp>
      <p:sp>
        <p:nvSpPr>
          <p:cNvPr id="9231" name="TextBox 9230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Source: Indeed (2026), Care Assistant — Helping Hands Homecare. Accessed 6 October 2026.</a:t>
            </a:r>
          </a:p>
        </p:txBody>
      </p:sp>
      <p:sp>
        <p:nvSpPr>
          <p:cNvPr id="9232" name="Heart 9231"/>
          <p:cNvSpPr/>
          <p:nvPr/>
        </p:nvSpPr>
        <p:spPr>
          <a:xfrm>
            <a:off x="10835640" y="228600"/>
            <a:ext cx="502920" cy="457200"/>
          </a:xfrm>
          <a:prstGeom prst="heart">
            <a:avLst/>
          </a:prstGeom>
          <a:solidFill>
            <a:srgbClr val="22B8C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77240" y="932688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4B5C69"/>
                </a:solidFill>
                <a:latin typeface="Arial"/>
              </a:defRPr>
            </a:pPr>
            <a:r>
              <a:t>SWOT helps identify internal strengths and weaknesses alongside external opportunities and threats, supporting realistic career planning.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508760"/>
            <a:ext cx="5257800" cy="169164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50392" y="161848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50392" y="2011680"/>
            <a:ext cx="4928616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Teamwork and communication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Reliable and organised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Customer-facing work experience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Full UK driving licence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Level 4 Health &amp; Social Care study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508760"/>
            <a:ext cx="5257800" cy="169164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B278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6336792" y="161848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B27814"/>
                </a:solidFill>
                <a:latin typeface="Arial"/>
              </a:defRPr>
            </a:pPr>
            <a:r>
              <a:t>WEAKNESSES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36792" y="2011680"/>
            <a:ext cx="4928616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Limited direct care experience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Confidence in unfamiliar care situations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Need practical experience with medication and personal care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3429000"/>
            <a:ext cx="5257800" cy="169164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850392" y="353872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OPPORTUNITIES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0392" y="3931920"/>
            <a:ext cx="4928616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Employer training and shadowing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Care Certificate and recognised qualifications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Apprenticeship / further development routes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172200" y="3429000"/>
            <a:ext cx="5257800" cy="169164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A5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336792" y="353872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A54646"/>
                </a:solidFill>
                <a:latin typeface="Arial"/>
              </a:defRPr>
            </a:pPr>
            <a:r>
              <a:t>THREATS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36792" y="3931920"/>
            <a:ext cx="4928616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Competition from experienced applicants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Emotional and physical demands of care</a:t>
            </a:r>
          </a:p>
          <a:p>
            <a:pPr>
              <a:spcAft>
                <a:spcPts val="600"/>
              </a:spcAft>
              <a:defRPr sz="1400" b="0">
                <a:solidFill>
                  <a:srgbClr val="1C2730"/>
                </a:solidFill>
                <a:latin typeface="Arial"/>
              </a:defRPr>
            </a:pPr>
            <a:r>
              <a:t>• Travel and time pressures between home visits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Sources: Helping Hands Homecare (2026a); Indeed (2026).</a:t>
            </a:r>
          </a:p>
        </p:txBody>
      </p:sp>
    </p:spTree>
    <p:extLst>
      <p:ext uri="{BB962C8B-B14F-4D97-AF65-F5344CB8AC3E}">
        <p14:creationId xmlns:p14="http://schemas.microsoft.com/office/powerpoint/2010/main" val="150952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Strengths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13</a:t>
            </a:r>
            <a:endParaRPr lang="en-GB" altLang="en-US"/>
          </a:p>
        </p:txBody>
      </p:sp>
      <p:sp>
        <p:nvSpPr>
          <p:cNvPr id="6" name="Rounded Rectangle 5"/>
          <p:cNvSpPr/>
          <p:nvPr/>
        </p:nvSpPr>
        <p:spPr>
          <a:xfrm>
            <a:off x="7315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961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Teamwork &amp; communication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61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My current retail role requires me to communicate clearly, cooperate with colleagues and complete tasks under pressure.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This can transfer to working with carers, managers, customers and families.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891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45537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Reliability &amp; organisation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37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am used to following schedules, prioritising tasks and being accountable for my responsibilities.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These behaviours support safe, dependable home-care visits.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467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0445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2113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44560"/>
                </a:solidFill>
                <a:latin typeface="Arial"/>
              </a:defRPr>
            </a:pPr>
            <a:r>
              <a:t>Learning &amp; development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113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am studying Level 4 Health and Social Care and I am willing to learn.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This matches the advert, which values willingness to learn and does not require previous care experience.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Source: Indeed (2026).</a:t>
            </a:r>
          </a:p>
        </p:txBody>
      </p:sp>
    </p:spTree>
    <p:extLst>
      <p:ext uri="{BB962C8B-B14F-4D97-AF65-F5344CB8AC3E}">
        <p14:creationId xmlns:p14="http://schemas.microsoft.com/office/powerpoint/2010/main" val="41074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Weaknesses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14</a:t>
            </a:r>
            <a:endParaRPr lang="en-GB" altLang="en-US"/>
          </a:p>
        </p:txBody>
      </p:sp>
      <p:sp>
        <p:nvSpPr>
          <p:cNvPr id="6" name="Rounded Rectangle 5"/>
          <p:cNvSpPr/>
          <p:nvPr/>
        </p:nvSpPr>
        <p:spPr>
          <a:xfrm>
            <a:off x="731520" y="1234440"/>
            <a:ext cx="5166360" cy="3977639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B278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96112" y="1344168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B27814"/>
                </a:solidFill>
                <a:latin typeface="Arial"/>
              </a:defRPr>
            </a:pPr>
            <a:r>
              <a:t>Limited direct care experience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6112" y="1737360"/>
            <a:ext cx="4837176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have not yet worked professionally as a Care Assistant.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therefore need supervised practice in personal care, mobility support and medication procedures.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would use induction, shadowing and employer training to develop safely.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234440"/>
            <a:ext cx="5166360" cy="3977639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B278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336792" y="1344168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B27814"/>
                </a:solidFill>
                <a:latin typeface="Arial"/>
              </a:defRPr>
            </a:pPr>
            <a:r>
              <a:t>Confidence in unfamiliar situations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36792" y="1737360"/>
            <a:ext cx="4837176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My confidence can reduce when I am new to a task or environment.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In care, confidence must be supported by correct knowledge and safe practice.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can improve through training, feedback, observation and gradual responsibility.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Helping Hands states that new carers receive training in personal care, mobility and medication support (Helping Hands Homecare, 2026a).</a:t>
            </a:r>
          </a:p>
        </p:txBody>
      </p:sp>
    </p:spTree>
    <p:extLst>
      <p:ext uri="{BB962C8B-B14F-4D97-AF65-F5344CB8AC3E}">
        <p14:creationId xmlns:p14="http://schemas.microsoft.com/office/powerpoint/2010/main" val="77039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Opportunities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15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2294" name="Rounded Rectangle 12293"/>
          <p:cNvSpPr/>
          <p:nvPr/>
        </p:nvSpPr>
        <p:spPr>
          <a:xfrm>
            <a:off x="7315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295" name="TextBox 12294"/>
          <p:cNvSpPr txBox="1"/>
          <p:nvPr/>
        </p:nvSpPr>
        <p:spPr>
          <a:xfrm>
            <a:off x="8961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Employer training</a:t>
            </a:r>
          </a:p>
        </p:txBody>
      </p:sp>
      <p:sp>
        <p:nvSpPr>
          <p:cNvPr id="12296" name="TextBox 12295"/>
          <p:cNvSpPr txBox="1"/>
          <p:nvPr/>
        </p:nvSpPr>
        <p:spPr>
          <a:xfrm>
            <a:off x="8961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Helping Hands provides induction and ongoing learning.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can use my willingness to learn to build practical competence and confidence.</a:t>
            </a:r>
          </a:p>
        </p:txBody>
      </p:sp>
      <p:sp>
        <p:nvSpPr>
          <p:cNvPr id="12297" name="Rounded Rectangle 12296"/>
          <p:cNvSpPr/>
          <p:nvPr/>
        </p:nvSpPr>
        <p:spPr>
          <a:xfrm>
            <a:off x="43891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298" name="TextBox 12297"/>
          <p:cNvSpPr txBox="1"/>
          <p:nvPr/>
        </p:nvSpPr>
        <p:spPr>
          <a:xfrm>
            <a:off x="45537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Qualifications</a:t>
            </a:r>
          </a:p>
        </p:txBody>
      </p:sp>
      <p:sp>
        <p:nvSpPr>
          <p:cNvPr id="12299" name="TextBox 12298"/>
          <p:cNvSpPr txBox="1"/>
          <p:nvPr/>
        </p:nvSpPr>
        <p:spPr>
          <a:xfrm>
            <a:off x="45537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The vacancy offers the Care Certificate and recognised qualifications.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These can strengthen my knowledge and future employability.</a:t>
            </a:r>
          </a:p>
        </p:txBody>
      </p:sp>
      <p:sp>
        <p:nvSpPr>
          <p:cNvPr id="12300" name="Rounded Rectangle 12299"/>
          <p:cNvSpPr/>
          <p:nvPr/>
        </p:nvSpPr>
        <p:spPr>
          <a:xfrm>
            <a:off x="8046720" y="1188720"/>
            <a:ext cx="3429000" cy="416052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0445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301" name="TextBox 12300"/>
          <p:cNvSpPr txBox="1"/>
          <p:nvPr/>
        </p:nvSpPr>
        <p:spPr>
          <a:xfrm>
            <a:off x="8211312" y="129844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44560"/>
                </a:solidFill>
                <a:latin typeface="Arial"/>
              </a:defRPr>
            </a:pPr>
            <a:r>
              <a:t>Career progression</a:t>
            </a:r>
          </a:p>
        </p:txBody>
      </p:sp>
      <p:sp>
        <p:nvSpPr>
          <p:cNvPr id="12302" name="TextBox 12301"/>
          <p:cNvSpPr txBox="1"/>
          <p:nvPr/>
        </p:nvSpPr>
        <p:spPr>
          <a:xfrm>
            <a:off x="8211312" y="1691640"/>
            <a:ext cx="3099816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Training and apprenticeship routes can support longer-term development.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My Level 4 studies give me an academic foundation to build on.</a:t>
            </a:r>
          </a:p>
        </p:txBody>
      </p:sp>
      <p:sp>
        <p:nvSpPr>
          <p:cNvPr id="12303" name="TextBox 12302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Sources: Indeed (2026); Helping Hands Homecare (2026a; 2026b).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7892" y="332656"/>
            <a:ext cx="6172200" cy="857250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16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2294" name="Rounded Rectangle 12293"/>
          <p:cNvSpPr/>
          <p:nvPr/>
        </p:nvSpPr>
        <p:spPr>
          <a:xfrm>
            <a:off x="731520" y="1234440"/>
            <a:ext cx="3429000" cy="3977639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A5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295" name="TextBox 12294"/>
          <p:cNvSpPr txBox="1"/>
          <p:nvPr/>
        </p:nvSpPr>
        <p:spPr>
          <a:xfrm>
            <a:off x="896112" y="134416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A54646"/>
                </a:solidFill>
                <a:latin typeface="Arial"/>
              </a:defRPr>
            </a:pPr>
            <a:r>
              <a:t>Competition</a:t>
            </a:r>
          </a:p>
        </p:txBody>
      </p:sp>
      <p:sp>
        <p:nvSpPr>
          <p:cNvPr id="12296" name="TextBox 12295"/>
          <p:cNvSpPr txBox="1"/>
          <p:nvPr/>
        </p:nvSpPr>
        <p:spPr>
          <a:xfrm>
            <a:off x="896112" y="1737360"/>
            <a:ext cx="3099816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Other applicants may already have direct care experience.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I can respond by highlighting transferable skills, my Level 4 study and willingness to complete training.</a:t>
            </a:r>
          </a:p>
        </p:txBody>
      </p:sp>
      <p:sp>
        <p:nvSpPr>
          <p:cNvPr id="12297" name="Rounded Rectangle 12296"/>
          <p:cNvSpPr/>
          <p:nvPr/>
        </p:nvSpPr>
        <p:spPr>
          <a:xfrm>
            <a:off x="4389120" y="1234440"/>
            <a:ext cx="3429000" cy="3977639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A5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298" name="TextBox 12297"/>
          <p:cNvSpPr txBox="1"/>
          <p:nvPr/>
        </p:nvSpPr>
        <p:spPr>
          <a:xfrm>
            <a:off x="4553712" y="134416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A54646"/>
                </a:solidFill>
                <a:latin typeface="Arial"/>
              </a:defRPr>
            </a:pPr>
            <a:r>
              <a:t>Demands of the role</a:t>
            </a:r>
          </a:p>
        </p:txBody>
      </p:sp>
      <p:sp>
        <p:nvSpPr>
          <p:cNvPr id="12299" name="TextBox 12298"/>
          <p:cNvSpPr txBox="1"/>
          <p:nvPr/>
        </p:nvSpPr>
        <p:spPr>
          <a:xfrm>
            <a:off x="4553712" y="1737360"/>
            <a:ext cx="3099816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Personal care and supporting mobility can be emotionally and physically demanding.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Training, safe procedures and asking for support can reduce risk.</a:t>
            </a:r>
          </a:p>
        </p:txBody>
      </p:sp>
      <p:sp>
        <p:nvSpPr>
          <p:cNvPr id="12300" name="Rounded Rectangle 12299"/>
          <p:cNvSpPr/>
          <p:nvPr/>
        </p:nvSpPr>
        <p:spPr>
          <a:xfrm>
            <a:off x="8046720" y="1234440"/>
            <a:ext cx="3429000" cy="3977639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A5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301" name="TextBox 12300"/>
          <p:cNvSpPr txBox="1"/>
          <p:nvPr/>
        </p:nvSpPr>
        <p:spPr>
          <a:xfrm>
            <a:off x="8211312" y="1344168"/>
            <a:ext cx="3099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A54646"/>
                </a:solidFill>
                <a:latin typeface="Arial"/>
              </a:defRPr>
            </a:pPr>
            <a:r>
              <a:t>Travel &amp; time pressure</a:t>
            </a:r>
          </a:p>
        </p:txBody>
      </p:sp>
      <p:sp>
        <p:nvSpPr>
          <p:cNvPr id="12302" name="TextBox 12301"/>
          <p:cNvSpPr txBox="1"/>
          <p:nvPr/>
        </p:nvSpPr>
        <p:spPr>
          <a:xfrm>
            <a:off x="8211312" y="1737360"/>
            <a:ext cx="3099816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Home-care work involves travelling between customers and arriving reliably.</a:t>
            </a:r>
          </a:p>
          <a:p>
            <a:pPr>
              <a:spcAft>
                <a:spcPts val="600"/>
              </a:spcAft>
              <a:defRPr sz="1500" b="0">
                <a:solidFill>
                  <a:srgbClr val="1C2730"/>
                </a:solidFill>
                <a:latin typeface="Arial"/>
              </a:defRPr>
            </a:pPr>
            <a:r>
              <a:t>• My driving licence and planning skills can help me manage this challenge.</a:t>
            </a:r>
          </a:p>
        </p:txBody>
      </p:sp>
      <p:sp>
        <p:nvSpPr>
          <p:cNvPr id="12303" name="TextBox 12302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Source: Indeed (2026).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Using My SWOT to Move Forward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17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3318" name="Rounded Rectangle 13317"/>
          <p:cNvSpPr/>
          <p:nvPr/>
        </p:nvSpPr>
        <p:spPr>
          <a:xfrm>
            <a:off x="685800" y="1143000"/>
            <a:ext cx="5257800" cy="182880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19" name="TextBox 13318"/>
          <p:cNvSpPr txBox="1"/>
          <p:nvPr/>
        </p:nvSpPr>
        <p:spPr>
          <a:xfrm>
            <a:off x="850392" y="125272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Strength → weakness</a:t>
            </a:r>
          </a:p>
        </p:txBody>
      </p:sp>
      <p:sp>
        <p:nvSpPr>
          <p:cNvPr id="13320" name="TextBox 13319"/>
          <p:cNvSpPr txBox="1"/>
          <p:nvPr/>
        </p:nvSpPr>
        <p:spPr>
          <a:xfrm>
            <a:off x="850392" y="1645920"/>
            <a:ext cx="4928616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I can use my willingness to learn and teamwork skills to ask questions, seek feedback and build confidence during training and shadowing.</a:t>
            </a:r>
          </a:p>
        </p:txBody>
      </p:sp>
      <p:sp>
        <p:nvSpPr>
          <p:cNvPr id="13321" name="Rounded Rectangle 13320"/>
          <p:cNvSpPr/>
          <p:nvPr/>
        </p:nvSpPr>
        <p:spPr>
          <a:xfrm>
            <a:off x="6172200" y="1143000"/>
            <a:ext cx="5257800" cy="182880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0445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22" name="TextBox 13321"/>
          <p:cNvSpPr txBox="1"/>
          <p:nvPr/>
        </p:nvSpPr>
        <p:spPr>
          <a:xfrm>
            <a:off x="6336792" y="125272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44560"/>
                </a:solidFill>
                <a:latin typeface="Arial"/>
              </a:defRPr>
            </a:pPr>
            <a:r>
              <a:t>Strength → threat</a:t>
            </a:r>
          </a:p>
        </p:txBody>
      </p:sp>
      <p:sp>
        <p:nvSpPr>
          <p:cNvPr id="13323" name="TextBox 13322"/>
          <p:cNvSpPr txBox="1"/>
          <p:nvPr/>
        </p:nvSpPr>
        <p:spPr>
          <a:xfrm>
            <a:off x="6336792" y="1645920"/>
            <a:ext cx="4928616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My reliability, organisation and driving licence can help me manage travel, punctuality and the demands of visiting customers.</a:t>
            </a:r>
          </a:p>
        </p:txBody>
      </p:sp>
      <p:sp>
        <p:nvSpPr>
          <p:cNvPr id="13324" name="Rounded Rectangle 13323"/>
          <p:cNvSpPr/>
          <p:nvPr/>
        </p:nvSpPr>
        <p:spPr>
          <a:xfrm>
            <a:off x="685800" y="3246120"/>
            <a:ext cx="5257800" cy="182880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25" name="TextBox 13324"/>
          <p:cNvSpPr txBox="1"/>
          <p:nvPr/>
        </p:nvSpPr>
        <p:spPr>
          <a:xfrm>
            <a:off x="850392" y="335584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Opportunity → skill gap</a:t>
            </a:r>
          </a:p>
        </p:txBody>
      </p:sp>
      <p:sp>
        <p:nvSpPr>
          <p:cNvPr id="13326" name="TextBox 13325"/>
          <p:cNvSpPr txBox="1"/>
          <p:nvPr/>
        </p:nvSpPr>
        <p:spPr>
          <a:xfrm>
            <a:off x="850392" y="3749039"/>
            <a:ext cx="4928616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Care Certificate training can develop my knowledge of safe, person-centred care and strengthen areas where I lack direct experience.</a:t>
            </a:r>
          </a:p>
        </p:txBody>
      </p:sp>
      <p:sp>
        <p:nvSpPr>
          <p:cNvPr id="13327" name="Rounded Rectangle 13326"/>
          <p:cNvSpPr/>
          <p:nvPr/>
        </p:nvSpPr>
        <p:spPr>
          <a:xfrm>
            <a:off x="6172200" y="3246120"/>
            <a:ext cx="5257800" cy="182880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B278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328" name="TextBox 13327"/>
          <p:cNvSpPr txBox="1"/>
          <p:nvPr/>
        </p:nvSpPr>
        <p:spPr>
          <a:xfrm>
            <a:off x="6336792" y="3355848"/>
            <a:ext cx="4928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B27814"/>
                </a:solidFill>
                <a:latin typeface="Arial"/>
              </a:defRPr>
            </a:pPr>
            <a:r>
              <a:t>My action</a:t>
            </a:r>
          </a:p>
        </p:txBody>
      </p:sp>
      <p:sp>
        <p:nvSpPr>
          <p:cNvPr id="13329" name="TextBox 13328"/>
          <p:cNvSpPr txBox="1"/>
          <p:nvPr/>
        </p:nvSpPr>
        <p:spPr>
          <a:xfrm>
            <a:off x="6336792" y="3749039"/>
            <a:ext cx="4928616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Apply for entry-level care roles, complete training, learn from experienced carers and use feedback to build practical competence.</a:t>
            </a:r>
          </a:p>
        </p:txBody>
      </p:sp>
      <p:sp>
        <p:nvSpPr>
          <p:cNvPr id="13330" name="TextBox 13329"/>
          <p:cNvSpPr txBox="1"/>
          <p:nvPr/>
        </p:nvSpPr>
        <p:spPr>
          <a:xfrm>
            <a:off x="685800" y="5486400"/>
            <a:ext cx="1060704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900" b="0">
                <a:solidFill>
                  <a:srgbClr val="4B5C69"/>
                </a:solidFill>
                <a:latin typeface="Arial"/>
              </a:defRPr>
            </a:pPr>
            <a:r>
              <a:t>Helping Hands describes training, shadowing and ongoing development for new carers (Helping Hands Homecare, 2026a; 2026b).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9CF6-11BE-1327-7FC4-38BA9CEE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7608" y="274638"/>
            <a:ext cx="7643192" cy="1143000"/>
          </a:xfrm>
        </p:spPr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0E-D4D0-8755-A3C4-14E7B32A7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D12D6-9859-5531-0CC0-EA6EC0F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914400" y="1325880"/>
            <a:ext cx="102412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 sz="2300" b="1">
                <a:solidFill>
                  <a:srgbClr val="044560"/>
                </a:solidFill>
                <a:latin typeface="Arial"/>
              </a:defRPr>
            </a:pPr>
            <a:r>
              <a:t>My SWOT shows that a Care Assistant role is a realistic career goal for me.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097280" y="2423160"/>
            <a:ext cx="3063240" cy="224028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F7D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261872" y="2532888"/>
            <a:ext cx="273405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F7D54"/>
                </a:solidFill>
                <a:latin typeface="Arial"/>
              </a:defRPr>
            </a:pPr>
            <a:r>
              <a:t>I already bring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61872" y="2926080"/>
            <a:ext cx="2734056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Teamwork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Reliability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Communication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Willingness to learn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526280" y="2423160"/>
            <a:ext cx="3063240" cy="224028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B278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4690872" y="2532888"/>
            <a:ext cx="273405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B27814"/>
                </a:solidFill>
                <a:latin typeface="Arial"/>
              </a:defRPr>
            </a:pPr>
            <a:r>
              <a:t>I need to develop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90872" y="2926080"/>
            <a:ext cx="2734056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Direct care experience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Practical care skills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Confidence in new situations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955279" y="2423160"/>
            <a:ext cx="3063240" cy="2240280"/>
          </a:xfrm>
          <a:prstGeom prst="roundRect">
            <a:avLst/>
          </a:prstGeom>
          <a:solidFill>
            <a:srgbClr val="F2F7F9"/>
          </a:solidFill>
          <a:ln w="19050">
            <a:solidFill>
              <a:srgbClr val="22B8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8119871" y="2532888"/>
            <a:ext cx="273405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22B8CF"/>
                </a:solidFill>
                <a:latin typeface="Arial"/>
              </a:defRPr>
            </a:pPr>
            <a:r>
              <a:t>My next step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19871" y="2926080"/>
            <a:ext cx="2734056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Use training and shadowing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Complete recognised training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• Build experience progressively</a:t>
            </a:r>
          </a:p>
        </p:txBody>
      </p:sp>
      <p:sp>
        <p:nvSpPr>
          <p:cNvPr id="16" name="Heart 15"/>
          <p:cNvSpPr/>
          <p:nvPr/>
        </p:nvSpPr>
        <p:spPr>
          <a:xfrm>
            <a:off x="10835640" y="228600"/>
            <a:ext cx="502920" cy="457200"/>
          </a:xfrm>
          <a:prstGeom prst="heart">
            <a:avLst/>
          </a:prstGeom>
          <a:solidFill>
            <a:srgbClr val="22B8C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  <p:extLst>
      <p:ext uri="{BB962C8B-B14F-4D97-AF65-F5344CB8AC3E}">
        <p14:creationId xmlns:p14="http://schemas.microsoft.com/office/powerpoint/2010/main" val="3835663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DA3E-15F0-6A8E-0B75-01CF96165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700" b="1">
                <a:solidFill>
                  <a:srgbClr val="000000"/>
                </a:solidFill>
                <a:latin typeface="Arial"/>
              </a:defRPr>
            </a:pPr>
            <a:r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49ABC-035D-4B50-47BB-B29699BAF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FC249-45A7-7943-7BBB-47BA57115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822960" y="1234440"/>
            <a:ext cx="10607040" cy="425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Indeed (2026) ‘Care Assistant’, Helping Hands Homecare, Highbury. Available at: https://uk.indeed.com/viewjob?jk=a1d472147daa0c6d (Accessed: 6 October 2026).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Helping Hands Homecare (2026a) ‘Carer training process’. Available at: https://www.helpinghandshomecare.co.uk/jobs/carer-training-process/ (Accessed: 6 October 2026).</a:t>
            </a:r>
          </a:p>
          <a:p>
            <a:pPr>
              <a:spcAft>
                <a:spcPts val="600"/>
              </a:spcAft>
              <a:defRPr sz="1600" b="0">
                <a:solidFill>
                  <a:srgbClr val="1C2730"/>
                </a:solidFill>
                <a:latin typeface="Arial"/>
              </a:defRPr>
            </a:pPr>
            <a:r>
              <a:t>Helping Hands Homecare (2026b) ‘What qualifications should carers have?’. Available at: https://www.helpinghandshomecare.co.uk/care-advice/what-qualifications-should-carers-have/ (Accessed: 6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11652185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837</Words>
  <Application>Microsoft Office PowerPoint</Application>
  <PresentationFormat>Widescreen</PresentationFormat>
  <Paragraphs>139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PowerPoint Presentation</vt:lpstr>
      <vt:lpstr>PowerPoint Presentation</vt:lpstr>
      <vt:lpstr>Introduction</vt:lpstr>
      <vt:lpstr>Chosen Career and Live Job Advert</vt:lpstr>
      <vt:lpstr>Personal SWOT Analysis</vt:lpstr>
      <vt:lpstr>Strengths</vt:lpstr>
      <vt:lpstr>Weaknesses</vt:lpstr>
      <vt:lpstr>Opportunities</vt:lpstr>
      <vt:lpstr>Threats</vt:lpstr>
      <vt:lpstr>Slide 9: Using Your SWOT to Move Forward</vt:lpstr>
      <vt:lpstr>Conclusion</vt:lpstr>
      <vt:lpstr>References</vt:lpstr>
      <vt:lpstr>Component 1 – MARKING Criteria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Lubna Begum</cp:lastModifiedBy>
  <cp:revision>28</cp:revision>
  <dcterms:created xsi:type="dcterms:W3CDTF">2025-02-21T18:28:54Z</dcterms:created>
  <dcterms:modified xsi:type="dcterms:W3CDTF">2026-10-03T10:30:40Z</dcterms:modified>
</cp:coreProperties>
</file>