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8288000" cy="10287000"/>
  <p:notesSz cx="6858000" cy="9144000"/>
  <p:embeddedFontLst>
    <p:embeddedFont>
      <p:font typeface="Bricolage Grotesque" panose="020B0604020202020204" charset="0"/>
      <p:regular r:id="rId13"/>
    </p:embeddedFont>
    <p:embeddedFont>
      <p:font typeface="Bricolage Grotesque Bold" panose="020B0604020202020204" charset="0"/>
      <p:regular r:id="rId14"/>
    </p:embeddedFont>
    <p:embeddedFont>
      <p:font typeface="Bricolage Grotesque Light" panose="020B0604020202020204" charset="0"/>
      <p:regular r:id="rId15"/>
    </p:embeddedFont>
    <p:embeddedFont>
      <p:font typeface="Bricolage Grotesque Semi-Bold" panose="020B0604020202020204" charset="0"/>
      <p:regular r:id="rId1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3" d="100"/>
          <a:sy n="53" d="100"/>
        </p:scale>
        <p:origin x="29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sv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13.svg"/><Relationship Id="rId7" Type="http://schemas.openxmlformats.org/officeDocument/2006/relationships/image" Target="../media/image10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svg"/><Relationship Id="rId7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jpeg"/><Relationship Id="rId9" Type="http://schemas.openxmlformats.org/officeDocument/2006/relationships/image" Target="../media/image2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7" Type="http://schemas.openxmlformats.org/officeDocument/2006/relationships/image" Target="../media/image29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7" Type="http://schemas.openxmlformats.org/officeDocument/2006/relationships/image" Target="../media/image11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31.svg"/><Relationship Id="rId4" Type="http://schemas.openxmlformats.org/officeDocument/2006/relationships/image" Target="../media/image3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3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7" Type="http://schemas.openxmlformats.org/officeDocument/2006/relationships/image" Target="../media/image11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31.svg"/><Relationship Id="rId4" Type="http://schemas.openxmlformats.org/officeDocument/2006/relationships/image" Target="../media/image3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850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090405" y="8445715"/>
            <a:ext cx="770761" cy="770761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55"/>
                </a:lnSpc>
              </a:pPr>
              <a:endParaRPr/>
            </a:p>
          </p:txBody>
        </p:sp>
      </p:grpSp>
      <p:sp>
        <p:nvSpPr>
          <p:cNvPr id="5" name="AutoShape 5"/>
          <p:cNvSpPr/>
          <p:nvPr/>
        </p:nvSpPr>
        <p:spPr>
          <a:xfrm>
            <a:off x="736385" y="8831096"/>
            <a:ext cx="4975069" cy="0"/>
          </a:xfrm>
          <a:prstGeom prst="line">
            <a:avLst/>
          </a:prstGeom>
          <a:ln w="3810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6" name="Freeform 6"/>
          <p:cNvSpPr/>
          <p:nvPr/>
        </p:nvSpPr>
        <p:spPr>
          <a:xfrm rot="4326401">
            <a:off x="7517219" y="-2351303"/>
            <a:ext cx="14975430" cy="12945611"/>
          </a:xfrm>
          <a:custGeom>
            <a:avLst/>
            <a:gdLst/>
            <a:ahLst/>
            <a:cxnLst/>
            <a:rect l="l" t="t" r="r" b="b"/>
            <a:pathLst>
              <a:path w="14975430" h="12945611">
                <a:moveTo>
                  <a:pt x="0" y="0"/>
                </a:moveTo>
                <a:lnTo>
                  <a:pt x="14975430" y="0"/>
                </a:lnTo>
                <a:lnTo>
                  <a:pt x="14975430" y="12945611"/>
                </a:lnTo>
                <a:lnTo>
                  <a:pt x="0" y="1294561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9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7" name="Group 7"/>
          <p:cNvGrpSpPr/>
          <p:nvPr/>
        </p:nvGrpSpPr>
        <p:grpSpPr>
          <a:xfrm rot="-1187103">
            <a:off x="14189725" y="5259951"/>
            <a:ext cx="833395" cy="833395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59160" y="59160"/>
              <a:ext cx="694479" cy="694479"/>
            </a:xfrm>
            <a:custGeom>
              <a:avLst/>
              <a:gdLst/>
              <a:ahLst/>
              <a:cxnLst/>
              <a:rect l="l" t="t" r="r" b="b"/>
              <a:pathLst>
                <a:path w="694479" h="694479">
                  <a:moveTo>
                    <a:pt x="386527" y="25020"/>
                  </a:moveTo>
                  <a:lnTo>
                    <a:pt x="437269" y="133745"/>
                  </a:lnTo>
                  <a:cubicBezTo>
                    <a:pt x="462647" y="188123"/>
                    <a:pt x="506357" y="231833"/>
                    <a:pt x="560735" y="257211"/>
                  </a:cubicBezTo>
                  <a:lnTo>
                    <a:pt x="669460" y="307953"/>
                  </a:lnTo>
                  <a:cubicBezTo>
                    <a:pt x="684724" y="315077"/>
                    <a:pt x="694480" y="330396"/>
                    <a:pt x="694480" y="347240"/>
                  </a:cubicBezTo>
                  <a:cubicBezTo>
                    <a:pt x="694480" y="364084"/>
                    <a:pt x="684724" y="379403"/>
                    <a:pt x="669460" y="386527"/>
                  </a:cubicBezTo>
                  <a:lnTo>
                    <a:pt x="560735" y="437269"/>
                  </a:lnTo>
                  <a:cubicBezTo>
                    <a:pt x="506357" y="462647"/>
                    <a:pt x="462647" y="506357"/>
                    <a:pt x="437269" y="560735"/>
                  </a:cubicBezTo>
                  <a:lnTo>
                    <a:pt x="386527" y="669460"/>
                  </a:lnTo>
                  <a:cubicBezTo>
                    <a:pt x="379403" y="684724"/>
                    <a:pt x="364084" y="694480"/>
                    <a:pt x="347240" y="694480"/>
                  </a:cubicBezTo>
                  <a:cubicBezTo>
                    <a:pt x="330396" y="694480"/>
                    <a:pt x="315077" y="684724"/>
                    <a:pt x="307953" y="669460"/>
                  </a:cubicBezTo>
                  <a:lnTo>
                    <a:pt x="257211" y="560735"/>
                  </a:lnTo>
                  <a:cubicBezTo>
                    <a:pt x="231833" y="506357"/>
                    <a:pt x="188123" y="462647"/>
                    <a:pt x="133745" y="437269"/>
                  </a:cubicBezTo>
                  <a:lnTo>
                    <a:pt x="25020" y="386527"/>
                  </a:lnTo>
                  <a:cubicBezTo>
                    <a:pt x="9756" y="379403"/>
                    <a:pt x="0" y="364084"/>
                    <a:pt x="0" y="347240"/>
                  </a:cubicBezTo>
                  <a:cubicBezTo>
                    <a:pt x="0" y="330396"/>
                    <a:pt x="9756" y="315077"/>
                    <a:pt x="25020" y="307953"/>
                  </a:cubicBezTo>
                  <a:lnTo>
                    <a:pt x="133745" y="257211"/>
                  </a:lnTo>
                  <a:cubicBezTo>
                    <a:pt x="188123" y="231833"/>
                    <a:pt x="231833" y="188123"/>
                    <a:pt x="257211" y="133745"/>
                  </a:cubicBezTo>
                  <a:lnTo>
                    <a:pt x="307953" y="25020"/>
                  </a:lnTo>
                  <a:cubicBezTo>
                    <a:pt x="315077" y="9756"/>
                    <a:pt x="330396" y="0"/>
                    <a:pt x="347240" y="0"/>
                  </a:cubicBezTo>
                  <a:cubicBezTo>
                    <a:pt x="364084" y="0"/>
                    <a:pt x="379403" y="9756"/>
                    <a:pt x="386527" y="2502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9" name="TextBox 9"/>
            <p:cNvSpPr txBox="1"/>
            <p:nvPr/>
          </p:nvSpPr>
          <p:spPr>
            <a:xfrm>
              <a:off x="190500" y="152400"/>
              <a:ext cx="431800" cy="469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30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7307597" y="8679421"/>
            <a:ext cx="336376" cy="303350"/>
          </a:xfrm>
          <a:custGeom>
            <a:avLst/>
            <a:gdLst/>
            <a:ahLst/>
            <a:cxnLst/>
            <a:rect l="l" t="t" r="r" b="b"/>
            <a:pathLst>
              <a:path w="336376" h="303350">
                <a:moveTo>
                  <a:pt x="0" y="0"/>
                </a:moveTo>
                <a:lnTo>
                  <a:pt x="336376" y="0"/>
                </a:lnTo>
                <a:lnTo>
                  <a:pt x="336376" y="303350"/>
                </a:lnTo>
                <a:lnTo>
                  <a:pt x="0" y="30335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1" name="TextBox 11"/>
          <p:cNvSpPr txBox="1"/>
          <p:nvPr/>
        </p:nvSpPr>
        <p:spPr>
          <a:xfrm>
            <a:off x="8385554" y="8246415"/>
            <a:ext cx="4198416" cy="4033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70"/>
              </a:lnSpc>
              <a:spcBef>
                <a:spcPct val="0"/>
              </a:spcBef>
            </a:pPr>
            <a:r>
              <a:rPr lang="en-US" sz="2336" b="1" spc="-46">
                <a:solidFill>
                  <a:srgbClr val="FFFFFF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Akram Barati Ahmadabadi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711704" y="796299"/>
            <a:ext cx="91161" cy="91161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4" name="TextBox 14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55"/>
                </a:lnSpc>
              </a:pPr>
              <a:endParaRPr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711704" y="3959206"/>
            <a:ext cx="10534583" cy="1458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901"/>
              </a:lnSpc>
              <a:spcBef>
                <a:spcPct val="0"/>
              </a:spcBef>
            </a:pPr>
            <a:r>
              <a:rPr lang="en-US" sz="4215" b="1">
                <a:solidFill>
                  <a:srgbClr val="000000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Duolingo in Welsh University Admissions</a:t>
            </a:r>
          </a:p>
          <a:p>
            <a:pPr algn="ctr">
              <a:lnSpc>
                <a:spcPts val="5901"/>
              </a:lnSpc>
              <a:spcBef>
                <a:spcPct val="0"/>
              </a:spcBef>
            </a:pPr>
            <a:r>
              <a:rPr lang="en-US" sz="4215" b="1">
                <a:solidFill>
                  <a:srgbClr val="000000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 A Policy Gap in AI-Based English Testing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8141079" y="-2763774"/>
            <a:ext cx="9138730" cy="9261941"/>
          </a:xfrm>
          <a:custGeom>
            <a:avLst/>
            <a:gdLst/>
            <a:ahLst/>
            <a:cxnLst/>
            <a:rect l="l" t="t" r="r" b="b"/>
            <a:pathLst>
              <a:path w="9138730" h="9261941">
                <a:moveTo>
                  <a:pt x="0" y="0"/>
                </a:moveTo>
                <a:lnTo>
                  <a:pt x="9138730" y="0"/>
                </a:lnTo>
                <a:lnTo>
                  <a:pt x="9138730" y="9261941"/>
                </a:lnTo>
                <a:lnTo>
                  <a:pt x="0" y="926194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3070717" y="2140711"/>
            <a:ext cx="4505579" cy="6341401"/>
            <a:chOff x="0" y="0"/>
            <a:chExt cx="698032" cy="982449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698032" cy="982449"/>
            </a:xfrm>
            <a:custGeom>
              <a:avLst/>
              <a:gdLst/>
              <a:ahLst/>
              <a:cxnLst/>
              <a:rect l="l" t="t" r="r" b="b"/>
              <a:pathLst>
                <a:path w="698032" h="982449">
                  <a:moveTo>
                    <a:pt x="72168" y="0"/>
                  </a:moveTo>
                  <a:lnTo>
                    <a:pt x="625864" y="0"/>
                  </a:lnTo>
                  <a:cubicBezTo>
                    <a:pt x="665721" y="0"/>
                    <a:pt x="698032" y="32311"/>
                    <a:pt x="698032" y="72168"/>
                  </a:cubicBezTo>
                  <a:lnTo>
                    <a:pt x="698032" y="910281"/>
                  </a:lnTo>
                  <a:cubicBezTo>
                    <a:pt x="698032" y="950138"/>
                    <a:pt x="665721" y="982449"/>
                    <a:pt x="625864" y="982449"/>
                  </a:cubicBezTo>
                  <a:lnTo>
                    <a:pt x="72168" y="982449"/>
                  </a:lnTo>
                  <a:cubicBezTo>
                    <a:pt x="32311" y="982449"/>
                    <a:pt x="0" y="950138"/>
                    <a:pt x="0" y="910281"/>
                  </a:cubicBezTo>
                  <a:lnTo>
                    <a:pt x="0" y="72168"/>
                  </a:lnTo>
                  <a:cubicBezTo>
                    <a:pt x="0" y="32311"/>
                    <a:pt x="32311" y="0"/>
                    <a:pt x="72168" y="0"/>
                  </a:cubicBezTo>
                  <a:close/>
                </a:path>
              </a:pathLst>
            </a:custGeom>
            <a:blipFill>
              <a:blip r:embed="rId4"/>
              <a:stretch>
                <a:fillRect l="-43830" r="-43830"/>
              </a:stretch>
            </a:blipFill>
          </p:spPr>
        </p:sp>
      </p:grpSp>
      <p:grpSp>
        <p:nvGrpSpPr>
          <p:cNvPr id="5" name="Group 5"/>
          <p:cNvGrpSpPr/>
          <p:nvPr/>
        </p:nvGrpSpPr>
        <p:grpSpPr>
          <a:xfrm rot="2292366">
            <a:off x="9034331" y="1068854"/>
            <a:ext cx="540129" cy="540129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63897" y="63897"/>
              <a:ext cx="685005" cy="685005"/>
            </a:xfrm>
            <a:custGeom>
              <a:avLst/>
              <a:gdLst/>
              <a:ahLst/>
              <a:cxnLst/>
              <a:rect l="l" t="t" r="r" b="b"/>
              <a:pathLst>
                <a:path w="685005" h="685005">
                  <a:moveTo>
                    <a:pt x="384935" y="27023"/>
                  </a:moveTo>
                  <a:lnTo>
                    <a:pt x="429386" y="122268"/>
                  </a:lnTo>
                  <a:cubicBezTo>
                    <a:pt x="456796" y="181000"/>
                    <a:pt x="504006" y="228210"/>
                    <a:pt x="562738" y="255620"/>
                  </a:cubicBezTo>
                  <a:lnTo>
                    <a:pt x="657983" y="300071"/>
                  </a:lnTo>
                  <a:cubicBezTo>
                    <a:pt x="674468" y="307764"/>
                    <a:pt x="685006" y="324310"/>
                    <a:pt x="685006" y="342503"/>
                  </a:cubicBezTo>
                  <a:cubicBezTo>
                    <a:pt x="685006" y="360696"/>
                    <a:pt x="674468" y="377242"/>
                    <a:pt x="657983" y="384935"/>
                  </a:cubicBezTo>
                  <a:lnTo>
                    <a:pt x="562738" y="429386"/>
                  </a:lnTo>
                  <a:cubicBezTo>
                    <a:pt x="504006" y="456796"/>
                    <a:pt x="456796" y="504006"/>
                    <a:pt x="429386" y="562738"/>
                  </a:cubicBezTo>
                  <a:lnTo>
                    <a:pt x="384935" y="657983"/>
                  </a:lnTo>
                  <a:cubicBezTo>
                    <a:pt x="377242" y="674468"/>
                    <a:pt x="360696" y="685006"/>
                    <a:pt x="342503" y="685006"/>
                  </a:cubicBezTo>
                  <a:cubicBezTo>
                    <a:pt x="324310" y="685006"/>
                    <a:pt x="307764" y="674468"/>
                    <a:pt x="300071" y="657983"/>
                  </a:cubicBezTo>
                  <a:lnTo>
                    <a:pt x="255620" y="562738"/>
                  </a:lnTo>
                  <a:cubicBezTo>
                    <a:pt x="228210" y="504006"/>
                    <a:pt x="181000" y="456796"/>
                    <a:pt x="122268" y="429386"/>
                  </a:cubicBezTo>
                  <a:lnTo>
                    <a:pt x="27023" y="384935"/>
                  </a:lnTo>
                  <a:cubicBezTo>
                    <a:pt x="10538" y="377242"/>
                    <a:pt x="0" y="360696"/>
                    <a:pt x="0" y="342503"/>
                  </a:cubicBezTo>
                  <a:cubicBezTo>
                    <a:pt x="0" y="324310"/>
                    <a:pt x="10538" y="307764"/>
                    <a:pt x="27023" y="300071"/>
                  </a:cubicBezTo>
                  <a:lnTo>
                    <a:pt x="122268" y="255620"/>
                  </a:lnTo>
                  <a:cubicBezTo>
                    <a:pt x="181000" y="228210"/>
                    <a:pt x="228210" y="181000"/>
                    <a:pt x="255620" y="122268"/>
                  </a:cubicBezTo>
                  <a:lnTo>
                    <a:pt x="300071" y="27023"/>
                  </a:lnTo>
                  <a:cubicBezTo>
                    <a:pt x="307764" y="10538"/>
                    <a:pt x="324310" y="0"/>
                    <a:pt x="342503" y="0"/>
                  </a:cubicBezTo>
                  <a:cubicBezTo>
                    <a:pt x="360696" y="0"/>
                    <a:pt x="377242" y="10538"/>
                    <a:pt x="384935" y="27023"/>
                  </a:cubicBezTo>
                  <a:close/>
                </a:path>
              </a:pathLst>
            </a:custGeom>
            <a:solidFill>
              <a:srgbClr val="323232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190500" y="152400"/>
              <a:ext cx="431800" cy="469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30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2561547" y="6798097"/>
            <a:ext cx="1294433" cy="1294433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F8508"/>
            </a:solidFill>
          </p:spPr>
        </p:sp>
        <p:sp>
          <p:nvSpPr>
            <p:cNvPr id="10" name="TextBox 1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30"/>
                </a:lnSpc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711704" y="1991022"/>
            <a:ext cx="8094549" cy="24168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272"/>
              </a:lnSpc>
            </a:pPr>
            <a:r>
              <a:rPr lang="en-US" sz="6335" b="1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Policy problem emerges due to lack of national guidance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9089832" y="4224971"/>
            <a:ext cx="770761" cy="770761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F8508"/>
            </a:solidFill>
          </p:spPr>
        </p:sp>
        <p:sp>
          <p:nvSpPr>
            <p:cNvPr id="14" name="TextBox 14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55"/>
                </a:lnSpc>
              </a:pPr>
              <a:endParaRPr/>
            </a:p>
          </p:txBody>
        </p:sp>
      </p:grpSp>
      <p:sp>
        <p:nvSpPr>
          <p:cNvPr id="15" name="Freeform 15"/>
          <p:cNvSpPr/>
          <p:nvPr/>
        </p:nvSpPr>
        <p:spPr>
          <a:xfrm>
            <a:off x="9311077" y="4446216"/>
            <a:ext cx="328271" cy="328271"/>
          </a:xfrm>
          <a:custGeom>
            <a:avLst/>
            <a:gdLst/>
            <a:ahLst/>
            <a:cxnLst/>
            <a:rect l="l" t="t" r="r" b="b"/>
            <a:pathLst>
              <a:path w="328271" h="328271">
                <a:moveTo>
                  <a:pt x="0" y="0"/>
                </a:moveTo>
                <a:lnTo>
                  <a:pt x="328271" y="0"/>
                </a:lnTo>
                <a:lnTo>
                  <a:pt x="328271" y="328271"/>
                </a:lnTo>
                <a:lnTo>
                  <a:pt x="0" y="32827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6" name="TextBox 16"/>
          <p:cNvSpPr txBox="1"/>
          <p:nvPr/>
        </p:nvSpPr>
        <p:spPr>
          <a:xfrm>
            <a:off x="711704" y="6360059"/>
            <a:ext cx="1330128" cy="7998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12"/>
              </a:lnSpc>
            </a:pPr>
            <a:r>
              <a:rPr lang="en-US" sz="4823" b="1" spc="-86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16437" y="7177602"/>
            <a:ext cx="1980063" cy="14194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15"/>
              </a:lnSpc>
            </a:pPr>
            <a:r>
              <a:rPr lang="en-US" sz="2085" spc="-37">
                <a:solidFill>
                  <a:srgbClr val="323232"/>
                </a:solidFill>
                <a:latin typeface="Bricolage Grotesque Light"/>
                <a:ea typeface="Bricolage Grotesque Light"/>
                <a:cs typeface="Bricolage Grotesque Light"/>
                <a:sym typeface="Bricolage Grotesque Light"/>
              </a:rPr>
              <a:t>Growth of AI-based English testing after COVID-19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060991" y="6360059"/>
            <a:ext cx="1167578" cy="7998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12"/>
              </a:lnSpc>
            </a:pPr>
            <a:r>
              <a:rPr lang="en-US" sz="4823" b="1" spc="-86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247728" y="6360059"/>
            <a:ext cx="1103977" cy="7998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12"/>
              </a:lnSpc>
            </a:pPr>
            <a:r>
              <a:rPr lang="en-US" sz="4823" b="1" spc="-86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434513" y="6360059"/>
            <a:ext cx="1066355" cy="7998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12"/>
              </a:lnSpc>
            </a:pPr>
            <a:r>
              <a:rPr lang="en-US" sz="4823" b="1" spc="-86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1288" y="7186495"/>
            <a:ext cx="2018060" cy="1619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23"/>
              </a:lnSpc>
            </a:pPr>
            <a:r>
              <a:rPr lang="en-US" sz="2388" spc="-42">
                <a:solidFill>
                  <a:srgbClr val="323232"/>
                </a:solidFill>
                <a:latin typeface="Bricolage Grotesque Light"/>
                <a:ea typeface="Bricolage Grotesque Light"/>
                <a:cs typeface="Bricolage Grotesque Light"/>
                <a:sym typeface="Bricolage Grotesque Light"/>
              </a:rPr>
              <a:t>BUT… policy clarity is inconsistent across Wales</a:t>
            </a:r>
          </a:p>
        </p:txBody>
      </p:sp>
      <p:sp>
        <p:nvSpPr>
          <p:cNvPr id="22" name="Freeform 22"/>
          <p:cNvSpPr/>
          <p:nvPr/>
        </p:nvSpPr>
        <p:spPr>
          <a:xfrm>
            <a:off x="12765858" y="7002408"/>
            <a:ext cx="885811" cy="885811"/>
          </a:xfrm>
          <a:custGeom>
            <a:avLst/>
            <a:gdLst/>
            <a:ahLst/>
            <a:cxnLst/>
            <a:rect l="l" t="t" r="r" b="b"/>
            <a:pathLst>
              <a:path w="885811" h="885811">
                <a:moveTo>
                  <a:pt x="0" y="0"/>
                </a:moveTo>
                <a:lnTo>
                  <a:pt x="885811" y="0"/>
                </a:lnTo>
                <a:lnTo>
                  <a:pt x="885811" y="885811"/>
                </a:lnTo>
                <a:lnTo>
                  <a:pt x="0" y="885811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grpSp>
        <p:nvGrpSpPr>
          <p:cNvPr id="23" name="Group 23"/>
          <p:cNvGrpSpPr/>
          <p:nvPr/>
        </p:nvGrpSpPr>
        <p:grpSpPr>
          <a:xfrm>
            <a:off x="711704" y="796299"/>
            <a:ext cx="91161" cy="91161"/>
            <a:chOff x="0" y="0"/>
            <a:chExt cx="812800" cy="81280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F8508"/>
            </a:solidFill>
          </p:spPr>
        </p:sp>
        <p:sp>
          <p:nvSpPr>
            <p:cNvPr id="25" name="TextBox 2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55"/>
                </a:lnSpc>
              </a:pPr>
              <a:endParaRPr/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2863911" y="7168077"/>
            <a:ext cx="1895068" cy="14289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58"/>
              </a:lnSpc>
              <a:spcBef>
                <a:spcPct val="0"/>
              </a:spcBef>
            </a:pPr>
            <a:r>
              <a:rPr lang="en-US" sz="2041" b="1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Duolingo English Test (DET) widely adopted in UK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949524" y="7176970"/>
            <a:ext cx="2336811" cy="15571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23"/>
              </a:lnSpc>
              <a:spcBef>
                <a:spcPct val="0"/>
              </a:spcBef>
            </a:pPr>
            <a:r>
              <a:rPr lang="en-US" sz="2230" b="1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Lower cost + remote access → attractive for applicants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3240000">
            <a:off x="14483" y="-1341541"/>
            <a:ext cx="12876504" cy="11131181"/>
          </a:xfrm>
          <a:custGeom>
            <a:avLst/>
            <a:gdLst/>
            <a:ahLst/>
            <a:cxnLst/>
            <a:rect l="l" t="t" r="r" b="b"/>
            <a:pathLst>
              <a:path w="12876504" h="11131181">
                <a:moveTo>
                  <a:pt x="0" y="0"/>
                </a:moveTo>
                <a:lnTo>
                  <a:pt x="12876505" y="0"/>
                </a:lnTo>
                <a:lnTo>
                  <a:pt x="12876505" y="11131180"/>
                </a:lnTo>
                <a:lnTo>
                  <a:pt x="0" y="1113118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711704" y="1402311"/>
            <a:ext cx="5343520" cy="7520766"/>
            <a:chOff x="0" y="0"/>
            <a:chExt cx="698032" cy="982449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698032" cy="982449"/>
            </a:xfrm>
            <a:custGeom>
              <a:avLst/>
              <a:gdLst/>
              <a:ahLst/>
              <a:cxnLst/>
              <a:rect l="l" t="t" r="r" b="b"/>
              <a:pathLst>
                <a:path w="698032" h="982449">
                  <a:moveTo>
                    <a:pt x="60851" y="0"/>
                  </a:moveTo>
                  <a:lnTo>
                    <a:pt x="637181" y="0"/>
                  </a:lnTo>
                  <a:cubicBezTo>
                    <a:pt x="670788" y="0"/>
                    <a:pt x="698032" y="27244"/>
                    <a:pt x="698032" y="60851"/>
                  </a:cubicBezTo>
                  <a:lnTo>
                    <a:pt x="698032" y="921598"/>
                  </a:lnTo>
                  <a:cubicBezTo>
                    <a:pt x="698032" y="937736"/>
                    <a:pt x="691621" y="953214"/>
                    <a:pt x="680209" y="964626"/>
                  </a:cubicBezTo>
                  <a:cubicBezTo>
                    <a:pt x="668797" y="976038"/>
                    <a:pt x="653320" y="982449"/>
                    <a:pt x="637181" y="982449"/>
                  </a:cubicBezTo>
                  <a:lnTo>
                    <a:pt x="60851" y="982449"/>
                  </a:lnTo>
                  <a:cubicBezTo>
                    <a:pt x="44713" y="982449"/>
                    <a:pt x="29235" y="976038"/>
                    <a:pt x="17823" y="964626"/>
                  </a:cubicBezTo>
                  <a:cubicBezTo>
                    <a:pt x="6411" y="953214"/>
                    <a:pt x="0" y="937736"/>
                    <a:pt x="0" y="921598"/>
                  </a:cubicBezTo>
                  <a:lnTo>
                    <a:pt x="0" y="60851"/>
                  </a:lnTo>
                  <a:cubicBezTo>
                    <a:pt x="0" y="44713"/>
                    <a:pt x="6411" y="29235"/>
                    <a:pt x="17823" y="17823"/>
                  </a:cubicBezTo>
                  <a:cubicBezTo>
                    <a:pt x="29235" y="6411"/>
                    <a:pt x="44713" y="0"/>
                    <a:pt x="60851" y="0"/>
                  </a:cubicBezTo>
                  <a:close/>
                </a:path>
              </a:pathLst>
            </a:custGeom>
            <a:blipFill>
              <a:blip r:embed="rId4"/>
              <a:stretch>
                <a:fillRect t="-3320" b="-3320"/>
              </a:stretch>
            </a:blipFill>
          </p:spPr>
        </p:sp>
      </p:grpSp>
      <p:grpSp>
        <p:nvGrpSpPr>
          <p:cNvPr id="5" name="Group 5"/>
          <p:cNvGrpSpPr/>
          <p:nvPr/>
        </p:nvGrpSpPr>
        <p:grpSpPr>
          <a:xfrm rot="527874">
            <a:off x="7218978" y="3441031"/>
            <a:ext cx="833395" cy="833395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59160" y="59160"/>
              <a:ext cx="694479" cy="694479"/>
            </a:xfrm>
            <a:custGeom>
              <a:avLst/>
              <a:gdLst/>
              <a:ahLst/>
              <a:cxnLst/>
              <a:rect l="l" t="t" r="r" b="b"/>
              <a:pathLst>
                <a:path w="694479" h="694479">
                  <a:moveTo>
                    <a:pt x="386527" y="25020"/>
                  </a:moveTo>
                  <a:lnTo>
                    <a:pt x="437269" y="133745"/>
                  </a:lnTo>
                  <a:cubicBezTo>
                    <a:pt x="462647" y="188123"/>
                    <a:pt x="506357" y="231833"/>
                    <a:pt x="560735" y="257211"/>
                  </a:cubicBezTo>
                  <a:lnTo>
                    <a:pt x="669460" y="307953"/>
                  </a:lnTo>
                  <a:cubicBezTo>
                    <a:pt x="684724" y="315077"/>
                    <a:pt x="694480" y="330396"/>
                    <a:pt x="694480" y="347240"/>
                  </a:cubicBezTo>
                  <a:cubicBezTo>
                    <a:pt x="694480" y="364084"/>
                    <a:pt x="684724" y="379403"/>
                    <a:pt x="669460" y="386527"/>
                  </a:cubicBezTo>
                  <a:lnTo>
                    <a:pt x="560735" y="437269"/>
                  </a:lnTo>
                  <a:cubicBezTo>
                    <a:pt x="506357" y="462647"/>
                    <a:pt x="462647" y="506357"/>
                    <a:pt x="437269" y="560735"/>
                  </a:cubicBezTo>
                  <a:lnTo>
                    <a:pt x="386527" y="669460"/>
                  </a:lnTo>
                  <a:cubicBezTo>
                    <a:pt x="379403" y="684724"/>
                    <a:pt x="364084" y="694480"/>
                    <a:pt x="347240" y="694480"/>
                  </a:cubicBezTo>
                  <a:cubicBezTo>
                    <a:pt x="330396" y="694480"/>
                    <a:pt x="315077" y="684724"/>
                    <a:pt x="307953" y="669460"/>
                  </a:cubicBezTo>
                  <a:lnTo>
                    <a:pt x="257211" y="560735"/>
                  </a:lnTo>
                  <a:cubicBezTo>
                    <a:pt x="231833" y="506357"/>
                    <a:pt x="188123" y="462647"/>
                    <a:pt x="133745" y="437269"/>
                  </a:cubicBezTo>
                  <a:lnTo>
                    <a:pt x="25020" y="386527"/>
                  </a:lnTo>
                  <a:cubicBezTo>
                    <a:pt x="9756" y="379403"/>
                    <a:pt x="0" y="364084"/>
                    <a:pt x="0" y="347240"/>
                  </a:cubicBezTo>
                  <a:cubicBezTo>
                    <a:pt x="0" y="330396"/>
                    <a:pt x="9756" y="315077"/>
                    <a:pt x="25020" y="307953"/>
                  </a:cubicBezTo>
                  <a:lnTo>
                    <a:pt x="133745" y="257211"/>
                  </a:lnTo>
                  <a:cubicBezTo>
                    <a:pt x="188123" y="231833"/>
                    <a:pt x="231833" y="188123"/>
                    <a:pt x="257211" y="133745"/>
                  </a:cubicBezTo>
                  <a:lnTo>
                    <a:pt x="307953" y="25020"/>
                  </a:lnTo>
                  <a:cubicBezTo>
                    <a:pt x="315077" y="9756"/>
                    <a:pt x="330396" y="0"/>
                    <a:pt x="347240" y="0"/>
                  </a:cubicBezTo>
                  <a:cubicBezTo>
                    <a:pt x="364084" y="0"/>
                    <a:pt x="379403" y="9756"/>
                    <a:pt x="386527" y="25020"/>
                  </a:cubicBezTo>
                  <a:close/>
                </a:path>
              </a:pathLst>
            </a:custGeom>
            <a:solidFill>
              <a:srgbClr val="323232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190500" y="152400"/>
              <a:ext cx="431800" cy="469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30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6295866" y="8617203"/>
            <a:ext cx="770761" cy="770761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F8508"/>
            </a:solidFill>
          </p:spPr>
        </p:sp>
        <p:sp>
          <p:nvSpPr>
            <p:cNvPr id="10" name="TextBox 1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55"/>
                </a:lnSpc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16522694" y="8843593"/>
            <a:ext cx="317103" cy="299230"/>
          </a:xfrm>
          <a:custGeom>
            <a:avLst/>
            <a:gdLst/>
            <a:ahLst/>
            <a:cxnLst/>
            <a:rect l="l" t="t" r="r" b="b"/>
            <a:pathLst>
              <a:path w="317103" h="299230">
                <a:moveTo>
                  <a:pt x="0" y="0"/>
                </a:moveTo>
                <a:lnTo>
                  <a:pt x="317103" y="0"/>
                </a:lnTo>
                <a:lnTo>
                  <a:pt x="317103" y="299229"/>
                </a:lnTo>
                <a:lnTo>
                  <a:pt x="0" y="299229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2" name="TextBox 12"/>
          <p:cNvSpPr txBox="1"/>
          <p:nvPr/>
        </p:nvSpPr>
        <p:spPr>
          <a:xfrm>
            <a:off x="9144000" y="6397622"/>
            <a:ext cx="7756045" cy="380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92"/>
              </a:lnSpc>
            </a:pPr>
            <a:r>
              <a:rPr lang="en-US" sz="2280">
                <a:solidFill>
                  <a:srgbClr val="323232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unclear expectations for applicants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58405" y="1943100"/>
            <a:ext cx="8600895" cy="32587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553"/>
              </a:lnSpc>
            </a:pPr>
            <a:r>
              <a:rPr lang="en-US" sz="7127" b="1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No unified Welsh or UK guidance on DET admission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088738" y="6875534"/>
            <a:ext cx="7592507" cy="11218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92"/>
              </a:lnSpc>
            </a:pPr>
            <a:r>
              <a:rPr lang="en-US" sz="2137">
                <a:solidFill>
                  <a:srgbClr val="323232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potential inequities in access</a:t>
            </a:r>
          </a:p>
          <a:p>
            <a:pPr algn="l">
              <a:lnSpc>
                <a:spcPts val="2992"/>
              </a:lnSpc>
            </a:pPr>
            <a:endParaRPr lang="en-US" sz="2137">
              <a:solidFill>
                <a:srgbClr val="323232"/>
              </a:solidFill>
              <a:latin typeface="Bricolage Grotesque"/>
              <a:ea typeface="Bricolage Grotesque"/>
              <a:cs typeface="Bricolage Grotesque"/>
              <a:sym typeface="Bricolage Grotesque"/>
            </a:endParaRPr>
          </a:p>
          <a:p>
            <a:pPr algn="l">
              <a:lnSpc>
                <a:spcPts val="2992"/>
              </a:lnSpc>
            </a:pPr>
            <a:endParaRPr lang="en-US" sz="2137">
              <a:solidFill>
                <a:srgbClr val="323232"/>
              </a:solidFill>
              <a:latin typeface="Bricolage Grotesque"/>
              <a:ea typeface="Bricolage Grotesque"/>
              <a:cs typeface="Bricolage Grotesque"/>
              <a:sym typeface="Bricolage Grotesque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658405" y="8748723"/>
            <a:ext cx="7322287" cy="7769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61"/>
              </a:lnSpc>
            </a:pPr>
            <a:r>
              <a:rPr lang="en-US" sz="2258" b="1">
                <a:solidFill>
                  <a:srgbClr val="323232"/>
                </a:solidFill>
                <a:latin typeface="Bricolage Grotesque Semi-Bold"/>
                <a:ea typeface="Bricolage Grotesque Semi-Bold"/>
                <a:cs typeface="Bricolage Grotesque Semi-Bold"/>
                <a:sym typeface="Bricolage Grotesque Semi-Bold"/>
              </a:rPr>
              <a:t>This is not a research project — it is a policy analysis.</a:t>
            </a:r>
          </a:p>
          <a:p>
            <a:pPr algn="l">
              <a:lnSpc>
                <a:spcPts val="3161"/>
              </a:lnSpc>
              <a:spcBef>
                <a:spcPct val="0"/>
              </a:spcBef>
            </a:pPr>
            <a:endParaRPr lang="en-US" sz="2258" b="1">
              <a:solidFill>
                <a:srgbClr val="323232"/>
              </a:solidFill>
              <a:latin typeface="Bricolage Grotesque Semi-Bold"/>
              <a:ea typeface="Bricolage Grotesque Semi-Bold"/>
              <a:cs typeface="Bricolage Grotesque Semi-Bold"/>
              <a:sym typeface="Bricolage Grotesque Semi-Bold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5408008" y="8093531"/>
            <a:ext cx="1294433" cy="1294433"/>
            <a:chOff x="0" y="0"/>
            <a:chExt cx="81280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F8508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30"/>
                </a:lnSpc>
              </a:pPr>
              <a:endParaRPr/>
            </a:p>
          </p:txBody>
        </p:sp>
      </p:grpSp>
      <p:sp>
        <p:nvSpPr>
          <p:cNvPr id="19" name="Freeform 19"/>
          <p:cNvSpPr/>
          <p:nvPr/>
        </p:nvSpPr>
        <p:spPr>
          <a:xfrm>
            <a:off x="5612319" y="8297841"/>
            <a:ext cx="885811" cy="885811"/>
          </a:xfrm>
          <a:custGeom>
            <a:avLst/>
            <a:gdLst/>
            <a:ahLst/>
            <a:cxnLst/>
            <a:rect l="l" t="t" r="r" b="b"/>
            <a:pathLst>
              <a:path w="885811" h="885811">
                <a:moveTo>
                  <a:pt x="0" y="0"/>
                </a:moveTo>
                <a:lnTo>
                  <a:pt x="885811" y="0"/>
                </a:lnTo>
                <a:lnTo>
                  <a:pt x="885811" y="885811"/>
                </a:lnTo>
                <a:lnTo>
                  <a:pt x="0" y="885811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grpSp>
        <p:nvGrpSpPr>
          <p:cNvPr id="20" name="Group 20"/>
          <p:cNvGrpSpPr/>
          <p:nvPr/>
        </p:nvGrpSpPr>
        <p:grpSpPr>
          <a:xfrm>
            <a:off x="711704" y="796299"/>
            <a:ext cx="91161" cy="91161"/>
            <a:chOff x="0" y="0"/>
            <a:chExt cx="812800" cy="81280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F8508"/>
            </a:solidFill>
          </p:spPr>
        </p:sp>
        <p:sp>
          <p:nvSpPr>
            <p:cNvPr id="22" name="TextBox 22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55"/>
                </a:lnSpc>
              </a:pPr>
              <a:endParaRPr/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9088738" y="5935880"/>
            <a:ext cx="7882385" cy="3913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06"/>
              </a:lnSpc>
            </a:pPr>
            <a:r>
              <a:rPr lang="en-US" sz="2218">
                <a:solidFill>
                  <a:srgbClr val="323232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inconsistent acceptance across universities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3748131">
            <a:off x="-4495238" y="2600358"/>
            <a:ext cx="13649784" cy="11799648"/>
          </a:xfrm>
          <a:custGeom>
            <a:avLst/>
            <a:gdLst/>
            <a:ahLst/>
            <a:cxnLst/>
            <a:rect l="l" t="t" r="r" b="b"/>
            <a:pathLst>
              <a:path w="13649784" h="11799648">
                <a:moveTo>
                  <a:pt x="0" y="0"/>
                </a:moveTo>
                <a:lnTo>
                  <a:pt x="13649785" y="0"/>
                </a:lnTo>
                <a:lnTo>
                  <a:pt x="13649785" y="11799648"/>
                </a:lnTo>
                <a:lnTo>
                  <a:pt x="0" y="1179964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7525262" y="1548116"/>
            <a:ext cx="8683741" cy="7242472"/>
            <a:chOff x="0" y="0"/>
            <a:chExt cx="2287076" cy="1907482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287076" cy="1907482"/>
            </a:xfrm>
            <a:custGeom>
              <a:avLst/>
              <a:gdLst/>
              <a:ahLst/>
              <a:cxnLst/>
              <a:rect l="l" t="t" r="r" b="b"/>
              <a:pathLst>
                <a:path w="2287076" h="1907482">
                  <a:moveTo>
                    <a:pt x="45469" y="0"/>
                  </a:moveTo>
                  <a:lnTo>
                    <a:pt x="2241607" y="0"/>
                  </a:lnTo>
                  <a:cubicBezTo>
                    <a:pt x="2253666" y="0"/>
                    <a:pt x="2265231" y="4790"/>
                    <a:pt x="2273758" y="13317"/>
                  </a:cubicBezTo>
                  <a:cubicBezTo>
                    <a:pt x="2282285" y="21844"/>
                    <a:pt x="2287076" y="33410"/>
                    <a:pt x="2287076" y="45469"/>
                  </a:cubicBezTo>
                  <a:lnTo>
                    <a:pt x="2287076" y="1862014"/>
                  </a:lnTo>
                  <a:cubicBezTo>
                    <a:pt x="2287076" y="1887125"/>
                    <a:pt x="2266719" y="1907482"/>
                    <a:pt x="2241607" y="1907482"/>
                  </a:cubicBezTo>
                  <a:lnTo>
                    <a:pt x="45469" y="1907482"/>
                  </a:lnTo>
                  <a:cubicBezTo>
                    <a:pt x="20357" y="1907482"/>
                    <a:pt x="0" y="1887125"/>
                    <a:pt x="0" y="1862014"/>
                  </a:cubicBezTo>
                  <a:lnTo>
                    <a:pt x="0" y="45469"/>
                  </a:lnTo>
                  <a:cubicBezTo>
                    <a:pt x="0" y="20357"/>
                    <a:pt x="20357" y="0"/>
                    <a:pt x="45469" y="0"/>
                  </a:cubicBezTo>
                  <a:close/>
                </a:path>
              </a:pathLst>
            </a:custGeom>
            <a:solidFill>
              <a:srgbClr val="323232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2287076" cy="194558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55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 rot="527874">
            <a:off x="2194835" y="6503242"/>
            <a:ext cx="833395" cy="833395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59160" y="59160"/>
              <a:ext cx="694479" cy="694479"/>
            </a:xfrm>
            <a:custGeom>
              <a:avLst/>
              <a:gdLst/>
              <a:ahLst/>
              <a:cxnLst/>
              <a:rect l="l" t="t" r="r" b="b"/>
              <a:pathLst>
                <a:path w="694479" h="694479">
                  <a:moveTo>
                    <a:pt x="386527" y="25020"/>
                  </a:moveTo>
                  <a:lnTo>
                    <a:pt x="437269" y="133745"/>
                  </a:lnTo>
                  <a:cubicBezTo>
                    <a:pt x="462647" y="188123"/>
                    <a:pt x="506357" y="231833"/>
                    <a:pt x="560735" y="257211"/>
                  </a:cubicBezTo>
                  <a:lnTo>
                    <a:pt x="669460" y="307953"/>
                  </a:lnTo>
                  <a:cubicBezTo>
                    <a:pt x="684724" y="315077"/>
                    <a:pt x="694480" y="330396"/>
                    <a:pt x="694480" y="347240"/>
                  </a:cubicBezTo>
                  <a:cubicBezTo>
                    <a:pt x="694480" y="364084"/>
                    <a:pt x="684724" y="379403"/>
                    <a:pt x="669460" y="386527"/>
                  </a:cubicBezTo>
                  <a:lnTo>
                    <a:pt x="560735" y="437269"/>
                  </a:lnTo>
                  <a:cubicBezTo>
                    <a:pt x="506357" y="462647"/>
                    <a:pt x="462647" y="506357"/>
                    <a:pt x="437269" y="560735"/>
                  </a:cubicBezTo>
                  <a:lnTo>
                    <a:pt x="386527" y="669460"/>
                  </a:lnTo>
                  <a:cubicBezTo>
                    <a:pt x="379403" y="684724"/>
                    <a:pt x="364084" y="694480"/>
                    <a:pt x="347240" y="694480"/>
                  </a:cubicBezTo>
                  <a:cubicBezTo>
                    <a:pt x="330396" y="694480"/>
                    <a:pt x="315077" y="684724"/>
                    <a:pt x="307953" y="669460"/>
                  </a:cubicBezTo>
                  <a:lnTo>
                    <a:pt x="257211" y="560735"/>
                  </a:lnTo>
                  <a:cubicBezTo>
                    <a:pt x="231833" y="506357"/>
                    <a:pt x="188123" y="462647"/>
                    <a:pt x="133745" y="437269"/>
                  </a:cubicBezTo>
                  <a:lnTo>
                    <a:pt x="25020" y="386527"/>
                  </a:lnTo>
                  <a:cubicBezTo>
                    <a:pt x="9756" y="379403"/>
                    <a:pt x="0" y="364084"/>
                    <a:pt x="0" y="347240"/>
                  </a:cubicBezTo>
                  <a:cubicBezTo>
                    <a:pt x="0" y="330396"/>
                    <a:pt x="9756" y="315077"/>
                    <a:pt x="25020" y="307953"/>
                  </a:cubicBezTo>
                  <a:lnTo>
                    <a:pt x="133745" y="257211"/>
                  </a:lnTo>
                  <a:cubicBezTo>
                    <a:pt x="188123" y="231833"/>
                    <a:pt x="231833" y="188123"/>
                    <a:pt x="257211" y="133745"/>
                  </a:cubicBezTo>
                  <a:lnTo>
                    <a:pt x="307953" y="25020"/>
                  </a:lnTo>
                  <a:cubicBezTo>
                    <a:pt x="315077" y="9756"/>
                    <a:pt x="330396" y="0"/>
                    <a:pt x="347240" y="0"/>
                  </a:cubicBezTo>
                  <a:cubicBezTo>
                    <a:pt x="364084" y="0"/>
                    <a:pt x="379403" y="9756"/>
                    <a:pt x="386527" y="25020"/>
                  </a:cubicBezTo>
                  <a:close/>
                </a:path>
              </a:pathLst>
            </a:custGeom>
            <a:solidFill>
              <a:srgbClr val="323232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190500" y="152400"/>
              <a:ext cx="431800" cy="469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30"/>
                </a:lnSpc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681405" y="1973428"/>
            <a:ext cx="9419965" cy="27807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798"/>
              </a:lnSpc>
            </a:pPr>
            <a:r>
              <a:rPr lang="en-US" sz="10186" b="1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Why This Matters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68638" y="2484053"/>
            <a:ext cx="3330770" cy="21293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82"/>
              </a:lnSpc>
              <a:spcBef>
                <a:spcPct val="0"/>
              </a:spcBef>
            </a:pPr>
            <a:r>
              <a:rPr lang="en-US" sz="2415" b="1">
                <a:solidFill>
                  <a:srgbClr val="FFFFFF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Date of Incorporation:DET improves access for low-income applicants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2576147" y="2405043"/>
            <a:ext cx="2965760" cy="13809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87"/>
              </a:lnSpc>
              <a:spcBef>
                <a:spcPct val="0"/>
              </a:spcBef>
            </a:pPr>
            <a:r>
              <a:rPr lang="en-US" sz="2633">
                <a:solidFill>
                  <a:srgbClr val="FFFFFF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Lack of clarity risks unfair exclusion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1593512" y="4911806"/>
            <a:ext cx="3948395" cy="24836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07516" lvl="1" indent="-253758" algn="l">
              <a:lnSpc>
                <a:spcPts val="3290"/>
              </a:lnSpc>
              <a:buFont typeface="Arial"/>
              <a:buChar char="•"/>
            </a:pPr>
            <a:r>
              <a:rPr lang="en-US" sz="2350">
                <a:solidFill>
                  <a:srgbClr val="FFFFFF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Linked to national frameworks:</a:t>
            </a:r>
          </a:p>
          <a:p>
            <a:pPr marL="507516" lvl="1" indent="-253758" algn="l">
              <a:lnSpc>
                <a:spcPts val="3290"/>
              </a:lnSpc>
              <a:buFont typeface="Arial"/>
              <a:buChar char="•"/>
            </a:pPr>
            <a:r>
              <a:rPr lang="en-US" sz="2350">
                <a:solidFill>
                  <a:srgbClr val="FFFFFF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 🔹 Equality Act 2010</a:t>
            </a:r>
          </a:p>
          <a:p>
            <a:pPr marL="507516" lvl="1" indent="-253758" algn="l">
              <a:lnSpc>
                <a:spcPts val="3290"/>
              </a:lnSpc>
              <a:buFont typeface="Arial"/>
              <a:buChar char="•"/>
            </a:pPr>
            <a:r>
              <a:rPr lang="en-US" sz="2350">
                <a:solidFill>
                  <a:srgbClr val="FFFFFF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 🔹 UCAS Fair Admissions Principles</a:t>
            </a:r>
          </a:p>
          <a:p>
            <a:pPr algn="l">
              <a:lnSpc>
                <a:spcPts val="3290"/>
              </a:lnSpc>
              <a:spcBef>
                <a:spcPct val="0"/>
              </a:spcBef>
            </a:pPr>
            <a:endParaRPr lang="en-US" sz="2350">
              <a:solidFill>
                <a:srgbClr val="FFFFFF"/>
              </a:solidFill>
              <a:latin typeface="Bricolage Grotesque"/>
              <a:ea typeface="Bricolage Grotesque"/>
              <a:cs typeface="Bricolage Grotesque"/>
              <a:sym typeface="Bricolage Grotesque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268638" y="5311243"/>
            <a:ext cx="2512539" cy="18840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79"/>
              </a:lnSpc>
              <a:spcBef>
                <a:spcPct val="0"/>
              </a:spcBef>
            </a:pPr>
            <a:r>
              <a:rPr lang="en-US" sz="2699">
                <a:solidFill>
                  <a:srgbClr val="FFFFFF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Confusion around CAS/visa requirements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16209003" y="2452668"/>
            <a:ext cx="1294433" cy="1294433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F8508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30"/>
                </a:lnSpc>
              </a:pPr>
              <a:endParaRPr/>
            </a:p>
          </p:txBody>
        </p:sp>
      </p:grpSp>
      <p:sp>
        <p:nvSpPr>
          <p:cNvPr id="17" name="Freeform 17"/>
          <p:cNvSpPr/>
          <p:nvPr/>
        </p:nvSpPr>
        <p:spPr>
          <a:xfrm>
            <a:off x="16413313" y="2656978"/>
            <a:ext cx="885811" cy="885811"/>
          </a:xfrm>
          <a:custGeom>
            <a:avLst/>
            <a:gdLst/>
            <a:ahLst/>
            <a:cxnLst/>
            <a:rect l="l" t="t" r="r" b="b"/>
            <a:pathLst>
              <a:path w="885811" h="885811">
                <a:moveTo>
                  <a:pt x="0" y="0"/>
                </a:moveTo>
                <a:lnTo>
                  <a:pt x="885812" y="0"/>
                </a:lnTo>
                <a:lnTo>
                  <a:pt x="885812" y="885812"/>
                </a:lnTo>
                <a:lnTo>
                  <a:pt x="0" y="88581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8" name="TextBox 18"/>
          <p:cNvSpPr txBox="1"/>
          <p:nvPr/>
        </p:nvSpPr>
        <p:spPr>
          <a:xfrm>
            <a:off x="864104" y="685986"/>
            <a:ext cx="1155270" cy="2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9"/>
              </a:lnSpc>
            </a:pPr>
            <a:r>
              <a:rPr lang="en-US" sz="1599" b="1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Borcelle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922646" y="685986"/>
            <a:ext cx="1909771" cy="2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9"/>
              </a:lnSpc>
              <a:spcBef>
                <a:spcPct val="0"/>
              </a:spcBef>
            </a:pPr>
            <a:r>
              <a:rPr lang="en-US" sz="1599">
                <a:solidFill>
                  <a:srgbClr val="323232"/>
                </a:solidFill>
                <a:latin typeface="Bricolage Grotesque Light"/>
                <a:ea typeface="Bricolage Grotesque Light"/>
                <a:cs typeface="Bricolage Grotesque Light"/>
                <a:sym typeface="Bricolage Grotesque Light"/>
              </a:rPr>
              <a:t>March 24, 2036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4180471" y="685986"/>
            <a:ext cx="3395825" cy="2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239"/>
              </a:lnSpc>
            </a:pPr>
            <a:r>
              <a:rPr lang="en-US" sz="1599" b="1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Innovative &amp; Collaborative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711704" y="796299"/>
            <a:ext cx="91161" cy="91161"/>
            <a:chOff x="0" y="0"/>
            <a:chExt cx="812800" cy="81280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F8508"/>
            </a:solidFill>
          </p:spPr>
        </p:sp>
        <p:sp>
          <p:nvSpPr>
            <p:cNvPr id="23" name="TextBox 23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55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9397581">
            <a:off x="-1018250" y="-3290201"/>
            <a:ext cx="9122378" cy="11198448"/>
          </a:xfrm>
          <a:custGeom>
            <a:avLst/>
            <a:gdLst/>
            <a:ahLst/>
            <a:cxnLst/>
            <a:rect l="l" t="t" r="r" b="b"/>
            <a:pathLst>
              <a:path w="9122378" h="11198448">
                <a:moveTo>
                  <a:pt x="0" y="0"/>
                </a:moveTo>
                <a:lnTo>
                  <a:pt x="9122378" y="0"/>
                </a:lnTo>
                <a:lnTo>
                  <a:pt x="9122378" y="11198448"/>
                </a:lnTo>
                <a:lnTo>
                  <a:pt x="0" y="1119844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711704" y="1630911"/>
            <a:ext cx="6046239" cy="7520766"/>
            <a:chOff x="0" y="0"/>
            <a:chExt cx="789829" cy="982449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789829" cy="982449"/>
            </a:xfrm>
            <a:custGeom>
              <a:avLst/>
              <a:gdLst/>
              <a:ahLst/>
              <a:cxnLst/>
              <a:rect l="l" t="t" r="r" b="b"/>
              <a:pathLst>
                <a:path w="789829" h="982449">
                  <a:moveTo>
                    <a:pt x="53779" y="0"/>
                  </a:moveTo>
                  <a:lnTo>
                    <a:pt x="736050" y="0"/>
                  </a:lnTo>
                  <a:cubicBezTo>
                    <a:pt x="765752" y="0"/>
                    <a:pt x="789829" y="24078"/>
                    <a:pt x="789829" y="53779"/>
                  </a:cubicBezTo>
                  <a:lnTo>
                    <a:pt x="789829" y="928670"/>
                  </a:lnTo>
                  <a:cubicBezTo>
                    <a:pt x="789829" y="958371"/>
                    <a:pt x="765752" y="982449"/>
                    <a:pt x="736050" y="982449"/>
                  </a:cubicBezTo>
                  <a:lnTo>
                    <a:pt x="53779" y="982449"/>
                  </a:lnTo>
                  <a:cubicBezTo>
                    <a:pt x="24078" y="982449"/>
                    <a:pt x="0" y="958371"/>
                    <a:pt x="0" y="928670"/>
                  </a:cubicBezTo>
                  <a:lnTo>
                    <a:pt x="0" y="53779"/>
                  </a:lnTo>
                  <a:cubicBezTo>
                    <a:pt x="0" y="24078"/>
                    <a:pt x="24078" y="0"/>
                    <a:pt x="53779" y="0"/>
                  </a:cubicBezTo>
                  <a:close/>
                </a:path>
              </a:pathLst>
            </a:custGeom>
            <a:blipFill>
              <a:blip r:embed="rId4"/>
              <a:stretch>
                <a:fillRect t="-10295" b="-10295"/>
              </a:stretch>
            </a:blipFill>
          </p:spPr>
        </p:sp>
      </p:grpSp>
      <p:grpSp>
        <p:nvGrpSpPr>
          <p:cNvPr id="5" name="Group 5"/>
          <p:cNvGrpSpPr/>
          <p:nvPr/>
        </p:nvGrpSpPr>
        <p:grpSpPr>
          <a:xfrm>
            <a:off x="711704" y="796299"/>
            <a:ext cx="91161" cy="91161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F8508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55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315656" y="7698250"/>
            <a:ext cx="11647809" cy="1059627"/>
            <a:chOff x="0" y="0"/>
            <a:chExt cx="3067736" cy="279079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3067736" cy="279079"/>
            </a:xfrm>
            <a:custGeom>
              <a:avLst/>
              <a:gdLst/>
              <a:ahLst/>
              <a:cxnLst/>
              <a:rect l="l" t="t" r="r" b="b"/>
              <a:pathLst>
                <a:path w="3067736" h="279079">
                  <a:moveTo>
                    <a:pt x="53838" y="0"/>
                  </a:moveTo>
                  <a:lnTo>
                    <a:pt x="3013898" y="0"/>
                  </a:lnTo>
                  <a:cubicBezTo>
                    <a:pt x="3028176" y="0"/>
                    <a:pt x="3041870" y="5672"/>
                    <a:pt x="3051967" y="15769"/>
                  </a:cubicBezTo>
                  <a:cubicBezTo>
                    <a:pt x="3062063" y="25865"/>
                    <a:pt x="3067736" y="39559"/>
                    <a:pt x="3067736" y="53838"/>
                  </a:cubicBezTo>
                  <a:lnTo>
                    <a:pt x="3067736" y="225241"/>
                  </a:lnTo>
                  <a:cubicBezTo>
                    <a:pt x="3067736" y="239520"/>
                    <a:pt x="3062063" y="253213"/>
                    <a:pt x="3051967" y="263310"/>
                  </a:cubicBezTo>
                  <a:cubicBezTo>
                    <a:pt x="3041870" y="273407"/>
                    <a:pt x="3028176" y="279079"/>
                    <a:pt x="3013898" y="279079"/>
                  </a:cubicBezTo>
                  <a:lnTo>
                    <a:pt x="53838" y="279079"/>
                  </a:lnTo>
                  <a:cubicBezTo>
                    <a:pt x="39559" y="279079"/>
                    <a:pt x="25865" y="273407"/>
                    <a:pt x="15769" y="263310"/>
                  </a:cubicBezTo>
                  <a:cubicBezTo>
                    <a:pt x="5672" y="253213"/>
                    <a:pt x="0" y="239520"/>
                    <a:pt x="0" y="225241"/>
                  </a:cubicBezTo>
                  <a:lnTo>
                    <a:pt x="0" y="53838"/>
                  </a:lnTo>
                  <a:cubicBezTo>
                    <a:pt x="0" y="39559"/>
                    <a:pt x="5672" y="25865"/>
                    <a:pt x="15769" y="15769"/>
                  </a:cubicBezTo>
                  <a:cubicBezTo>
                    <a:pt x="25865" y="5672"/>
                    <a:pt x="39559" y="0"/>
                    <a:pt x="53838" y="0"/>
                  </a:cubicBezTo>
                  <a:close/>
                </a:path>
              </a:pathLst>
            </a:custGeom>
            <a:solidFill>
              <a:srgbClr val="E6E6E6"/>
            </a:solidFill>
          </p:spPr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3067736" cy="31717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55"/>
                </a:lnSpc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7722199" y="1349896"/>
            <a:ext cx="9854097" cy="19754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684"/>
              </a:lnSpc>
            </a:pPr>
            <a:r>
              <a:rPr lang="en-US" sz="6986" b="1">
                <a:solidFill>
                  <a:srgbClr val="2B2B2B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Policies to Be Examined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144000" y="3835133"/>
            <a:ext cx="7122416" cy="30742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54"/>
              </a:lnSpc>
            </a:pPr>
            <a:r>
              <a:rPr lang="en-US" sz="1967">
                <a:solidFill>
                  <a:srgbClr val="2B2B2B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Institutional policies in:</a:t>
            </a:r>
          </a:p>
          <a:p>
            <a:pPr marL="424825" lvl="1" indent="-212412" algn="l">
              <a:lnSpc>
                <a:spcPts val="2754"/>
              </a:lnSpc>
              <a:buFont typeface="Arial"/>
              <a:buChar char="•"/>
            </a:pPr>
            <a:r>
              <a:rPr lang="en-US" sz="1967">
                <a:solidFill>
                  <a:srgbClr val="2B2B2B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Cardiff University</a:t>
            </a:r>
          </a:p>
          <a:p>
            <a:pPr marL="424825" lvl="1" indent="-212412" algn="l">
              <a:lnSpc>
                <a:spcPts val="2754"/>
              </a:lnSpc>
              <a:buFont typeface="Arial"/>
              <a:buChar char="•"/>
            </a:pPr>
            <a:r>
              <a:rPr lang="en-US" sz="1967">
                <a:solidFill>
                  <a:srgbClr val="2B2B2B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Swansea University</a:t>
            </a:r>
          </a:p>
          <a:p>
            <a:pPr marL="424825" lvl="1" indent="-212412" algn="l">
              <a:lnSpc>
                <a:spcPts val="2754"/>
              </a:lnSpc>
              <a:buFont typeface="Arial"/>
              <a:buChar char="•"/>
            </a:pPr>
            <a:r>
              <a:rPr lang="en-US" sz="1967">
                <a:solidFill>
                  <a:srgbClr val="2B2B2B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Bangor University</a:t>
            </a:r>
          </a:p>
          <a:p>
            <a:pPr marL="424825" lvl="1" indent="-212412" algn="l">
              <a:lnSpc>
                <a:spcPts val="2754"/>
              </a:lnSpc>
              <a:buFont typeface="Arial"/>
              <a:buChar char="•"/>
            </a:pPr>
            <a:r>
              <a:rPr lang="en-US" sz="1967">
                <a:solidFill>
                  <a:srgbClr val="2B2B2B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Aberystwyth University</a:t>
            </a:r>
          </a:p>
          <a:p>
            <a:pPr marL="424825" lvl="1" indent="-212412" algn="l">
              <a:lnSpc>
                <a:spcPts val="2754"/>
              </a:lnSpc>
              <a:buFont typeface="Arial"/>
              <a:buChar char="•"/>
            </a:pPr>
            <a:r>
              <a:rPr lang="en-US" sz="1967">
                <a:solidFill>
                  <a:srgbClr val="2B2B2B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University of South Wales</a:t>
            </a:r>
          </a:p>
          <a:p>
            <a:pPr marL="424825" lvl="1" indent="-212412" algn="l">
              <a:lnSpc>
                <a:spcPts val="2754"/>
              </a:lnSpc>
              <a:buFont typeface="Arial"/>
              <a:buChar char="•"/>
            </a:pPr>
            <a:r>
              <a:rPr lang="en-US" sz="1967">
                <a:solidFill>
                  <a:srgbClr val="2B2B2B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Wrexham University</a:t>
            </a:r>
          </a:p>
          <a:p>
            <a:pPr algn="l">
              <a:lnSpc>
                <a:spcPts val="2754"/>
              </a:lnSpc>
            </a:pPr>
            <a:endParaRPr lang="en-US" sz="1967">
              <a:solidFill>
                <a:srgbClr val="2B2B2B"/>
              </a:solidFill>
              <a:latin typeface="Bricolage Grotesque"/>
              <a:ea typeface="Bricolage Grotesque"/>
              <a:cs typeface="Bricolage Grotesque"/>
              <a:sym typeface="Bricolage Grotesque"/>
            </a:endParaRPr>
          </a:p>
          <a:p>
            <a:pPr algn="l">
              <a:lnSpc>
                <a:spcPts val="2754"/>
              </a:lnSpc>
              <a:spcBef>
                <a:spcPct val="0"/>
              </a:spcBef>
            </a:pPr>
            <a:endParaRPr lang="en-US" sz="1967">
              <a:solidFill>
                <a:srgbClr val="2B2B2B"/>
              </a:solidFill>
              <a:latin typeface="Bricolage Grotesque"/>
              <a:ea typeface="Bricolage Grotesque"/>
              <a:cs typeface="Bricolage Grotesque"/>
              <a:sym typeface="Bricolage Grotesque"/>
            </a:endParaRPr>
          </a:p>
        </p:txBody>
      </p:sp>
      <p:grpSp>
        <p:nvGrpSpPr>
          <p:cNvPr id="13" name="Group 13"/>
          <p:cNvGrpSpPr/>
          <p:nvPr/>
        </p:nvGrpSpPr>
        <p:grpSpPr>
          <a:xfrm>
            <a:off x="6482566" y="7863773"/>
            <a:ext cx="564953" cy="564953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5" name="TextBox 1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7266" tIns="57266" rIns="57266" bIns="57266" rtlCol="0" anchor="ctr"/>
            <a:lstStyle/>
            <a:p>
              <a:pPr algn="ctr">
                <a:lnSpc>
                  <a:spcPts val="2355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10101659" y="7863773"/>
            <a:ext cx="564953" cy="564953"/>
            <a:chOff x="0" y="0"/>
            <a:chExt cx="81280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7266" tIns="57266" rIns="57266" bIns="57266" rtlCol="0" anchor="ctr"/>
            <a:lstStyle/>
            <a:p>
              <a:pPr algn="ctr">
                <a:lnSpc>
                  <a:spcPts val="2355"/>
                </a:lnSpc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14001678" y="7863773"/>
            <a:ext cx="564953" cy="564953"/>
            <a:chOff x="0" y="0"/>
            <a:chExt cx="812800" cy="81280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21" name="TextBox 21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7266" tIns="57266" rIns="57266" bIns="57266" rtlCol="0" anchor="ctr"/>
            <a:lstStyle/>
            <a:p>
              <a:pPr algn="ctr">
                <a:lnSpc>
                  <a:spcPts val="2355"/>
                </a:lnSpc>
              </a:pPr>
              <a:endParaRPr/>
            </a:p>
          </p:txBody>
        </p:sp>
      </p:grpSp>
      <p:sp>
        <p:nvSpPr>
          <p:cNvPr id="22" name="Freeform 22"/>
          <p:cNvSpPr/>
          <p:nvPr/>
        </p:nvSpPr>
        <p:spPr>
          <a:xfrm>
            <a:off x="14152108" y="8013722"/>
            <a:ext cx="264092" cy="265056"/>
          </a:xfrm>
          <a:custGeom>
            <a:avLst/>
            <a:gdLst/>
            <a:ahLst/>
            <a:cxnLst/>
            <a:rect l="l" t="t" r="r" b="b"/>
            <a:pathLst>
              <a:path w="264092" h="265056">
                <a:moveTo>
                  <a:pt x="0" y="0"/>
                </a:moveTo>
                <a:lnTo>
                  <a:pt x="264093" y="0"/>
                </a:lnTo>
                <a:lnTo>
                  <a:pt x="264093" y="265056"/>
                </a:lnTo>
                <a:lnTo>
                  <a:pt x="0" y="26505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23" name="Freeform 23"/>
          <p:cNvSpPr/>
          <p:nvPr/>
        </p:nvSpPr>
        <p:spPr>
          <a:xfrm>
            <a:off x="10232679" y="7994793"/>
            <a:ext cx="302914" cy="302914"/>
          </a:xfrm>
          <a:custGeom>
            <a:avLst/>
            <a:gdLst/>
            <a:ahLst/>
            <a:cxnLst/>
            <a:rect l="l" t="t" r="r" b="b"/>
            <a:pathLst>
              <a:path w="302914" h="302914">
                <a:moveTo>
                  <a:pt x="0" y="0"/>
                </a:moveTo>
                <a:lnTo>
                  <a:pt x="302914" y="0"/>
                </a:lnTo>
                <a:lnTo>
                  <a:pt x="302914" y="302914"/>
                </a:lnTo>
                <a:lnTo>
                  <a:pt x="0" y="30291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24" name="Freeform 24"/>
          <p:cNvSpPr/>
          <p:nvPr/>
        </p:nvSpPr>
        <p:spPr>
          <a:xfrm>
            <a:off x="6632996" y="8023807"/>
            <a:ext cx="264092" cy="244886"/>
          </a:xfrm>
          <a:custGeom>
            <a:avLst/>
            <a:gdLst/>
            <a:ahLst/>
            <a:cxnLst/>
            <a:rect l="l" t="t" r="r" b="b"/>
            <a:pathLst>
              <a:path w="264092" h="244886">
                <a:moveTo>
                  <a:pt x="0" y="0"/>
                </a:moveTo>
                <a:lnTo>
                  <a:pt x="264093" y="0"/>
                </a:lnTo>
                <a:lnTo>
                  <a:pt x="264093" y="244885"/>
                </a:lnTo>
                <a:lnTo>
                  <a:pt x="0" y="24488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25" name="TextBox 25"/>
          <p:cNvSpPr txBox="1"/>
          <p:nvPr/>
        </p:nvSpPr>
        <p:spPr>
          <a:xfrm>
            <a:off x="7325503" y="7854275"/>
            <a:ext cx="2425723" cy="7094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94"/>
              </a:lnSpc>
              <a:spcBef>
                <a:spcPct val="0"/>
              </a:spcBef>
            </a:pPr>
            <a:r>
              <a:rPr lang="en-US" sz="2067" b="1">
                <a:solidFill>
                  <a:srgbClr val="2B2B2B"/>
                </a:solidFill>
                <a:latin typeface="Bricolage Grotesque Semi-Bold"/>
                <a:ea typeface="Bricolage Grotesque Semi-Bold"/>
                <a:cs typeface="Bricolage Grotesque Semi-Bold"/>
                <a:sym typeface="Bricolage Grotesque Semi-Bold"/>
              </a:rPr>
              <a:t>National policy documents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1019038" y="7844750"/>
            <a:ext cx="2553145" cy="7366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72"/>
              </a:lnSpc>
              <a:spcBef>
                <a:spcPct val="0"/>
              </a:spcBef>
            </a:pPr>
            <a:r>
              <a:rPr lang="en-US" sz="2123" b="1">
                <a:solidFill>
                  <a:srgbClr val="2B2B2B"/>
                </a:solidFill>
                <a:latin typeface="Bricolage Grotesque Semi-Bold"/>
                <a:ea typeface="Bricolage Grotesque Semi-Bold"/>
                <a:cs typeface="Bricolage Grotesque Semi-Bold"/>
                <a:sym typeface="Bricolage Grotesque Semi-Bold"/>
              </a:rPr>
              <a:t>UKVI/SELT visa regulations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4844616" y="7854275"/>
            <a:ext cx="3118849" cy="7805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74"/>
              </a:lnSpc>
              <a:spcBef>
                <a:spcPct val="0"/>
              </a:spcBef>
            </a:pPr>
            <a:r>
              <a:rPr lang="en-US" sz="2267" b="1">
                <a:solidFill>
                  <a:srgbClr val="2B2B2B"/>
                </a:solidFill>
                <a:latin typeface="Bricolage Grotesque Semi-Bold"/>
                <a:ea typeface="Bricolage Grotesque Semi-Bold"/>
                <a:cs typeface="Bricolage Grotesque Semi-Bold"/>
                <a:sym typeface="Bricolage Grotesque Semi-Bold"/>
              </a:rPr>
              <a:t>UCAS admissions framework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1832426">
            <a:off x="4062687" y="3614266"/>
            <a:ext cx="7588879" cy="9315956"/>
          </a:xfrm>
          <a:custGeom>
            <a:avLst/>
            <a:gdLst/>
            <a:ahLst/>
            <a:cxnLst/>
            <a:rect l="l" t="t" r="r" b="b"/>
            <a:pathLst>
              <a:path w="7588879" h="9315956">
                <a:moveTo>
                  <a:pt x="0" y="0"/>
                </a:moveTo>
                <a:lnTo>
                  <a:pt x="7588879" y="0"/>
                </a:lnTo>
                <a:lnTo>
                  <a:pt x="7588879" y="9315956"/>
                </a:lnTo>
                <a:lnTo>
                  <a:pt x="0" y="931595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7857127" y="2807238"/>
            <a:ext cx="9719169" cy="5465006"/>
            <a:chOff x="0" y="0"/>
            <a:chExt cx="2390557" cy="134419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390557" cy="1344190"/>
            </a:xfrm>
            <a:custGeom>
              <a:avLst/>
              <a:gdLst/>
              <a:ahLst/>
              <a:cxnLst/>
              <a:rect l="l" t="t" r="r" b="b"/>
              <a:pathLst>
                <a:path w="2390557" h="1344190">
                  <a:moveTo>
                    <a:pt x="40625" y="0"/>
                  </a:moveTo>
                  <a:lnTo>
                    <a:pt x="2349933" y="0"/>
                  </a:lnTo>
                  <a:cubicBezTo>
                    <a:pt x="2360707" y="0"/>
                    <a:pt x="2371040" y="4280"/>
                    <a:pt x="2378658" y="11899"/>
                  </a:cubicBezTo>
                  <a:cubicBezTo>
                    <a:pt x="2386277" y="19517"/>
                    <a:pt x="2390557" y="29850"/>
                    <a:pt x="2390557" y="40625"/>
                  </a:cubicBezTo>
                  <a:lnTo>
                    <a:pt x="2390557" y="1303565"/>
                  </a:lnTo>
                  <a:cubicBezTo>
                    <a:pt x="2390557" y="1314340"/>
                    <a:pt x="2386277" y="1324673"/>
                    <a:pt x="2378658" y="1332291"/>
                  </a:cubicBezTo>
                  <a:cubicBezTo>
                    <a:pt x="2371040" y="1339910"/>
                    <a:pt x="2360707" y="1344190"/>
                    <a:pt x="2349933" y="1344190"/>
                  </a:cubicBezTo>
                  <a:lnTo>
                    <a:pt x="40625" y="1344190"/>
                  </a:lnTo>
                  <a:cubicBezTo>
                    <a:pt x="29850" y="1344190"/>
                    <a:pt x="19517" y="1339910"/>
                    <a:pt x="11899" y="1332291"/>
                  </a:cubicBezTo>
                  <a:cubicBezTo>
                    <a:pt x="4280" y="1324673"/>
                    <a:pt x="0" y="1314340"/>
                    <a:pt x="0" y="1303565"/>
                  </a:cubicBezTo>
                  <a:lnTo>
                    <a:pt x="0" y="40625"/>
                  </a:lnTo>
                  <a:cubicBezTo>
                    <a:pt x="0" y="29850"/>
                    <a:pt x="4280" y="19517"/>
                    <a:pt x="11899" y="11899"/>
                  </a:cubicBezTo>
                  <a:cubicBezTo>
                    <a:pt x="19517" y="4280"/>
                    <a:pt x="29850" y="0"/>
                    <a:pt x="40625" y="0"/>
                  </a:cubicBezTo>
                  <a:close/>
                </a:path>
              </a:pathLst>
            </a:custGeom>
            <a:solidFill>
              <a:srgbClr val="EFEFEF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2390557" cy="138229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55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11704" y="6227860"/>
            <a:ext cx="5379978" cy="1800694"/>
            <a:chOff x="0" y="0"/>
            <a:chExt cx="1416949" cy="474257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416949" cy="474257"/>
            </a:xfrm>
            <a:custGeom>
              <a:avLst/>
              <a:gdLst/>
              <a:ahLst/>
              <a:cxnLst/>
              <a:rect l="l" t="t" r="r" b="b"/>
              <a:pathLst>
                <a:path w="1416949" h="474257">
                  <a:moveTo>
                    <a:pt x="54683" y="0"/>
                  </a:moveTo>
                  <a:lnTo>
                    <a:pt x="1362266" y="0"/>
                  </a:lnTo>
                  <a:cubicBezTo>
                    <a:pt x="1376769" y="0"/>
                    <a:pt x="1390678" y="5761"/>
                    <a:pt x="1400933" y="16016"/>
                  </a:cubicBezTo>
                  <a:cubicBezTo>
                    <a:pt x="1411188" y="26271"/>
                    <a:pt x="1416949" y="40180"/>
                    <a:pt x="1416949" y="54683"/>
                  </a:cubicBezTo>
                  <a:lnTo>
                    <a:pt x="1416949" y="419574"/>
                  </a:lnTo>
                  <a:cubicBezTo>
                    <a:pt x="1416949" y="434077"/>
                    <a:pt x="1411188" y="447986"/>
                    <a:pt x="1400933" y="458241"/>
                  </a:cubicBezTo>
                  <a:cubicBezTo>
                    <a:pt x="1390678" y="468496"/>
                    <a:pt x="1376769" y="474257"/>
                    <a:pt x="1362266" y="474257"/>
                  </a:cubicBezTo>
                  <a:lnTo>
                    <a:pt x="54683" y="474257"/>
                  </a:lnTo>
                  <a:cubicBezTo>
                    <a:pt x="40180" y="474257"/>
                    <a:pt x="26271" y="468496"/>
                    <a:pt x="16016" y="458241"/>
                  </a:cubicBezTo>
                  <a:cubicBezTo>
                    <a:pt x="5761" y="447986"/>
                    <a:pt x="0" y="434077"/>
                    <a:pt x="0" y="419574"/>
                  </a:cubicBezTo>
                  <a:lnTo>
                    <a:pt x="0" y="54683"/>
                  </a:lnTo>
                  <a:cubicBezTo>
                    <a:pt x="0" y="40180"/>
                    <a:pt x="5761" y="26271"/>
                    <a:pt x="16016" y="16016"/>
                  </a:cubicBezTo>
                  <a:cubicBezTo>
                    <a:pt x="26271" y="5761"/>
                    <a:pt x="40180" y="0"/>
                    <a:pt x="54683" y="0"/>
                  </a:cubicBezTo>
                  <a:close/>
                </a:path>
              </a:pathLst>
            </a:custGeom>
            <a:solidFill>
              <a:srgbClr val="323232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1416949" cy="51235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55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711704" y="796299"/>
            <a:ext cx="91161" cy="91161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F8508"/>
            </a:solidFill>
          </p:spPr>
        </p:sp>
        <p:sp>
          <p:nvSpPr>
            <p:cNvPr id="11" name="TextBox 11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55"/>
                </a:lnSpc>
              </a:pPr>
              <a:endParaRPr/>
            </a:p>
          </p:txBody>
        </p:sp>
      </p:grpSp>
      <p:sp>
        <p:nvSpPr>
          <p:cNvPr id="12" name="Freeform 12"/>
          <p:cNvSpPr/>
          <p:nvPr/>
        </p:nvSpPr>
        <p:spPr>
          <a:xfrm>
            <a:off x="8502189" y="3274436"/>
            <a:ext cx="8429044" cy="4530611"/>
          </a:xfrm>
          <a:custGeom>
            <a:avLst/>
            <a:gdLst/>
            <a:ahLst/>
            <a:cxnLst/>
            <a:rect l="l" t="t" r="r" b="b"/>
            <a:pathLst>
              <a:path w="8429044" h="4530611">
                <a:moveTo>
                  <a:pt x="0" y="0"/>
                </a:moveTo>
                <a:lnTo>
                  <a:pt x="8429045" y="0"/>
                </a:lnTo>
                <a:lnTo>
                  <a:pt x="8429045" y="4530611"/>
                </a:lnTo>
                <a:lnTo>
                  <a:pt x="0" y="453061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9933087" y="5095820"/>
            <a:ext cx="109546" cy="166899"/>
          </a:xfrm>
          <a:custGeom>
            <a:avLst/>
            <a:gdLst/>
            <a:ahLst/>
            <a:cxnLst/>
            <a:rect l="l" t="t" r="r" b="b"/>
            <a:pathLst>
              <a:path w="109546" h="166899">
                <a:moveTo>
                  <a:pt x="0" y="0"/>
                </a:moveTo>
                <a:lnTo>
                  <a:pt x="109547" y="0"/>
                </a:lnTo>
                <a:lnTo>
                  <a:pt x="109547" y="166899"/>
                </a:lnTo>
                <a:lnTo>
                  <a:pt x="0" y="16689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14" name="TextBox 14"/>
          <p:cNvSpPr txBox="1"/>
          <p:nvPr/>
        </p:nvSpPr>
        <p:spPr>
          <a:xfrm>
            <a:off x="757284" y="3578468"/>
            <a:ext cx="6552320" cy="10719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65"/>
              </a:lnSpc>
            </a:pPr>
            <a:r>
              <a:rPr lang="en-US" sz="2047">
                <a:solidFill>
                  <a:srgbClr val="323232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No interviews</a:t>
            </a:r>
          </a:p>
          <a:p>
            <a:pPr algn="l">
              <a:lnSpc>
                <a:spcPts val="2865"/>
              </a:lnSpc>
            </a:pPr>
            <a:r>
              <a:rPr lang="en-US" sz="2047">
                <a:solidFill>
                  <a:srgbClr val="323232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 No surveys</a:t>
            </a:r>
          </a:p>
          <a:p>
            <a:pPr algn="l">
              <a:lnSpc>
                <a:spcPts val="2865"/>
              </a:lnSpc>
            </a:pPr>
            <a:r>
              <a:rPr lang="en-US" sz="2047">
                <a:solidFill>
                  <a:srgbClr val="323232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 No data collection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11704" y="1738903"/>
            <a:ext cx="7487796" cy="18238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87"/>
              </a:lnSpc>
            </a:pPr>
            <a:r>
              <a:rPr lang="en-US" sz="6623" b="1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Approach</a:t>
            </a:r>
          </a:p>
          <a:p>
            <a:pPr algn="l">
              <a:lnSpc>
                <a:spcPts val="7087"/>
              </a:lnSpc>
            </a:pPr>
            <a:r>
              <a:rPr lang="en-US" sz="6623" b="1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 (NOT Research)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4104" y="6401261"/>
            <a:ext cx="6993023" cy="16878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40"/>
              </a:lnSpc>
            </a:pPr>
            <a:r>
              <a:rPr lang="en-US" sz="2028">
                <a:solidFill>
                  <a:srgbClr val="FFFFFF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Desk-based policy document analysis</a:t>
            </a:r>
          </a:p>
          <a:p>
            <a:pPr algn="l">
              <a:lnSpc>
                <a:spcPts val="2840"/>
              </a:lnSpc>
            </a:pPr>
            <a:r>
              <a:rPr lang="en-US" sz="2028">
                <a:solidFill>
                  <a:srgbClr val="FFFFFF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  Mapping of institutional policy differences</a:t>
            </a:r>
          </a:p>
          <a:p>
            <a:pPr algn="l">
              <a:lnSpc>
                <a:spcPts val="2840"/>
              </a:lnSpc>
            </a:pPr>
            <a:r>
              <a:rPr lang="en-US" sz="2028">
                <a:solidFill>
                  <a:srgbClr val="FFFFFF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 Identification of policy gaps</a:t>
            </a:r>
          </a:p>
          <a:p>
            <a:pPr algn="l">
              <a:lnSpc>
                <a:spcPts val="2840"/>
              </a:lnSpc>
            </a:pPr>
            <a:r>
              <a:rPr lang="en-US" sz="2028">
                <a:solidFill>
                  <a:srgbClr val="FFFFFF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 Policy recommendations for Wales</a:t>
            </a:r>
          </a:p>
          <a:p>
            <a:pPr algn="l">
              <a:lnSpc>
                <a:spcPts val="2198"/>
              </a:lnSpc>
            </a:pPr>
            <a:endParaRPr lang="en-US" sz="2028">
              <a:solidFill>
                <a:srgbClr val="FFFFFF"/>
              </a:solidFill>
              <a:latin typeface="Bricolage Grotesque"/>
              <a:ea typeface="Bricolage Grotesque"/>
              <a:cs typeface="Bricolage Grotesque"/>
              <a:sym typeface="Bricolage Grotesque"/>
            </a:endParaRPr>
          </a:p>
        </p:txBody>
      </p:sp>
      <p:sp>
        <p:nvSpPr>
          <p:cNvPr id="17" name="Freeform 17"/>
          <p:cNvSpPr/>
          <p:nvPr/>
        </p:nvSpPr>
        <p:spPr>
          <a:xfrm>
            <a:off x="10195433" y="4478603"/>
            <a:ext cx="109546" cy="166899"/>
          </a:xfrm>
          <a:custGeom>
            <a:avLst/>
            <a:gdLst/>
            <a:ahLst/>
            <a:cxnLst/>
            <a:rect l="l" t="t" r="r" b="b"/>
            <a:pathLst>
              <a:path w="109546" h="166899">
                <a:moveTo>
                  <a:pt x="0" y="0"/>
                </a:moveTo>
                <a:lnTo>
                  <a:pt x="109546" y="0"/>
                </a:lnTo>
                <a:lnTo>
                  <a:pt x="109546" y="166899"/>
                </a:lnTo>
                <a:lnTo>
                  <a:pt x="0" y="16689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18" name="Freeform 18"/>
          <p:cNvSpPr/>
          <p:nvPr/>
        </p:nvSpPr>
        <p:spPr>
          <a:xfrm>
            <a:off x="10405195" y="5012371"/>
            <a:ext cx="109546" cy="166899"/>
          </a:xfrm>
          <a:custGeom>
            <a:avLst/>
            <a:gdLst/>
            <a:ahLst/>
            <a:cxnLst/>
            <a:rect l="l" t="t" r="r" b="b"/>
            <a:pathLst>
              <a:path w="109546" h="166899">
                <a:moveTo>
                  <a:pt x="0" y="0"/>
                </a:moveTo>
                <a:lnTo>
                  <a:pt x="109547" y="0"/>
                </a:lnTo>
                <a:lnTo>
                  <a:pt x="109547" y="166899"/>
                </a:lnTo>
                <a:lnTo>
                  <a:pt x="0" y="16689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19" name="Freeform 19"/>
          <p:cNvSpPr/>
          <p:nvPr/>
        </p:nvSpPr>
        <p:spPr>
          <a:xfrm>
            <a:off x="11312872" y="6445872"/>
            <a:ext cx="109546" cy="166899"/>
          </a:xfrm>
          <a:custGeom>
            <a:avLst/>
            <a:gdLst/>
            <a:ahLst/>
            <a:cxnLst/>
            <a:rect l="l" t="t" r="r" b="b"/>
            <a:pathLst>
              <a:path w="109546" h="166899">
                <a:moveTo>
                  <a:pt x="0" y="0"/>
                </a:moveTo>
                <a:lnTo>
                  <a:pt x="109546" y="0"/>
                </a:lnTo>
                <a:lnTo>
                  <a:pt x="109546" y="166899"/>
                </a:lnTo>
                <a:lnTo>
                  <a:pt x="0" y="16689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20" name="Freeform 20"/>
          <p:cNvSpPr/>
          <p:nvPr/>
        </p:nvSpPr>
        <p:spPr>
          <a:xfrm>
            <a:off x="10860213" y="6961308"/>
            <a:ext cx="109546" cy="166899"/>
          </a:xfrm>
          <a:custGeom>
            <a:avLst/>
            <a:gdLst/>
            <a:ahLst/>
            <a:cxnLst/>
            <a:rect l="l" t="t" r="r" b="b"/>
            <a:pathLst>
              <a:path w="109546" h="166899">
                <a:moveTo>
                  <a:pt x="0" y="0"/>
                </a:moveTo>
                <a:lnTo>
                  <a:pt x="109546" y="0"/>
                </a:lnTo>
                <a:lnTo>
                  <a:pt x="109546" y="166899"/>
                </a:lnTo>
                <a:lnTo>
                  <a:pt x="0" y="16689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21" name="Freeform 21"/>
          <p:cNvSpPr/>
          <p:nvPr/>
        </p:nvSpPr>
        <p:spPr>
          <a:xfrm>
            <a:off x="12990020" y="6612771"/>
            <a:ext cx="109546" cy="166899"/>
          </a:xfrm>
          <a:custGeom>
            <a:avLst/>
            <a:gdLst/>
            <a:ahLst/>
            <a:cxnLst/>
            <a:rect l="l" t="t" r="r" b="b"/>
            <a:pathLst>
              <a:path w="109546" h="166899">
                <a:moveTo>
                  <a:pt x="0" y="0"/>
                </a:moveTo>
                <a:lnTo>
                  <a:pt x="109546" y="0"/>
                </a:lnTo>
                <a:lnTo>
                  <a:pt x="109546" y="166899"/>
                </a:lnTo>
                <a:lnTo>
                  <a:pt x="0" y="16689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22" name="Freeform 22"/>
          <p:cNvSpPr/>
          <p:nvPr/>
        </p:nvSpPr>
        <p:spPr>
          <a:xfrm>
            <a:off x="12481771" y="5262892"/>
            <a:ext cx="109546" cy="166899"/>
          </a:xfrm>
          <a:custGeom>
            <a:avLst/>
            <a:gdLst/>
            <a:ahLst/>
            <a:cxnLst/>
            <a:rect l="l" t="t" r="r" b="b"/>
            <a:pathLst>
              <a:path w="109546" h="166899">
                <a:moveTo>
                  <a:pt x="0" y="0"/>
                </a:moveTo>
                <a:lnTo>
                  <a:pt x="109546" y="0"/>
                </a:lnTo>
                <a:lnTo>
                  <a:pt x="109546" y="166899"/>
                </a:lnTo>
                <a:lnTo>
                  <a:pt x="0" y="16689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23" name="Freeform 23"/>
          <p:cNvSpPr/>
          <p:nvPr/>
        </p:nvSpPr>
        <p:spPr>
          <a:xfrm>
            <a:off x="13437328" y="5262719"/>
            <a:ext cx="109546" cy="166899"/>
          </a:xfrm>
          <a:custGeom>
            <a:avLst/>
            <a:gdLst/>
            <a:ahLst/>
            <a:cxnLst/>
            <a:rect l="l" t="t" r="r" b="b"/>
            <a:pathLst>
              <a:path w="109546" h="166899">
                <a:moveTo>
                  <a:pt x="0" y="0"/>
                </a:moveTo>
                <a:lnTo>
                  <a:pt x="109546" y="0"/>
                </a:lnTo>
                <a:lnTo>
                  <a:pt x="109546" y="166899"/>
                </a:lnTo>
                <a:lnTo>
                  <a:pt x="0" y="16689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24" name="Freeform 24"/>
          <p:cNvSpPr/>
          <p:nvPr/>
        </p:nvSpPr>
        <p:spPr>
          <a:xfrm>
            <a:off x="12607165" y="4626452"/>
            <a:ext cx="109546" cy="166899"/>
          </a:xfrm>
          <a:custGeom>
            <a:avLst/>
            <a:gdLst/>
            <a:ahLst/>
            <a:cxnLst/>
            <a:rect l="l" t="t" r="r" b="b"/>
            <a:pathLst>
              <a:path w="109546" h="166899">
                <a:moveTo>
                  <a:pt x="0" y="0"/>
                </a:moveTo>
                <a:lnTo>
                  <a:pt x="109546" y="0"/>
                </a:lnTo>
                <a:lnTo>
                  <a:pt x="109546" y="166899"/>
                </a:lnTo>
                <a:lnTo>
                  <a:pt x="0" y="16689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25" name="Freeform 25"/>
          <p:cNvSpPr/>
          <p:nvPr/>
        </p:nvSpPr>
        <p:spPr>
          <a:xfrm>
            <a:off x="15768837" y="6794409"/>
            <a:ext cx="109546" cy="166899"/>
          </a:xfrm>
          <a:custGeom>
            <a:avLst/>
            <a:gdLst/>
            <a:ahLst/>
            <a:cxnLst/>
            <a:rect l="l" t="t" r="r" b="b"/>
            <a:pathLst>
              <a:path w="109546" h="166899">
                <a:moveTo>
                  <a:pt x="0" y="0"/>
                </a:moveTo>
                <a:lnTo>
                  <a:pt x="109547" y="0"/>
                </a:lnTo>
                <a:lnTo>
                  <a:pt x="109547" y="166899"/>
                </a:lnTo>
                <a:lnTo>
                  <a:pt x="0" y="16689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26" name="Freeform 26"/>
          <p:cNvSpPr/>
          <p:nvPr/>
        </p:nvSpPr>
        <p:spPr>
          <a:xfrm>
            <a:off x="14284846" y="5262892"/>
            <a:ext cx="109546" cy="166899"/>
          </a:xfrm>
          <a:custGeom>
            <a:avLst/>
            <a:gdLst/>
            <a:ahLst/>
            <a:cxnLst/>
            <a:rect l="l" t="t" r="r" b="b"/>
            <a:pathLst>
              <a:path w="109546" h="166899">
                <a:moveTo>
                  <a:pt x="0" y="0"/>
                </a:moveTo>
                <a:lnTo>
                  <a:pt x="109546" y="0"/>
                </a:lnTo>
                <a:lnTo>
                  <a:pt x="109546" y="166899"/>
                </a:lnTo>
                <a:lnTo>
                  <a:pt x="0" y="16689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27" name="Freeform 27"/>
          <p:cNvSpPr/>
          <p:nvPr/>
        </p:nvSpPr>
        <p:spPr>
          <a:xfrm>
            <a:off x="15023018" y="5095820"/>
            <a:ext cx="109546" cy="166899"/>
          </a:xfrm>
          <a:custGeom>
            <a:avLst/>
            <a:gdLst/>
            <a:ahLst/>
            <a:cxnLst/>
            <a:rect l="l" t="t" r="r" b="b"/>
            <a:pathLst>
              <a:path w="109546" h="166899">
                <a:moveTo>
                  <a:pt x="0" y="0"/>
                </a:moveTo>
                <a:lnTo>
                  <a:pt x="109546" y="0"/>
                </a:lnTo>
                <a:lnTo>
                  <a:pt x="109546" y="166899"/>
                </a:lnTo>
                <a:lnTo>
                  <a:pt x="0" y="16689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798755">
            <a:off x="6256218" y="2237233"/>
            <a:ext cx="14736981" cy="12739482"/>
          </a:xfrm>
          <a:custGeom>
            <a:avLst/>
            <a:gdLst/>
            <a:ahLst/>
            <a:cxnLst/>
            <a:rect l="l" t="t" r="r" b="b"/>
            <a:pathLst>
              <a:path w="14736981" h="12739482">
                <a:moveTo>
                  <a:pt x="0" y="0"/>
                </a:moveTo>
                <a:lnTo>
                  <a:pt x="14736981" y="0"/>
                </a:lnTo>
                <a:lnTo>
                  <a:pt x="14736981" y="12739482"/>
                </a:lnTo>
                <a:lnTo>
                  <a:pt x="0" y="1273948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332245" y="3082572"/>
            <a:ext cx="10976423" cy="42981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881178" lvl="1" indent="-440589" algn="l">
              <a:lnSpc>
                <a:spcPts val="5713"/>
              </a:lnSpc>
              <a:buFont typeface="Arial"/>
              <a:buChar char="•"/>
            </a:pPr>
            <a:r>
              <a:rPr lang="en-US" sz="4081">
                <a:solidFill>
                  <a:srgbClr val="323232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clarity</a:t>
            </a:r>
          </a:p>
          <a:p>
            <a:pPr marL="881178" lvl="1" indent="-440589" algn="l">
              <a:lnSpc>
                <a:spcPts val="5713"/>
              </a:lnSpc>
              <a:buFont typeface="Arial"/>
              <a:buChar char="•"/>
            </a:pPr>
            <a:r>
              <a:rPr lang="en-US" sz="4081">
                <a:solidFill>
                  <a:srgbClr val="323232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standardisation</a:t>
            </a:r>
          </a:p>
          <a:p>
            <a:pPr marL="881178" lvl="1" indent="-440589" algn="l">
              <a:lnSpc>
                <a:spcPts val="5713"/>
              </a:lnSpc>
              <a:buFont typeface="Arial"/>
              <a:buChar char="•"/>
            </a:pPr>
            <a:r>
              <a:rPr lang="en-US" sz="4081">
                <a:solidFill>
                  <a:srgbClr val="323232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sector-wide guidance</a:t>
            </a:r>
          </a:p>
          <a:p>
            <a:pPr algn="l">
              <a:lnSpc>
                <a:spcPts val="5713"/>
              </a:lnSpc>
            </a:pPr>
            <a:r>
              <a:rPr lang="en-US" sz="4081" b="1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 Goal → More equitable &amp; transparent admissions</a:t>
            </a:r>
          </a:p>
          <a:p>
            <a:pPr algn="l">
              <a:lnSpc>
                <a:spcPts val="5713"/>
              </a:lnSpc>
            </a:pPr>
            <a:endParaRPr lang="en-US" sz="4081" b="1">
              <a:solidFill>
                <a:srgbClr val="323232"/>
              </a:solidFill>
              <a:latin typeface="Bricolage Grotesque Bold"/>
              <a:ea typeface="Bricolage Grotesque Bold"/>
              <a:cs typeface="Bricolage Grotesque Bold"/>
              <a:sym typeface="Bricolage Grotesque Bold"/>
            </a:endParaRPr>
          </a:p>
        </p:txBody>
      </p:sp>
      <p:grpSp>
        <p:nvGrpSpPr>
          <p:cNvPr id="4" name="Group 4"/>
          <p:cNvGrpSpPr/>
          <p:nvPr/>
        </p:nvGrpSpPr>
        <p:grpSpPr>
          <a:xfrm rot="-1187103">
            <a:off x="10142912" y="8986877"/>
            <a:ext cx="542845" cy="542845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54495" y="54495"/>
              <a:ext cx="703810" cy="703810"/>
            </a:xfrm>
            <a:custGeom>
              <a:avLst/>
              <a:gdLst/>
              <a:ahLst/>
              <a:cxnLst/>
              <a:rect l="l" t="t" r="r" b="b"/>
              <a:pathLst>
                <a:path w="703810" h="703810">
                  <a:moveTo>
                    <a:pt x="388094" y="23047"/>
                  </a:moveTo>
                  <a:lnTo>
                    <a:pt x="445032" y="145048"/>
                  </a:lnTo>
                  <a:cubicBezTo>
                    <a:pt x="468409" y="195138"/>
                    <a:pt x="508672" y="235401"/>
                    <a:pt x="558762" y="258778"/>
                  </a:cubicBezTo>
                  <a:lnTo>
                    <a:pt x="680763" y="315716"/>
                  </a:lnTo>
                  <a:cubicBezTo>
                    <a:pt x="694823" y="322278"/>
                    <a:pt x="703810" y="336389"/>
                    <a:pt x="703810" y="351905"/>
                  </a:cubicBezTo>
                  <a:cubicBezTo>
                    <a:pt x="703810" y="367421"/>
                    <a:pt x="694823" y="381532"/>
                    <a:pt x="680763" y="388094"/>
                  </a:cubicBezTo>
                  <a:lnTo>
                    <a:pt x="558762" y="445032"/>
                  </a:lnTo>
                  <a:cubicBezTo>
                    <a:pt x="508672" y="468409"/>
                    <a:pt x="468409" y="508672"/>
                    <a:pt x="445032" y="558762"/>
                  </a:cubicBezTo>
                  <a:lnTo>
                    <a:pt x="388094" y="680763"/>
                  </a:lnTo>
                  <a:cubicBezTo>
                    <a:pt x="381532" y="694823"/>
                    <a:pt x="367421" y="703810"/>
                    <a:pt x="351905" y="703810"/>
                  </a:cubicBezTo>
                  <a:cubicBezTo>
                    <a:pt x="336389" y="703810"/>
                    <a:pt x="322278" y="694823"/>
                    <a:pt x="315716" y="680763"/>
                  </a:cubicBezTo>
                  <a:lnTo>
                    <a:pt x="258778" y="558762"/>
                  </a:lnTo>
                  <a:cubicBezTo>
                    <a:pt x="235401" y="508672"/>
                    <a:pt x="195138" y="468409"/>
                    <a:pt x="145048" y="445032"/>
                  </a:cubicBezTo>
                  <a:lnTo>
                    <a:pt x="23047" y="388094"/>
                  </a:lnTo>
                  <a:cubicBezTo>
                    <a:pt x="8987" y="381532"/>
                    <a:pt x="0" y="367421"/>
                    <a:pt x="0" y="351905"/>
                  </a:cubicBezTo>
                  <a:cubicBezTo>
                    <a:pt x="0" y="336389"/>
                    <a:pt x="8987" y="322278"/>
                    <a:pt x="23047" y="315716"/>
                  </a:cubicBezTo>
                  <a:lnTo>
                    <a:pt x="145048" y="258778"/>
                  </a:lnTo>
                  <a:cubicBezTo>
                    <a:pt x="195138" y="235401"/>
                    <a:pt x="235401" y="195138"/>
                    <a:pt x="258778" y="145048"/>
                  </a:cubicBezTo>
                  <a:lnTo>
                    <a:pt x="315716" y="23047"/>
                  </a:lnTo>
                  <a:cubicBezTo>
                    <a:pt x="322278" y="8987"/>
                    <a:pt x="336389" y="0"/>
                    <a:pt x="351905" y="0"/>
                  </a:cubicBezTo>
                  <a:cubicBezTo>
                    <a:pt x="367421" y="0"/>
                    <a:pt x="381532" y="8987"/>
                    <a:pt x="388094" y="23047"/>
                  </a:cubicBezTo>
                  <a:close/>
                </a:path>
              </a:pathLst>
            </a:custGeom>
            <a:solidFill>
              <a:srgbClr val="323232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190500" y="152400"/>
              <a:ext cx="431800" cy="469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30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711704" y="8834814"/>
            <a:ext cx="770761" cy="770761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23232"/>
            </a:solidFill>
          </p:spPr>
        </p:sp>
        <p:sp>
          <p:nvSpPr>
            <p:cNvPr id="9" name="TextBox 9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55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945906" y="9078542"/>
            <a:ext cx="302356" cy="302356"/>
          </a:xfrm>
          <a:custGeom>
            <a:avLst/>
            <a:gdLst/>
            <a:ahLst/>
            <a:cxnLst/>
            <a:rect l="l" t="t" r="r" b="b"/>
            <a:pathLst>
              <a:path w="302356" h="302356">
                <a:moveTo>
                  <a:pt x="0" y="0"/>
                </a:moveTo>
                <a:lnTo>
                  <a:pt x="302356" y="0"/>
                </a:lnTo>
                <a:lnTo>
                  <a:pt x="302356" y="302356"/>
                </a:lnTo>
                <a:lnTo>
                  <a:pt x="0" y="30235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1" name="TextBox 11"/>
          <p:cNvSpPr txBox="1"/>
          <p:nvPr/>
        </p:nvSpPr>
        <p:spPr>
          <a:xfrm>
            <a:off x="711704" y="1962675"/>
            <a:ext cx="8637948" cy="1000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815"/>
              </a:lnSpc>
            </a:pPr>
            <a:r>
              <a:rPr lang="en-US" sz="6512" b="1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Expected Output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198947" y="3652604"/>
            <a:ext cx="7266938" cy="17887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62"/>
              </a:lnSpc>
            </a:pPr>
            <a:r>
              <a:rPr lang="en-US" sz="2402">
                <a:solidFill>
                  <a:srgbClr val="323232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Policy Map of DET acceptance in Wales</a:t>
            </a:r>
          </a:p>
          <a:p>
            <a:pPr algn="l">
              <a:lnSpc>
                <a:spcPts val="3362"/>
              </a:lnSpc>
            </a:pPr>
            <a:r>
              <a:rPr lang="en-US" sz="2402">
                <a:solidFill>
                  <a:srgbClr val="323232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 Evaluation against fairness &amp; legal frameworks</a:t>
            </a:r>
          </a:p>
          <a:p>
            <a:pPr algn="l">
              <a:lnSpc>
                <a:spcPts val="3362"/>
              </a:lnSpc>
            </a:pPr>
            <a:r>
              <a:rPr lang="en-US" sz="2402">
                <a:solidFill>
                  <a:srgbClr val="323232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 Recommendations for:</a:t>
            </a:r>
          </a:p>
          <a:p>
            <a:pPr algn="l">
              <a:lnSpc>
                <a:spcPts val="2102"/>
              </a:lnSpc>
            </a:pPr>
            <a:endParaRPr lang="en-US" sz="2402">
              <a:solidFill>
                <a:srgbClr val="323232"/>
              </a:solidFill>
              <a:latin typeface="Bricolage Grotesque"/>
              <a:ea typeface="Bricolage Grotesque"/>
              <a:cs typeface="Bricolage Grotesque"/>
              <a:sym typeface="Bricolage Grotesque"/>
            </a:endParaRPr>
          </a:p>
          <a:p>
            <a:pPr algn="l">
              <a:lnSpc>
                <a:spcPts val="2102"/>
              </a:lnSpc>
            </a:pPr>
            <a:endParaRPr lang="en-US" sz="2402">
              <a:solidFill>
                <a:srgbClr val="323232"/>
              </a:solidFill>
              <a:latin typeface="Bricolage Grotesque"/>
              <a:ea typeface="Bricolage Grotesque"/>
              <a:cs typeface="Bricolage Grotesque"/>
              <a:sym typeface="Bricolage Grotesque"/>
            </a:endParaRPr>
          </a:p>
        </p:txBody>
      </p:sp>
      <p:grpSp>
        <p:nvGrpSpPr>
          <p:cNvPr id="13" name="Group 13"/>
          <p:cNvGrpSpPr/>
          <p:nvPr/>
        </p:nvGrpSpPr>
        <p:grpSpPr>
          <a:xfrm>
            <a:off x="9018448" y="6980073"/>
            <a:ext cx="1294433" cy="1294433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F8508"/>
            </a:solidFill>
          </p:spPr>
        </p:sp>
        <p:sp>
          <p:nvSpPr>
            <p:cNvPr id="15" name="TextBox 1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30"/>
                </a:lnSpc>
              </a:pPr>
              <a:endParaRPr/>
            </a:p>
          </p:txBody>
        </p:sp>
      </p:grpSp>
      <p:sp>
        <p:nvSpPr>
          <p:cNvPr id="16" name="Freeform 16"/>
          <p:cNvSpPr/>
          <p:nvPr/>
        </p:nvSpPr>
        <p:spPr>
          <a:xfrm>
            <a:off x="9222759" y="7184383"/>
            <a:ext cx="885811" cy="885811"/>
          </a:xfrm>
          <a:custGeom>
            <a:avLst/>
            <a:gdLst/>
            <a:ahLst/>
            <a:cxnLst/>
            <a:rect l="l" t="t" r="r" b="b"/>
            <a:pathLst>
              <a:path w="885811" h="885811">
                <a:moveTo>
                  <a:pt x="0" y="0"/>
                </a:moveTo>
                <a:lnTo>
                  <a:pt x="885811" y="0"/>
                </a:lnTo>
                <a:lnTo>
                  <a:pt x="885811" y="885812"/>
                </a:lnTo>
                <a:lnTo>
                  <a:pt x="0" y="88581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17" name="AutoShape 17"/>
          <p:cNvSpPr/>
          <p:nvPr/>
        </p:nvSpPr>
        <p:spPr>
          <a:xfrm flipV="1">
            <a:off x="17160902" y="9387963"/>
            <a:ext cx="402200" cy="0"/>
          </a:xfrm>
          <a:prstGeom prst="line">
            <a:avLst/>
          </a:prstGeom>
          <a:ln w="38100" cap="flat">
            <a:solidFill>
              <a:srgbClr val="323232"/>
            </a:solidFill>
            <a:prstDash val="solid"/>
            <a:headEnd type="none" w="sm" len="sm"/>
            <a:tailEnd type="arrow" w="med" len="sm"/>
          </a:ln>
        </p:spPr>
      </p:sp>
      <p:grpSp>
        <p:nvGrpSpPr>
          <p:cNvPr id="18" name="Group 18"/>
          <p:cNvGrpSpPr/>
          <p:nvPr/>
        </p:nvGrpSpPr>
        <p:grpSpPr>
          <a:xfrm>
            <a:off x="711704" y="796299"/>
            <a:ext cx="91161" cy="91161"/>
            <a:chOff x="0" y="0"/>
            <a:chExt cx="812800" cy="8128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F8508"/>
            </a:solidFill>
          </p:spPr>
        </p:sp>
        <p:sp>
          <p:nvSpPr>
            <p:cNvPr id="20" name="TextBox 2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55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9351320">
            <a:off x="-4169265" y="3913051"/>
            <a:ext cx="10589179" cy="10731946"/>
          </a:xfrm>
          <a:custGeom>
            <a:avLst/>
            <a:gdLst/>
            <a:ahLst/>
            <a:cxnLst/>
            <a:rect l="l" t="t" r="r" b="b"/>
            <a:pathLst>
              <a:path w="10589179" h="10731946">
                <a:moveTo>
                  <a:pt x="0" y="0"/>
                </a:moveTo>
                <a:lnTo>
                  <a:pt x="10589179" y="0"/>
                </a:lnTo>
                <a:lnTo>
                  <a:pt x="10589179" y="10731946"/>
                </a:lnTo>
                <a:lnTo>
                  <a:pt x="0" y="1073194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3135853" y="4949838"/>
            <a:ext cx="4533938" cy="3715236"/>
            <a:chOff x="0" y="0"/>
            <a:chExt cx="702426" cy="57558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702426" cy="575587"/>
            </a:xfrm>
            <a:custGeom>
              <a:avLst/>
              <a:gdLst/>
              <a:ahLst/>
              <a:cxnLst/>
              <a:rect l="l" t="t" r="r" b="b"/>
              <a:pathLst>
                <a:path w="702426" h="575587">
                  <a:moveTo>
                    <a:pt x="71717" y="0"/>
                  </a:moveTo>
                  <a:lnTo>
                    <a:pt x="630709" y="0"/>
                  </a:lnTo>
                  <a:cubicBezTo>
                    <a:pt x="649729" y="0"/>
                    <a:pt x="667971" y="7556"/>
                    <a:pt x="681420" y="21005"/>
                  </a:cubicBezTo>
                  <a:cubicBezTo>
                    <a:pt x="694870" y="34455"/>
                    <a:pt x="702426" y="52697"/>
                    <a:pt x="702426" y="71717"/>
                  </a:cubicBezTo>
                  <a:lnTo>
                    <a:pt x="702426" y="503870"/>
                  </a:lnTo>
                  <a:cubicBezTo>
                    <a:pt x="702426" y="522891"/>
                    <a:pt x="694870" y="541132"/>
                    <a:pt x="681420" y="554582"/>
                  </a:cubicBezTo>
                  <a:cubicBezTo>
                    <a:pt x="667971" y="568031"/>
                    <a:pt x="649729" y="575587"/>
                    <a:pt x="630709" y="575587"/>
                  </a:cubicBezTo>
                  <a:lnTo>
                    <a:pt x="71717" y="575587"/>
                  </a:lnTo>
                  <a:cubicBezTo>
                    <a:pt x="52697" y="575587"/>
                    <a:pt x="34455" y="568031"/>
                    <a:pt x="21005" y="554582"/>
                  </a:cubicBezTo>
                  <a:cubicBezTo>
                    <a:pt x="7556" y="541132"/>
                    <a:pt x="0" y="522891"/>
                    <a:pt x="0" y="503870"/>
                  </a:cubicBezTo>
                  <a:lnTo>
                    <a:pt x="0" y="71717"/>
                  </a:lnTo>
                  <a:cubicBezTo>
                    <a:pt x="0" y="52697"/>
                    <a:pt x="7556" y="34455"/>
                    <a:pt x="21005" y="21005"/>
                  </a:cubicBezTo>
                  <a:cubicBezTo>
                    <a:pt x="34455" y="7556"/>
                    <a:pt x="52697" y="0"/>
                    <a:pt x="71717" y="0"/>
                  </a:cubicBezTo>
                  <a:close/>
                </a:path>
              </a:pathLst>
            </a:custGeom>
            <a:blipFill>
              <a:blip r:embed="rId4"/>
              <a:stretch>
                <a:fillRect l="-11495" r="-11495"/>
              </a:stretch>
            </a:blipFill>
          </p:spPr>
        </p:sp>
      </p:grpSp>
      <p:sp>
        <p:nvSpPr>
          <p:cNvPr id="5" name="TextBox 5"/>
          <p:cNvSpPr txBox="1"/>
          <p:nvPr/>
        </p:nvSpPr>
        <p:spPr>
          <a:xfrm>
            <a:off x="9709718" y="1678029"/>
            <a:ext cx="6426244" cy="32718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64279" lvl="1" indent="-282140" algn="l">
              <a:lnSpc>
                <a:spcPts val="3659"/>
              </a:lnSpc>
              <a:buFont typeface="Arial"/>
              <a:buChar char="•"/>
            </a:pPr>
            <a:r>
              <a:rPr lang="en-US" sz="2613">
                <a:solidFill>
                  <a:srgbClr val="323232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Supports Welsh HE sector coherence</a:t>
            </a:r>
          </a:p>
          <a:p>
            <a:pPr marL="564279" lvl="1" indent="-282140" algn="l">
              <a:lnSpc>
                <a:spcPts val="3659"/>
              </a:lnSpc>
              <a:buFont typeface="Arial"/>
              <a:buChar char="•"/>
            </a:pPr>
            <a:r>
              <a:rPr lang="en-US" sz="2613">
                <a:solidFill>
                  <a:srgbClr val="323232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Benefits international recruitment</a:t>
            </a:r>
          </a:p>
          <a:p>
            <a:pPr marL="564279" lvl="1" indent="-282140" algn="l">
              <a:lnSpc>
                <a:spcPts val="3659"/>
              </a:lnSpc>
              <a:buFont typeface="Arial"/>
              <a:buChar char="•"/>
            </a:pPr>
            <a:r>
              <a:rPr lang="en-US" sz="2613">
                <a:solidFill>
                  <a:srgbClr val="323232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Reduces confusion + improves guidance</a:t>
            </a:r>
          </a:p>
          <a:p>
            <a:pPr marL="564279" lvl="1" indent="-282140" algn="l">
              <a:lnSpc>
                <a:spcPts val="3659"/>
              </a:lnSpc>
              <a:buFont typeface="Arial"/>
              <a:buChar char="•"/>
            </a:pPr>
            <a:r>
              <a:rPr lang="en-US" sz="2613">
                <a:solidFill>
                  <a:srgbClr val="323232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Aligns with devolved education policy goals</a:t>
            </a:r>
          </a:p>
          <a:p>
            <a:pPr algn="l">
              <a:lnSpc>
                <a:spcPts val="2119"/>
              </a:lnSpc>
            </a:pPr>
            <a:endParaRPr lang="en-US" sz="2613">
              <a:solidFill>
                <a:srgbClr val="323232"/>
              </a:solidFill>
              <a:latin typeface="Bricolage Grotesque"/>
              <a:ea typeface="Bricolage Grotesque"/>
              <a:cs typeface="Bricolage Grotesque"/>
              <a:sym typeface="Bricolage Grotesque"/>
            </a:endParaRPr>
          </a:p>
          <a:p>
            <a:pPr algn="l">
              <a:lnSpc>
                <a:spcPts val="2119"/>
              </a:lnSpc>
            </a:pPr>
            <a:endParaRPr lang="en-US" sz="2613">
              <a:solidFill>
                <a:srgbClr val="323232"/>
              </a:solidFill>
              <a:latin typeface="Bricolage Grotesque"/>
              <a:ea typeface="Bricolage Grotesque"/>
              <a:cs typeface="Bricolage Grotesque"/>
              <a:sym typeface="Bricolage Grotesque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1315931" y="1347443"/>
            <a:ext cx="6514562" cy="2676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560"/>
              </a:lnSpc>
            </a:pPr>
            <a:r>
              <a:rPr lang="en-US" sz="8800" b="1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 Value for Wales</a:t>
            </a:r>
          </a:p>
        </p:txBody>
      </p:sp>
      <p:grpSp>
        <p:nvGrpSpPr>
          <p:cNvPr id="7" name="Group 7"/>
          <p:cNvGrpSpPr/>
          <p:nvPr/>
        </p:nvGrpSpPr>
        <p:grpSpPr>
          <a:xfrm rot="-1187103">
            <a:off x="7180814" y="4829191"/>
            <a:ext cx="570028" cy="570028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60546" y="60546"/>
              <a:ext cx="691708" cy="691708"/>
            </a:xfrm>
            <a:custGeom>
              <a:avLst/>
              <a:gdLst/>
              <a:ahLst/>
              <a:cxnLst/>
              <a:rect l="l" t="t" r="r" b="b"/>
              <a:pathLst>
                <a:path w="691708" h="691708">
                  <a:moveTo>
                    <a:pt x="386061" y="25605"/>
                  </a:moveTo>
                  <a:lnTo>
                    <a:pt x="434963" y="130388"/>
                  </a:lnTo>
                  <a:cubicBezTo>
                    <a:pt x="460935" y="186039"/>
                    <a:pt x="505669" y="230773"/>
                    <a:pt x="561320" y="256745"/>
                  </a:cubicBezTo>
                  <a:lnTo>
                    <a:pt x="666103" y="305647"/>
                  </a:lnTo>
                  <a:cubicBezTo>
                    <a:pt x="681724" y="312938"/>
                    <a:pt x="691708" y="328616"/>
                    <a:pt x="691708" y="345854"/>
                  </a:cubicBezTo>
                  <a:cubicBezTo>
                    <a:pt x="691708" y="363092"/>
                    <a:pt x="681724" y="378770"/>
                    <a:pt x="666103" y="386061"/>
                  </a:cubicBezTo>
                  <a:lnTo>
                    <a:pt x="561320" y="434963"/>
                  </a:lnTo>
                  <a:cubicBezTo>
                    <a:pt x="505669" y="460935"/>
                    <a:pt x="460935" y="505669"/>
                    <a:pt x="434963" y="561320"/>
                  </a:cubicBezTo>
                  <a:lnTo>
                    <a:pt x="386061" y="666103"/>
                  </a:lnTo>
                  <a:cubicBezTo>
                    <a:pt x="378770" y="681724"/>
                    <a:pt x="363092" y="691708"/>
                    <a:pt x="345854" y="691708"/>
                  </a:cubicBezTo>
                  <a:cubicBezTo>
                    <a:pt x="328616" y="691708"/>
                    <a:pt x="312938" y="681724"/>
                    <a:pt x="305647" y="666103"/>
                  </a:cubicBezTo>
                  <a:lnTo>
                    <a:pt x="256745" y="561320"/>
                  </a:lnTo>
                  <a:cubicBezTo>
                    <a:pt x="230773" y="505669"/>
                    <a:pt x="186039" y="460935"/>
                    <a:pt x="130388" y="434963"/>
                  </a:cubicBezTo>
                  <a:lnTo>
                    <a:pt x="25605" y="386061"/>
                  </a:lnTo>
                  <a:cubicBezTo>
                    <a:pt x="9984" y="378770"/>
                    <a:pt x="0" y="363092"/>
                    <a:pt x="0" y="345854"/>
                  </a:cubicBezTo>
                  <a:cubicBezTo>
                    <a:pt x="0" y="328616"/>
                    <a:pt x="9984" y="312938"/>
                    <a:pt x="25605" y="305647"/>
                  </a:cubicBezTo>
                  <a:lnTo>
                    <a:pt x="130388" y="256745"/>
                  </a:lnTo>
                  <a:cubicBezTo>
                    <a:pt x="186039" y="230773"/>
                    <a:pt x="230773" y="186039"/>
                    <a:pt x="256745" y="130388"/>
                  </a:cubicBezTo>
                  <a:lnTo>
                    <a:pt x="305647" y="25605"/>
                  </a:lnTo>
                  <a:cubicBezTo>
                    <a:pt x="312938" y="9984"/>
                    <a:pt x="328616" y="0"/>
                    <a:pt x="345854" y="0"/>
                  </a:cubicBezTo>
                  <a:cubicBezTo>
                    <a:pt x="363092" y="0"/>
                    <a:pt x="378770" y="9984"/>
                    <a:pt x="386061" y="25605"/>
                  </a:cubicBezTo>
                  <a:close/>
                </a:path>
              </a:pathLst>
            </a:custGeom>
            <a:solidFill>
              <a:srgbClr val="323232"/>
            </a:solidFill>
          </p:spPr>
        </p:sp>
        <p:sp>
          <p:nvSpPr>
            <p:cNvPr id="9" name="TextBox 9"/>
            <p:cNvSpPr txBox="1"/>
            <p:nvPr/>
          </p:nvSpPr>
          <p:spPr>
            <a:xfrm>
              <a:off x="190500" y="152400"/>
              <a:ext cx="431800" cy="469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30"/>
                </a:lnSpc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8151628" y="5685465"/>
            <a:ext cx="9424668" cy="10742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315"/>
              </a:lnSpc>
            </a:pPr>
            <a:r>
              <a:rPr lang="en-US" sz="3082" b="1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 Helps Wales show</a:t>
            </a:r>
          </a:p>
          <a:p>
            <a:pPr algn="just">
              <a:lnSpc>
                <a:spcPts val="4315"/>
              </a:lnSpc>
            </a:pPr>
            <a:r>
              <a:rPr lang="en-US" sz="3082" b="1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 leadership in AI-driven admissions policy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711704" y="796299"/>
            <a:ext cx="91161" cy="91161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F8508"/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55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8708976">
            <a:off x="-4245910" y="3002896"/>
            <a:ext cx="11070498" cy="11219753"/>
          </a:xfrm>
          <a:custGeom>
            <a:avLst/>
            <a:gdLst/>
            <a:ahLst/>
            <a:cxnLst/>
            <a:rect l="l" t="t" r="r" b="b"/>
            <a:pathLst>
              <a:path w="11070498" h="11219753">
                <a:moveTo>
                  <a:pt x="0" y="0"/>
                </a:moveTo>
                <a:lnTo>
                  <a:pt x="11070498" y="0"/>
                </a:lnTo>
                <a:lnTo>
                  <a:pt x="11070498" y="11219753"/>
                </a:lnTo>
                <a:lnTo>
                  <a:pt x="0" y="1121975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0232331" y="5143500"/>
            <a:ext cx="4656546" cy="4843542"/>
            <a:chOff x="0" y="0"/>
            <a:chExt cx="824865" cy="85799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24865" cy="857990"/>
            </a:xfrm>
            <a:custGeom>
              <a:avLst/>
              <a:gdLst/>
              <a:ahLst/>
              <a:cxnLst/>
              <a:rect l="l" t="t" r="r" b="b"/>
              <a:pathLst>
                <a:path w="824865" h="857990">
                  <a:moveTo>
                    <a:pt x="69829" y="0"/>
                  </a:moveTo>
                  <a:lnTo>
                    <a:pt x="755037" y="0"/>
                  </a:lnTo>
                  <a:cubicBezTo>
                    <a:pt x="793602" y="0"/>
                    <a:pt x="824865" y="31263"/>
                    <a:pt x="824865" y="69829"/>
                  </a:cubicBezTo>
                  <a:lnTo>
                    <a:pt x="824865" y="788161"/>
                  </a:lnTo>
                  <a:cubicBezTo>
                    <a:pt x="824865" y="826727"/>
                    <a:pt x="793602" y="857990"/>
                    <a:pt x="755037" y="857990"/>
                  </a:cubicBezTo>
                  <a:lnTo>
                    <a:pt x="69829" y="857990"/>
                  </a:lnTo>
                  <a:cubicBezTo>
                    <a:pt x="31263" y="857990"/>
                    <a:pt x="0" y="826727"/>
                    <a:pt x="0" y="788161"/>
                  </a:cubicBezTo>
                  <a:lnTo>
                    <a:pt x="0" y="69829"/>
                  </a:lnTo>
                  <a:cubicBezTo>
                    <a:pt x="0" y="31263"/>
                    <a:pt x="31263" y="0"/>
                    <a:pt x="69829" y="0"/>
                  </a:cubicBezTo>
                  <a:close/>
                </a:path>
              </a:pathLst>
            </a:custGeom>
            <a:blipFill>
              <a:blip r:embed="rId4"/>
              <a:stretch>
                <a:fillRect l="-28011" r="-28011"/>
              </a:stretch>
            </a:blipFill>
          </p:spPr>
        </p:sp>
      </p:grpSp>
      <p:grpSp>
        <p:nvGrpSpPr>
          <p:cNvPr id="5" name="Group 5"/>
          <p:cNvGrpSpPr/>
          <p:nvPr/>
        </p:nvGrpSpPr>
        <p:grpSpPr>
          <a:xfrm rot="-1711282">
            <a:off x="1533257" y="7690270"/>
            <a:ext cx="667432" cy="667432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73871" y="73871"/>
              <a:ext cx="665058" cy="665058"/>
            </a:xfrm>
            <a:custGeom>
              <a:avLst/>
              <a:gdLst/>
              <a:ahLst/>
              <a:cxnLst/>
              <a:rect l="l" t="t" r="r" b="b"/>
              <a:pathLst>
                <a:path w="665058" h="665058">
                  <a:moveTo>
                    <a:pt x="381585" y="31241"/>
                  </a:moveTo>
                  <a:lnTo>
                    <a:pt x="412789" y="98102"/>
                  </a:lnTo>
                  <a:cubicBezTo>
                    <a:pt x="444477" y="166002"/>
                    <a:pt x="499056" y="220581"/>
                    <a:pt x="566956" y="252269"/>
                  </a:cubicBezTo>
                  <a:lnTo>
                    <a:pt x="633817" y="283473"/>
                  </a:lnTo>
                  <a:cubicBezTo>
                    <a:pt x="652876" y="292368"/>
                    <a:pt x="665058" y="311497"/>
                    <a:pt x="665058" y="332529"/>
                  </a:cubicBezTo>
                  <a:cubicBezTo>
                    <a:pt x="665058" y="353561"/>
                    <a:pt x="652876" y="372690"/>
                    <a:pt x="633817" y="381585"/>
                  </a:cubicBezTo>
                  <a:lnTo>
                    <a:pt x="566956" y="412789"/>
                  </a:lnTo>
                  <a:cubicBezTo>
                    <a:pt x="499056" y="444477"/>
                    <a:pt x="444477" y="499056"/>
                    <a:pt x="412789" y="566956"/>
                  </a:cubicBezTo>
                  <a:lnTo>
                    <a:pt x="381585" y="633817"/>
                  </a:lnTo>
                  <a:cubicBezTo>
                    <a:pt x="372690" y="652876"/>
                    <a:pt x="353561" y="665058"/>
                    <a:pt x="332529" y="665058"/>
                  </a:cubicBezTo>
                  <a:cubicBezTo>
                    <a:pt x="311497" y="665058"/>
                    <a:pt x="292368" y="652876"/>
                    <a:pt x="283473" y="633817"/>
                  </a:cubicBezTo>
                  <a:lnTo>
                    <a:pt x="252269" y="566956"/>
                  </a:lnTo>
                  <a:cubicBezTo>
                    <a:pt x="220581" y="499056"/>
                    <a:pt x="166002" y="444477"/>
                    <a:pt x="98102" y="412789"/>
                  </a:cubicBezTo>
                  <a:lnTo>
                    <a:pt x="31241" y="381585"/>
                  </a:lnTo>
                  <a:cubicBezTo>
                    <a:pt x="12182" y="372690"/>
                    <a:pt x="0" y="353561"/>
                    <a:pt x="0" y="332529"/>
                  </a:cubicBezTo>
                  <a:cubicBezTo>
                    <a:pt x="0" y="311497"/>
                    <a:pt x="12182" y="292368"/>
                    <a:pt x="31241" y="283473"/>
                  </a:cubicBezTo>
                  <a:lnTo>
                    <a:pt x="98102" y="252269"/>
                  </a:lnTo>
                  <a:cubicBezTo>
                    <a:pt x="166002" y="220581"/>
                    <a:pt x="220581" y="166002"/>
                    <a:pt x="252269" y="98102"/>
                  </a:cubicBezTo>
                  <a:lnTo>
                    <a:pt x="283473" y="31241"/>
                  </a:lnTo>
                  <a:cubicBezTo>
                    <a:pt x="292368" y="12182"/>
                    <a:pt x="311497" y="0"/>
                    <a:pt x="332529" y="0"/>
                  </a:cubicBezTo>
                  <a:cubicBezTo>
                    <a:pt x="353561" y="0"/>
                    <a:pt x="372690" y="12182"/>
                    <a:pt x="381585" y="31241"/>
                  </a:cubicBezTo>
                  <a:close/>
                </a:path>
              </a:pathLst>
            </a:custGeom>
            <a:solidFill>
              <a:srgbClr val="323232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190500" y="152400"/>
              <a:ext cx="431800" cy="469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30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776253" y="2307007"/>
            <a:ext cx="770761" cy="770761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F8508"/>
            </a:solidFill>
          </p:spPr>
        </p:sp>
        <p:sp>
          <p:nvSpPr>
            <p:cNvPr id="10" name="TextBox 1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55"/>
                </a:lnSpc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16008349" y="2542151"/>
            <a:ext cx="306569" cy="306569"/>
          </a:xfrm>
          <a:custGeom>
            <a:avLst/>
            <a:gdLst/>
            <a:ahLst/>
            <a:cxnLst/>
            <a:rect l="l" t="t" r="r" b="b"/>
            <a:pathLst>
              <a:path w="306569" h="306569">
                <a:moveTo>
                  <a:pt x="0" y="0"/>
                </a:moveTo>
                <a:lnTo>
                  <a:pt x="306569" y="0"/>
                </a:lnTo>
                <a:lnTo>
                  <a:pt x="306569" y="306569"/>
                </a:lnTo>
                <a:lnTo>
                  <a:pt x="0" y="306569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2" name="TextBox 12"/>
          <p:cNvSpPr txBox="1"/>
          <p:nvPr/>
        </p:nvSpPr>
        <p:spPr>
          <a:xfrm>
            <a:off x="1289339" y="1768875"/>
            <a:ext cx="7335402" cy="27511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694"/>
              </a:lnSpc>
            </a:pPr>
            <a:r>
              <a:rPr lang="en-US" sz="10089" b="1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Questions  Feedback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35185" y="962025"/>
            <a:ext cx="6841068" cy="8711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01"/>
              </a:lnSpc>
            </a:pPr>
            <a:r>
              <a:rPr lang="en-US" sz="3072" b="1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📌 Open to guidance on:</a:t>
            </a:r>
          </a:p>
          <a:p>
            <a:pPr algn="l">
              <a:lnSpc>
                <a:spcPts val="2566"/>
              </a:lnSpc>
              <a:spcBef>
                <a:spcPct val="0"/>
              </a:spcBef>
            </a:pPr>
            <a:endParaRPr lang="en-US" sz="3072" b="1">
              <a:solidFill>
                <a:srgbClr val="323232"/>
              </a:solidFill>
              <a:latin typeface="Bricolage Grotesque Bold"/>
              <a:ea typeface="Bricolage Grotesque Bold"/>
              <a:cs typeface="Bricolage Grotesque Bold"/>
              <a:sym typeface="Bricolage Grotesque Bold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9037507" y="2801095"/>
            <a:ext cx="5543923" cy="18103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61334" lvl="1" indent="-280667" algn="just">
              <a:lnSpc>
                <a:spcPts val="3639"/>
              </a:lnSpc>
              <a:buFont typeface="Arial"/>
              <a:buChar char="•"/>
            </a:pPr>
            <a:r>
              <a:rPr lang="en-US" sz="2599" b="1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Scope limits</a:t>
            </a:r>
          </a:p>
          <a:p>
            <a:pPr marL="561334" lvl="1" indent="-280667" algn="just">
              <a:lnSpc>
                <a:spcPts val="3639"/>
              </a:lnSpc>
              <a:buFont typeface="Arial"/>
              <a:buChar char="•"/>
            </a:pPr>
            <a:r>
              <a:rPr lang="en-US" sz="2599" b="1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Additional policy documents</a:t>
            </a:r>
          </a:p>
          <a:p>
            <a:pPr marL="561334" lvl="1" indent="-280667" algn="just">
              <a:lnSpc>
                <a:spcPts val="3639"/>
              </a:lnSpc>
              <a:buFont typeface="Arial"/>
              <a:buChar char="•"/>
            </a:pPr>
            <a:r>
              <a:rPr lang="en-US" sz="2599" b="1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Institutional case emphasis</a:t>
            </a:r>
          </a:p>
          <a:p>
            <a:pPr algn="just">
              <a:lnSpc>
                <a:spcPts val="3639"/>
              </a:lnSpc>
            </a:pPr>
            <a:endParaRPr lang="en-US" sz="2599" b="1">
              <a:solidFill>
                <a:srgbClr val="323232"/>
              </a:solidFill>
              <a:latin typeface="Bricolage Grotesque Bold"/>
              <a:ea typeface="Bricolage Grotesque Bold"/>
              <a:cs typeface="Bricolage Grotesque Bold"/>
              <a:sym typeface="Bricolage Grotesque Bold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711704" y="796299"/>
            <a:ext cx="91161" cy="91161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F8508"/>
            </a:solidFill>
          </p:spPr>
        </p:sp>
        <p:sp>
          <p:nvSpPr>
            <p:cNvPr id="17" name="TextBox 1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55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2352407" y="-1378056"/>
            <a:ext cx="13389562" cy="13570084"/>
          </a:xfrm>
          <a:custGeom>
            <a:avLst/>
            <a:gdLst/>
            <a:ahLst/>
            <a:cxnLst/>
            <a:rect l="l" t="t" r="r" b="b"/>
            <a:pathLst>
              <a:path w="13389562" h="13570084">
                <a:moveTo>
                  <a:pt x="0" y="0"/>
                </a:moveTo>
                <a:lnTo>
                  <a:pt x="13389562" y="0"/>
                </a:lnTo>
                <a:lnTo>
                  <a:pt x="13389562" y="13570084"/>
                </a:lnTo>
                <a:lnTo>
                  <a:pt x="0" y="1357008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7667555" y="1555672"/>
            <a:ext cx="6775724" cy="8065344"/>
            <a:chOff x="0" y="0"/>
            <a:chExt cx="1049737" cy="124953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049737" cy="1249533"/>
            </a:xfrm>
            <a:custGeom>
              <a:avLst/>
              <a:gdLst/>
              <a:ahLst/>
              <a:cxnLst/>
              <a:rect l="l" t="t" r="r" b="b"/>
              <a:pathLst>
                <a:path w="1049737" h="1249533">
                  <a:moveTo>
                    <a:pt x="47989" y="0"/>
                  </a:moveTo>
                  <a:lnTo>
                    <a:pt x="1001748" y="0"/>
                  </a:lnTo>
                  <a:cubicBezTo>
                    <a:pt x="1028251" y="0"/>
                    <a:pt x="1049737" y="21485"/>
                    <a:pt x="1049737" y="47989"/>
                  </a:cubicBezTo>
                  <a:lnTo>
                    <a:pt x="1049737" y="1201544"/>
                  </a:lnTo>
                  <a:cubicBezTo>
                    <a:pt x="1049737" y="1214271"/>
                    <a:pt x="1044681" y="1226477"/>
                    <a:pt x="1035681" y="1235477"/>
                  </a:cubicBezTo>
                  <a:cubicBezTo>
                    <a:pt x="1026682" y="1244477"/>
                    <a:pt x="1014475" y="1249533"/>
                    <a:pt x="1001748" y="1249533"/>
                  </a:cubicBezTo>
                  <a:lnTo>
                    <a:pt x="47989" y="1249533"/>
                  </a:lnTo>
                  <a:cubicBezTo>
                    <a:pt x="35262" y="1249533"/>
                    <a:pt x="23055" y="1244477"/>
                    <a:pt x="14056" y="1235477"/>
                  </a:cubicBezTo>
                  <a:cubicBezTo>
                    <a:pt x="5056" y="1226477"/>
                    <a:pt x="0" y="1214271"/>
                    <a:pt x="0" y="1201544"/>
                  </a:cubicBezTo>
                  <a:lnTo>
                    <a:pt x="0" y="47989"/>
                  </a:lnTo>
                  <a:cubicBezTo>
                    <a:pt x="0" y="35262"/>
                    <a:pt x="5056" y="23055"/>
                    <a:pt x="14056" y="14056"/>
                  </a:cubicBezTo>
                  <a:cubicBezTo>
                    <a:pt x="23055" y="5056"/>
                    <a:pt x="35262" y="0"/>
                    <a:pt x="47989" y="0"/>
                  </a:cubicBezTo>
                  <a:close/>
                </a:path>
              </a:pathLst>
            </a:custGeom>
            <a:blipFill>
              <a:blip r:embed="rId4"/>
              <a:stretch>
                <a:fillRect l="-11481" r="-67179"/>
              </a:stretch>
            </a:blipFill>
          </p:spPr>
        </p:sp>
      </p:grpSp>
      <p:grpSp>
        <p:nvGrpSpPr>
          <p:cNvPr id="5" name="Group 5"/>
          <p:cNvGrpSpPr/>
          <p:nvPr/>
        </p:nvGrpSpPr>
        <p:grpSpPr>
          <a:xfrm rot="961947">
            <a:off x="15075602" y="6645854"/>
            <a:ext cx="915782" cy="915782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59222" y="59222"/>
              <a:ext cx="694356" cy="694356"/>
            </a:xfrm>
            <a:custGeom>
              <a:avLst/>
              <a:gdLst/>
              <a:ahLst/>
              <a:cxnLst/>
              <a:rect l="l" t="t" r="r" b="b"/>
              <a:pathLst>
                <a:path w="694356" h="694356">
                  <a:moveTo>
                    <a:pt x="386506" y="25045"/>
                  </a:moveTo>
                  <a:lnTo>
                    <a:pt x="437166" y="133595"/>
                  </a:lnTo>
                  <a:cubicBezTo>
                    <a:pt x="462570" y="188030"/>
                    <a:pt x="506326" y="231786"/>
                    <a:pt x="560761" y="257190"/>
                  </a:cubicBezTo>
                  <a:lnTo>
                    <a:pt x="669311" y="307850"/>
                  </a:lnTo>
                  <a:cubicBezTo>
                    <a:pt x="684590" y="314981"/>
                    <a:pt x="694356" y="330317"/>
                    <a:pt x="694356" y="347178"/>
                  </a:cubicBezTo>
                  <a:cubicBezTo>
                    <a:pt x="694356" y="364039"/>
                    <a:pt x="684590" y="379375"/>
                    <a:pt x="669311" y="386506"/>
                  </a:cubicBezTo>
                  <a:lnTo>
                    <a:pt x="560761" y="437166"/>
                  </a:lnTo>
                  <a:cubicBezTo>
                    <a:pt x="506326" y="462570"/>
                    <a:pt x="462570" y="506326"/>
                    <a:pt x="437166" y="560761"/>
                  </a:cubicBezTo>
                  <a:lnTo>
                    <a:pt x="386506" y="669311"/>
                  </a:lnTo>
                  <a:cubicBezTo>
                    <a:pt x="379375" y="684590"/>
                    <a:pt x="364039" y="694356"/>
                    <a:pt x="347178" y="694356"/>
                  </a:cubicBezTo>
                  <a:cubicBezTo>
                    <a:pt x="330317" y="694356"/>
                    <a:pt x="314981" y="684590"/>
                    <a:pt x="307850" y="669311"/>
                  </a:cubicBezTo>
                  <a:lnTo>
                    <a:pt x="257190" y="560761"/>
                  </a:lnTo>
                  <a:cubicBezTo>
                    <a:pt x="231786" y="506326"/>
                    <a:pt x="188030" y="462570"/>
                    <a:pt x="133595" y="437166"/>
                  </a:cubicBezTo>
                  <a:lnTo>
                    <a:pt x="25045" y="386506"/>
                  </a:lnTo>
                  <a:cubicBezTo>
                    <a:pt x="9766" y="379375"/>
                    <a:pt x="0" y="364039"/>
                    <a:pt x="0" y="347178"/>
                  </a:cubicBezTo>
                  <a:cubicBezTo>
                    <a:pt x="0" y="330317"/>
                    <a:pt x="9766" y="314981"/>
                    <a:pt x="25045" y="307850"/>
                  </a:cubicBezTo>
                  <a:lnTo>
                    <a:pt x="133595" y="257190"/>
                  </a:lnTo>
                  <a:cubicBezTo>
                    <a:pt x="188030" y="231786"/>
                    <a:pt x="231786" y="188030"/>
                    <a:pt x="257190" y="133595"/>
                  </a:cubicBezTo>
                  <a:lnTo>
                    <a:pt x="307850" y="25045"/>
                  </a:lnTo>
                  <a:cubicBezTo>
                    <a:pt x="314981" y="9766"/>
                    <a:pt x="330317" y="0"/>
                    <a:pt x="347178" y="0"/>
                  </a:cubicBezTo>
                  <a:cubicBezTo>
                    <a:pt x="364039" y="0"/>
                    <a:pt x="379375" y="9766"/>
                    <a:pt x="386506" y="25045"/>
                  </a:cubicBezTo>
                  <a:close/>
                </a:path>
              </a:pathLst>
            </a:custGeom>
            <a:solidFill>
              <a:srgbClr val="323232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190500" y="152400"/>
              <a:ext cx="431800" cy="469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30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349188" y="2380543"/>
            <a:ext cx="1294433" cy="1294433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F8508"/>
            </a:solidFill>
          </p:spPr>
        </p:sp>
        <p:sp>
          <p:nvSpPr>
            <p:cNvPr id="10" name="TextBox 1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30"/>
                </a:lnSpc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8553498" y="2584854"/>
            <a:ext cx="885811" cy="885811"/>
          </a:xfrm>
          <a:custGeom>
            <a:avLst/>
            <a:gdLst/>
            <a:ahLst/>
            <a:cxnLst/>
            <a:rect l="l" t="t" r="r" b="b"/>
            <a:pathLst>
              <a:path w="885811" h="885811">
                <a:moveTo>
                  <a:pt x="0" y="0"/>
                </a:moveTo>
                <a:lnTo>
                  <a:pt x="885812" y="0"/>
                </a:lnTo>
                <a:lnTo>
                  <a:pt x="885812" y="885811"/>
                </a:lnTo>
                <a:lnTo>
                  <a:pt x="0" y="88581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2" name="TextBox 12"/>
          <p:cNvSpPr txBox="1"/>
          <p:nvPr/>
        </p:nvSpPr>
        <p:spPr>
          <a:xfrm>
            <a:off x="711704" y="2305283"/>
            <a:ext cx="7586205" cy="34186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883"/>
              </a:lnSpc>
            </a:pPr>
            <a:r>
              <a:rPr lang="en-US" sz="14980" b="1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Thank</a:t>
            </a:r>
          </a:p>
          <a:p>
            <a:pPr algn="l">
              <a:lnSpc>
                <a:spcPts val="12883"/>
              </a:lnSpc>
            </a:pPr>
            <a:r>
              <a:rPr lang="en-US" sz="14980" b="1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You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711704" y="796299"/>
            <a:ext cx="91161" cy="91161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F8508"/>
            </a:solidFill>
          </p:spPr>
        </p:sp>
        <p:sp>
          <p:nvSpPr>
            <p:cNvPr id="15" name="TextBox 1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55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798755">
            <a:off x="6256218" y="2237233"/>
            <a:ext cx="14736981" cy="12739482"/>
          </a:xfrm>
          <a:custGeom>
            <a:avLst/>
            <a:gdLst/>
            <a:ahLst/>
            <a:cxnLst/>
            <a:rect l="l" t="t" r="r" b="b"/>
            <a:pathLst>
              <a:path w="14736981" h="12739482">
                <a:moveTo>
                  <a:pt x="0" y="0"/>
                </a:moveTo>
                <a:lnTo>
                  <a:pt x="14736981" y="0"/>
                </a:lnTo>
                <a:lnTo>
                  <a:pt x="14736981" y="12739482"/>
                </a:lnTo>
                <a:lnTo>
                  <a:pt x="0" y="1273948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575594" y="1438275"/>
            <a:ext cx="10976423" cy="86143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881178" lvl="1" indent="-440589" algn="l">
              <a:lnSpc>
                <a:spcPts val="5713"/>
              </a:lnSpc>
              <a:buFont typeface="Arial"/>
              <a:buChar char="•"/>
            </a:pPr>
            <a:r>
              <a:rPr lang="en-US" sz="4081">
                <a:solidFill>
                  <a:srgbClr val="323232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Isaacs et al. (2023). Predictive validity study on DET performance.</a:t>
            </a:r>
          </a:p>
          <a:p>
            <a:pPr marL="881178" lvl="1" indent="-440589" algn="l">
              <a:lnSpc>
                <a:spcPts val="5713"/>
              </a:lnSpc>
              <a:buFont typeface="Arial"/>
              <a:buChar char="•"/>
            </a:pPr>
            <a:r>
              <a:rPr lang="en-US" sz="4081">
                <a:solidFill>
                  <a:srgbClr val="323232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Yao (2023). Perceptions of fairness in online English testing.</a:t>
            </a:r>
          </a:p>
          <a:p>
            <a:pPr marL="881178" lvl="1" indent="-440589" algn="l">
              <a:lnSpc>
                <a:spcPts val="5713"/>
              </a:lnSpc>
              <a:buFont typeface="Arial"/>
              <a:buChar char="•"/>
            </a:pPr>
            <a:r>
              <a:rPr lang="en-US" sz="4081">
                <a:solidFill>
                  <a:srgbClr val="323232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UCAS (2025). Fair Admissions Principles.</a:t>
            </a:r>
          </a:p>
          <a:p>
            <a:pPr marL="881178" lvl="1" indent="-440589" algn="l">
              <a:lnSpc>
                <a:spcPts val="5713"/>
              </a:lnSpc>
              <a:buFont typeface="Arial"/>
              <a:buChar char="•"/>
            </a:pPr>
            <a:r>
              <a:rPr lang="en-US" sz="4081">
                <a:solidFill>
                  <a:srgbClr val="323232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QAA (2024). Quality Code for Higher Education.</a:t>
            </a:r>
          </a:p>
          <a:p>
            <a:pPr marL="881178" lvl="1" indent="-440589" algn="l">
              <a:lnSpc>
                <a:spcPts val="5713"/>
              </a:lnSpc>
              <a:buFont typeface="Arial"/>
              <a:buChar char="•"/>
            </a:pPr>
            <a:r>
              <a:rPr lang="en-US" sz="4081">
                <a:solidFill>
                  <a:srgbClr val="323232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UKVI (2025). Secure English Language Test (SELT) Regulations.</a:t>
            </a:r>
          </a:p>
          <a:p>
            <a:pPr marL="881178" lvl="1" indent="-440589" algn="l">
              <a:lnSpc>
                <a:spcPts val="5713"/>
              </a:lnSpc>
              <a:buFont typeface="Arial"/>
              <a:buChar char="•"/>
            </a:pPr>
            <a:r>
              <a:rPr lang="en-US" sz="4081">
                <a:solidFill>
                  <a:srgbClr val="323232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Public admissions pages of Welsh institutions (accessed 2025-26).</a:t>
            </a:r>
          </a:p>
          <a:p>
            <a:pPr algn="l">
              <a:lnSpc>
                <a:spcPts val="5713"/>
              </a:lnSpc>
            </a:pPr>
            <a:endParaRPr lang="en-US" sz="4081">
              <a:solidFill>
                <a:srgbClr val="323232"/>
              </a:solidFill>
              <a:latin typeface="Bricolage Grotesque"/>
              <a:ea typeface="Bricolage Grotesque"/>
              <a:cs typeface="Bricolage Grotesque"/>
              <a:sym typeface="Bricolage Grotesque"/>
            </a:endParaRPr>
          </a:p>
        </p:txBody>
      </p:sp>
      <p:grpSp>
        <p:nvGrpSpPr>
          <p:cNvPr id="4" name="Group 4"/>
          <p:cNvGrpSpPr/>
          <p:nvPr/>
        </p:nvGrpSpPr>
        <p:grpSpPr>
          <a:xfrm rot="-1187103">
            <a:off x="10142912" y="8986877"/>
            <a:ext cx="542845" cy="542845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54495" y="54495"/>
              <a:ext cx="703810" cy="703810"/>
            </a:xfrm>
            <a:custGeom>
              <a:avLst/>
              <a:gdLst/>
              <a:ahLst/>
              <a:cxnLst/>
              <a:rect l="l" t="t" r="r" b="b"/>
              <a:pathLst>
                <a:path w="703810" h="703810">
                  <a:moveTo>
                    <a:pt x="388094" y="23047"/>
                  </a:moveTo>
                  <a:lnTo>
                    <a:pt x="445032" y="145048"/>
                  </a:lnTo>
                  <a:cubicBezTo>
                    <a:pt x="468409" y="195138"/>
                    <a:pt x="508672" y="235401"/>
                    <a:pt x="558762" y="258778"/>
                  </a:cubicBezTo>
                  <a:lnTo>
                    <a:pt x="680763" y="315716"/>
                  </a:lnTo>
                  <a:cubicBezTo>
                    <a:pt x="694823" y="322278"/>
                    <a:pt x="703810" y="336389"/>
                    <a:pt x="703810" y="351905"/>
                  </a:cubicBezTo>
                  <a:cubicBezTo>
                    <a:pt x="703810" y="367421"/>
                    <a:pt x="694823" y="381532"/>
                    <a:pt x="680763" y="388094"/>
                  </a:cubicBezTo>
                  <a:lnTo>
                    <a:pt x="558762" y="445032"/>
                  </a:lnTo>
                  <a:cubicBezTo>
                    <a:pt x="508672" y="468409"/>
                    <a:pt x="468409" y="508672"/>
                    <a:pt x="445032" y="558762"/>
                  </a:cubicBezTo>
                  <a:lnTo>
                    <a:pt x="388094" y="680763"/>
                  </a:lnTo>
                  <a:cubicBezTo>
                    <a:pt x="381532" y="694823"/>
                    <a:pt x="367421" y="703810"/>
                    <a:pt x="351905" y="703810"/>
                  </a:cubicBezTo>
                  <a:cubicBezTo>
                    <a:pt x="336389" y="703810"/>
                    <a:pt x="322278" y="694823"/>
                    <a:pt x="315716" y="680763"/>
                  </a:cubicBezTo>
                  <a:lnTo>
                    <a:pt x="258778" y="558762"/>
                  </a:lnTo>
                  <a:cubicBezTo>
                    <a:pt x="235401" y="508672"/>
                    <a:pt x="195138" y="468409"/>
                    <a:pt x="145048" y="445032"/>
                  </a:cubicBezTo>
                  <a:lnTo>
                    <a:pt x="23047" y="388094"/>
                  </a:lnTo>
                  <a:cubicBezTo>
                    <a:pt x="8987" y="381532"/>
                    <a:pt x="0" y="367421"/>
                    <a:pt x="0" y="351905"/>
                  </a:cubicBezTo>
                  <a:cubicBezTo>
                    <a:pt x="0" y="336389"/>
                    <a:pt x="8987" y="322278"/>
                    <a:pt x="23047" y="315716"/>
                  </a:cubicBezTo>
                  <a:lnTo>
                    <a:pt x="145048" y="258778"/>
                  </a:lnTo>
                  <a:cubicBezTo>
                    <a:pt x="195138" y="235401"/>
                    <a:pt x="235401" y="195138"/>
                    <a:pt x="258778" y="145048"/>
                  </a:cubicBezTo>
                  <a:lnTo>
                    <a:pt x="315716" y="23047"/>
                  </a:lnTo>
                  <a:cubicBezTo>
                    <a:pt x="322278" y="8987"/>
                    <a:pt x="336389" y="0"/>
                    <a:pt x="351905" y="0"/>
                  </a:cubicBezTo>
                  <a:cubicBezTo>
                    <a:pt x="367421" y="0"/>
                    <a:pt x="381532" y="8987"/>
                    <a:pt x="388094" y="23047"/>
                  </a:cubicBezTo>
                  <a:close/>
                </a:path>
              </a:pathLst>
            </a:custGeom>
            <a:solidFill>
              <a:srgbClr val="323232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190500" y="152400"/>
              <a:ext cx="431800" cy="469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30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711704" y="8834814"/>
            <a:ext cx="770761" cy="770761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23232"/>
            </a:solidFill>
          </p:spPr>
        </p:sp>
        <p:sp>
          <p:nvSpPr>
            <p:cNvPr id="9" name="TextBox 9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55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945906" y="9078542"/>
            <a:ext cx="302356" cy="302356"/>
          </a:xfrm>
          <a:custGeom>
            <a:avLst/>
            <a:gdLst/>
            <a:ahLst/>
            <a:cxnLst/>
            <a:rect l="l" t="t" r="r" b="b"/>
            <a:pathLst>
              <a:path w="302356" h="302356">
                <a:moveTo>
                  <a:pt x="0" y="0"/>
                </a:moveTo>
                <a:lnTo>
                  <a:pt x="302356" y="0"/>
                </a:lnTo>
                <a:lnTo>
                  <a:pt x="302356" y="302356"/>
                </a:lnTo>
                <a:lnTo>
                  <a:pt x="0" y="30235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1" name="TextBox 11"/>
          <p:cNvSpPr txBox="1"/>
          <p:nvPr/>
        </p:nvSpPr>
        <p:spPr>
          <a:xfrm>
            <a:off x="945906" y="523875"/>
            <a:ext cx="8637948" cy="1000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815"/>
              </a:lnSpc>
            </a:pPr>
            <a:r>
              <a:rPr lang="en-US" sz="6512" b="1">
                <a:solidFill>
                  <a:srgbClr val="323232"/>
                </a:solidFill>
                <a:latin typeface="Bricolage Grotesque Bold"/>
                <a:ea typeface="Bricolage Grotesque Bold"/>
                <a:cs typeface="Bricolage Grotesque Bold"/>
                <a:sym typeface="Bricolage Grotesque Bold"/>
              </a:rPr>
              <a:t>Key References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9018448" y="6980073"/>
            <a:ext cx="1294433" cy="1294433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F8508"/>
            </a:solidFill>
          </p:spPr>
        </p:sp>
        <p:sp>
          <p:nvSpPr>
            <p:cNvPr id="14" name="TextBox 14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30"/>
                </a:lnSpc>
              </a:pPr>
              <a:endParaRPr/>
            </a:p>
          </p:txBody>
        </p:sp>
      </p:grpSp>
      <p:sp>
        <p:nvSpPr>
          <p:cNvPr id="15" name="Freeform 15"/>
          <p:cNvSpPr/>
          <p:nvPr/>
        </p:nvSpPr>
        <p:spPr>
          <a:xfrm>
            <a:off x="9222759" y="7184383"/>
            <a:ext cx="885811" cy="885811"/>
          </a:xfrm>
          <a:custGeom>
            <a:avLst/>
            <a:gdLst/>
            <a:ahLst/>
            <a:cxnLst/>
            <a:rect l="l" t="t" r="r" b="b"/>
            <a:pathLst>
              <a:path w="885811" h="885811">
                <a:moveTo>
                  <a:pt x="0" y="0"/>
                </a:moveTo>
                <a:lnTo>
                  <a:pt x="885811" y="0"/>
                </a:lnTo>
                <a:lnTo>
                  <a:pt x="885811" y="885812"/>
                </a:lnTo>
                <a:lnTo>
                  <a:pt x="0" y="88581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16" name="AutoShape 16"/>
          <p:cNvSpPr/>
          <p:nvPr/>
        </p:nvSpPr>
        <p:spPr>
          <a:xfrm flipV="1">
            <a:off x="17160902" y="9387963"/>
            <a:ext cx="402200" cy="0"/>
          </a:xfrm>
          <a:prstGeom prst="line">
            <a:avLst/>
          </a:prstGeom>
          <a:ln w="38100" cap="flat">
            <a:solidFill>
              <a:srgbClr val="323232"/>
            </a:solidFill>
            <a:prstDash val="solid"/>
            <a:headEnd type="none" w="sm" len="sm"/>
            <a:tailEnd type="arrow" w="med" len="sm"/>
          </a:ln>
        </p:spPr>
      </p:sp>
      <p:grpSp>
        <p:nvGrpSpPr>
          <p:cNvPr id="17" name="Group 17"/>
          <p:cNvGrpSpPr/>
          <p:nvPr/>
        </p:nvGrpSpPr>
        <p:grpSpPr>
          <a:xfrm>
            <a:off x="711704" y="796299"/>
            <a:ext cx="91161" cy="91161"/>
            <a:chOff x="0" y="0"/>
            <a:chExt cx="812800" cy="8128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F8508"/>
            </a:solidFill>
          </p:spPr>
        </p:sp>
        <p:sp>
          <p:nvSpPr>
            <p:cNvPr id="19" name="TextBox 19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55"/>
                </a:lnSpc>
              </a:pPr>
              <a:endParaRPr/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366</Words>
  <Application>Microsoft Office PowerPoint</Application>
  <PresentationFormat>Custom</PresentationFormat>
  <Paragraphs>76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Bricolage Grotesque Bold</vt:lpstr>
      <vt:lpstr>Bricolage Grotesque</vt:lpstr>
      <vt:lpstr>Bricolage Grotesque Light</vt:lpstr>
      <vt:lpstr>Bricolage Grotesque Semi-Bold</vt:lpstr>
      <vt:lpstr>Calibri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Orange White Modern Bold Company Annual Report Presentation</dc:title>
  <dc:creator>Roya</dc:creator>
  <cp:lastModifiedBy>roya barati</cp:lastModifiedBy>
  <cp:revision>1</cp:revision>
  <dcterms:created xsi:type="dcterms:W3CDTF">2006-08-16T00:00:00Z</dcterms:created>
  <dcterms:modified xsi:type="dcterms:W3CDTF">2025-12-07T09:32:30Z</dcterms:modified>
  <dc:identifier>DAG6uhm78s4</dc:identifier>
</cp:coreProperties>
</file>