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3568" autoAdjust="0"/>
  </p:normalViewPr>
  <p:slideViewPr>
    <p:cSldViewPr snapToGrid="0" snapToObjects="1">
      <p:cViewPr varScale="1">
        <p:scale>
          <a:sx n="107" d="100"/>
          <a:sy n="107" d="100"/>
        </p:scale>
        <p:origin x="1180"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7538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Today we're going to explore distributed development—managing software teams and version control. This is crucial knowledge for modern software engineering where teams are often distributed across locations and need coordinated ways of working together.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begin by establishing the fundamentals. Software development follows a structured process called the Software Development Life Cycle or SDLC. Within this framework, we implement our work using specific methodologies. There are numerous methodologies available, and the choice depends on the project and organisational needs.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focusing on Agile approaches, which are dominant in modern development. You might encounter XP, RAD, and RUP in your reading. However, for this module, concentrate on SCRUM, LeSS which stands for Large-Scale Scrum, SAFe which is the Scaled Agile Framework, and possibly Kanban. These are the methodologies you'll most likely use in professional practice.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review what we've covered so far. For requirements analysis, we use user stories that capture both functional and non-functional requirements. For system design, we employ various tools—UML diagrams, flowcharts, data flow diagrams, and descriptive documentation. Each tool serves different aspects of the design process.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important reality: not all software projects are equal in complexity. Larger, more complex projects bring significant implications. They require larger teams, involve multiple technologies and programming languages, and need multiple system interfaces. These factors fundamentally impact how we approach development and which methodologies work best.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brings us to important questions about Scrum at scale. How do larger teams affect development practice? What impact do multiple technologies have? Does Scrum handle multiple languages well? And what types of software development suit Scrum best? These are critical considerations when choosing your development approach.</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small projects, Scrum really excels. There are fewer issues with requirement identification. Task division is less complex. Managing tasks becomes easier. And monitoring team progress is straightforward. This is why Scrum is so popular for small to medium-sized projects with focused teams.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large projects require scaling these approaches. We adapt Scrum into frameworks like LeSS and SAFe specifically designed for enterprise-scale projects. These require much greater collaboration and communication. You'll often have multiple developers working on a single task, which introduces new coordination challenges we need to manage.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have we learned about Scrum? It provides excellent task division and clear responsibility assignment. It promotes strong collaboration and user involvement, though identifying the actual end user isn't always straightforward. One challenge is that management structures can become quite complex, particularly in scaled implementations.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think about team evaluation. You have a development team working on a project. How productive are they really? How efficient? Is everyone contributing appropriately? These aren't easy questions to answer subjectively—we need objective measurements and metrics.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measuring teams, start by defining exactly what you want to know. Different stakeholders need different information. Management needs strategic oversight metrics. The development team needs tactical performance indicators. And end users care about delivery and quality metrics. Your measurement approach should address all these perspectives.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Larger teams introduce specific challenges. Code maintenance becomes more difficult with more contributors. Communication becomes mandatory—the Airbus case study demonstrates what happens when communication breaks down in large distributed teams. When many developers edit code simultaneously, we need special tools and processes to manage this effectively.</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this scenario: you have two teams, Team A and Team B, with very different approaches. Which one is more efficient? The answer might surprise you—it's not as obvious as it first appears. We need to look deeper than surface metrics.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examine the details. Team A contributed 2000 lines of code in 50 man-hours across three different features. Team B contributed 200 lines of code in 120 man-hours on just one feature. At first glance, Team A looks far more productive. But is that really the case?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all is as it appears. More code doesn't automatically mean better work—sometimes concise, elegant solutions are superior to verbose ones. More hours worked doesn't necessarily mean higher productivity—efficiency matters more than time spent. Your metrics must align with actual value delivered to the project and stakeholders.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metrics should we consider? Time taken for tasks. Code contributions and commits. Features worked on. Accountability tracking for when things go wrong. And the ability to recover from erroneous code entries. Which metrics matter most? That entirely depends on what your organisation considers important and valuable.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Version control provides the solution to many of these distributed development challenges. But what exactly is version control? It's a system for tracking changes to files over time, enabling multiple developers to work on the same codebase without conflicts and maintaining a complete history of all changes.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common version control systems. CVS and SVN both use client-server architecture where there's a central repository. Git and Mercurial use peer-based distributed architecture where each developer has a complete repository copy. Git has become the industry standard, but understanding the differences helps you choose the right tool.</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does version control actually do for us? Its primary function is tracking changes to code over time. It provides features that enable team collaboration—branching, merging, conflict resolution. And it enables management processes like monitoring progress, tracking contributions, and analysing team performance over time.</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Version control offers substantial benefits. It elucidates individual contributions to features, showing exactly who did what. It can help identify team members who may be underperforming, though this should be used carefully and fairly. It shows team efficiency trends over time. And it provides valuable statistics that can be shared with clients about project progress.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methodologies, there are many version control systems available. Which should you choose? In professional practice, this is usually governed by the organisation. They'll have existing infrastructure, team expertise, and integration requirements that drive the decision. However, understanding the options helps you adapt to different environments.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focus on Subversion as a specific example. What features does SVN provide? How does it identify and track individual developers? What mechanisms exist for recovering code—rolling back changes or retrieving old versions? And how does it represent project information to users? Understanding these specifics helps you use the tool effectively.</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consider security aspects. What security is involved in accessing SVN project details? Authentication, authorisation, access controls. What are the implications? You need to balance collaboration—allowing team members to work together—with project confidentiality and intellectual property protection. This balance is crucial in professional software development.</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p:nvPr/>
        </p:nvSpPr>
        <p:spPr>
          <a:xfrm>
            <a:off x="432590" y="1485900"/>
            <a:ext cx="8278820" cy="685800"/>
          </a:xfrm>
          <a:prstGeom prst="rect">
            <a:avLst/>
          </a:prstGeom>
          <a:noFill/>
          <a:ln/>
        </p:spPr>
        <p:txBody>
          <a:bodyPr wrap="square" lIns="0" tIns="0" rIns="0" bIns="0" rtlCol="0" anchor="t"/>
          <a:lstStyle/>
          <a:p>
            <a:pPr marL="0" indent="0" algn="ctr">
              <a:lnSpc>
                <a:spcPts val="5400"/>
              </a:lnSpc>
              <a:spcAft>
                <a:spcPts val="1200"/>
              </a:spcAft>
              <a:buNone/>
            </a:pPr>
            <a:r>
              <a:rPr lang="en-US" sz="5400" b="1" dirty="0">
                <a:solidFill>
                  <a:srgbClr val="FFFFFF"/>
                </a:solidFill>
                <a:latin typeface="Arial" pitchFamily="34" charset="0"/>
                <a:ea typeface="Arial" pitchFamily="34" charset="-122"/>
                <a:cs typeface="Arial" pitchFamily="34" charset="-120"/>
              </a:rPr>
              <a:t>Distributed Development</a:t>
            </a:r>
            <a:endParaRPr lang="en-US" sz="5400" dirty="0"/>
          </a:p>
        </p:txBody>
      </p:sp>
      <p:sp>
        <p:nvSpPr>
          <p:cNvPr id="3" name="Text 1"/>
          <p:cNvSpPr/>
          <p:nvPr/>
        </p:nvSpPr>
        <p:spPr>
          <a:xfrm>
            <a:off x="1674656" y="2514600"/>
            <a:ext cx="5794689" cy="342900"/>
          </a:xfrm>
          <a:prstGeom prst="rect">
            <a:avLst/>
          </a:prstGeom>
          <a:noFill/>
          <a:ln/>
        </p:spPr>
        <p:txBody>
          <a:bodyPr wrap="square" lIns="0" tIns="0" rIns="0" bIns="0" rtlCol="0" anchor="t"/>
          <a:lstStyle/>
          <a:p>
            <a:pPr marL="0" indent="0" algn="ctr">
              <a:lnSpc>
                <a:spcPts val="2700"/>
              </a:lnSpc>
              <a:spcBef>
                <a:spcPts val="300"/>
              </a:spcBef>
              <a:spcAft>
                <a:spcPts val="2400"/>
              </a:spcAft>
              <a:buNone/>
            </a:pPr>
            <a:r>
              <a:rPr lang="en-US" sz="2250" dirty="0">
                <a:solidFill>
                  <a:srgbClr val="00A4FC"/>
                </a:solidFill>
                <a:latin typeface="Arial" pitchFamily="34" charset="0"/>
                <a:ea typeface="Arial" pitchFamily="34" charset="-122"/>
                <a:cs typeface="Arial" pitchFamily="34" charset="-120"/>
              </a:rPr>
              <a:t>Managing Software Teams &amp; Version Control</a:t>
            </a:r>
            <a:endParaRPr lang="en-US" sz="2250" dirty="0"/>
          </a:p>
        </p:txBody>
      </p:sp>
      <p:sp>
        <p:nvSpPr>
          <p:cNvPr id="4" name="Text 2"/>
          <p:cNvSpPr/>
          <p:nvPr/>
        </p:nvSpPr>
        <p:spPr>
          <a:xfrm>
            <a:off x="2044452" y="3352800"/>
            <a:ext cx="5055096"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500" dirty="0">
                <a:solidFill>
                  <a:srgbClr val="F7FAFC"/>
                </a:solidFill>
                <a:latin typeface="Arial" pitchFamily="34" charset="0"/>
                <a:ea typeface="Arial" pitchFamily="34" charset="-122"/>
                <a:cs typeface="Arial" pitchFamily="34" charset="-120"/>
              </a:rPr>
              <a:t>Modern Approaches to Collaborative Software Engineering</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1371600"/>
          </a:xfrm>
          <a:prstGeom prst="roundRect">
            <a:avLst>
              <a:gd name="adj" fmla="val 4444"/>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13716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5032629" cy="914400"/>
          </a:xfrm>
          <a:prstGeom prst="rect">
            <a:avLst/>
          </a:prstGeom>
          <a:noFill/>
          <a:ln/>
        </p:spPr>
        <p:txBody>
          <a:bodyPr wrap="square" lIns="0" tIns="0" rIns="0" bIns="0" rtlCol="0" anchor="t"/>
          <a:lstStyle/>
          <a:p>
            <a:pPr marL="0" indent="0" algn="l">
              <a:lnSpc>
                <a:spcPts val="3600"/>
              </a:lnSpc>
              <a:buNone/>
            </a:pPr>
            <a:r>
              <a:rPr lang="en-US" sz="3600" b="1" dirty="0">
                <a:solidFill>
                  <a:srgbClr val="FFFFFF"/>
                </a:solidFill>
                <a:latin typeface="Arial" pitchFamily="34" charset="0"/>
                <a:ea typeface="Arial" pitchFamily="34" charset="-122"/>
                <a:cs typeface="Arial" pitchFamily="34" charset="-120"/>
              </a:rPr>
              <a:t>Software Development Follows a Process</a:t>
            </a:r>
            <a:endParaRPr lang="en-US" sz="3600" dirty="0"/>
          </a:p>
        </p:txBody>
      </p:sp>
      <p:sp>
        <p:nvSpPr>
          <p:cNvPr id="5" name="Text 3"/>
          <p:cNvSpPr/>
          <p:nvPr/>
        </p:nvSpPr>
        <p:spPr>
          <a:xfrm>
            <a:off x="304800" y="2266950"/>
            <a:ext cx="2641550" cy="2286000"/>
          </a:xfrm>
          <a:prstGeom prst="roundRect">
            <a:avLst>
              <a:gd name="adj" fmla="val 2667"/>
            </a:avLst>
          </a:prstGeom>
          <a:solidFill>
            <a:srgbClr val="FFFFFF"/>
          </a:solidFill>
          <a:ln/>
        </p:spPr>
        <p:txBody>
          <a:bodyPr wrap="square" rtlCol="0" anchor="ctr"/>
          <a:lstStyle/>
          <a:p>
            <a:pPr marL="0" indent="0">
              <a:buNone/>
            </a:pPr>
            <a:endParaRPr lang="en-US" dirty="0"/>
          </a:p>
        </p:txBody>
      </p:sp>
      <p:sp>
        <p:nvSpPr>
          <p:cNvPr id="6" name="Shape 4"/>
          <p:cNvSpPr/>
          <p:nvPr/>
        </p:nvSpPr>
        <p:spPr>
          <a:xfrm>
            <a:off x="304800" y="2286000"/>
            <a:ext cx="2641550" cy="0"/>
          </a:xfrm>
          <a:prstGeom prst="line">
            <a:avLst/>
          </a:prstGeom>
          <a:noFill/>
          <a:ln w="38100">
            <a:solidFill>
              <a:srgbClr val="00A4FC"/>
            </a:solidFill>
            <a:prstDash val="solid"/>
          </a:ln>
        </p:spPr>
        <p:txBody>
          <a:bodyPr/>
          <a:lstStyle/>
          <a:p>
            <a:endParaRPr lang="en-GB"/>
          </a:p>
        </p:txBody>
      </p:sp>
      <p:sp>
        <p:nvSpPr>
          <p:cNvPr id="7" name="Text 5"/>
          <p:cNvSpPr/>
          <p:nvPr/>
        </p:nvSpPr>
        <p:spPr>
          <a:xfrm>
            <a:off x="533400" y="2533650"/>
            <a:ext cx="1641920" cy="685800"/>
          </a:xfrm>
          <a:prstGeom prst="rect">
            <a:avLst/>
          </a:prstGeom>
          <a:noFill/>
          <a:ln/>
        </p:spPr>
        <p:txBody>
          <a:bodyPr wrap="square" lIns="0" tIns="0" rIns="0" bIns="0" rtlCol="0" anchor="t"/>
          <a:lstStyle/>
          <a:p>
            <a:pPr marL="0" indent="0" algn="l">
              <a:lnSpc>
                <a:spcPts val="2700"/>
              </a:lnSpc>
              <a:spcAft>
                <a:spcPts val="1200"/>
              </a:spcAft>
              <a:buNone/>
            </a:pPr>
            <a:r>
              <a:rPr lang="en-US" sz="2250" b="1" dirty="0">
                <a:solidFill>
                  <a:srgbClr val="1C3F7C"/>
                </a:solidFill>
                <a:latin typeface="Arial" pitchFamily="34" charset="0"/>
                <a:ea typeface="Arial" pitchFamily="34" charset="-122"/>
                <a:cs typeface="Arial" pitchFamily="34" charset="-120"/>
              </a:rPr>
              <a:t>What is this process?</a:t>
            </a:r>
            <a:endParaRPr lang="en-US" sz="2250" dirty="0"/>
          </a:p>
        </p:txBody>
      </p:sp>
      <p:sp>
        <p:nvSpPr>
          <p:cNvPr id="8" name="Text 6"/>
          <p:cNvSpPr/>
          <p:nvPr/>
        </p:nvSpPr>
        <p:spPr>
          <a:xfrm>
            <a:off x="533400" y="3371850"/>
            <a:ext cx="2228037" cy="304800"/>
          </a:xfrm>
          <a:prstGeom prst="rect">
            <a:avLst/>
          </a:prstGeom>
          <a:noFill/>
          <a:ln/>
        </p:spPr>
        <p:txBody>
          <a:bodyPr wrap="square" lIns="0" tIns="0" rIns="0" bIns="0" rtlCol="0" anchor="t"/>
          <a:lstStyle/>
          <a:p>
            <a:pPr marL="0" indent="0" algn="l">
              <a:lnSpc>
                <a:spcPts val="2400"/>
              </a:lnSpc>
              <a:spcBef>
                <a:spcPts val="300"/>
              </a:spcBef>
              <a:spcAft>
                <a:spcPts val="300"/>
              </a:spcAft>
              <a:buNone/>
            </a:pPr>
            <a:r>
              <a:rPr lang="en-US" sz="1800" b="1" dirty="0">
                <a:solidFill>
                  <a:srgbClr val="2D3748"/>
                </a:solidFill>
                <a:latin typeface="Arial" pitchFamily="34" charset="0"/>
                <a:ea typeface="Arial" pitchFamily="34" charset="-122"/>
                <a:cs typeface="Arial" pitchFamily="34" charset="-120"/>
              </a:rPr>
              <a:t>SDLC</a:t>
            </a:r>
            <a:endParaRPr lang="en-US" sz="1800" dirty="0"/>
          </a:p>
        </p:txBody>
      </p:sp>
      <p:sp>
        <p:nvSpPr>
          <p:cNvPr id="9" name="Text 7"/>
          <p:cNvSpPr/>
          <p:nvPr/>
        </p:nvSpPr>
        <p:spPr>
          <a:xfrm>
            <a:off x="533400" y="3752850"/>
            <a:ext cx="2228037" cy="533400"/>
          </a:xfrm>
          <a:prstGeom prst="rect">
            <a:avLst/>
          </a:prstGeom>
          <a:noFill/>
          <a:ln/>
        </p:spPr>
        <p:txBody>
          <a:bodyPr wrap="square" lIns="0" tIns="0" rIns="0" bIns="0" rtlCol="0" anchor="t"/>
          <a:lstStyle/>
          <a:p>
            <a:pPr marL="0" indent="0" algn="l">
              <a:lnSpc>
                <a:spcPts val="2100"/>
              </a:lnSpc>
              <a:spcBef>
                <a:spcPts val="600"/>
              </a:spcBef>
              <a:spcAft>
                <a:spcPts val="300"/>
              </a:spcAft>
              <a:buNone/>
            </a:pPr>
            <a:r>
              <a:rPr lang="en-US" sz="1350" dirty="0">
                <a:solidFill>
                  <a:srgbClr val="4A5568"/>
                </a:solidFill>
                <a:latin typeface="Arial" pitchFamily="34" charset="0"/>
                <a:ea typeface="Arial" pitchFamily="34" charset="-122"/>
                <a:cs typeface="Arial" pitchFamily="34" charset="-120"/>
              </a:rPr>
              <a:t>Software Development Life Cycle</a:t>
            </a:r>
            <a:endParaRPr lang="en-US" sz="1350" dirty="0"/>
          </a:p>
        </p:txBody>
      </p:sp>
      <p:sp>
        <p:nvSpPr>
          <p:cNvPr id="10" name="Text 8"/>
          <p:cNvSpPr/>
          <p:nvPr/>
        </p:nvSpPr>
        <p:spPr>
          <a:xfrm>
            <a:off x="3251150" y="2266950"/>
            <a:ext cx="2641550" cy="2286000"/>
          </a:xfrm>
          <a:prstGeom prst="roundRect">
            <a:avLst>
              <a:gd name="adj" fmla="val 2667"/>
            </a:avLst>
          </a:prstGeom>
          <a:solidFill>
            <a:srgbClr val="FFFFFF"/>
          </a:solidFill>
          <a:ln/>
        </p:spPr>
        <p:txBody>
          <a:bodyPr wrap="square" rtlCol="0" anchor="ctr"/>
          <a:lstStyle/>
          <a:p>
            <a:pPr marL="0" indent="0">
              <a:buNone/>
            </a:pPr>
            <a:endParaRPr lang="en-US" dirty="0"/>
          </a:p>
        </p:txBody>
      </p:sp>
      <p:sp>
        <p:nvSpPr>
          <p:cNvPr id="11" name="Shape 9"/>
          <p:cNvSpPr/>
          <p:nvPr/>
        </p:nvSpPr>
        <p:spPr>
          <a:xfrm>
            <a:off x="3251150" y="2286000"/>
            <a:ext cx="2641550" cy="0"/>
          </a:xfrm>
          <a:prstGeom prst="line">
            <a:avLst/>
          </a:prstGeom>
          <a:noFill/>
          <a:ln w="38100">
            <a:solidFill>
              <a:srgbClr val="FF6B6B"/>
            </a:solidFill>
            <a:prstDash val="solid"/>
          </a:ln>
        </p:spPr>
        <p:txBody>
          <a:bodyPr/>
          <a:lstStyle/>
          <a:p>
            <a:endParaRPr lang="en-GB"/>
          </a:p>
        </p:txBody>
      </p:sp>
      <p:sp>
        <p:nvSpPr>
          <p:cNvPr id="12" name="Text 10"/>
          <p:cNvSpPr/>
          <p:nvPr/>
        </p:nvSpPr>
        <p:spPr>
          <a:xfrm>
            <a:off x="3479750" y="2533650"/>
            <a:ext cx="1933385" cy="685800"/>
          </a:xfrm>
          <a:prstGeom prst="rect">
            <a:avLst/>
          </a:prstGeom>
          <a:noFill/>
          <a:ln/>
        </p:spPr>
        <p:txBody>
          <a:bodyPr wrap="square" lIns="0" tIns="0" rIns="0" bIns="0" rtlCol="0" anchor="t"/>
          <a:lstStyle/>
          <a:p>
            <a:pPr marL="0" indent="0" algn="l">
              <a:lnSpc>
                <a:spcPts val="2700"/>
              </a:lnSpc>
              <a:spcAft>
                <a:spcPts val="1200"/>
              </a:spcAft>
              <a:buNone/>
            </a:pPr>
            <a:r>
              <a:rPr lang="en-US" sz="2250" b="1" dirty="0">
                <a:solidFill>
                  <a:srgbClr val="1C3F7C"/>
                </a:solidFill>
                <a:latin typeface="Arial" pitchFamily="34" charset="0"/>
                <a:ea typeface="Arial" pitchFamily="34" charset="-122"/>
                <a:cs typeface="Arial" pitchFamily="34" charset="-120"/>
              </a:rPr>
              <a:t>Coding follows what?</a:t>
            </a:r>
            <a:endParaRPr lang="en-US" sz="2250" dirty="0"/>
          </a:p>
        </p:txBody>
      </p:sp>
      <p:sp>
        <p:nvSpPr>
          <p:cNvPr id="13" name="Text 11"/>
          <p:cNvSpPr/>
          <p:nvPr/>
        </p:nvSpPr>
        <p:spPr>
          <a:xfrm>
            <a:off x="3479750" y="3371850"/>
            <a:ext cx="2228037" cy="304800"/>
          </a:xfrm>
          <a:prstGeom prst="rect">
            <a:avLst/>
          </a:prstGeom>
          <a:noFill/>
          <a:ln/>
        </p:spPr>
        <p:txBody>
          <a:bodyPr wrap="square" lIns="0" tIns="0" rIns="0" bIns="0" rtlCol="0" anchor="t"/>
          <a:lstStyle/>
          <a:p>
            <a:pPr marL="0" indent="0" algn="l">
              <a:lnSpc>
                <a:spcPts val="2400"/>
              </a:lnSpc>
              <a:spcBef>
                <a:spcPts val="300"/>
              </a:spcBef>
              <a:spcAft>
                <a:spcPts val="300"/>
              </a:spcAft>
              <a:buNone/>
            </a:pPr>
            <a:r>
              <a:rPr lang="en-US" sz="1800" b="1" dirty="0">
                <a:solidFill>
                  <a:srgbClr val="2D3748"/>
                </a:solidFill>
                <a:latin typeface="Arial" pitchFamily="34" charset="0"/>
                <a:ea typeface="Arial" pitchFamily="34" charset="-122"/>
                <a:cs typeface="Arial" pitchFamily="34" charset="-120"/>
              </a:rPr>
              <a:t>A Methodology</a:t>
            </a:r>
            <a:endParaRPr lang="en-US" sz="1800" dirty="0"/>
          </a:p>
        </p:txBody>
      </p:sp>
      <p:sp>
        <p:nvSpPr>
          <p:cNvPr id="14" name="Text 12"/>
          <p:cNvSpPr/>
          <p:nvPr/>
        </p:nvSpPr>
        <p:spPr>
          <a:xfrm>
            <a:off x="3479750" y="3752850"/>
            <a:ext cx="2228037" cy="533400"/>
          </a:xfrm>
          <a:prstGeom prst="rect">
            <a:avLst/>
          </a:prstGeom>
          <a:noFill/>
          <a:ln/>
        </p:spPr>
        <p:txBody>
          <a:bodyPr wrap="square" lIns="0" tIns="0" rIns="0" bIns="0" rtlCol="0" anchor="t"/>
          <a:lstStyle/>
          <a:p>
            <a:pPr marL="0" indent="0" algn="l">
              <a:lnSpc>
                <a:spcPts val="2100"/>
              </a:lnSpc>
              <a:spcBef>
                <a:spcPts val="600"/>
              </a:spcBef>
              <a:spcAft>
                <a:spcPts val="300"/>
              </a:spcAft>
              <a:buNone/>
            </a:pPr>
            <a:r>
              <a:rPr lang="en-US" sz="1350" dirty="0">
                <a:solidFill>
                  <a:srgbClr val="4A5568"/>
                </a:solidFill>
                <a:latin typeface="Arial" pitchFamily="34" charset="0"/>
                <a:ea typeface="Arial" pitchFamily="34" charset="-122"/>
                <a:cs typeface="Arial" pitchFamily="34" charset="-120"/>
              </a:rPr>
              <a:t>Structured approach to development</a:t>
            </a:r>
            <a:endParaRPr lang="en-US" sz="1350" dirty="0"/>
          </a:p>
        </p:txBody>
      </p:sp>
      <p:sp>
        <p:nvSpPr>
          <p:cNvPr id="15" name="Text 13"/>
          <p:cNvSpPr/>
          <p:nvPr/>
        </p:nvSpPr>
        <p:spPr>
          <a:xfrm>
            <a:off x="6197501" y="2400300"/>
            <a:ext cx="2641550" cy="2019300"/>
          </a:xfrm>
          <a:prstGeom prst="roundRect">
            <a:avLst>
              <a:gd name="adj" fmla="val 3019"/>
            </a:avLst>
          </a:prstGeom>
          <a:solidFill>
            <a:srgbClr val="FFFFFF"/>
          </a:solidFill>
          <a:ln/>
        </p:spPr>
        <p:txBody>
          <a:bodyPr wrap="square" rtlCol="0" anchor="ctr"/>
          <a:lstStyle/>
          <a:p>
            <a:pPr marL="0" indent="0">
              <a:buNone/>
            </a:pPr>
            <a:endParaRPr lang="en-US" dirty="0"/>
          </a:p>
        </p:txBody>
      </p:sp>
      <p:sp>
        <p:nvSpPr>
          <p:cNvPr id="16" name="Shape 14"/>
          <p:cNvSpPr/>
          <p:nvPr/>
        </p:nvSpPr>
        <p:spPr>
          <a:xfrm>
            <a:off x="6197501" y="2419350"/>
            <a:ext cx="2641550" cy="0"/>
          </a:xfrm>
          <a:prstGeom prst="line">
            <a:avLst/>
          </a:prstGeom>
          <a:noFill/>
          <a:ln w="38100">
            <a:solidFill>
              <a:srgbClr val="2E5A9E"/>
            </a:solidFill>
            <a:prstDash val="solid"/>
          </a:ln>
        </p:spPr>
        <p:txBody>
          <a:bodyPr/>
          <a:lstStyle/>
          <a:p>
            <a:endParaRPr lang="en-GB"/>
          </a:p>
        </p:txBody>
      </p:sp>
      <p:sp>
        <p:nvSpPr>
          <p:cNvPr id="17" name="Text 15"/>
          <p:cNvSpPr/>
          <p:nvPr/>
        </p:nvSpPr>
        <p:spPr>
          <a:xfrm>
            <a:off x="6426101" y="2667000"/>
            <a:ext cx="2228037" cy="685800"/>
          </a:xfrm>
          <a:prstGeom prst="rect">
            <a:avLst/>
          </a:prstGeom>
          <a:noFill/>
          <a:ln/>
        </p:spPr>
        <p:txBody>
          <a:bodyPr wrap="square" lIns="0" tIns="0" rIns="0" bIns="0" rtlCol="0" anchor="t"/>
          <a:lstStyle/>
          <a:p>
            <a:pPr marL="0" indent="0" algn="l">
              <a:lnSpc>
                <a:spcPts val="2700"/>
              </a:lnSpc>
              <a:spcAft>
                <a:spcPts val="1200"/>
              </a:spcAft>
              <a:buNone/>
            </a:pPr>
            <a:r>
              <a:rPr lang="en-US" sz="2250" b="1" dirty="0">
                <a:solidFill>
                  <a:srgbClr val="1C3F7C"/>
                </a:solidFill>
                <a:latin typeface="Arial" pitchFamily="34" charset="0"/>
                <a:ea typeface="Arial" pitchFamily="34" charset="-122"/>
                <a:cs typeface="Arial" pitchFamily="34" charset="-120"/>
              </a:rPr>
              <a:t>How many methodologies?</a:t>
            </a:r>
            <a:endParaRPr lang="en-US" sz="2250" dirty="0"/>
          </a:p>
        </p:txBody>
      </p:sp>
      <p:sp>
        <p:nvSpPr>
          <p:cNvPr id="18" name="Text 16"/>
          <p:cNvSpPr/>
          <p:nvPr/>
        </p:nvSpPr>
        <p:spPr>
          <a:xfrm>
            <a:off x="6426101" y="3505200"/>
            <a:ext cx="2228037" cy="304800"/>
          </a:xfrm>
          <a:prstGeom prst="rect">
            <a:avLst/>
          </a:prstGeom>
          <a:noFill/>
          <a:ln/>
        </p:spPr>
        <p:txBody>
          <a:bodyPr wrap="square" lIns="0" tIns="0" rIns="0" bIns="0" rtlCol="0" anchor="t"/>
          <a:lstStyle/>
          <a:p>
            <a:pPr marL="0" indent="0" algn="l">
              <a:lnSpc>
                <a:spcPts val="2400"/>
              </a:lnSpc>
              <a:spcBef>
                <a:spcPts val="300"/>
              </a:spcBef>
              <a:spcAft>
                <a:spcPts val="300"/>
              </a:spcAft>
              <a:buNone/>
            </a:pPr>
            <a:r>
              <a:rPr lang="en-US" sz="1800" b="1" dirty="0">
                <a:solidFill>
                  <a:srgbClr val="2D3748"/>
                </a:solidFill>
                <a:latin typeface="Arial" pitchFamily="34" charset="0"/>
                <a:ea typeface="Arial" pitchFamily="34" charset="-122"/>
                <a:cs typeface="Arial" pitchFamily="34" charset="-120"/>
              </a:rPr>
              <a:t>Many Options</a:t>
            </a:r>
            <a:endParaRPr lang="en-US" sz="1800" dirty="0"/>
          </a:p>
        </p:txBody>
      </p:sp>
      <p:sp>
        <p:nvSpPr>
          <p:cNvPr id="19" name="Text 17"/>
          <p:cNvSpPr/>
          <p:nvPr/>
        </p:nvSpPr>
        <p:spPr>
          <a:xfrm>
            <a:off x="6426101" y="3886200"/>
            <a:ext cx="2228037" cy="266700"/>
          </a:xfrm>
          <a:prstGeom prst="rect">
            <a:avLst/>
          </a:prstGeom>
          <a:noFill/>
          <a:ln/>
        </p:spPr>
        <p:txBody>
          <a:bodyPr wrap="square" lIns="0" tIns="0" rIns="0" bIns="0" rtlCol="0" anchor="t"/>
          <a:lstStyle/>
          <a:p>
            <a:pPr marL="0" indent="0" algn="l">
              <a:lnSpc>
                <a:spcPts val="2100"/>
              </a:lnSpc>
              <a:spcBef>
                <a:spcPts val="600"/>
              </a:spcBef>
              <a:spcAft>
                <a:spcPts val="300"/>
              </a:spcAft>
              <a:buNone/>
            </a:pPr>
            <a:r>
              <a:rPr lang="en-US" sz="1350" dirty="0">
                <a:solidFill>
                  <a:srgbClr val="4A5568"/>
                </a:solidFill>
                <a:latin typeface="Arial" pitchFamily="34" charset="0"/>
                <a:ea typeface="Arial" pitchFamily="34" charset="-122"/>
                <a:cs typeface="Arial" pitchFamily="34" charset="-120"/>
              </a:rPr>
              <a:t>As high as you can count</a:t>
            </a:r>
            <a:endParaRPr lang="en-US" sz="13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04800" y="914400"/>
            <a:ext cx="4572000" cy="1219200"/>
          </a:xfrm>
          <a:prstGeom prst="roundRect">
            <a:avLst>
              <a:gd name="adj" fmla="val 5000"/>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914400"/>
            <a:ext cx="0" cy="1219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1143000"/>
            <a:ext cx="2477453" cy="762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Okay, We Have the Basics</a:t>
            </a:r>
            <a:endParaRPr lang="en-US" sz="2700" dirty="0"/>
          </a:p>
        </p:txBody>
      </p:sp>
      <p:sp>
        <p:nvSpPr>
          <p:cNvPr id="5" name="Text 3"/>
          <p:cNvSpPr/>
          <p:nvPr/>
        </p:nvSpPr>
        <p:spPr>
          <a:xfrm>
            <a:off x="304800" y="2438400"/>
            <a:ext cx="4572000" cy="1790700"/>
          </a:xfrm>
          <a:prstGeom prst="roundRect">
            <a:avLst>
              <a:gd name="adj" fmla="val 3404"/>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2438400"/>
            <a:ext cx="0" cy="1790700"/>
          </a:xfrm>
          <a:prstGeom prst="line">
            <a:avLst/>
          </a:prstGeom>
          <a:noFill/>
          <a:ln w="38100">
            <a:solidFill>
              <a:srgbClr val="00A4FC"/>
            </a:solidFill>
            <a:prstDash val="solid"/>
          </a:ln>
        </p:spPr>
        <p:txBody>
          <a:bodyPr/>
          <a:lstStyle/>
          <a:p>
            <a:endParaRPr lang="en-GB"/>
          </a:p>
        </p:txBody>
      </p:sp>
      <p:sp>
        <p:nvSpPr>
          <p:cNvPr id="7" name="Text 5"/>
          <p:cNvSpPr/>
          <p:nvPr/>
        </p:nvSpPr>
        <p:spPr>
          <a:xfrm>
            <a:off x="571500" y="2667000"/>
            <a:ext cx="3449002" cy="304800"/>
          </a:xfrm>
          <a:prstGeom prst="rect">
            <a:avLst/>
          </a:prstGeom>
          <a:noFill/>
          <a:ln/>
        </p:spPr>
        <p:txBody>
          <a:bodyPr wrap="square" lIns="0" tIns="0" rIns="0" bIns="0" rtlCol="0" anchor="t"/>
          <a:lstStyle/>
          <a:p>
            <a:pPr marL="0" indent="0" algn="l">
              <a:lnSpc>
                <a:spcPts val="2400"/>
              </a:lnSpc>
              <a:spcAft>
                <a:spcPts val="1200"/>
              </a:spcAft>
              <a:buNone/>
            </a:pPr>
            <a:r>
              <a:rPr lang="en-US" sz="1800" b="1" dirty="0">
                <a:solidFill>
                  <a:srgbClr val="1C3F7C"/>
                </a:solidFill>
                <a:latin typeface="Arial" pitchFamily="34" charset="0"/>
                <a:ea typeface="Arial" pitchFamily="34" charset="-122"/>
                <a:cs typeface="Arial" pitchFamily="34" charset="-120"/>
              </a:rPr>
              <a:t>Typical Methodology for AGILE</a:t>
            </a:r>
            <a:endParaRPr lang="en-US" sz="1800" dirty="0"/>
          </a:p>
        </p:txBody>
      </p:sp>
      <p:sp>
        <p:nvSpPr>
          <p:cNvPr id="8" name="Text 6"/>
          <p:cNvSpPr/>
          <p:nvPr/>
        </p:nvSpPr>
        <p:spPr>
          <a:xfrm>
            <a:off x="571500" y="3124200"/>
            <a:ext cx="4076700" cy="876300"/>
          </a:xfrm>
          <a:prstGeom prst="rect">
            <a:avLst/>
          </a:prstGeom>
          <a:noFill/>
          <a:ln/>
        </p:spPr>
        <p:txBody>
          <a:bodyPr wrap="square" lIns="95250" tIns="0" rIns="0" bIns="0" rtlCol="0" anchor="t"/>
          <a:lstStyle/>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XP (Extreme Programming)</a:t>
            </a:r>
            <a:endParaRPr lang="en-US" sz="1350" dirty="0"/>
          </a:p>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RAD (Rapid Application Development)</a:t>
            </a:r>
            <a:endParaRPr lang="en-US" sz="1350" dirty="0"/>
          </a:p>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RUP (Rational Unified Process)</a:t>
            </a:r>
            <a:endParaRPr lang="en-US" sz="1350" dirty="0"/>
          </a:p>
        </p:txBody>
      </p:sp>
      <p:pic>
        <p:nvPicPr>
          <p:cNvPr id="9" name="Image 0" descr="/tmp/rasterized-gradient-841d3f9a.png"/>
          <p:cNvPicPr>
            <a:picLocks noChangeAspect="1"/>
          </p:cNvPicPr>
          <p:nvPr/>
        </p:nvPicPr>
        <p:blipFill>
          <a:blip r:embed="rId3"/>
          <a:stretch>
            <a:fillRect/>
          </a:stretch>
        </p:blipFill>
        <p:spPr>
          <a:xfrm>
            <a:off x="5181600" y="1390650"/>
            <a:ext cx="3657600" cy="2362200"/>
          </a:xfrm>
          <a:prstGeom prst="rect">
            <a:avLst/>
          </a:prstGeom>
        </p:spPr>
      </p:pic>
      <p:sp>
        <p:nvSpPr>
          <p:cNvPr id="10" name="Text 7"/>
          <p:cNvSpPr/>
          <p:nvPr/>
        </p:nvSpPr>
        <p:spPr>
          <a:xfrm>
            <a:off x="5486400" y="1695450"/>
            <a:ext cx="2419160" cy="342900"/>
          </a:xfrm>
          <a:prstGeom prst="rect">
            <a:avLst/>
          </a:prstGeom>
          <a:noFill/>
          <a:ln/>
        </p:spPr>
        <p:txBody>
          <a:bodyPr wrap="square" lIns="0" tIns="0" rIns="0" bIns="0" rtlCol="0" anchor="t"/>
          <a:lstStyle/>
          <a:p>
            <a:pPr marL="0" indent="0" algn="l">
              <a:lnSpc>
                <a:spcPts val="2700"/>
              </a:lnSpc>
              <a:spcAft>
                <a:spcPts val="1800"/>
              </a:spcAft>
              <a:buNone/>
            </a:pPr>
            <a:r>
              <a:rPr lang="en-US" sz="2250" b="1" dirty="0">
                <a:solidFill>
                  <a:srgbClr val="FFFFFF"/>
                </a:solidFill>
                <a:latin typeface="Arial" pitchFamily="34" charset="0"/>
                <a:ea typeface="Arial" pitchFamily="34" charset="-122"/>
                <a:cs typeface="Arial" pitchFamily="34" charset="-120"/>
              </a:rPr>
              <a:t>Important for You</a:t>
            </a:r>
            <a:endParaRPr lang="en-US" sz="2250" dirty="0"/>
          </a:p>
        </p:txBody>
      </p:sp>
      <p:sp>
        <p:nvSpPr>
          <p:cNvPr id="11" name="Text 8"/>
          <p:cNvSpPr/>
          <p:nvPr/>
        </p:nvSpPr>
        <p:spPr>
          <a:xfrm>
            <a:off x="5486400" y="2266950"/>
            <a:ext cx="3048000" cy="1181100"/>
          </a:xfrm>
          <a:prstGeom prst="rect">
            <a:avLst/>
          </a:prstGeom>
          <a:noFill/>
          <a:ln/>
        </p:spPr>
        <p:txBody>
          <a:bodyPr wrap="square" lIns="114300" tIns="0" rIns="0" bIns="0" rtlCol="0" anchor="t"/>
          <a:lstStyle/>
          <a:p>
            <a:pPr marL="114300" indent="-11430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SCRUM</a:t>
            </a:r>
            <a:endParaRPr lang="en-US" sz="1350" dirty="0"/>
          </a:p>
          <a:p>
            <a:pPr marL="114300" indent="-11430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LeSS</a:t>
            </a:r>
            <a:endParaRPr lang="en-US" sz="1350" dirty="0"/>
          </a:p>
          <a:p>
            <a:pPr marL="114300" indent="-11430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SAFe</a:t>
            </a:r>
            <a:endParaRPr lang="en-US" sz="1350" dirty="0"/>
          </a:p>
          <a:p>
            <a:pPr marL="114300" indent="-11430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Kanban (maybe)</a:t>
            </a:r>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FF6B6B"/>
            </a:solidFill>
            <a:prstDash val="solid"/>
          </a:ln>
        </p:spPr>
        <p:txBody>
          <a:bodyPr/>
          <a:lstStyle/>
          <a:p>
            <a:endParaRPr lang="en-GB"/>
          </a:p>
        </p:txBody>
      </p:sp>
      <p:sp>
        <p:nvSpPr>
          <p:cNvPr id="4" name="Text 2"/>
          <p:cNvSpPr/>
          <p:nvPr/>
        </p:nvSpPr>
        <p:spPr>
          <a:xfrm>
            <a:off x="609600" y="533400"/>
            <a:ext cx="4245674"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Elements Covered So Far</a:t>
            </a:r>
            <a:endParaRPr lang="en-US" sz="2700" dirty="0"/>
          </a:p>
        </p:txBody>
      </p:sp>
      <p:sp>
        <p:nvSpPr>
          <p:cNvPr id="5" name="Text 3"/>
          <p:cNvSpPr/>
          <p:nvPr/>
        </p:nvSpPr>
        <p:spPr>
          <a:xfrm>
            <a:off x="304800" y="1809750"/>
            <a:ext cx="4114800" cy="2667000"/>
          </a:xfrm>
          <a:prstGeom prst="roundRect">
            <a:avLst>
              <a:gd name="adj" fmla="val 2286"/>
            </a:avLst>
          </a:prstGeom>
          <a:solidFill>
            <a:srgbClr val="FFFFFF"/>
          </a:solidFill>
          <a:ln/>
        </p:spPr>
        <p:txBody>
          <a:bodyPr wrap="square" rtlCol="0" anchor="ctr"/>
          <a:lstStyle/>
          <a:p>
            <a:pPr marL="0" indent="0">
              <a:buNone/>
            </a:pPr>
            <a:endParaRPr lang="en-US" dirty="0"/>
          </a:p>
        </p:txBody>
      </p:sp>
      <p:sp>
        <p:nvSpPr>
          <p:cNvPr id="6" name="Shape 4"/>
          <p:cNvSpPr/>
          <p:nvPr/>
        </p:nvSpPr>
        <p:spPr>
          <a:xfrm>
            <a:off x="304800" y="1828800"/>
            <a:ext cx="4114800" cy="0"/>
          </a:xfrm>
          <a:prstGeom prst="line">
            <a:avLst/>
          </a:prstGeom>
          <a:noFill/>
          <a:ln w="38100">
            <a:solidFill>
              <a:srgbClr val="00A4FC"/>
            </a:solidFill>
            <a:prstDash val="solid"/>
          </a:ln>
        </p:spPr>
        <p:txBody>
          <a:bodyPr/>
          <a:lstStyle/>
          <a:p>
            <a:endParaRPr lang="en-GB"/>
          </a:p>
        </p:txBody>
      </p:sp>
      <p:sp>
        <p:nvSpPr>
          <p:cNvPr id="7" name="Text 5"/>
          <p:cNvSpPr/>
          <p:nvPr/>
        </p:nvSpPr>
        <p:spPr>
          <a:xfrm>
            <a:off x="533400" y="2076450"/>
            <a:ext cx="3215831" cy="342900"/>
          </a:xfrm>
          <a:prstGeom prst="rect">
            <a:avLst/>
          </a:prstGeom>
          <a:noFill/>
          <a:ln/>
        </p:spPr>
        <p:txBody>
          <a:bodyPr wrap="square" lIns="0" tIns="0" rIns="0" bIns="0" rtlCol="0" anchor="t"/>
          <a:lstStyle/>
          <a:p>
            <a:pPr marL="0" indent="0" algn="l">
              <a:lnSpc>
                <a:spcPts val="2700"/>
              </a:lnSpc>
              <a:buNone/>
            </a:pPr>
            <a:r>
              <a:rPr lang="en-US" sz="2250" b="1" dirty="0">
                <a:solidFill>
                  <a:srgbClr val="1C3F7C"/>
                </a:solidFill>
                <a:latin typeface="Arial" pitchFamily="34" charset="0"/>
                <a:ea typeface="Arial" pitchFamily="34" charset="-122"/>
                <a:cs typeface="Arial" pitchFamily="34" charset="-120"/>
              </a:rPr>
              <a:t>Requirements Analysis</a:t>
            </a:r>
            <a:endParaRPr lang="en-US" sz="2250" dirty="0"/>
          </a:p>
        </p:txBody>
      </p:sp>
      <p:sp>
        <p:nvSpPr>
          <p:cNvPr id="8" name="Text 6"/>
          <p:cNvSpPr/>
          <p:nvPr/>
        </p:nvSpPr>
        <p:spPr>
          <a:xfrm>
            <a:off x="533400" y="2647950"/>
            <a:ext cx="3730752" cy="266700"/>
          </a:xfrm>
          <a:prstGeom prst="rect">
            <a:avLst/>
          </a:prstGeom>
          <a:noFill/>
          <a:ln/>
        </p:spPr>
        <p:txBody>
          <a:bodyPr wrap="square" lIns="0" tIns="0" rIns="0" bIns="0" rtlCol="0" anchor="t"/>
          <a:lstStyle/>
          <a:p>
            <a:pPr marL="0" indent="0" algn="l">
              <a:lnSpc>
                <a:spcPts val="2100"/>
              </a:lnSpc>
              <a:spcBef>
                <a:spcPts val="600"/>
              </a:spcBef>
              <a:spcAft>
                <a:spcPts val="600"/>
              </a:spcAft>
              <a:buNone/>
            </a:pPr>
            <a:r>
              <a:rPr lang="en-US" sz="1500" dirty="0">
                <a:solidFill>
                  <a:srgbClr val="4A5568"/>
                </a:solidFill>
                <a:latin typeface="Arial" pitchFamily="34" charset="0"/>
                <a:ea typeface="Arial" pitchFamily="34" charset="-122"/>
                <a:cs typeface="Arial" pitchFamily="34" charset="-120"/>
              </a:rPr>
              <a:t>consists of...</a:t>
            </a:r>
            <a:endParaRPr lang="en-US" sz="1500" dirty="0"/>
          </a:p>
        </p:txBody>
      </p:sp>
      <p:sp>
        <p:nvSpPr>
          <p:cNvPr id="9" name="Text 7"/>
          <p:cNvSpPr/>
          <p:nvPr/>
        </p:nvSpPr>
        <p:spPr>
          <a:xfrm>
            <a:off x="533400" y="3181350"/>
            <a:ext cx="3730752" cy="304800"/>
          </a:xfrm>
          <a:prstGeom prst="rect">
            <a:avLst/>
          </a:prstGeom>
          <a:noFill/>
          <a:ln/>
        </p:spPr>
        <p:txBody>
          <a:bodyPr wrap="square" lIns="0" tIns="0" rIns="0" bIns="0" rtlCol="0" anchor="t"/>
          <a:lstStyle/>
          <a:p>
            <a:pPr marL="0" indent="0" algn="l">
              <a:lnSpc>
                <a:spcPts val="2400"/>
              </a:lnSpc>
              <a:spcBef>
                <a:spcPts val="300"/>
              </a:spcBef>
              <a:spcAft>
                <a:spcPts val="300"/>
              </a:spcAft>
              <a:buNone/>
            </a:pPr>
            <a:r>
              <a:rPr lang="en-US" sz="1800" b="1" dirty="0">
                <a:solidFill>
                  <a:srgbClr val="2D3748"/>
                </a:solidFill>
                <a:latin typeface="Arial" pitchFamily="34" charset="0"/>
                <a:ea typeface="Arial" pitchFamily="34" charset="-122"/>
                <a:cs typeface="Arial" pitchFamily="34" charset="-120"/>
              </a:rPr>
              <a:t>User Stories</a:t>
            </a:r>
            <a:endParaRPr lang="en-US" sz="1800" dirty="0"/>
          </a:p>
        </p:txBody>
      </p:sp>
      <p:sp>
        <p:nvSpPr>
          <p:cNvPr id="10" name="Text 8"/>
          <p:cNvSpPr/>
          <p:nvPr/>
        </p:nvSpPr>
        <p:spPr>
          <a:xfrm>
            <a:off x="533400" y="3676650"/>
            <a:ext cx="3657600" cy="5715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4A5568"/>
                </a:solidFill>
                <a:latin typeface="Arial" pitchFamily="34" charset="0"/>
                <a:ea typeface="Arial" pitchFamily="34" charset="-122"/>
                <a:cs typeface="Arial" pitchFamily="34" charset="-120"/>
              </a:rPr>
              <a:t>Functional requirements</a:t>
            </a:r>
            <a:endParaRPr lang="en-US" sz="1350" dirty="0"/>
          </a:p>
          <a:p>
            <a:pPr marL="85725" indent="-85725" algn="l">
              <a:lnSpc>
                <a:spcPts val="2100"/>
              </a:lnSpc>
              <a:buSzPct val="100000"/>
              <a:buChar char="•"/>
            </a:pPr>
            <a:r>
              <a:rPr lang="en-US" sz="1350" dirty="0">
                <a:solidFill>
                  <a:srgbClr val="4A5568"/>
                </a:solidFill>
                <a:latin typeface="Arial" pitchFamily="34" charset="0"/>
                <a:ea typeface="Arial" pitchFamily="34" charset="-122"/>
                <a:cs typeface="Arial" pitchFamily="34" charset="-120"/>
              </a:rPr>
              <a:t>Non-functional requirements</a:t>
            </a:r>
            <a:endParaRPr lang="en-US" sz="1350" dirty="0"/>
          </a:p>
        </p:txBody>
      </p:sp>
      <p:sp>
        <p:nvSpPr>
          <p:cNvPr id="11" name="Text 9"/>
          <p:cNvSpPr/>
          <p:nvPr/>
        </p:nvSpPr>
        <p:spPr>
          <a:xfrm>
            <a:off x="4724400" y="1504950"/>
            <a:ext cx="4114800" cy="3276600"/>
          </a:xfrm>
          <a:prstGeom prst="roundRect">
            <a:avLst>
              <a:gd name="adj" fmla="val 1860"/>
            </a:avLst>
          </a:prstGeom>
          <a:solidFill>
            <a:srgbClr val="FFFFFF"/>
          </a:solidFill>
          <a:ln/>
        </p:spPr>
        <p:txBody>
          <a:bodyPr wrap="square" rtlCol="0" anchor="ctr"/>
          <a:lstStyle/>
          <a:p>
            <a:pPr marL="0" indent="0">
              <a:buNone/>
            </a:pPr>
            <a:endParaRPr lang="en-US" dirty="0"/>
          </a:p>
        </p:txBody>
      </p:sp>
      <p:sp>
        <p:nvSpPr>
          <p:cNvPr id="12" name="Shape 10"/>
          <p:cNvSpPr/>
          <p:nvPr/>
        </p:nvSpPr>
        <p:spPr>
          <a:xfrm>
            <a:off x="4724400" y="1524000"/>
            <a:ext cx="4114800" cy="0"/>
          </a:xfrm>
          <a:prstGeom prst="line">
            <a:avLst/>
          </a:prstGeom>
          <a:noFill/>
          <a:ln w="38100">
            <a:solidFill>
              <a:srgbClr val="FF6B6B"/>
            </a:solidFill>
            <a:prstDash val="solid"/>
          </a:ln>
        </p:spPr>
        <p:txBody>
          <a:bodyPr/>
          <a:lstStyle/>
          <a:p>
            <a:endParaRPr lang="en-GB"/>
          </a:p>
        </p:txBody>
      </p:sp>
      <p:sp>
        <p:nvSpPr>
          <p:cNvPr id="13" name="Text 11"/>
          <p:cNvSpPr/>
          <p:nvPr/>
        </p:nvSpPr>
        <p:spPr>
          <a:xfrm>
            <a:off x="4953000" y="1771650"/>
            <a:ext cx="2098548" cy="342900"/>
          </a:xfrm>
          <a:prstGeom prst="rect">
            <a:avLst/>
          </a:prstGeom>
          <a:noFill/>
          <a:ln/>
        </p:spPr>
        <p:txBody>
          <a:bodyPr wrap="square" lIns="0" tIns="0" rIns="0" bIns="0" rtlCol="0" anchor="t"/>
          <a:lstStyle/>
          <a:p>
            <a:pPr marL="0" indent="0" algn="l">
              <a:lnSpc>
                <a:spcPts val="2700"/>
              </a:lnSpc>
              <a:buNone/>
            </a:pPr>
            <a:r>
              <a:rPr lang="en-US" sz="2250" b="1" dirty="0">
                <a:solidFill>
                  <a:srgbClr val="1C3F7C"/>
                </a:solidFill>
                <a:latin typeface="Arial" pitchFamily="34" charset="0"/>
                <a:ea typeface="Arial" pitchFamily="34" charset="-122"/>
                <a:cs typeface="Arial" pitchFamily="34" charset="-120"/>
              </a:rPr>
              <a:t>System Design</a:t>
            </a:r>
            <a:endParaRPr lang="en-US" sz="2250" dirty="0"/>
          </a:p>
        </p:txBody>
      </p:sp>
      <p:sp>
        <p:nvSpPr>
          <p:cNvPr id="14" name="Text 12"/>
          <p:cNvSpPr/>
          <p:nvPr/>
        </p:nvSpPr>
        <p:spPr>
          <a:xfrm>
            <a:off x="4953000" y="2343150"/>
            <a:ext cx="3730752" cy="266700"/>
          </a:xfrm>
          <a:prstGeom prst="rect">
            <a:avLst/>
          </a:prstGeom>
          <a:noFill/>
          <a:ln/>
        </p:spPr>
        <p:txBody>
          <a:bodyPr wrap="square" lIns="0" tIns="0" rIns="0" bIns="0" rtlCol="0" anchor="t"/>
          <a:lstStyle/>
          <a:p>
            <a:pPr marL="0" indent="0" algn="l">
              <a:lnSpc>
                <a:spcPts val="2100"/>
              </a:lnSpc>
              <a:spcBef>
                <a:spcPts val="600"/>
              </a:spcBef>
              <a:spcAft>
                <a:spcPts val="600"/>
              </a:spcAft>
              <a:buNone/>
            </a:pPr>
            <a:r>
              <a:rPr lang="en-US" sz="1500" dirty="0">
                <a:solidFill>
                  <a:srgbClr val="4A5568"/>
                </a:solidFill>
                <a:latin typeface="Arial" pitchFamily="34" charset="0"/>
                <a:ea typeface="Arial" pitchFamily="34" charset="-122"/>
                <a:cs typeface="Arial" pitchFamily="34" charset="-120"/>
              </a:rPr>
              <a:t>can be constructed using...</a:t>
            </a:r>
            <a:endParaRPr lang="en-US" sz="1500" dirty="0"/>
          </a:p>
        </p:txBody>
      </p:sp>
      <p:sp>
        <p:nvSpPr>
          <p:cNvPr id="15" name="Text 13"/>
          <p:cNvSpPr/>
          <p:nvPr/>
        </p:nvSpPr>
        <p:spPr>
          <a:xfrm>
            <a:off x="4953000" y="2876550"/>
            <a:ext cx="3730752" cy="304800"/>
          </a:xfrm>
          <a:prstGeom prst="rect">
            <a:avLst/>
          </a:prstGeom>
          <a:noFill/>
          <a:ln/>
        </p:spPr>
        <p:txBody>
          <a:bodyPr wrap="square" lIns="0" tIns="0" rIns="0" bIns="0" rtlCol="0" anchor="t"/>
          <a:lstStyle/>
          <a:p>
            <a:pPr marL="0" indent="0" algn="l">
              <a:lnSpc>
                <a:spcPts val="2400"/>
              </a:lnSpc>
              <a:spcBef>
                <a:spcPts val="300"/>
              </a:spcBef>
              <a:spcAft>
                <a:spcPts val="300"/>
              </a:spcAft>
              <a:buNone/>
            </a:pPr>
            <a:r>
              <a:rPr lang="en-US" sz="1800" b="1" dirty="0">
                <a:solidFill>
                  <a:srgbClr val="2D3748"/>
                </a:solidFill>
                <a:latin typeface="Arial" pitchFamily="34" charset="0"/>
                <a:ea typeface="Arial" pitchFamily="34" charset="-122"/>
                <a:cs typeface="Arial" pitchFamily="34" charset="-120"/>
              </a:rPr>
              <a:t>Multiple Tools</a:t>
            </a:r>
            <a:endParaRPr lang="en-US" sz="1800" dirty="0"/>
          </a:p>
        </p:txBody>
      </p:sp>
      <p:sp>
        <p:nvSpPr>
          <p:cNvPr id="16" name="Text 14"/>
          <p:cNvSpPr/>
          <p:nvPr/>
        </p:nvSpPr>
        <p:spPr>
          <a:xfrm>
            <a:off x="4953000" y="3371850"/>
            <a:ext cx="3657600" cy="1181100"/>
          </a:xfrm>
          <a:prstGeom prst="rect">
            <a:avLst/>
          </a:prstGeom>
          <a:noFill/>
          <a:ln/>
        </p:spPr>
        <p:txBody>
          <a:bodyPr wrap="square" lIns="85725" tIns="0" rIns="0" bIns="0" rtlCol="0" anchor="t"/>
          <a:lstStyle/>
          <a:p>
            <a:pPr marL="85725" indent="-85725" algn="l">
              <a:lnSpc>
                <a:spcPts val="2100"/>
              </a:lnSpc>
              <a:buSzPct val="100000"/>
              <a:buChar char="•"/>
            </a:pPr>
            <a:r>
              <a:rPr lang="en-US" sz="1350" dirty="0">
                <a:solidFill>
                  <a:srgbClr val="4A5568"/>
                </a:solidFill>
                <a:latin typeface="Arial" pitchFamily="34" charset="0"/>
                <a:ea typeface="Arial" pitchFamily="34" charset="-122"/>
                <a:cs typeface="Arial" pitchFamily="34" charset="-120"/>
              </a:rPr>
              <a:t>UML diagrams</a:t>
            </a:r>
            <a:endParaRPr lang="en-US" sz="1350" dirty="0"/>
          </a:p>
          <a:p>
            <a:pPr marL="85725" indent="-85725" algn="l">
              <a:lnSpc>
                <a:spcPts val="2100"/>
              </a:lnSpc>
              <a:buSzPct val="100000"/>
              <a:buChar char="•"/>
            </a:pPr>
            <a:r>
              <a:rPr lang="en-US" sz="1350" dirty="0">
                <a:solidFill>
                  <a:srgbClr val="4A5568"/>
                </a:solidFill>
                <a:latin typeface="Arial" pitchFamily="34" charset="0"/>
                <a:ea typeface="Arial" pitchFamily="34" charset="-122"/>
                <a:cs typeface="Arial" pitchFamily="34" charset="-120"/>
              </a:rPr>
              <a:t>Flowcharts</a:t>
            </a:r>
            <a:endParaRPr lang="en-US" sz="1350" dirty="0"/>
          </a:p>
          <a:p>
            <a:pPr marL="85725" indent="-85725" algn="l">
              <a:lnSpc>
                <a:spcPts val="2100"/>
              </a:lnSpc>
              <a:buSzPct val="100000"/>
              <a:buChar char="•"/>
            </a:pPr>
            <a:r>
              <a:rPr lang="en-US" sz="1350" dirty="0">
                <a:solidFill>
                  <a:srgbClr val="4A5568"/>
                </a:solidFill>
                <a:latin typeface="Arial" pitchFamily="34" charset="0"/>
                <a:ea typeface="Arial" pitchFamily="34" charset="-122"/>
                <a:cs typeface="Arial" pitchFamily="34" charset="-120"/>
              </a:rPr>
              <a:t>DFDs</a:t>
            </a:r>
            <a:endParaRPr lang="en-US" sz="1350" dirty="0"/>
          </a:p>
          <a:p>
            <a:pPr marL="85725" indent="-85725" algn="l">
              <a:lnSpc>
                <a:spcPts val="2100"/>
              </a:lnSpc>
              <a:buSzPct val="100000"/>
              <a:buChar char="•"/>
            </a:pPr>
            <a:r>
              <a:rPr lang="en-US" sz="1350" dirty="0">
                <a:solidFill>
                  <a:srgbClr val="4A5568"/>
                </a:solidFill>
                <a:latin typeface="Arial" pitchFamily="34" charset="0"/>
                <a:ea typeface="Arial" pitchFamily="34" charset="-122"/>
                <a:cs typeface="Arial" pitchFamily="34" charset="-120"/>
              </a:rPr>
              <a:t>Descriptions</a:t>
            </a:r>
            <a:endParaRPr lang="en-US" sz="13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5528119"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Not All Software Is Created Equal</a:t>
            </a:r>
            <a:endParaRPr lang="en-US" sz="2700" dirty="0"/>
          </a:p>
        </p:txBody>
      </p:sp>
      <p:sp>
        <p:nvSpPr>
          <p:cNvPr id="5" name="Text 3"/>
          <p:cNvSpPr/>
          <p:nvPr/>
        </p:nvSpPr>
        <p:spPr>
          <a:xfrm>
            <a:off x="304800" y="1824038"/>
            <a:ext cx="4114800" cy="1504950"/>
          </a:xfrm>
          <a:prstGeom prst="roundRect">
            <a:avLst>
              <a:gd name="adj" fmla="val 4051"/>
            </a:avLst>
          </a:prstGeom>
          <a:solidFill>
            <a:srgbClr val="FFFFFF"/>
          </a:solidFill>
          <a:ln w="28575">
            <a:solidFill>
              <a:srgbClr val="00A4FC"/>
            </a:solidFill>
          </a:ln>
        </p:spPr>
        <p:txBody>
          <a:bodyPr wrap="square" rtlCol="0" anchor="ctr"/>
          <a:lstStyle/>
          <a:p>
            <a:pPr marL="0" indent="0">
              <a:buNone/>
            </a:pPr>
            <a:endParaRPr lang="en-US" dirty="0"/>
          </a:p>
        </p:txBody>
      </p:sp>
      <p:sp>
        <p:nvSpPr>
          <p:cNvPr id="6" name="Text 4"/>
          <p:cNvSpPr/>
          <p:nvPr/>
        </p:nvSpPr>
        <p:spPr>
          <a:xfrm>
            <a:off x="1357710" y="2081212"/>
            <a:ext cx="2008831" cy="342900"/>
          </a:xfrm>
          <a:prstGeom prst="rect">
            <a:avLst/>
          </a:prstGeom>
          <a:noFill/>
          <a:ln/>
        </p:spPr>
        <p:txBody>
          <a:bodyPr wrap="square" lIns="0" tIns="0" rIns="0" bIns="0" rtlCol="0" anchor="t"/>
          <a:lstStyle/>
          <a:p>
            <a:pPr marL="0" indent="0" algn="ctr">
              <a:lnSpc>
                <a:spcPts val="2700"/>
              </a:lnSpc>
              <a:spcAft>
                <a:spcPts val="1200"/>
              </a:spcAft>
              <a:buNone/>
            </a:pPr>
            <a:r>
              <a:rPr lang="en-US" sz="2250" b="1" dirty="0">
                <a:solidFill>
                  <a:srgbClr val="00A4FC"/>
                </a:solidFill>
                <a:latin typeface="Arial" pitchFamily="34" charset="0"/>
                <a:ea typeface="Arial" pitchFamily="34" charset="-122"/>
                <a:cs typeface="Arial" pitchFamily="34" charset="-120"/>
              </a:rPr>
              <a:t>Small Projects</a:t>
            </a:r>
            <a:endParaRPr lang="en-US" sz="2250" dirty="0"/>
          </a:p>
        </p:txBody>
      </p:sp>
      <p:sp>
        <p:nvSpPr>
          <p:cNvPr id="7" name="Text 5"/>
          <p:cNvSpPr/>
          <p:nvPr/>
        </p:nvSpPr>
        <p:spPr>
          <a:xfrm>
            <a:off x="1082183" y="2767013"/>
            <a:ext cx="2560034"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500" dirty="0">
                <a:solidFill>
                  <a:srgbClr val="4A5568"/>
                </a:solidFill>
                <a:latin typeface="Arial" pitchFamily="34" charset="0"/>
                <a:ea typeface="Arial" pitchFamily="34" charset="-122"/>
                <a:cs typeface="Arial" pitchFamily="34" charset="-120"/>
              </a:rPr>
              <a:t>Simple, focused, manageable</a:t>
            </a:r>
            <a:endParaRPr lang="en-US" sz="1500" dirty="0"/>
          </a:p>
        </p:txBody>
      </p:sp>
      <p:sp>
        <p:nvSpPr>
          <p:cNvPr id="8" name="Text 6"/>
          <p:cNvSpPr/>
          <p:nvPr/>
        </p:nvSpPr>
        <p:spPr>
          <a:xfrm>
            <a:off x="4724400" y="1824038"/>
            <a:ext cx="4114800" cy="1504950"/>
          </a:xfrm>
          <a:prstGeom prst="roundRect">
            <a:avLst>
              <a:gd name="adj" fmla="val 4051"/>
            </a:avLst>
          </a:prstGeom>
          <a:solidFill>
            <a:srgbClr val="FFFFFF"/>
          </a:solidFill>
          <a:ln w="28575">
            <a:solidFill>
              <a:srgbClr val="FF6B6B"/>
            </a:solidFill>
          </a:ln>
        </p:spPr>
        <p:txBody>
          <a:bodyPr wrap="square" rtlCol="0" anchor="ctr"/>
          <a:lstStyle/>
          <a:p>
            <a:pPr marL="0" indent="0">
              <a:buNone/>
            </a:pPr>
            <a:endParaRPr lang="en-US" dirty="0"/>
          </a:p>
        </p:txBody>
      </p:sp>
      <p:sp>
        <p:nvSpPr>
          <p:cNvPr id="9" name="Text 7"/>
          <p:cNvSpPr/>
          <p:nvPr/>
        </p:nvSpPr>
        <p:spPr>
          <a:xfrm>
            <a:off x="5769264" y="2081212"/>
            <a:ext cx="2024923" cy="342900"/>
          </a:xfrm>
          <a:prstGeom prst="rect">
            <a:avLst/>
          </a:prstGeom>
          <a:noFill/>
          <a:ln/>
        </p:spPr>
        <p:txBody>
          <a:bodyPr wrap="square" lIns="0" tIns="0" rIns="0" bIns="0" rtlCol="0" anchor="t"/>
          <a:lstStyle/>
          <a:p>
            <a:pPr marL="0" indent="0" algn="ctr">
              <a:lnSpc>
                <a:spcPts val="2700"/>
              </a:lnSpc>
              <a:spcAft>
                <a:spcPts val="1200"/>
              </a:spcAft>
              <a:buNone/>
            </a:pPr>
            <a:r>
              <a:rPr lang="en-US" sz="2250" b="1" dirty="0">
                <a:solidFill>
                  <a:srgbClr val="FF6B6B"/>
                </a:solidFill>
                <a:latin typeface="Arial" pitchFamily="34" charset="0"/>
                <a:ea typeface="Arial" pitchFamily="34" charset="-122"/>
                <a:cs typeface="Arial" pitchFamily="34" charset="-120"/>
              </a:rPr>
              <a:t>Large Projects</a:t>
            </a:r>
            <a:endParaRPr lang="en-US" sz="2250" dirty="0"/>
          </a:p>
        </p:txBody>
      </p:sp>
      <p:sp>
        <p:nvSpPr>
          <p:cNvPr id="10" name="Text 8"/>
          <p:cNvSpPr/>
          <p:nvPr/>
        </p:nvSpPr>
        <p:spPr>
          <a:xfrm>
            <a:off x="5350587" y="2767013"/>
            <a:ext cx="2862277"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500" dirty="0">
                <a:solidFill>
                  <a:srgbClr val="4A5568"/>
                </a:solidFill>
                <a:latin typeface="Arial" pitchFamily="34" charset="0"/>
                <a:ea typeface="Arial" pitchFamily="34" charset="-122"/>
                <a:cs typeface="Arial" pitchFamily="34" charset="-120"/>
              </a:rPr>
              <a:t>Complex, distributed, challenging</a:t>
            </a:r>
            <a:endParaRPr lang="en-US" sz="1500" dirty="0"/>
          </a:p>
        </p:txBody>
      </p:sp>
      <p:sp>
        <p:nvSpPr>
          <p:cNvPr id="11" name="Text 9"/>
          <p:cNvSpPr/>
          <p:nvPr/>
        </p:nvSpPr>
        <p:spPr>
          <a:xfrm>
            <a:off x="304800" y="4010025"/>
            <a:ext cx="2019300" cy="676275"/>
          </a:xfrm>
          <a:prstGeom prst="roundRect">
            <a:avLst>
              <a:gd name="adj" fmla="val 9014"/>
            </a:avLst>
          </a:prstGeom>
          <a:solidFill>
            <a:srgbClr val="F7FAFC"/>
          </a:solidFill>
          <a:ln/>
        </p:spPr>
        <p:txBody>
          <a:bodyPr wrap="square" rtlCol="0" anchor="ctr"/>
          <a:lstStyle/>
          <a:p>
            <a:pPr marL="0" indent="0">
              <a:buNone/>
            </a:pPr>
            <a:endParaRPr lang="en-US" dirty="0"/>
          </a:p>
        </p:txBody>
      </p:sp>
      <p:sp>
        <p:nvSpPr>
          <p:cNvPr id="12" name="Shape 10"/>
          <p:cNvSpPr/>
          <p:nvPr/>
        </p:nvSpPr>
        <p:spPr>
          <a:xfrm>
            <a:off x="304800" y="4024313"/>
            <a:ext cx="2019300" cy="0"/>
          </a:xfrm>
          <a:prstGeom prst="line">
            <a:avLst/>
          </a:prstGeom>
          <a:noFill/>
          <a:ln w="28575">
            <a:solidFill>
              <a:srgbClr val="FF6B6B"/>
            </a:solidFill>
            <a:prstDash val="solid"/>
          </a:ln>
        </p:spPr>
        <p:txBody>
          <a:bodyPr/>
          <a:lstStyle/>
          <a:p>
            <a:endParaRPr lang="en-GB"/>
          </a:p>
        </p:txBody>
      </p:sp>
      <p:sp>
        <p:nvSpPr>
          <p:cNvPr id="13" name="Text 11"/>
          <p:cNvSpPr/>
          <p:nvPr/>
        </p:nvSpPr>
        <p:spPr>
          <a:xfrm>
            <a:off x="440055" y="4229100"/>
            <a:ext cx="1748790"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Larger teams</a:t>
            </a:r>
            <a:endParaRPr lang="en-US" sz="1350" dirty="0"/>
          </a:p>
        </p:txBody>
      </p:sp>
      <p:sp>
        <p:nvSpPr>
          <p:cNvPr id="14" name="Text 12"/>
          <p:cNvSpPr/>
          <p:nvPr/>
        </p:nvSpPr>
        <p:spPr>
          <a:xfrm>
            <a:off x="2476500" y="4010025"/>
            <a:ext cx="2019300" cy="676275"/>
          </a:xfrm>
          <a:prstGeom prst="roundRect">
            <a:avLst>
              <a:gd name="adj" fmla="val 9014"/>
            </a:avLst>
          </a:prstGeom>
          <a:solidFill>
            <a:srgbClr val="F7FAFC"/>
          </a:solidFill>
          <a:ln/>
        </p:spPr>
        <p:txBody>
          <a:bodyPr wrap="square" rtlCol="0" anchor="ctr"/>
          <a:lstStyle/>
          <a:p>
            <a:pPr marL="0" indent="0">
              <a:buNone/>
            </a:pPr>
            <a:endParaRPr lang="en-US" dirty="0"/>
          </a:p>
        </p:txBody>
      </p:sp>
      <p:sp>
        <p:nvSpPr>
          <p:cNvPr id="15" name="Shape 13"/>
          <p:cNvSpPr/>
          <p:nvPr/>
        </p:nvSpPr>
        <p:spPr>
          <a:xfrm>
            <a:off x="2476500" y="4024313"/>
            <a:ext cx="2019300" cy="0"/>
          </a:xfrm>
          <a:prstGeom prst="line">
            <a:avLst/>
          </a:prstGeom>
          <a:noFill/>
          <a:ln w="28575">
            <a:solidFill>
              <a:srgbClr val="FF6B6B"/>
            </a:solidFill>
            <a:prstDash val="solid"/>
          </a:ln>
        </p:spPr>
        <p:txBody>
          <a:bodyPr/>
          <a:lstStyle/>
          <a:p>
            <a:endParaRPr lang="en-GB"/>
          </a:p>
        </p:txBody>
      </p:sp>
      <p:sp>
        <p:nvSpPr>
          <p:cNvPr id="16" name="Text 14"/>
          <p:cNvSpPr/>
          <p:nvPr/>
        </p:nvSpPr>
        <p:spPr>
          <a:xfrm>
            <a:off x="2611755" y="4229100"/>
            <a:ext cx="1748790"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Multiple technologies</a:t>
            </a:r>
            <a:endParaRPr lang="en-US" sz="1350" dirty="0"/>
          </a:p>
        </p:txBody>
      </p:sp>
      <p:sp>
        <p:nvSpPr>
          <p:cNvPr id="17" name="Text 15"/>
          <p:cNvSpPr/>
          <p:nvPr/>
        </p:nvSpPr>
        <p:spPr>
          <a:xfrm>
            <a:off x="4648200" y="4010025"/>
            <a:ext cx="2019300" cy="676275"/>
          </a:xfrm>
          <a:prstGeom prst="roundRect">
            <a:avLst>
              <a:gd name="adj" fmla="val 9014"/>
            </a:avLst>
          </a:prstGeom>
          <a:solidFill>
            <a:srgbClr val="F7FAFC"/>
          </a:solidFill>
          <a:ln/>
        </p:spPr>
        <p:txBody>
          <a:bodyPr wrap="square" rtlCol="0" anchor="ctr"/>
          <a:lstStyle/>
          <a:p>
            <a:pPr marL="0" indent="0">
              <a:buNone/>
            </a:pPr>
            <a:endParaRPr lang="en-US" dirty="0"/>
          </a:p>
        </p:txBody>
      </p:sp>
      <p:sp>
        <p:nvSpPr>
          <p:cNvPr id="18" name="Shape 16"/>
          <p:cNvSpPr/>
          <p:nvPr/>
        </p:nvSpPr>
        <p:spPr>
          <a:xfrm>
            <a:off x="4648200" y="4024313"/>
            <a:ext cx="2019300" cy="0"/>
          </a:xfrm>
          <a:prstGeom prst="line">
            <a:avLst/>
          </a:prstGeom>
          <a:noFill/>
          <a:ln w="28575">
            <a:solidFill>
              <a:srgbClr val="FF6B6B"/>
            </a:solidFill>
            <a:prstDash val="solid"/>
          </a:ln>
        </p:spPr>
        <p:txBody>
          <a:bodyPr/>
          <a:lstStyle/>
          <a:p>
            <a:endParaRPr lang="en-GB"/>
          </a:p>
        </p:txBody>
      </p:sp>
      <p:sp>
        <p:nvSpPr>
          <p:cNvPr id="19" name="Text 17"/>
          <p:cNvSpPr/>
          <p:nvPr/>
        </p:nvSpPr>
        <p:spPr>
          <a:xfrm>
            <a:off x="4783455" y="4229100"/>
            <a:ext cx="1748790"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Multiple languages</a:t>
            </a:r>
            <a:endParaRPr lang="en-US" sz="1350" dirty="0"/>
          </a:p>
        </p:txBody>
      </p:sp>
      <p:sp>
        <p:nvSpPr>
          <p:cNvPr id="20" name="Text 18"/>
          <p:cNvSpPr/>
          <p:nvPr/>
        </p:nvSpPr>
        <p:spPr>
          <a:xfrm>
            <a:off x="6819900" y="4010025"/>
            <a:ext cx="2019300" cy="676275"/>
          </a:xfrm>
          <a:prstGeom prst="roundRect">
            <a:avLst>
              <a:gd name="adj" fmla="val 9014"/>
            </a:avLst>
          </a:prstGeom>
          <a:solidFill>
            <a:srgbClr val="F7FAFC"/>
          </a:solidFill>
          <a:ln/>
        </p:spPr>
        <p:txBody>
          <a:bodyPr wrap="square" rtlCol="0" anchor="ctr"/>
          <a:lstStyle/>
          <a:p>
            <a:pPr marL="0" indent="0">
              <a:buNone/>
            </a:pPr>
            <a:endParaRPr lang="en-US" dirty="0"/>
          </a:p>
        </p:txBody>
      </p:sp>
      <p:sp>
        <p:nvSpPr>
          <p:cNvPr id="21" name="Shape 19"/>
          <p:cNvSpPr/>
          <p:nvPr/>
        </p:nvSpPr>
        <p:spPr>
          <a:xfrm>
            <a:off x="6819900" y="4024313"/>
            <a:ext cx="2019300" cy="0"/>
          </a:xfrm>
          <a:prstGeom prst="line">
            <a:avLst/>
          </a:prstGeom>
          <a:noFill/>
          <a:ln w="28575">
            <a:solidFill>
              <a:srgbClr val="FF6B6B"/>
            </a:solidFill>
            <a:prstDash val="solid"/>
          </a:ln>
        </p:spPr>
        <p:txBody>
          <a:bodyPr/>
          <a:lstStyle/>
          <a:p>
            <a:endParaRPr lang="en-GB"/>
          </a:p>
        </p:txBody>
      </p:sp>
      <p:sp>
        <p:nvSpPr>
          <p:cNvPr id="22" name="Text 20"/>
          <p:cNvSpPr/>
          <p:nvPr/>
        </p:nvSpPr>
        <p:spPr>
          <a:xfrm>
            <a:off x="6955155" y="4229100"/>
            <a:ext cx="1748790"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Multiple interfaces</a:t>
            </a:r>
            <a:endParaRPr lang="en-US" sz="13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090226"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With Regard to Scrum</a:t>
            </a:r>
            <a:endParaRPr lang="en-US" sz="2700" dirty="0"/>
          </a:p>
        </p:txBody>
      </p:sp>
      <p:sp>
        <p:nvSpPr>
          <p:cNvPr id="5" name="Text 3"/>
          <p:cNvSpPr/>
          <p:nvPr/>
        </p:nvSpPr>
        <p:spPr>
          <a:xfrm>
            <a:off x="304800" y="1543050"/>
            <a:ext cx="4114800" cy="1447800"/>
          </a:xfrm>
          <a:prstGeom prst="roundRect">
            <a:avLst>
              <a:gd name="adj" fmla="val 4211"/>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1543050"/>
            <a:ext cx="0" cy="1447800"/>
          </a:xfrm>
          <a:prstGeom prst="line">
            <a:avLst/>
          </a:prstGeom>
          <a:noFill/>
          <a:ln w="38100">
            <a:solidFill>
              <a:srgbClr val="00A4FC"/>
            </a:solidFill>
            <a:prstDash val="solid"/>
          </a:ln>
        </p:spPr>
        <p:txBody>
          <a:bodyPr/>
          <a:lstStyle/>
          <a:p>
            <a:endParaRPr lang="en-GB"/>
          </a:p>
        </p:txBody>
      </p:sp>
      <p:sp>
        <p:nvSpPr>
          <p:cNvPr id="7" name="Text 5"/>
          <p:cNvSpPr/>
          <p:nvPr/>
        </p:nvSpPr>
        <p:spPr>
          <a:xfrm>
            <a:off x="571500" y="1771650"/>
            <a:ext cx="1855661"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Larger Teams?</a:t>
            </a:r>
            <a:endParaRPr lang="en-US" sz="1800" dirty="0"/>
          </a:p>
        </p:txBody>
      </p:sp>
      <p:sp>
        <p:nvSpPr>
          <p:cNvPr id="8" name="Text 6"/>
          <p:cNvSpPr/>
          <p:nvPr/>
        </p:nvSpPr>
        <p:spPr>
          <a:xfrm>
            <a:off x="571500" y="2190750"/>
            <a:ext cx="3691890" cy="5334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2D3748"/>
                </a:solidFill>
                <a:latin typeface="Arial" pitchFamily="34" charset="0"/>
                <a:ea typeface="Arial" pitchFamily="34" charset="-122"/>
                <a:cs typeface="Arial" pitchFamily="34" charset="-120"/>
              </a:rPr>
              <a:t>What effect does a larger team have on development practice?</a:t>
            </a:r>
            <a:endParaRPr lang="en-US" sz="1500" dirty="0"/>
          </a:p>
        </p:txBody>
      </p:sp>
      <p:sp>
        <p:nvSpPr>
          <p:cNvPr id="9" name="Text 7"/>
          <p:cNvSpPr/>
          <p:nvPr/>
        </p:nvSpPr>
        <p:spPr>
          <a:xfrm>
            <a:off x="304800" y="3295650"/>
            <a:ext cx="4114800" cy="1447800"/>
          </a:xfrm>
          <a:prstGeom prst="roundRect">
            <a:avLst>
              <a:gd name="adj" fmla="val 4211"/>
            </a:avLst>
          </a:prstGeom>
          <a:solidFill>
            <a:srgbClr val="FFFFFF"/>
          </a:solidFill>
          <a:ln/>
        </p:spPr>
        <p:txBody>
          <a:bodyPr wrap="square" rtlCol="0" anchor="ctr"/>
          <a:lstStyle/>
          <a:p>
            <a:pPr marL="0" indent="0">
              <a:buNone/>
            </a:pPr>
            <a:endParaRPr lang="en-US" dirty="0"/>
          </a:p>
        </p:txBody>
      </p:sp>
      <p:sp>
        <p:nvSpPr>
          <p:cNvPr id="10" name="Shape 8"/>
          <p:cNvSpPr/>
          <p:nvPr/>
        </p:nvSpPr>
        <p:spPr>
          <a:xfrm>
            <a:off x="323850" y="3295650"/>
            <a:ext cx="0" cy="1447800"/>
          </a:xfrm>
          <a:prstGeom prst="line">
            <a:avLst/>
          </a:prstGeom>
          <a:noFill/>
          <a:ln w="38100">
            <a:solidFill>
              <a:srgbClr val="00A4FC"/>
            </a:solidFill>
            <a:prstDash val="solid"/>
          </a:ln>
        </p:spPr>
        <p:txBody>
          <a:bodyPr/>
          <a:lstStyle/>
          <a:p>
            <a:endParaRPr lang="en-GB"/>
          </a:p>
        </p:txBody>
      </p:sp>
      <p:sp>
        <p:nvSpPr>
          <p:cNvPr id="11" name="Text 9"/>
          <p:cNvSpPr/>
          <p:nvPr/>
        </p:nvSpPr>
        <p:spPr>
          <a:xfrm>
            <a:off x="571500" y="3524250"/>
            <a:ext cx="2574608"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Multiple Technologies?</a:t>
            </a:r>
            <a:endParaRPr lang="en-US" sz="1800" dirty="0"/>
          </a:p>
        </p:txBody>
      </p:sp>
      <p:sp>
        <p:nvSpPr>
          <p:cNvPr id="12" name="Text 10"/>
          <p:cNvSpPr/>
          <p:nvPr/>
        </p:nvSpPr>
        <p:spPr>
          <a:xfrm>
            <a:off x="571500" y="3943350"/>
            <a:ext cx="3691890" cy="5334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2D3748"/>
                </a:solidFill>
                <a:latin typeface="Arial" pitchFamily="34" charset="0"/>
                <a:ea typeface="Arial" pitchFamily="34" charset="-122"/>
                <a:cs typeface="Arial" pitchFamily="34" charset="-120"/>
              </a:rPr>
              <a:t>What effect does the use of multiple technologies have?</a:t>
            </a:r>
            <a:endParaRPr lang="en-US" sz="1500" dirty="0"/>
          </a:p>
        </p:txBody>
      </p:sp>
      <p:sp>
        <p:nvSpPr>
          <p:cNvPr id="13" name="Text 11"/>
          <p:cNvSpPr/>
          <p:nvPr/>
        </p:nvSpPr>
        <p:spPr>
          <a:xfrm>
            <a:off x="4724400" y="1543050"/>
            <a:ext cx="4114800" cy="1447800"/>
          </a:xfrm>
          <a:prstGeom prst="roundRect">
            <a:avLst>
              <a:gd name="adj" fmla="val 4211"/>
            </a:avLst>
          </a:prstGeom>
          <a:solidFill>
            <a:srgbClr val="FFFFFF"/>
          </a:solidFill>
          <a:ln/>
        </p:spPr>
        <p:txBody>
          <a:bodyPr wrap="square" rtlCol="0" anchor="ctr"/>
          <a:lstStyle/>
          <a:p>
            <a:pPr marL="0" indent="0">
              <a:buNone/>
            </a:pPr>
            <a:endParaRPr lang="en-US" dirty="0"/>
          </a:p>
        </p:txBody>
      </p:sp>
      <p:sp>
        <p:nvSpPr>
          <p:cNvPr id="14" name="Shape 12"/>
          <p:cNvSpPr/>
          <p:nvPr/>
        </p:nvSpPr>
        <p:spPr>
          <a:xfrm>
            <a:off x="4743450" y="1543050"/>
            <a:ext cx="0" cy="1447800"/>
          </a:xfrm>
          <a:prstGeom prst="line">
            <a:avLst/>
          </a:prstGeom>
          <a:noFill/>
          <a:ln w="38100">
            <a:solidFill>
              <a:srgbClr val="FF6B6B"/>
            </a:solidFill>
            <a:prstDash val="solid"/>
          </a:ln>
        </p:spPr>
        <p:txBody>
          <a:bodyPr/>
          <a:lstStyle/>
          <a:p>
            <a:endParaRPr lang="en-GB"/>
          </a:p>
        </p:txBody>
      </p:sp>
      <p:sp>
        <p:nvSpPr>
          <p:cNvPr id="15" name="Text 13"/>
          <p:cNvSpPr/>
          <p:nvPr/>
        </p:nvSpPr>
        <p:spPr>
          <a:xfrm>
            <a:off x="4991100" y="1771650"/>
            <a:ext cx="2322005"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Multiple Languages?</a:t>
            </a:r>
            <a:endParaRPr lang="en-US" sz="1800" dirty="0"/>
          </a:p>
        </p:txBody>
      </p:sp>
      <p:sp>
        <p:nvSpPr>
          <p:cNvPr id="16" name="Text 14"/>
          <p:cNvSpPr/>
          <p:nvPr/>
        </p:nvSpPr>
        <p:spPr>
          <a:xfrm>
            <a:off x="4991100" y="2190750"/>
            <a:ext cx="3691890" cy="5334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2D3748"/>
                </a:solidFill>
                <a:latin typeface="Arial" pitchFamily="34" charset="0"/>
                <a:ea typeface="Arial" pitchFamily="34" charset="-122"/>
                <a:cs typeface="Arial" pitchFamily="34" charset="-120"/>
              </a:rPr>
              <a:t>Does Scrum handle the use of multiple languages well?</a:t>
            </a:r>
            <a:endParaRPr lang="en-US" sz="1500" dirty="0"/>
          </a:p>
        </p:txBody>
      </p:sp>
      <p:sp>
        <p:nvSpPr>
          <p:cNvPr id="17" name="Text 15"/>
          <p:cNvSpPr/>
          <p:nvPr/>
        </p:nvSpPr>
        <p:spPr>
          <a:xfrm>
            <a:off x="4724400" y="3295650"/>
            <a:ext cx="4114800" cy="1447800"/>
          </a:xfrm>
          <a:prstGeom prst="roundRect">
            <a:avLst>
              <a:gd name="adj" fmla="val 4211"/>
            </a:avLst>
          </a:prstGeom>
          <a:solidFill>
            <a:srgbClr val="FFFFFF"/>
          </a:solidFill>
          <a:ln/>
        </p:spPr>
        <p:txBody>
          <a:bodyPr wrap="square" rtlCol="0" anchor="ctr"/>
          <a:lstStyle/>
          <a:p>
            <a:pPr marL="0" indent="0">
              <a:buNone/>
            </a:pPr>
            <a:endParaRPr lang="en-US" dirty="0"/>
          </a:p>
        </p:txBody>
      </p:sp>
      <p:sp>
        <p:nvSpPr>
          <p:cNvPr id="18" name="Shape 16"/>
          <p:cNvSpPr/>
          <p:nvPr/>
        </p:nvSpPr>
        <p:spPr>
          <a:xfrm>
            <a:off x="4743450" y="3295650"/>
            <a:ext cx="0" cy="1447800"/>
          </a:xfrm>
          <a:prstGeom prst="line">
            <a:avLst/>
          </a:prstGeom>
          <a:noFill/>
          <a:ln w="38100">
            <a:solidFill>
              <a:srgbClr val="FF6B6B"/>
            </a:solidFill>
            <a:prstDash val="solid"/>
          </a:ln>
        </p:spPr>
        <p:txBody>
          <a:bodyPr/>
          <a:lstStyle/>
          <a:p>
            <a:endParaRPr lang="en-GB"/>
          </a:p>
        </p:txBody>
      </p:sp>
      <p:sp>
        <p:nvSpPr>
          <p:cNvPr id="19" name="Text 17"/>
          <p:cNvSpPr/>
          <p:nvPr/>
        </p:nvSpPr>
        <p:spPr>
          <a:xfrm>
            <a:off x="4991100" y="3524250"/>
            <a:ext cx="1855661"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Software Types?</a:t>
            </a:r>
            <a:endParaRPr lang="en-US" sz="1800" dirty="0"/>
          </a:p>
        </p:txBody>
      </p:sp>
      <p:sp>
        <p:nvSpPr>
          <p:cNvPr id="20" name="Text 18"/>
          <p:cNvSpPr/>
          <p:nvPr/>
        </p:nvSpPr>
        <p:spPr>
          <a:xfrm>
            <a:off x="4991100" y="3943350"/>
            <a:ext cx="3691890" cy="5334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2D3748"/>
                </a:solidFill>
                <a:latin typeface="Arial" pitchFamily="34" charset="0"/>
                <a:ea typeface="Arial" pitchFamily="34" charset="-122"/>
                <a:cs typeface="Arial" pitchFamily="34" charset="-120"/>
              </a:rPr>
              <a:t>What type of software development suits Scrum best?</a:t>
            </a:r>
            <a:endParaRPr lang="en-US"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5897309"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Small Software Projects and Scrum</a:t>
            </a:r>
            <a:endParaRPr lang="en-US" sz="2700" dirty="0"/>
          </a:p>
        </p:txBody>
      </p:sp>
      <p:pic>
        <p:nvPicPr>
          <p:cNvPr id="5" name="Image 0" descr="/tmp/rasterized-gradient-fd5b801f.png"/>
          <p:cNvPicPr>
            <a:picLocks noChangeAspect="1"/>
          </p:cNvPicPr>
          <p:nvPr/>
        </p:nvPicPr>
        <p:blipFill>
          <a:blip r:embed="rId3"/>
          <a:stretch>
            <a:fillRect/>
          </a:stretch>
        </p:blipFill>
        <p:spPr>
          <a:xfrm>
            <a:off x="304800" y="1447800"/>
            <a:ext cx="8534400" cy="3390900"/>
          </a:xfrm>
          <a:prstGeom prst="rect">
            <a:avLst/>
          </a:prstGeom>
        </p:spPr>
      </p:pic>
      <p:sp>
        <p:nvSpPr>
          <p:cNvPr id="6" name="Text 3"/>
          <p:cNvSpPr/>
          <p:nvPr/>
        </p:nvSpPr>
        <p:spPr>
          <a:xfrm>
            <a:off x="609600" y="1752600"/>
            <a:ext cx="7924800" cy="1181100"/>
          </a:xfrm>
          <a:prstGeom prst="rect">
            <a:avLst/>
          </a:prstGeom>
          <a:noFill/>
          <a:ln/>
        </p:spPr>
        <p:txBody>
          <a:bodyPr wrap="square" lIns="114300" tIns="0" rIns="0" bIns="0" rtlCol="0" anchor="t"/>
          <a:lstStyle/>
          <a:p>
            <a:pPr marL="114300" indent="-11430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Less issues with identification of requirements</a:t>
            </a:r>
            <a:endParaRPr lang="en-US" sz="1350" dirty="0"/>
          </a:p>
          <a:p>
            <a:pPr marL="114300" indent="-11430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Relatively less complex division of tasks</a:t>
            </a:r>
            <a:endParaRPr lang="en-US" sz="1350" dirty="0"/>
          </a:p>
          <a:p>
            <a:pPr marL="114300" indent="-11430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Management of tasks becomes less difficult</a:t>
            </a:r>
            <a:endParaRPr lang="en-US" sz="1350" dirty="0"/>
          </a:p>
          <a:p>
            <a:pPr marL="114300" indent="-114300" algn="l">
              <a:lnSpc>
                <a:spcPts val="2100"/>
              </a:lnSpc>
              <a:buSzPct val="100000"/>
              <a:buChar char="•"/>
            </a:pPr>
            <a:r>
              <a:rPr lang="en-US" sz="1350" dirty="0">
                <a:solidFill>
                  <a:srgbClr val="FFFFFF"/>
                </a:solidFill>
                <a:latin typeface="Arial" pitchFamily="34" charset="0"/>
                <a:ea typeface="Arial" pitchFamily="34" charset="-122"/>
                <a:cs typeface="Arial" pitchFamily="34" charset="-120"/>
              </a:rPr>
              <a:t>Easier to monitor progress of a team</a:t>
            </a: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5916740"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Large Software Projects and Scrum</a:t>
            </a:r>
            <a:endParaRPr lang="en-US" sz="2700" dirty="0"/>
          </a:p>
        </p:txBody>
      </p:sp>
      <p:sp>
        <p:nvSpPr>
          <p:cNvPr id="5" name="Text 3"/>
          <p:cNvSpPr/>
          <p:nvPr/>
        </p:nvSpPr>
        <p:spPr>
          <a:xfrm>
            <a:off x="304800" y="1447800"/>
            <a:ext cx="8534400" cy="3390900"/>
          </a:xfrm>
          <a:prstGeom prst="roundRect">
            <a:avLst>
              <a:gd name="adj" fmla="val 1798"/>
            </a:avLst>
          </a:prstGeom>
          <a:solidFill>
            <a:srgbClr val="F7FAFC"/>
          </a:solidFill>
          <a:ln w="38100">
            <a:solidFill>
              <a:srgbClr val="FF6B6B"/>
            </a:solidFill>
          </a:ln>
        </p:spPr>
        <p:txBody>
          <a:bodyPr wrap="square" rtlCol="0" anchor="ctr"/>
          <a:lstStyle/>
          <a:p>
            <a:pPr marL="0" indent="0">
              <a:buNone/>
            </a:pPr>
            <a:endParaRPr lang="en-US" dirty="0"/>
          </a:p>
        </p:txBody>
      </p:sp>
      <p:sp>
        <p:nvSpPr>
          <p:cNvPr id="6" name="Text 4"/>
          <p:cNvSpPr/>
          <p:nvPr/>
        </p:nvSpPr>
        <p:spPr>
          <a:xfrm>
            <a:off x="647700" y="1790700"/>
            <a:ext cx="7848600" cy="1181100"/>
          </a:xfrm>
          <a:prstGeom prst="rect">
            <a:avLst/>
          </a:prstGeom>
          <a:noFill/>
          <a:ln/>
        </p:spPr>
        <p:txBody>
          <a:bodyPr wrap="square" lIns="114300" tIns="0" rIns="0" bIns="0" rtlCol="0" anchor="t"/>
          <a:lstStyle/>
          <a:p>
            <a:pPr marL="114300" indent="-11430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Scaling of small teams to large projects</a:t>
            </a:r>
            <a:endParaRPr lang="en-US" sz="1350" dirty="0"/>
          </a:p>
          <a:p>
            <a:pPr marL="114300" indent="-11430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Adaptation of Scrum to form LeSS, SAFe</a:t>
            </a:r>
            <a:endParaRPr lang="en-US" sz="1350" dirty="0"/>
          </a:p>
          <a:p>
            <a:pPr marL="114300" indent="-11430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Greater collaboration and communication required</a:t>
            </a:r>
            <a:endParaRPr lang="en-US" sz="1350" dirty="0"/>
          </a:p>
          <a:p>
            <a:pPr marL="114300" indent="-11430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Possibly more than one developer working on a given task</a:t>
            </a:r>
            <a:endParaRPr lang="en-US" sz="13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624578"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So What Have We Learned?</a:t>
            </a:r>
            <a:endParaRPr lang="en-US" sz="2700" dirty="0"/>
          </a:p>
        </p:txBody>
      </p:sp>
      <p:sp>
        <p:nvSpPr>
          <p:cNvPr id="5" name="Text 3"/>
          <p:cNvSpPr/>
          <p:nvPr/>
        </p:nvSpPr>
        <p:spPr>
          <a:xfrm>
            <a:off x="304800" y="2228850"/>
            <a:ext cx="2641550" cy="1676400"/>
          </a:xfrm>
          <a:prstGeom prst="roundRect">
            <a:avLst>
              <a:gd name="adj" fmla="val 3636"/>
            </a:avLst>
          </a:prstGeom>
          <a:solidFill>
            <a:srgbClr val="FFFFFF"/>
          </a:solidFill>
          <a:ln/>
        </p:spPr>
        <p:txBody>
          <a:bodyPr wrap="square" rtlCol="0" anchor="ctr"/>
          <a:lstStyle/>
          <a:p>
            <a:pPr marL="0" indent="0">
              <a:buNone/>
            </a:pPr>
            <a:endParaRPr lang="en-US" dirty="0"/>
          </a:p>
        </p:txBody>
      </p:sp>
      <p:sp>
        <p:nvSpPr>
          <p:cNvPr id="6" name="Shape 4"/>
          <p:cNvSpPr/>
          <p:nvPr/>
        </p:nvSpPr>
        <p:spPr>
          <a:xfrm>
            <a:off x="304800" y="2247900"/>
            <a:ext cx="2641550" cy="0"/>
          </a:xfrm>
          <a:prstGeom prst="line">
            <a:avLst/>
          </a:prstGeom>
          <a:noFill/>
          <a:ln w="38100">
            <a:solidFill>
              <a:srgbClr val="00A4FC"/>
            </a:solidFill>
            <a:prstDash val="solid"/>
          </a:ln>
        </p:spPr>
        <p:txBody>
          <a:bodyPr/>
          <a:lstStyle/>
          <a:p>
            <a:endParaRPr lang="en-GB"/>
          </a:p>
        </p:txBody>
      </p:sp>
      <p:sp>
        <p:nvSpPr>
          <p:cNvPr id="7" name="Text 5"/>
          <p:cNvSpPr/>
          <p:nvPr/>
        </p:nvSpPr>
        <p:spPr>
          <a:xfrm>
            <a:off x="752472" y="2495550"/>
            <a:ext cx="1746058" cy="304800"/>
          </a:xfrm>
          <a:prstGeom prst="rect">
            <a:avLst/>
          </a:prstGeom>
          <a:noFill/>
          <a:ln/>
        </p:spPr>
        <p:txBody>
          <a:bodyPr wrap="square" lIns="0" tIns="0" rIns="0" bIns="0" rtlCol="0" anchor="t"/>
          <a:lstStyle/>
          <a:p>
            <a:pPr marL="0" indent="0" algn="ctr">
              <a:lnSpc>
                <a:spcPts val="2400"/>
              </a:lnSpc>
              <a:spcAft>
                <a:spcPts val="900"/>
              </a:spcAft>
              <a:buNone/>
            </a:pPr>
            <a:r>
              <a:rPr lang="en-US" sz="1800" b="1" dirty="0">
                <a:solidFill>
                  <a:srgbClr val="00A4FC"/>
                </a:solidFill>
                <a:latin typeface="Arial" pitchFamily="34" charset="0"/>
                <a:ea typeface="Arial" pitchFamily="34" charset="-122"/>
                <a:cs typeface="Arial" pitchFamily="34" charset="-120"/>
              </a:rPr>
              <a:t>✓ Task Division</a:t>
            </a:r>
            <a:endParaRPr lang="en-US" sz="1800" dirty="0"/>
          </a:p>
        </p:txBody>
      </p:sp>
      <p:sp>
        <p:nvSpPr>
          <p:cNvPr id="8" name="Text 6"/>
          <p:cNvSpPr/>
          <p:nvPr/>
        </p:nvSpPr>
        <p:spPr>
          <a:xfrm>
            <a:off x="511556" y="3105150"/>
            <a:ext cx="2228037" cy="5334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Excellent at providing clear responsibility</a:t>
            </a:r>
            <a:endParaRPr lang="en-US" sz="1350" dirty="0"/>
          </a:p>
        </p:txBody>
      </p:sp>
      <p:sp>
        <p:nvSpPr>
          <p:cNvPr id="9" name="Text 7"/>
          <p:cNvSpPr/>
          <p:nvPr/>
        </p:nvSpPr>
        <p:spPr>
          <a:xfrm>
            <a:off x="3251150" y="2228850"/>
            <a:ext cx="2641550" cy="1676400"/>
          </a:xfrm>
          <a:prstGeom prst="roundRect">
            <a:avLst>
              <a:gd name="adj" fmla="val 3636"/>
            </a:avLst>
          </a:prstGeom>
          <a:solidFill>
            <a:srgbClr val="FFFFFF"/>
          </a:solidFill>
          <a:ln/>
        </p:spPr>
        <p:txBody>
          <a:bodyPr wrap="square" rtlCol="0" anchor="ctr"/>
          <a:lstStyle/>
          <a:p>
            <a:pPr marL="0" indent="0">
              <a:buNone/>
            </a:pPr>
            <a:endParaRPr lang="en-US" dirty="0"/>
          </a:p>
        </p:txBody>
      </p:sp>
      <p:sp>
        <p:nvSpPr>
          <p:cNvPr id="10" name="Shape 8"/>
          <p:cNvSpPr/>
          <p:nvPr/>
        </p:nvSpPr>
        <p:spPr>
          <a:xfrm>
            <a:off x="3251150" y="2247900"/>
            <a:ext cx="2641550" cy="0"/>
          </a:xfrm>
          <a:prstGeom prst="line">
            <a:avLst/>
          </a:prstGeom>
          <a:noFill/>
          <a:ln w="38100">
            <a:solidFill>
              <a:srgbClr val="00A4FC"/>
            </a:solidFill>
            <a:prstDash val="solid"/>
          </a:ln>
        </p:spPr>
        <p:txBody>
          <a:bodyPr/>
          <a:lstStyle/>
          <a:p>
            <a:endParaRPr lang="en-GB"/>
          </a:p>
        </p:txBody>
      </p:sp>
      <p:sp>
        <p:nvSpPr>
          <p:cNvPr id="11" name="Text 9"/>
          <p:cNvSpPr/>
          <p:nvPr/>
        </p:nvSpPr>
        <p:spPr>
          <a:xfrm>
            <a:off x="3690472" y="2495550"/>
            <a:ext cx="1762908" cy="304800"/>
          </a:xfrm>
          <a:prstGeom prst="rect">
            <a:avLst/>
          </a:prstGeom>
          <a:noFill/>
          <a:ln/>
        </p:spPr>
        <p:txBody>
          <a:bodyPr wrap="square" lIns="0" tIns="0" rIns="0" bIns="0" rtlCol="0" anchor="t"/>
          <a:lstStyle/>
          <a:p>
            <a:pPr marL="0" indent="0" algn="ctr">
              <a:lnSpc>
                <a:spcPts val="2400"/>
              </a:lnSpc>
              <a:spcAft>
                <a:spcPts val="900"/>
              </a:spcAft>
              <a:buNone/>
            </a:pPr>
            <a:r>
              <a:rPr lang="en-US" sz="1800" b="1" dirty="0">
                <a:solidFill>
                  <a:srgbClr val="00A4FC"/>
                </a:solidFill>
                <a:latin typeface="Arial" pitchFamily="34" charset="0"/>
                <a:ea typeface="Arial" pitchFamily="34" charset="-122"/>
                <a:cs typeface="Arial" pitchFamily="34" charset="-120"/>
              </a:rPr>
              <a:t>✓ Collaboration</a:t>
            </a:r>
            <a:endParaRPr lang="en-US" sz="1800" dirty="0"/>
          </a:p>
        </p:txBody>
      </p:sp>
      <p:sp>
        <p:nvSpPr>
          <p:cNvPr id="12" name="Text 10"/>
          <p:cNvSpPr/>
          <p:nvPr/>
        </p:nvSpPr>
        <p:spPr>
          <a:xfrm>
            <a:off x="3457907" y="3105150"/>
            <a:ext cx="2228037" cy="5334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Promotes team work and user involvement</a:t>
            </a:r>
            <a:endParaRPr lang="en-US" sz="1350" dirty="0"/>
          </a:p>
        </p:txBody>
      </p:sp>
      <p:sp>
        <p:nvSpPr>
          <p:cNvPr id="13" name="Text 11"/>
          <p:cNvSpPr/>
          <p:nvPr/>
        </p:nvSpPr>
        <p:spPr>
          <a:xfrm>
            <a:off x="6197501" y="2228850"/>
            <a:ext cx="2641550" cy="1676400"/>
          </a:xfrm>
          <a:prstGeom prst="roundRect">
            <a:avLst>
              <a:gd name="adj" fmla="val 3636"/>
            </a:avLst>
          </a:prstGeom>
          <a:solidFill>
            <a:srgbClr val="FFFFFF"/>
          </a:solidFill>
          <a:ln/>
        </p:spPr>
        <p:txBody>
          <a:bodyPr wrap="square" rtlCol="0" anchor="ctr"/>
          <a:lstStyle/>
          <a:p>
            <a:pPr marL="0" indent="0">
              <a:buNone/>
            </a:pPr>
            <a:endParaRPr lang="en-US" dirty="0"/>
          </a:p>
        </p:txBody>
      </p:sp>
      <p:sp>
        <p:nvSpPr>
          <p:cNvPr id="14" name="Shape 12"/>
          <p:cNvSpPr/>
          <p:nvPr/>
        </p:nvSpPr>
        <p:spPr>
          <a:xfrm>
            <a:off x="6197501" y="2247900"/>
            <a:ext cx="2641550" cy="0"/>
          </a:xfrm>
          <a:prstGeom prst="line">
            <a:avLst/>
          </a:prstGeom>
          <a:noFill/>
          <a:ln w="38100">
            <a:solidFill>
              <a:srgbClr val="FF6B6B"/>
            </a:solidFill>
            <a:prstDash val="solid"/>
          </a:ln>
        </p:spPr>
        <p:txBody>
          <a:bodyPr/>
          <a:lstStyle/>
          <a:p>
            <a:endParaRPr lang="en-GB"/>
          </a:p>
        </p:txBody>
      </p:sp>
      <p:sp>
        <p:nvSpPr>
          <p:cNvPr id="15" name="Text 13"/>
          <p:cNvSpPr/>
          <p:nvPr/>
        </p:nvSpPr>
        <p:spPr>
          <a:xfrm>
            <a:off x="6752953" y="2495550"/>
            <a:ext cx="1530647" cy="304800"/>
          </a:xfrm>
          <a:prstGeom prst="rect">
            <a:avLst/>
          </a:prstGeom>
          <a:noFill/>
          <a:ln/>
        </p:spPr>
        <p:txBody>
          <a:bodyPr wrap="square" lIns="0" tIns="0" rIns="0" bIns="0" rtlCol="0" anchor="t"/>
          <a:lstStyle/>
          <a:p>
            <a:pPr marL="0" indent="0" algn="ctr">
              <a:lnSpc>
                <a:spcPts val="2400"/>
              </a:lnSpc>
              <a:spcAft>
                <a:spcPts val="900"/>
              </a:spcAft>
              <a:buNone/>
            </a:pPr>
            <a:r>
              <a:rPr lang="en-US" sz="1800" b="1" dirty="0">
                <a:solidFill>
                  <a:srgbClr val="FF6B6B"/>
                </a:solidFill>
                <a:latin typeface="Arial" pitchFamily="34" charset="0"/>
                <a:ea typeface="Arial" pitchFamily="34" charset="-122"/>
                <a:cs typeface="Arial" pitchFamily="34" charset="-120"/>
              </a:rPr>
              <a:t>⚠ Complexity</a:t>
            </a:r>
            <a:endParaRPr lang="en-US" sz="1800" dirty="0"/>
          </a:p>
        </p:txBody>
      </p:sp>
      <p:sp>
        <p:nvSpPr>
          <p:cNvPr id="16" name="Text 14"/>
          <p:cNvSpPr/>
          <p:nvPr/>
        </p:nvSpPr>
        <p:spPr>
          <a:xfrm>
            <a:off x="6404257" y="3105150"/>
            <a:ext cx="2228037" cy="5334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Management structure can be complex</a:t>
            </a:r>
            <a:endParaRPr lang="en-US" sz="13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5877878"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We Have a Neat Development Team</a:t>
            </a:r>
            <a:endParaRPr lang="en-US" sz="2700" dirty="0"/>
          </a:p>
        </p:txBody>
      </p:sp>
      <p:sp>
        <p:nvSpPr>
          <p:cNvPr id="5" name="Text 3"/>
          <p:cNvSpPr/>
          <p:nvPr/>
        </p:nvSpPr>
        <p:spPr>
          <a:xfrm>
            <a:off x="304800" y="2228850"/>
            <a:ext cx="4114800" cy="762000"/>
          </a:xfrm>
          <a:prstGeom prst="roundRect">
            <a:avLst>
              <a:gd name="adj" fmla="val 8000"/>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2228850"/>
            <a:ext cx="0" cy="762000"/>
          </a:xfrm>
          <a:prstGeom prst="line">
            <a:avLst/>
          </a:prstGeom>
          <a:noFill/>
          <a:ln w="38100">
            <a:solidFill>
              <a:srgbClr val="00A4FC"/>
            </a:solidFill>
            <a:prstDash val="solid"/>
          </a:ln>
        </p:spPr>
        <p:txBody>
          <a:bodyPr/>
          <a:lstStyle/>
          <a:p>
            <a:endParaRPr lang="en-GB"/>
          </a:p>
        </p:txBody>
      </p:sp>
      <p:sp>
        <p:nvSpPr>
          <p:cNvPr id="7" name="Text 5"/>
          <p:cNvSpPr/>
          <p:nvPr/>
        </p:nvSpPr>
        <p:spPr>
          <a:xfrm>
            <a:off x="571500" y="2457450"/>
            <a:ext cx="3244977" cy="304800"/>
          </a:xfrm>
          <a:prstGeom prst="rect">
            <a:avLst/>
          </a:prstGeom>
          <a:noFill/>
          <a:ln/>
        </p:spPr>
        <p:txBody>
          <a:bodyPr wrap="square" lIns="0" tIns="0" rIns="0" bIns="0" rtlCol="0" anchor="t"/>
          <a:lstStyle/>
          <a:p>
            <a:pPr marL="0" indent="0" algn="l">
              <a:lnSpc>
                <a:spcPts val="2400"/>
              </a:lnSpc>
              <a:buNone/>
            </a:pPr>
            <a:r>
              <a:rPr lang="en-US" sz="1800" b="1" dirty="0">
                <a:solidFill>
                  <a:srgbClr val="00A4FC"/>
                </a:solidFill>
                <a:latin typeface="Arial" pitchFamily="34" charset="0"/>
                <a:ea typeface="Arial" pitchFamily="34" charset="-122"/>
                <a:cs typeface="Arial" pitchFamily="34" charset="-120"/>
              </a:rPr>
              <a:t>How productive is this team?</a:t>
            </a:r>
            <a:endParaRPr lang="en-US" sz="1800" dirty="0"/>
          </a:p>
        </p:txBody>
      </p:sp>
      <p:sp>
        <p:nvSpPr>
          <p:cNvPr id="8" name="Text 6"/>
          <p:cNvSpPr/>
          <p:nvPr/>
        </p:nvSpPr>
        <p:spPr>
          <a:xfrm>
            <a:off x="304800" y="3295650"/>
            <a:ext cx="4114800" cy="762000"/>
          </a:xfrm>
          <a:prstGeom prst="roundRect">
            <a:avLst>
              <a:gd name="adj" fmla="val 8000"/>
            </a:avLst>
          </a:prstGeom>
          <a:solidFill>
            <a:srgbClr val="FFFFFF"/>
          </a:solidFill>
          <a:ln/>
        </p:spPr>
        <p:txBody>
          <a:bodyPr wrap="square" rtlCol="0" anchor="ctr"/>
          <a:lstStyle/>
          <a:p>
            <a:pPr marL="0" indent="0">
              <a:buNone/>
            </a:pPr>
            <a:endParaRPr lang="en-US" dirty="0"/>
          </a:p>
        </p:txBody>
      </p:sp>
      <p:sp>
        <p:nvSpPr>
          <p:cNvPr id="9" name="Shape 7"/>
          <p:cNvSpPr/>
          <p:nvPr/>
        </p:nvSpPr>
        <p:spPr>
          <a:xfrm>
            <a:off x="323850" y="3295650"/>
            <a:ext cx="0" cy="762000"/>
          </a:xfrm>
          <a:prstGeom prst="line">
            <a:avLst/>
          </a:prstGeom>
          <a:noFill/>
          <a:ln w="38100">
            <a:solidFill>
              <a:srgbClr val="00A4FC"/>
            </a:solidFill>
            <a:prstDash val="solid"/>
          </a:ln>
        </p:spPr>
        <p:txBody>
          <a:bodyPr/>
          <a:lstStyle/>
          <a:p>
            <a:endParaRPr lang="en-GB"/>
          </a:p>
        </p:txBody>
      </p:sp>
      <p:sp>
        <p:nvSpPr>
          <p:cNvPr id="10" name="Text 8"/>
          <p:cNvSpPr/>
          <p:nvPr/>
        </p:nvSpPr>
        <p:spPr>
          <a:xfrm>
            <a:off x="571500" y="3524250"/>
            <a:ext cx="2943797" cy="304800"/>
          </a:xfrm>
          <a:prstGeom prst="rect">
            <a:avLst/>
          </a:prstGeom>
          <a:noFill/>
          <a:ln/>
        </p:spPr>
        <p:txBody>
          <a:bodyPr wrap="square" lIns="0" tIns="0" rIns="0" bIns="0" rtlCol="0" anchor="t"/>
          <a:lstStyle/>
          <a:p>
            <a:pPr marL="0" indent="0" algn="l">
              <a:lnSpc>
                <a:spcPts val="2400"/>
              </a:lnSpc>
              <a:buNone/>
            </a:pPr>
            <a:r>
              <a:rPr lang="en-US" sz="1800" b="1" dirty="0">
                <a:solidFill>
                  <a:srgbClr val="00A4FC"/>
                </a:solidFill>
                <a:latin typeface="Arial" pitchFamily="34" charset="0"/>
                <a:ea typeface="Arial" pitchFamily="34" charset="-122"/>
                <a:cs typeface="Arial" pitchFamily="34" charset="-120"/>
              </a:rPr>
              <a:t>How efficient is this team?</a:t>
            </a:r>
            <a:endParaRPr lang="en-US" sz="1800" dirty="0"/>
          </a:p>
        </p:txBody>
      </p:sp>
      <p:sp>
        <p:nvSpPr>
          <p:cNvPr id="11" name="Text 9"/>
          <p:cNvSpPr/>
          <p:nvPr/>
        </p:nvSpPr>
        <p:spPr>
          <a:xfrm>
            <a:off x="4724400" y="2228850"/>
            <a:ext cx="4114800" cy="762000"/>
          </a:xfrm>
          <a:prstGeom prst="roundRect">
            <a:avLst>
              <a:gd name="adj" fmla="val 8000"/>
            </a:avLst>
          </a:prstGeom>
          <a:solidFill>
            <a:srgbClr val="FFFFFF"/>
          </a:solidFill>
          <a:ln/>
        </p:spPr>
        <p:txBody>
          <a:bodyPr wrap="square" rtlCol="0" anchor="ctr"/>
          <a:lstStyle/>
          <a:p>
            <a:pPr marL="0" indent="0">
              <a:buNone/>
            </a:pPr>
            <a:endParaRPr lang="en-US" dirty="0"/>
          </a:p>
        </p:txBody>
      </p:sp>
      <p:sp>
        <p:nvSpPr>
          <p:cNvPr id="12" name="Shape 10"/>
          <p:cNvSpPr/>
          <p:nvPr/>
        </p:nvSpPr>
        <p:spPr>
          <a:xfrm>
            <a:off x="4743450" y="2228850"/>
            <a:ext cx="0" cy="762000"/>
          </a:xfrm>
          <a:prstGeom prst="line">
            <a:avLst/>
          </a:prstGeom>
          <a:noFill/>
          <a:ln w="38100">
            <a:solidFill>
              <a:srgbClr val="FF6B6B"/>
            </a:solidFill>
            <a:prstDash val="solid"/>
          </a:ln>
        </p:spPr>
        <p:txBody>
          <a:bodyPr/>
          <a:lstStyle/>
          <a:p>
            <a:endParaRPr lang="en-GB"/>
          </a:p>
        </p:txBody>
      </p:sp>
      <p:sp>
        <p:nvSpPr>
          <p:cNvPr id="13" name="Text 11"/>
          <p:cNvSpPr/>
          <p:nvPr/>
        </p:nvSpPr>
        <p:spPr>
          <a:xfrm>
            <a:off x="4991100" y="2457450"/>
            <a:ext cx="3118676" cy="304800"/>
          </a:xfrm>
          <a:prstGeom prst="rect">
            <a:avLst/>
          </a:prstGeom>
          <a:noFill/>
          <a:ln/>
        </p:spPr>
        <p:txBody>
          <a:bodyPr wrap="square" lIns="0" tIns="0" rIns="0" bIns="0" rtlCol="0" anchor="t"/>
          <a:lstStyle/>
          <a:p>
            <a:pPr marL="0" indent="0" algn="l">
              <a:lnSpc>
                <a:spcPts val="2400"/>
              </a:lnSpc>
              <a:buNone/>
            </a:pPr>
            <a:r>
              <a:rPr lang="en-US" sz="1800" b="1" dirty="0">
                <a:solidFill>
                  <a:srgbClr val="FF6B6B"/>
                </a:solidFill>
                <a:latin typeface="Arial" pitchFamily="34" charset="0"/>
                <a:ea typeface="Arial" pitchFamily="34" charset="-122"/>
                <a:cs typeface="Arial" pitchFamily="34" charset="-120"/>
              </a:rPr>
              <a:t>Is everyone doing their job?</a:t>
            </a:r>
            <a:endParaRPr lang="en-US" sz="1800" dirty="0"/>
          </a:p>
        </p:txBody>
      </p:sp>
      <p:sp>
        <p:nvSpPr>
          <p:cNvPr id="14" name="Text 12"/>
          <p:cNvSpPr/>
          <p:nvPr/>
        </p:nvSpPr>
        <p:spPr>
          <a:xfrm>
            <a:off x="4724400" y="3295650"/>
            <a:ext cx="4114800" cy="762000"/>
          </a:xfrm>
          <a:prstGeom prst="roundRect">
            <a:avLst>
              <a:gd name="adj" fmla="val 8000"/>
            </a:avLst>
          </a:prstGeom>
          <a:solidFill>
            <a:srgbClr val="FFFFFF"/>
          </a:solidFill>
          <a:ln/>
        </p:spPr>
        <p:txBody>
          <a:bodyPr wrap="square" rtlCol="0" anchor="ctr"/>
          <a:lstStyle/>
          <a:p>
            <a:pPr marL="0" indent="0">
              <a:buNone/>
            </a:pPr>
            <a:endParaRPr lang="en-US" dirty="0"/>
          </a:p>
        </p:txBody>
      </p:sp>
      <p:sp>
        <p:nvSpPr>
          <p:cNvPr id="15" name="Shape 13"/>
          <p:cNvSpPr/>
          <p:nvPr/>
        </p:nvSpPr>
        <p:spPr>
          <a:xfrm>
            <a:off x="4743450" y="3295650"/>
            <a:ext cx="0" cy="762000"/>
          </a:xfrm>
          <a:prstGeom prst="line">
            <a:avLst/>
          </a:prstGeom>
          <a:noFill/>
          <a:ln w="38100">
            <a:solidFill>
              <a:srgbClr val="FF6B6B"/>
            </a:solidFill>
            <a:prstDash val="solid"/>
          </a:ln>
        </p:spPr>
        <p:txBody>
          <a:bodyPr/>
          <a:lstStyle/>
          <a:p>
            <a:endParaRPr lang="en-GB"/>
          </a:p>
        </p:txBody>
      </p:sp>
      <p:sp>
        <p:nvSpPr>
          <p:cNvPr id="16" name="Text 14"/>
          <p:cNvSpPr/>
          <p:nvPr/>
        </p:nvSpPr>
        <p:spPr>
          <a:xfrm>
            <a:off x="4991100" y="3524250"/>
            <a:ext cx="3254693" cy="304800"/>
          </a:xfrm>
          <a:prstGeom prst="rect">
            <a:avLst/>
          </a:prstGeom>
          <a:noFill/>
          <a:ln/>
        </p:spPr>
        <p:txBody>
          <a:bodyPr wrap="square" lIns="0" tIns="0" rIns="0" bIns="0" rtlCol="0" anchor="t"/>
          <a:lstStyle/>
          <a:p>
            <a:pPr marL="0" indent="0" algn="l">
              <a:lnSpc>
                <a:spcPts val="2400"/>
              </a:lnSpc>
              <a:buNone/>
            </a:pPr>
            <a:r>
              <a:rPr lang="en-US" sz="1800" b="1" dirty="0">
                <a:solidFill>
                  <a:srgbClr val="FF6B6B"/>
                </a:solidFill>
                <a:latin typeface="Arial" pitchFamily="34" charset="0"/>
                <a:ea typeface="Arial" pitchFamily="34" charset="-122"/>
                <a:cs typeface="Arial" pitchFamily="34" charset="-120"/>
              </a:rPr>
              <a:t>How would we measure this?</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090226"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How to Measure?</a:t>
            </a:r>
            <a:endParaRPr lang="en-US" sz="2700" dirty="0"/>
          </a:p>
        </p:txBody>
      </p:sp>
      <p:sp>
        <p:nvSpPr>
          <p:cNvPr id="5" name="Text 3"/>
          <p:cNvSpPr/>
          <p:nvPr/>
        </p:nvSpPr>
        <p:spPr>
          <a:xfrm>
            <a:off x="304800" y="1476375"/>
            <a:ext cx="4114800" cy="1485900"/>
          </a:xfrm>
          <a:prstGeom prst="roundRect">
            <a:avLst>
              <a:gd name="adj" fmla="val 4103"/>
            </a:avLst>
          </a:prstGeom>
          <a:solidFill>
            <a:srgbClr val="FFFFFF"/>
          </a:solidFill>
          <a:ln/>
        </p:spPr>
        <p:txBody>
          <a:bodyPr wrap="square" rtlCol="0" anchor="ctr"/>
          <a:lstStyle/>
          <a:p>
            <a:pPr marL="0" indent="0">
              <a:buNone/>
            </a:pPr>
            <a:endParaRPr lang="en-US" dirty="0"/>
          </a:p>
        </p:txBody>
      </p:sp>
      <p:sp>
        <p:nvSpPr>
          <p:cNvPr id="6" name="Shape 4"/>
          <p:cNvSpPr/>
          <p:nvPr/>
        </p:nvSpPr>
        <p:spPr>
          <a:xfrm>
            <a:off x="304800" y="1495425"/>
            <a:ext cx="4114800" cy="0"/>
          </a:xfrm>
          <a:prstGeom prst="line">
            <a:avLst/>
          </a:prstGeom>
          <a:noFill/>
          <a:ln w="38100">
            <a:solidFill>
              <a:srgbClr val="00A4FC"/>
            </a:solidFill>
            <a:prstDash val="solid"/>
          </a:ln>
        </p:spPr>
        <p:txBody>
          <a:bodyPr/>
          <a:lstStyle/>
          <a:p>
            <a:endParaRPr lang="en-GB"/>
          </a:p>
        </p:txBody>
      </p:sp>
      <p:sp>
        <p:nvSpPr>
          <p:cNvPr id="7" name="Text 5"/>
          <p:cNvSpPr/>
          <p:nvPr/>
        </p:nvSpPr>
        <p:spPr>
          <a:xfrm>
            <a:off x="533400" y="1743075"/>
            <a:ext cx="1875091"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What to Know</a:t>
            </a:r>
            <a:endParaRPr lang="en-US" sz="1800" dirty="0"/>
          </a:p>
        </p:txBody>
      </p:sp>
      <p:sp>
        <p:nvSpPr>
          <p:cNvPr id="8" name="Text 6"/>
          <p:cNvSpPr/>
          <p:nvPr/>
        </p:nvSpPr>
        <p:spPr>
          <a:xfrm>
            <a:off x="533400" y="2162175"/>
            <a:ext cx="3730752" cy="5334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2D3748"/>
                </a:solidFill>
                <a:latin typeface="Arial" pitchFamily="34" charset="0"/>
                <a:ea typeface="Arial" pitchFamily="34" charset="-122"/>
                <a:cs typeface="Arial" pitchFamily="34" charset="-120"/>
              </a:rPr>
              <a:t>Start with what exactly you would like to know</a:t>
            </a:r>
            <a:endParaRPr lang="en-US" sz="1500" dirty="0"/>
          </a:p>
        </p:txBody>
      </p:sp>
      <p:sp>
        <p:nvSpPr>
          <p:cNvPr id="9" name="Text 7"/>
          <p:cNvSpPr/>
          <p:nvPr/>
        </p:nvSpPr>
        <p:spPr>
          <a:xfrm>
            <a:off x="4724400" y="1609725"/>
            <a:ext cx="4114800" cy="1219200"/>
          </a:xfrm>
          <a:prstGeom prst="roundRect">
            <a:avLst>
              <a:gd name="adj" fmla="val 5000"/>
            </a:avLst>
          </a:prstGeom>
          <a:solidFill>
            <a:srgbClr val="FFFFFF"/>
          </a:solidFill>
          <a:ln/>
        </p:spPr>
        <p:txBody>
          <a:bodyPr wrap="square" rtlCol="0" anchor="ctr"/>
          <a:lstStyle/>
          <a:p>
            <a:pPr marL="0" indent="0">
              <a:buNone/>
            </a:pPr>
            <a:endParaRPr lang="en-US" dirty="0"/>
          </a:p>
        </p:txBody>
      </p:sp>
      <p:sp>
        <p:nvSpPr>
          <p:cNvPr id="10" name="Shape 8"/>
          <p:cNvSpPr/>
          <p:nvPr/>
        </p:nvSpPr>
        <p:spPr>
          <a:xfrm>
            <a:off x="4724400" y="1628775"/>
            <a:ext cx="4114800" cy="0"/>
          </a:xfrm>
          <a:prstGeom prst="line">
            <a:avLst/>
          </a:prstGeom>
          <a:noFill/>
          <a:ln w="38100">
            <a:solidFill>
              <a:srgbClr val="00A4FC"/>
            </a:solidFill>
            <a:prstDash val="solid"/>
          </a:ln>
        </p:spPr>
        <p:txBody>
          <a:bodyPr/>
          <a:lstStyle/>
          <a:p>
            <a:endParaRPr lang="en-GB"/>
          </a:p>
        </p:txBody>
      </p:sp>
      <p:sp>
        <p:nvSpPr>
          <p:cNvPr id="11" name="Text 9"/>
          <p:cNvSpPr/>
          <p:nvPr/>
        </p:nvSpPr>
        <p:spPr>
          <a:xfrm>
            <a:off x="4953000" y="1876425"/>
            <a:ext cx="1875091"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Management</a:t>
            </a:r>
            <a:endParaRPr lang="en-US" sz="1800" dirty="0"/>
          </a:p>
        </p:txBody>
      </p:sp>
      <p:sp>
        <p:nvSpPr>
          <p:cNvPr id="12" name="Text 10"/>
          <p:cNvSpPr/>
          <p:nvPr/>
        </p:nvSpPr>
        <p:spPr>
          <a:xfrm>
            <a:off x="4953000" y="2295525"/>
            <a:ext cx="3730752" cy="2667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2D3748"/>
                </a:solidFill>
                <a:latin typeface="Arial" pitchFamily="34" charset="0"/>
                <a:ea typeface="Arial" pitchFamily="34" charset="-122"/>
                <a:cs typeface="Arial" pitchFamily="34" charset="-120"/>
              </a:rPr>
              <a:t>What is useful to the management style</a:t>
            </a:r>
            <a:endParaRPr lang="en-US" sz="1500" dirty="0"/>
          </a:p>
        </p:txBody>
      </p:sp>
      <p:sp>
        <p:nvSpPr>
          <p:cNvPr id="13" name="Text 11"/>
          <p:cNvSpPr/>
          <p:nvPr/>
        </p:nvSpPr>
        <p:spPr>
          <a:xfrm>
            <a:off x="304800" y="3457575"/>
            <a:ext cx="4114800" cy="1219200"/>
          </a:xfrm>
          <a:prstGeom prst="roundRect">
            <a:avLst>
              <a:gd name="adj" fmla="val 5000"/>
            </a:avLst>
          </a:prstGeom>
          <a:solidFill>
            <a:srgbClr val="FFFFFF"/>
          </a:solidFill>
          <a:ln/>
        </p:spPr>
        <p:txBody>
          <a:bodyPr wrap="square" rtlCol="0" anchor="ctr"/>
          <a:lstStyle/>
          <a:p>
            <a:pPr marL="0" indent="0">
              <a:buNone/>
            </a:pPr>
            <a:endParaRPr lang="en-US" dirty="0"/>
          </a:p>
        </p:txBody>
      </p:sp>
      <p:sp>
        <p:nvSpPr>
          <p:cNvPr id="14" name="Shape 12"/>
          <p:cNvSpPr/>
          <p:nvPr/>
        </p:nvSpPr>
        <p:spPr>
          <a:xfrm>
            <a:off x="304800" y="3476625"/>
            <a:ext cx="4114800" cy="0"/>
          </a:xfrm>
          <a:prstGeom prst="line">
            <a:avLst/>
          </a:prstGeom>
          <a:noFill/>
          <a:ln w="38100">
            <a:solidFill>
              <a:srgbClr val="FF6B6B"/>
            </a:solidFill>
            <a:prstDash val="solid"/>
          </a:ln>
        </p:spPr>
        <p:txBody>
          <a:bodyPr/>
          <a:lstStyle/>
          <a:p>
            <a:endParaRPr lang="en-GB"/>
          </a:p>
        </p:txBody>
      </p:sp>
      <p:sp>
        <p:nvSpPr>
          <p:cNvPr id="15" name="Text 13"/>
          <p:cNvSpPr/>
          <p:nvPr/>
        </p:nvSpPr>
        <p:spPr>
          <a:xfrm>
            <a:off x="533400" y="3724275"/>
            <a:ext cx="1875091"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Development</a:t>
            </a:r>
            <a:endParaRPr lang="en-US" sz="1800" dirty="0"/>
          </a:p>
        </p:txBody>
      </p:sp>
      <p:sp>
        <p:nvSpPr>
          <p:cNvPr id="16" name="Text 14"/>
          <p:cNvSpPr/>
          <p:nvPr/>
        </p:nvSpPr>
        <p:spPr>
          <a:xfrm>
            <a:off x="533400" y="4143375"/>
            <a:ext cx="3730752" cy="2667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2D3748"/>
                </a:solidFill>
                <a:latin typeface="Arial" pitchFamily="34" charset="0"/>
                <a:ea typeface="Arial" pitchFamily="34" charset="-122"/>
                <a:cs typeface="Arial" pitchFamily="34" charset="-120"/>
              </a:rPr>
              <a:t>What is useful to the development team</a:t>
            </a:r>
            <a:endParaRPr lang="en-US" sz="1500" dirty="0"/>
          </a:p>
        </p:txBody>
      </p:sp>
      <p:sp>
        <p:nvSpPr>
          <p:cNvPr id="17" name="Text 15"/>
          <p:cNvSpPr/>
          <p:nvPr/>
        </p:nvSpPr>
        <p:spPr>
          <a:xfrm>
            <a:off x="4724400" y="3457575"/>
            <a:ext cx="4114800" cy="1219200"/>
          </a:xfrm>
          <a:prstGeom prst="roundRect">
            <a:avLst>
              <a:gd name="adj" fmla="val 5000"/>
            </a:avLst>
          </a:prstGeom>
          <a:solidFill>
            <a:srgbClr val="FFFFFF"/>
          </a:solidFill>
          <a:ln/>
        </p:spPr>
        <p:txBody>
          <a:bodyPr wrap="square" rtlCol="0" anchor="ctr"/>
          <a:lstStyle/>
          <a:p>
            <a:pPr marL="0" indent="0">
              <a:buNone/>
            </a:pPr>
            <a:endParaRPr lang="en-US" dirty="0"/>
          </a:p>
        </p:txBody>
      </p:sp>
      <p:sp>
        <p:nvSpPr>
          <p:cNvPr id="18" name="Shape 16"/>
          <p:cNvSpPr/>
          <p:nvPr/>
        </p:nvSpPr>
        <p:spPr>
          <a:xfrm>
            <a:off x="4724400" y="3476625"/>
            <a:ext cx="4114800" cy="0"/>
          </a:xfrm>
          <a:prstGeom prst="line">
            <a:avLst/>
          </a:prstGeom>
          <a:noFill/>
          <a:ln w="38100">
            <a:solidFill>
              <a:srgbClr val="FF6B6B"/>
            </a:solidFill>
            <a:prstDash val="solid"/>
          </a:ln>
        </p:spPr>
        <p:txBody>
          <a:bodyPr/>
          <a:lstStyle/>
          <a:p>
            <a:endParaRPr lang="en-GB"/>
          </a:p>
        </p:txBody>
      </p:sp>
      <p:sp>
        <p:nvSpPr>
          <p:cNvPr id="19" name="Text 17"/>
          <p:cNvSpPr/>
          <p:nvPr/>
        </p:nvSpPr>
        <p:spPr>
          <a:xfrm>
            <a:off x="4953000" y="3724275"/>
            <a:ext cx="1875091" cy="304800"/>
          </a:xfrm>
          <a:prstGeom prst="rect">
            <a:avLst/>
          </a:prstGeom>
          <a:noFill/>
          <a:ln/>
        </p:spPr>
        <p:txBody>
          <a:bodyPr wrap="square" lIns="0" tIns="0" rIns="0" bIns="0" rtlCol="0" anchor="t"/>
          <a:lstStyle/>
          <a:p>
            <a:pPr marL="0" indent="0" algn="l">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End User</a:t>
            </a:r>
            <a:endParaRPr lang="en-US" sz="1800" dirty="0"/>
          </a:p>
        </p:txBody>
      </p:sp>
      <p:sp>
        <p:nvSpPr>
          <p:cNvPr id="20" name="Text 18"/>
          <p:cNvSpPr/>
          <p:nvPr/>
        </p:nvSpPr>
        <p:spPr>
          <a:xfrm>
            <a:off x="4953000" y="4143375"/>
            <a:ext cx="3730752" cy="266700"/>
          </a:xfrm>
          <a:prstGeom prst="rect">
            <a:avLst/>
          </a:prstGeom>
          <a:noFill/>
          <a:ln/>
        </p:spPr>
        <p:txBody>
          <a:bodyPr wrap="square" lIns="0" tIns="0" rIns="0" bIns="0" rtlCol="0" anchor="t"/>
          <a:lstStyle/>
          <a:p>
            <a:pPr marL="0" indent="0" algn="l">
              <a:lnSpc>
                <a:spcPts val="2100"/>
              </a:lnSpc>
              <a:spcBef>
                <a:spcPts val="300"/>
              </a:spcBef>
              <a:spcAft>
                <a:spcPts val="300"/>
              </a:spcAft>
              <a:buNone/>
            </a:pPr>
            <a:r>
              <a:rPr lang="en-US" sz="1500" dirty="0">
                <a:solidFill>
                  <a:srgbClr val="2D3748"/>
                </a:solidFill>
                <a:latin typeface="Arial" pitchFamily="34" charset="0"/>
                <a:ea typeface="Arial" pitchFamily="34" charset="-122"/>
                <a:cs typeface="Arial" pitchFamily="34" charset="-120"/>
              </a:rPr>
              <a:t>What is useful to the end user</a:t>
            </a:r>
            <a:endParaRPr lang="en-US"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624578"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Larger Teams Means What?</a:t>
            </a:r>
            <a:endParaRPr lang="en-US" sz="2700" dirty="0"/>
          </a:p>
        </p:txBody>
      </p:sp>
      <p:sp>
        <p:nvSpPr>
          <p:cNvPr id="5" name="Text 3"/>
          <p:cNvSpPr/>
          <p:nvPr/>
        </p:nvSpPr>
        <p:spPr>
          <a:xfrm>
            <a:off x="304800" y="2266950"/>
            <a:ext cx="2641550" cy="1600200"/>
          </a:xfrm>
          <a:prstGeom prst="roundRect">
            <a:avLst>
              <a:gd name="adj" fmla="val 3810"/>
            </a:avLst>
          </a:prstGeom>
          <a:solidFill>
            <a:srgbClr val="FFFFFF"/>
          </a:solidFill>
          <a:ln/>
        </p:spPr>
        <p:txBody>
          <a:bodyPr wrap="square" rtlCol="0" anchor="ctr"/>
          <a:lstStyle/>
          <a:p>
            <a:pPr marL="0" indent="0">
              <a:buNone/>
            </a:pPr>
            <a:endParaRPr lang="en-US" dirty="0"/>
          </a:p>
        </p:txBody>
      </p:sp>
      <p:sp>
        <p:nvSpPr>
          <p:cNvPr id="6" name="Shape 4"/>
          <p:cNvSpPr/>
          <p:nvPr/>
        </p:nvSpPr>
        <p:spPr>
          <a:xfrm>
            <a:off x="304800" y="2286000"/>
            <a:ext cx="2641550" cy="0"/>
          </a:xfrm>
          <a:prstGeom prst="line">
            <a:avLst/>
          </a:prstGeom>
          <a:noFill/>
          <a:ln w="38100">
            <a:solidFill>
              <a:srgbClr val="FF6B6B"/>
            </a:solidFill>
            <a:prstDash val="solid"/>
          </a:ln>
        </p:spPr>
        <p:txBody>
          <a:bodyPr/>
          <a:lstStyle/>
          <a:p>
            <a:endParaRPr lang="en-GB"/>
          </a:p>
        </p:txBody>
      </p:sp>
      <p:sp>
        <p:nvSpPr>
          <p:cNvPr id="7" name="Text 5"/>
          <p:cNvSpPr/>
          <p:nvPr/>
        </p:nvSpPr>
        <p:spPr>
          <a:xfrm>
            <a:off x="595504" y="2533650"/>
            <a:ext cx="2060141" cy="304800"/>
          </a:xfrm>
          <a:prstGeom prst="rect">
            <a:avLst/>
          </a:prstGeom>
          <a:noFill/>
          <a:ln/>
        </p:spPr>
        <p:txBody>
          <a:bodyPr wrap="square" lIns="0" tIns="0" rIns="0" bIns="0" rtlCol="0" anchor="t"/>
          <a:lstStyle/>
          <a:p>
            <a:pPr marL="0" indent="0" algn="ctr">
              <a:lnSpc>
                <a:spcPts val="2400"/>
              </a:lnSpc>
              <a:buNone/>
            </a:pPr>
            <a:r>
              <a:rPr lang="en-US" sz="1800" b="1" dirty="0">
                <a:solidFill>
                  <a:srgbClr val="FF6B6B"/>
                </a:solidFill>
                <a:latin typeface="Arial" pitchFamily="34" charset="0"/>
                <a:ea typeface="Arial" pitchFamily="34" charset="-122"/>
                <a:cs typeface="Arial" pitchFamily="34" charset="-120"/>
              </a:rPr>
              <a:t>Code Maintenance</a:t>
            </a:r>
            <a:endParaRPr lang="en-US" sz="1800" dirty="0"/>
          </a:p>
        </p:txBody>
      </p:sp>
      <p:sp>
        <p:nvSpPr>
          <p:cNvPr id="8" name="Text 6"/>
          <p:cNvSpPr/>
          <p:nvPr/>
        </p:nvSpPr>
        <p:spPr>
          <a:xfrm>
            <a:off x="511556" y="3067050"/>
            <a:ext cx="2228037" cy="533400"/>
          </a:xfrm>
          <a:prstGeom prst="rect">
            <a:avLst/>
          </a:prstGeom>
          <a:noFill/>
          <a:ln/>
        </p:spPr>
        <p:txBody>
          <a:bodyPr wrap="square" lIns="0" tIns="0" rIns="0" bIns="0" rtlCol="0" anchor="t"/>
          <a:lstStyle/>
          <a:p>
            <a:pPr marL="0" indent="0" algn="ctr">
              <a:lnSpc>
                <a:spcPts val="2100"/>
              </a:lnSpc>
              <a:spcBef>
                <a:spcPts val="600"/>
              </a:spcBef>
              <a:spcAft>
                <a:spcPts val="300"/>
              </a:spcAft>
              <a:buNone/>
            </a:pPr>
            <a:r>
              <a:rPr lang="en-US" sz="1350" dirty="0">
                <a:solidFill>
                  <a:srgbClr val="2D3748"/>
                </a:solidFill>
                <a:latin typeface="Arial" pitchFamily="34" charset="0"/>
                <a:ea typeface="Arial" pitchFamily="34" charset="-122"/>
                <a:cs typeface="Arial" pitchFamily="34" charset="-120"/>
              </a:rPr>
              <a:t>Difficult to maintain consistency</a:t>
            </a:r>
            <a:endParaRPr lang="en-US" sz="1350" dirty="0"/>
          </a:p>
        </p:txBody>
      </p:sp>
      <p:sp>
        <p:nvSpPr>
          <p:cNvPr id="9" name="Text 7"/>
          <p:cNvSpPr/>
          <p:nvPr/>
        </p:nvSpPr>
        <p:spPr>
          <a:xfrm>
            <a:off x="3251150" y="2400300"/>
            <a:ext cx="2641550" cy="1333500"/>
          </a:xfrm>
          <a:prstGeom prst="roundRect">
            <a:avLst>
              <a:gd name="adj" fmla="val 4571"/>
            </a:avLst>
          </a:prstGeom>
          <a:solidFill>
            <a:srgbClr val="FFFFFF"/>
          </a:solidFill>
          <a:ln/>
        </p:spPr>
        <p:txBody>
          <a:bodyPr wrap="square" rtlCol="0" anchor="ctr"/>
          <a:lstStyle/>
          <a:p>
            <a:pPr marL="0" indent="0">
              <a:buNone/>
            </a:pPr>
            <a:endParaRPr lang="en-US" dirty="0"/>
          </a:p>
        </p:txBody>
      </p:sp>
      <p:sp>
        <p:nvSpPr>
          <p:cNvPr id="10" name="Shape 8"/>
          <p:cNvSpPr/>
          <p:nvPr/>
        </p:nvSpPr>
        <p:spPr>
          <a:xfrm>
            <a:off x="3251150" y="2419350"/>
            <a:ext cx="2641550" cy="0"/>
          </a:xfrm>
          <a:prstGeom prst="line">
            <a:avLst/>
          </a:prstGeom>
          <a:noFill/>
          <a:ln w="38100">
            <a:solidFill>
              <a:srgbClr val="FF6B6B"/>
            </a:solidFill>
            <a:prstDash val="solid"/>
          </a:ln>
        </p:spPr>
        <p:txBody>
          <a:bodyPr/>
          <a:lstStyle/>
          <a:p>
            <a:endParaRPr lang="en-GB"/>
          </a:p>
        </p:txBody>
      </p:sp>
      <p:sp>
        <p:nvSpPr>
          <p:cNvPr id="11" name="Text 9"/>
          <p:cNvSpPr/>
          <p:nvPr/>
        </p:nvSpPr>
        <p:spPr>
          <a:xfrm>
            <a:off x="3690929" y="2667000"/>
            <a:ext cx="1761845" cy="304800"/>
          </a:xfrm>
          <a:prstGeom prst="rect">
            <a:avLst/>
          </a:prstGeom>
          <a:noFill/>
          <a:ln/>
        </p:spPr>
        <p:txBody>
          <a:bodyPr wrap="square" lIns="0" tIns="0" rIns="0" bIns="0" rtlCol="0" anchor="t"/>
          <a:lstStyle/>
          <a:p>
            <a:pPr marL="0" indent="0" algn="ctr">
              <a:lnSpc>
                <a:spcPts val="2400"/>
              </a:lnSpc>
              <a:buNone/>
            </a:pPr>
            <a:r>
              <a:rPr lang="en-US" sz="1800" b="1" dirty="0">
                <a:solidFill>
                  <a:srgbClr val="FF6B6B"/>
                </a:solidFill>
                <a:latin typeface="Arial" pitchFamily="34" charset="0"/>
                <a:ea typeface="Arial" pitchFamily="34" charset="-122"/>
                <a:cs typeface="Arial" pitchFamily="34" charset="-120"/>
              </a:rPr>
              <a:t>Communication</a:t>
            </a:r>
            <a:endParaRPr lang="en-US" sz="1800" dirty="0"/>
          </a:p>
        </p:txBody>
      </p:sp>
      <p:sp>
        <p:nvSpPr>
          <p:cNvPr id="12" name="Text 10"/>
          <p:cNvSpPr/>
          <p:nvPr/>
        </p:nvSpPr>
        <p:spPr>
          <a:xfrm>
            <a:off x="3473544" y="3200400"/>
            <a:ext cx="2196614" cy="266700"/>
          </a:xfrm>
          <a:prstGeom prst="rect">
            <a:avLst/>
          </a:prstGeom>
          <a:noFill/>
          <a:ln/>
        </p:spPr>
        <p:txBody>
          <a:bodyPr wrap="square" lIns="0" tIns="0" rIns="0" bIns="0" rtlCol="0" anchor="t"/>
          <a:lstStyle/>
          <a:p>
            <a:pPr marL="0" indent="0" algn="ctr">
              <a:lnSpc>
                <a:spcPts val="2100"/>
              </a:lnSpc>
              <a:spcBef>
                <a:spcPts val="600"/>
              </a:spcBef>
              <a:spcAft>
                <a:spcPts val="300"/>
              </a:spcAft>
              <a:buNone/>
            </a:pPr>
            <a:r>
              <a:rPr lang="en-US" sz="1350" dirty="0">
                <a:solidFill>
                  <a:srgbClr val="2D3748"/>
                </a:solidFill>
                <a:latin typeface="Arial" pitchFamily="34" charset="0"/>
                <a:ea typeface="Arial" pitchFamily="34" charset="-122"/>
                <a:cs typeface="Arial" pitchFamily="34" charset="-120"/>
              </a:rPr>
              <a:t>Mandatory (Airbus example)</a:t>
            </a:r>
            <a:endParaRPr lang="en-US" sz="1350" dirty="0"/>
          </a:p>
        </p:txBody>
      </p:sp>
      <p:sp>
        <p:nvSpPr>
          <p:cNvPr id="13" name="Text 11"/>
          <p:cNvSpPr/>
          <p:nvPr/>
        </p:nvSpPr>
        <p:spPr>
          <a:xfrm>
            <a:off x="6197501" y="2247900"/>
            <a:ext cx="2641550" cy="1638300"/>
          </a:xfrm>
          <a:prstGeom prst="roundRect">
            <a:avLst>
              <a:gd name="adj" fmla="val 3721"/>
            </a:avLst>
          </a:prstGeom>
          <a:solidFill>
            <a:srgbClr val="FFFFFF"/>
          </a:solidFill>
          <a:ln/>
        </p:spPr>
        <p:txBody>
          <a:bodyPr wrap="square" rtlCol="0" anchor="ctr"/>
          <a:lstStyle/>
          <a:p>
            <a:pPr marL="0" indent="0">
              <a:buNone/>
            </a:pPr>
            <a:endParaRPr lang="en-US" dirty="0"/>
          </a:p>
        </p:txBody>
      </p:sp>
      <p:sp>
        <p:nvSpPr>
          <p:cNvPr id="14" name="Shape 12"/>
          <p:cNvSpPr/>
          <p:nvPr/>
        </p:nvSpPr>
        <p:spPr>
          <a:xfrm>
            <a:off x="6197501" y="2266950"/>
            <a:ext cx="2641550" cy="0"/>
          </a:xfrm>
          <a:prstGeom prst="line">
            <a:avLst/>
          </a:prstGeom>
          <a:noFill/>
          <a:ln w="38100">
            <a:solidFill>
              <a:srgbClr val="00A4FC"/>
            </a:solidFill>
            <a:prstDash val="solid"/>
          </a:ln>
        </p:spPr>
        <p:txBody>
          <a:bodyPr/>
          <a:lstStyle/>
          <a:p>
            <a:endParaRPr lang="en-GB"/>
          </a:p>
        </p:txBody>
      </p:sp>
      <p:sp>
        <p:nvSpPr>
          <p:cNvPr id="15" name="Text 13"/>
          <p:cNvSpPr/>
          <p:nvPr/>
        </p:nvSpPr>
        <p:spPr>
          <a:xfrm>
            <a:off x="6774966" y="2514600"/>
            <a:ext cx="1486472" cy="609600"/>
          </a:xfrm>
          <a:prstGeom prst="rect">
            <a:avLst/>
          </a:prstGeom>
          <a:noFill/>
          <a:ln/>
        </p:spPr>
        <p:txBody>
          <a:bodyPr wrap="square" lIns="0" tIns="0" rIns="0" bIns="0" rtlCol="0" anchor="t"/>
          <a:lstStyle/>
          <a:p>
            <a:pPr marL="0" indent="0" algn="ctr">
              <a:lnSpc>
                <a:spcPts val="2400"/>
              </a:lnSpc>
              <a:buNone/>
            </a:pPr>
            <a:r>
              <a:rPr lang="en-US" sz="1800" b="1" dirty="0">
                <a:solidFill>
                  <a:srgbClr val="00A4FC"/>
                </a:solidFill>
                <a:latin typeface="Arial" pitchFamily="34" charset="0"/>
                <a:ea typeface="Arial" pitchFamily="34" charset="-122"/>
                <a:cs typeface="Arial" pitchFamily="34" charset="-120"/>
              </a:rPr>
              <a:t>Collaborative Editing</a:t>
            </a:r>
            <a:endParaRPr lang="en-US" sz="1800" dirty="0"/>
          </a:p>
        </p:txBody>
      </p:sp>
      <p:sp>
        <p:nvSpPr>
          <p:cNvPr id="16" name="Text 14"/>
          <p:cNvSpPr/>
          <p:nvPr/>
        </p:nvSpPr>
        <p:spPr>
          <a:xfrm>
            <a:off x="6531621" y="3352800"/>
            <a:ext cx="1973309" cy="266700"/>
          </a:xfrm>
          <a:prstGeom prst="rect">
            <a:avLst/>
          </a:prstGeom>
          <a:noFill/>
          <a:ln/>
        </p:spPr>
        <p:txBody>
          <a:bodyPr wrap="square" lIns="0" tIns="0" rIns="0" bIns="0" rtlCol="0" anchor="t"/>
          <a:lstStyle/>
          <a:p>
            <a:pPr marL="0" indent="0" algn="ctr">
              <a:lnSpc>
                <a:spcPts val="2100"/>
              </a:lnSpc>
              <a:spcBef>
                <a:spcPts val="600"/>
              </a:spcBef>
              <a:spcAft>
                <a:spcPts val="300"/>
              </a:spcAft>
              <a:buNone/>
            </a:pPr>
            <a:r>
              <a:rPr lang="en-US" sz="1350" dirty="0">
                <a:solidFill>
                  <a:srgbClr val="2D3748"/>
                </a:solidFill>
                <a:latin typeface="Arial" pitchFamily="34" charset="0"/>
                <a:ea typeface="Arial" pitchFamily="34" charset="-122"/>
                <a:cs typeface="Arial" pitchFamily="34" charset="-120"/>
              </a:rPr>
              <a:t>How do we facilitate this?</a:t>
            </a:r>
            <a:endParaRPr lang="en-US" sz="13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090226"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Which Is More Efficient?</a:t>
            </a:r>
            <a:endParaRPr lang="en-US" sz="2700" dirty="0"/>
          </a:p>
        </p:txBody>
      </p:sp>
      <p:pic>
        <p:nvPicPr>
          <p:cNvPr id="5" name="Image 0" descr="/tmp/rasterized-gradient-182ef38f.png"/>
          <p:cNvPicPr>
            <a:picLocks noChangeAspect="1"/>
          </p:cNvPicPr>
          <p:nvPr/>
        </p:nvPicPr>
        <p:blipFill>
          <a:blip r:embed="rId3"/>
          <a:stretch>
            <a:fillRect/>
          </a:stretch>
        </p:blipFill>
        <p:spPr>
          <a:xfrm>
            <a:off x="304800" y="2114550"/>
            <a:ext cx="4114800" cy="2057400"/>
          </a:xfrm>
          <a:prstGeom prst="rect">
            <a:avLst/>
          </a:prstGeom>
        </p:spPr>
      </p:pic>
      <p:sp>
        <p:nvSpPr>
          <p:cNvPr id="6" name="Text 3"/>
          <p:cNvSpPr/>
          <p:nvPr/>
        </p:nvSpPr>
        <p:spPr>
          <a:xfrm>
            <a:off x="1545796" y="2571750"/>
            <a:ext cx="1632659" cy="457200"/>
          </a:xfrm>
          <a:prstGeom prst="rect">
            <a:avLst/>
          </a:prstGeom>
          <a:noFill/>
          <a:ln/>
        </p:spPr>
        <p:txBody>
          <a:bodyPr wrap="square" lIns="0" tIns="0" rIns="0" bIns="0" rtlCol="0" anchor="t"/>
          <a:lstStyle/>
          <a:p>
            <a:pPr marL="0" indent="0" algn="ctr">
              <a:lnSpc>
                <a:spcPts val="3600"/>
              </a:lnSpc>
              <a:spcAft>
                <a:spcPts val="1200"/>
              </a:spcAft>
              <a:buNone/>
            </a:pPr>
            <a:r>
              <a:rPr lang="en-US" sz="3600" b="1" dirty="0">
                <a:solidFill>
                  <a:srgbClr val="FFFFFF"/>
                </a:solidFill>
                <a:latin typeface="Arial" pitchFamily="34" charset="0"/>
                <a:ea typeface="Arial" pitchFamily="34" charset="-122"/>
                <a:cs typeface="Arial" pitchFamily="34" charset="-120"/>
              </a:rPr>
              <a:t>Team A</a:t>
            </a:r>
            <a:endParaRPr lang="en-US" sz="3600" dirty="0"/>
          </a:p>
        </p:txBody>
      </p:sp>
      <p:sp>
        <p:nvSpPr>
          <p:cNvPr id="7" name="Text 4"/>
          <p:cNvSpPr/>
          <p:nvPr/>
        </p:nvSpPr>
        <p:spPr>
          <a:xfrm>
            <a:off x="1195582" y="3371850"/>
            <a:ext cx="2333086" cy="304800"/>
          </a:xfrm>
          <a:prstGeom prst="rect">
            <a:avLst/>
          </a:prstGeom>
          <a:noFill/>
          <a:ln/>
        </p:spPr>
        <p:txBody>
          <a:bodyPr wrap="square" lIns="0" tIns="0" rIns="0" bIns="0" rtlCol="0" anchor="t"/>
          <a:lstStyle/>
          <a:p>
            <a:pPr marL="0" indent="0" algn="ctr">
              <a:lnSpc>
                <a:spcPts val="2400"/>
              </a:lnSpc>
              <a:spcBef>
                <a:spcPts val="300"/>
              </a:spcBef>
              <a:spcAft>
                <a:spcPts val="300"/>
              </a:spcAft>
              <a:buNone/>
            </a:pPr>
            <a:r>
              <a:rPr lang="en-US" sz="1800" dirty="0">
                <a:solidFill>
                  <a:srgbClr val="FFFFFF"/>
                </a:solidFill>
                <a:latin typeface="Arial" pitchFamily="34" charset="0"/>
                <a:ea typeface="Arial" pitchFamily="34" charset="-122"/>
                <a:cs typeface="Arial" pitchFamily="34" charset="-120"/>
              </a:rPr>
              <a:t>High volume approach</a:t>
            </a:r>
            <a:endParaRPr lang="en-US" sz="1800" dirty="0"/>
          </a:p>
        </p:txBody>
      </p:sp>
      <p:pic>
        <p:nvPicPr>
          <p:cNvPr id="8" name="Image 1" descr="/tmp/rasterized-gradient-4629b5a9.png"/>
          <p:cNvPicPr>
            <a:picLocks noChangeAspect="1"/>
          </p:cNvPicPr>
          <p:nvPr/>
        </p:nvPicPr>
        <p:blipFill>
          <a:blip r:embed="rId4"/>
          <a:stretch>
            <a:fillRect/>
          </a:stretch>
        </p:blipFill>
        <p:spPr>
          <a:xfrm>
            <a:off x="4724400" y="2114550"/>
            <a:ext cx="4114800" cy="2057400"/>
          </a:xfrm>
          <a:prstGeom prst="rect">
            <a:avLst/>
          </a:prstGeom>
        </p:spPr>
      </p:pic>
      <p:sp>
        <p:nvSpPr>
          <p:cNvPr id="9" name="Text 5"/>
          <p:cNvSpPr/>
          <p:nvPr/>
        </p:nvSpPr>
        <p:spPr>
          <a:xfrm>
            <a:off x="5956743" y="2571750"/>
            <a:ext cx="1649965" cy="457200"/>
          </a:xfrm>
          <a:prstGeom prst="rect">
            <a:avLst/>
          </a:prstGeom>
          <a:noFill/>
          <a:ln/>
        </p:spPr>
        <p:txBody>
          <a:bodyPr wrap="square" lIns="0" tIns="0" rIns="0" bIns="0" rtlCol="0" anchor="t"/>
          <a:lstStyle/>
          <a:p>
            <a:pPr marL="0" indent="0" algn="ctr">
              <a:lnSpc>
                <a:spcPts val="3600"/>
              </a:lnSpc>
              <a:spcAft>
                <a:spcPts val="1200"/>
              </a:spcAft>
              <a:buNone/>
            </a:pPr>
            <a:r>
              <a:rPr lang="en-US" sz="3600" b="1" dirty="0">
                <a:solidFill>
                  <a:srgbClr val="FFFFFF"/>
                </a:solidFill>
                <a:latin typeface="Arial" pitchFamily="34" charset="0"/>
                <a:ea typeface="Arial" pitchFamily="34" charset="-122"/>
                <a:cs typeface="Arial" pitchFamily="34" charset="-120"/>
              </a:rPr>
              <a:t>Team B</a:t>
            </a:r>
            <a:endParaRPr lang="en-US" sz="3600" dirty="0"/>
          </a:p>
        </p:txBody>
      </p:sp>
      <p:sp>
        <p:nvSpPr>
          <p:cNvPr id="10" name="Text 6"/>
          <p:cNvSpPr/>
          <p:nvPr/>
        </p:nvSpPr>
        <p:spPr>
          <a:xfrm>
            <a:off x="5727516" y="3371850"/>
            <a:ext cx="2108567" cy="304800"/>
          </a:xfrm>
          <a:prstGeom prst="rect">
            <a:avLst/>
          </a:prstGeom>
          <a:noFill/>
          <a:ln/>
        </p:spPr>
        <p:txBody>
          <a:bodyPr wrap="square" lIns="0" tIns="0" rIns="0" bIns="0" rtlCol="0" anchor="t"/>
          <a:lstStyle/>
          <a:p>
            <a:pPr marL="0" indent="0" algn="ctr">
              <a:lnSpc>
                <a:spcPts val="2400"/>
              </a:lnSpc>
              <a:spcBef>
                <a:spcPts val="300"/>
              </a:spcBef>
              <a:spcAft>
                <a:spcPts val="300"/>
              </a:spcAft>
              <a:buNone/>
            </a:pPr>
            <a:r>
              <a:rPr lang="en-US" sz="1800" dirty="0">
                <a:solidFill>
                  <a:srgbClr val="FFFFFF"/>
                </a:solidFill>
                <a:latin typeface="Arial" pitchFamily="34" charset="0"/>
                <a:ea typeface="Arial" pitchFamily="34" charset="-122"/>
                <a:cs typeface="Arial" pitchFamily="34" charset="-120"/>
              </a:rPr>
              <a:t>High effort approach</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5188077"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Consider the Code Contributed</a:t>
            </a:r>
            <a:endParaRPr lang="en-US" sz="2700" dirty="0"/>
          </a:p>
        </p:txBody>
      </p:sp>
      <p:sp>
        <p:nvSpPr>
          <p:cNvPr id="5" name="Text 3"/>
          <p:cNvSpPr/>
          <p:nvPr/>
        </p:nvSpPr>
        <p:spPr>
          <a:xfrm>
            <a:off x="304800" y="2000250"/>
            <a:ext cx="4114800" cy="2286000"/>
          </a:xfrm>
          <a:prstGeom prst="roundRect">
            <a:avLst>
              <a:gd name="adj" fmla="val 2667"/>
            </a:avLst>
          </a:prstGeom>
          <a:solidFill>
            <a:srgbClr val="FFFFFF"/>
          </a:solidFill>
          <a:ln/>
        </p:spPr>
        <p:txBody>
          <a:bodyPr wrap="square" rtlCol="0" anchor="ctr"/>
          <a:lstStyle/>
          <a:p>
            <a:pPr marL="0" indent="0">
              <a:buNone/>
            </a:pPr>
            <a:endParaRPr lang="en-US" dirty="0"/>
          </a:p>
        </p:txBody>
      </p:sp>
      <p:sp>
        <p:nvSpPr>
          <p:cNvPr id="6" name="Shape 4"/>
          <p:cNvSpPr/>
          <p:nvPr/>
        </p:nvSpPr>
        <p:spPr>
          <a:xfrm>
            <a:off x="304800" y="2019300"/>
            <a:ext cx="4114800" cy="0"/>
          </a:xfrm>
          <a:prstGeom prst="line">
            <a:avLst/>
          </a:prstGeom>
          <a:noFill/>
          <a:ln w="38100">
            <a:solidFill>
              <a:srgbClr val="00A4FC"/>
            </a:solidFill>
            <a:prstDash val="solid"/>
          </a:ln>
        </p:spPr>
        <p:txBody>
          <a:bodyPr/>
          <a:lstStyle/>
          <a:p>
            <a:endParaRPr lang="en-GB"/>
          </a:p>
        </p:txBody>
      </p:sp>
      <p:sp>
        <p:nvSpPr>
          <p:cNvPr id="7" name="Text 5"/>
          <p:cNvSpPr/>
          <p:nvPr/>
        </p:nvSpPr>
        <p:spPr>
          <a:xfrm>
            <a:off x="533400" y="2266950"/>
            <a:ext cx="1875091" cy="342900"/>
          </a:xfrm>
          <a:prstGeom prst="rect">
            <a:avLst/>
          </a:prstGeom>
          <a:noFill/>
          <a:ln/>
        </p:spPr>
        <p:txBody>
          <a:bodyPr wrap="square" lIns="0" tIns="0" rIns="0" bIns="0" rtlCol="0" anchor="t"/>
          <a:lstStyle/>
          <a:p>
            <a:pPr marL="0" indent="0" algn="l">
              <a:lnSpc>
                <a:spcPts val="2700"/>
              </a:lnSpc>
              <a:spcAft>
                <a:spcPts val="1200"/>
              </a:spcAft>
              <a:buNone/>
            </a:pPr>
            <a:r>
              <a:rPr lang="en-US" sz="2250" b="1" dirty="0">
                <a:solidFill>
                  <a:srgbClr val="00A4FC"/>
                </a:solidFill>
                <a:latin typeface="Arial" pitchFamily="34" charset="0"/>
                <a:ea typeface="Arial" pitchFamily="34" charset="-122"/>
                <a:cs typeface="Arial" pitchFamily="34" charset="-120"/>
              </a:rPr>
              <a:t>Team A</a:t>
            </a:r>
            <a:endParaRPr lang="en-US" sz="2250" dirty="0"/>
          </a:p>
        </p:txBody>
      </p:sp>
      <p:sp>
        <p:nvSpPr>
          <p:cNvPr id="8" name="Text 6"/>
          <p:cNvSpPr/>
          <p:nvPr/>
        </p:nvSpPr>
        <p:spPr>
          <a:xfrm>
            <a:off x="533400" y="2914650"/>
            <a:ext cx="3657600" cy="1143000"/>
          </a:xfrm>
          <a:prstGeom prst="rect">
            <a:avLst/>
          </a:prstGeom>
          <a:noFill/>
          <a:ln/>
        </p:spPr>
        <p:txBody>
          <a:bodyPr wrap="square" lIns="95250" tIns="0" rIns="0" bIns="0" rtlCol="0" anchor="t"/>
          <a:lstStyle/>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Contributed 2000 lines of code</a:t>
            </a:r>
            <a:endParaRPr lang="en-US" sz="1350" dirty="0"/>
          </a:p>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50 man-hours writing code</a:t>
            </a:r>
            <a:endParaRPr lang="en-US" sz="1350" dirty="0"/>
          </a:p>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Three different features of the project contributed to</a:t>
            </a:r>
            <a:endParaRPr lang="en-US" sz="1350" dirty="0"/>
          </a:p>
        </p:txBody>
      </p:sp>
      <p:sp>
        <p:nvSpPr>
          <p:cNvPr id="9" name="Text 7"/>
          <p:cNvSpPr/>
          <p:nvPr/>
        </p:nvSpPr>
        <p:spPr>
          <a:xfrm>
            <a:off x="4724400" y="2133600"/>
            <a:ext cx="4114800" cy="2019300"/>
          </a:xfrm>
          <a:prstGeom prst="roundRect">
            <a:avLst>
              <a:gd name="adj" fmla="val 3019"/>
            </a:avLst>
          </a:prstGeom>
          <a:solidFill>
            <a:srgbClr val="FFFFFF"/>
          </a:solidFill>
          <a:ln/>
        </p:spPr>
        <p:txBody>
          <a:bodyPr wrap="square" rtlCol="0" anchor="ctr"/>
          <a:lstStyle/>
          <a:p>
            <a:pPr marL="0" indent="0">
              <a:buNone/>
            </a:pPr>
            <a:endParaRPr lang="en-US" dirty="0"/>
          </a:p>
        </p:txBody>
      </p:sp>
      <p:sp>
        <p:nvSpPr>
          <p:cNvPr id="10" name="Shape 8"/>
          <p:cNvSpPr/>
          <p:nvPr/>
        </p:nvSpPr>
        <p:spPr>
          <a:xfrm>
            <a:off x="4724400" y="2152650"/>
            <a:ext cx="4114800" cy="0"/>
          </a:xfrm>
          <a:prstGeom prst="line">
            <a:avLst/>
          </a:prstGeom>
          <a:noFill/>
          <a:ln w="38100">
            <a:solidFill>
              <a:srgbClr val="FF6B6B"/>
            </a:solidFill>
            <a:prstDash val="solid"/>
          </a:ln>
        </p:spPr>
        <p:txBody>
          <a:bodyPr/>
          <a:lstStyle/>
          <a:p>
            <a:endParaRPr lang="en-GB"/>
          </a:p>
        </p:txBody>
      </p:sp>
      <p:sp>
        <p:nvSpPr>
          <p:cNvPr id="11" name="Text 9"/>
          <p:cNvSpPr/>
          <p:nvPr/>
        </p:nvSpPr>
        <p:spPr>
          <a:xfrm>
            <a:off x="4953000" y="2400300"/>
            <a:ext cx="1875091" cy="342900"/>
          </a:xfrm>
          <a:prstGeom prst="rect">
            <a:avLst/>
          </a:prstGeom>
          <a:noFill/>
          <a:ln/>
        </p:spPr>
        <p:txBody>
          <a:bodyPr wrap="square" lIns="0" tIns="0" rIns="0" bIns="0" rtlCol="0" anchor="t"/>
          <a:lstStyle/>
          <a:p>
            <a:pPr marL="0" indent="0" algn="l">
              <a:lnSpc>
                <a:spcPts val="2700"/>
              </a:lnSpc>
              <a:spcAft>
                <a:spcPts val="1200"/>
              </a:spcAft>
              <a:buNone/>
            </a:pPr>
            <a:r>
              <a:rPr lang="en-US" sz="2250" b="1" dirty="0">
                <a:solidFill>
                  <a:srgbClr val="FF6B6B"/>
                </a:solidFill>
                <a:latin typeface="Arial" pitchFamily="34" charset="0"/>
                <a:ea typeface="Arial" pitchFamily="34" charset="-122"/>
                <a:cs typeface="Arial" pitchFamily="34" charset="-120"/>
              </a:rPr>
              <a:t>Team B</a:t>
            </a:r>
            <a:endParaRPr lang="en-US" sz="2250" dirty="0"/>
          </a:p>
        </p:txBody>
      </p:sp>
      <p:sp>
        <p:nvSpPr>
          <p:cNvPr id="12" name="Text 10"/>
          <p:cNvSpPr/>
          <p:nvPr/>
        </p:nvSpPr>
        <p:spPr>
          <a:xfrm>
            <a:off x="4953000" y="3048000"/>
            <a:ext cx="3657600" cy="876300"/>
          </a:xfrm>
          <a:prstGeom prst="rect">
            <a:avLst/>
          </a:prstGeom>
          <a:noFill/>
          <a:ln/>
        </p:spPr>
        <p:txBody>
          <a:bodyPr wrap="square" lIns="95250" tIns="0" rIns="0" bIns="0" rtlCol="0" anchor="t"/>
          <a:lstStyle/>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Contributed 200 lines of code</a:t>
            </a:r>
            <a:endParaRPr lang="en-US" sz="1350" dirty="0"/>
          </a:p>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120 man-hours editing code</a:t>
            </a:r>
            <a:endParaRPr lang="en-US" sz="1350" dirty="0"/>
          </a:p>
          <a:p>
            <a:pPr marL="95250" indent="-95250" algn="l">
              <a:lnSpc>
                <a:spcPts val="2100"/>
              </a:lnSpc>
              <a:buSzPct val="100000"/>
              <a:buChar char="•"/>
            </a:pPr>
            <a:r>
              <a:rPr lang="en-US" sz="1350" dirty="0">
                <a:solidFill>
                  <a:srgbClr val="2D3748"/>
                </a:solidFill>
                <a:latin typeface="Arial" pitchFamily="34" charset="0"/>
                <a:ea typeface="Arial" pitchFamily="34" charset="-122"/>
                <a:cs typeface="Arial" pitchFamily="34" charset="-120"/>
              </a:rPr>
              <a:t>One feature of project contributed to</a:t>
            </a:r>
            <a:endParaRPr lang="en-US" sz="13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090226"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Not All Is as It Appears</a:t>
            </a:r>
            <a:endParaRPr lang="en-US" sz="2700" dirty="0"/>
          </a:p>
        </p:txBody>
      </p:sp>
      <p:sp>
        <p:nvSpPr>
          <p:cNvPr id="5" name="Text 3"/>
          <p:cNvSpPr/>
          <p:nvPr/>
        </p:nvSpPr>
        <p:spPr>
          <a:xfrm>
            <a:off x="304800" y="1828800"/>
            <a:ext cx="4114800" cy="1371600"/>
          </a:xfrm>
          <a:prstGeom prst="roundRect">
            <a:avLst>
              <a:gd name="adj" fmla="val 4444"/>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1828800"/>
            <a:ext cx="0" cy="1371600"/>
          </a:xfrm>
          <a:prstGeom prst="line">
            <a:avLst/>
          </a:prstGeom>
          <a:noFill/>
          <a:ln w="38100">
            <a:solidFill>
              <a:srgbClr val="FF6B6B"/>
            </a:solidFill>
            <a:prstDash val="solid"/>
          </a:ln>
        </p:spPr>
        <p:txBody>
          <a:bodyPr/>
          <a:lstStyle/>
          <a:p>
            <a:endParaRPr lang="en-GB"/>
          </a:p>
        </p:txBody>
      </p:sp>
      <p:sp>
        <p:nvSpPr>
          <p:cNvPr id="7" name="Text 5"/>
          <p:cNvSpPr/>
          <p:nvPr/>
        </p:nvSpPr>
        <p:spPr>
          <a:xfrm>
            <a:off x="1237857" y="2057400"/>
            <a:ext cx="2286786" cy="304800"/>
          </a:xfrm>
          <a:prstGeom prst="rect">
            <a:avLst/>
          </a:prstGeom>
          <a:noFill/>
          <a:ln/>
        </p:spPr>
        <p:txBody>
          <a:bodyPr wrap="square" lIns="0" tIns="0" rIns="0" bIns="0" rtlCol="0" anchor="t"/>
          <a:lstStyle/>
          <a:p>
            <a:pPr marL="0" indent="0" algn="ctr">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More Code = Better?</a:t>
            </a:r>
            <a:endParaRPr lang="en-US" sz="1800" dirty="0"/>
          </a:p>
        </p:txBody>
      </p:sp>
      <p:sp>
        <p:nvSpPr>
          <p:cNvPr id="8" name="Text 6"/>
          <p:cNvSpPr/>
          <p:nvPr/>
        </p:nvSpPr>
        <p:spPr>
          <a:xfrm>
            <a:off x="1783445" y="2667000"/>
            <a:ext cx="1195462"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Not necessarily</a:t>
            </a:r>
            <a:endParaRPr lang="en-US" sz="1350" dirty="0"/>
          </a:p>
        </p:txBody>
      </p:sp>
      <p:sp>
        <p:nvSpPr>
          <p:cNvPr id="9" name="Text 7"/>
          <p:cNvSpPr/>
          <p:nvPr/>
        </p:nvSpPr>
        <p:spPr>
          <a:xfrm>
            <a:off x="4724400" y="1828800"/>
            <a:ext cx="4114800" cy="1371600"/>
          </a:xfrm>
          <a:prstGeom prst="roundRect">
            <a:avLst>
              <a:gd name="adj" fmla="val 4444"/>
            </a:avLst>
          </a:prstGeom>
          <a:solidFill>
            <a:srgbClr val="FFFFFF"/>
          </a:solidFill>
          <a:ln/>
        </p:spPr>
        <p:txBody>
          <a:bodyPr wrap="square" rtlCol="0" anchor="ctr"/>
          <a:lstStyle/>
          <a:p>
            <a:pPr marL="0" indent="0">
              <a:buNone/>
            </a:pPr>
            <a:endParaRPr lang="en-US" dirty="0"/>
          </a:p>
        </p:txBody>
      </p:sp>
      <p:sp>
        <p:nvSpPr>
          <p:cNvPr id="10" name="Shape 8"/>
          <p:cNvSpPr/>
          <p:nvPr/>
        </p:nvSpPr>
        <p:spPr>
          <a:xfrm>
            <a:off x="4743450" y="1828800"/>
            <a:ext cx="0" cy="1371600"/>
          </a:xfrm>
          <a:prstGeom prst="line">
            <a:avLst/>
          </a:prstGeom>
          <a:noFill/>
          <a:ln w="38100">
            <a:solidFill>
              <a:srgbClr val="FF6B6B"/>
            </a:solidFill>
            <a:prstDash val="solid"/>
          </a:ln>
        </p:spPr>
        <p:txBody>
          <a:bodyPr/>
          <a:lstStyle/>
          <a:p>
            <a:endParaRPr lang="en-GB"/>
          </a:p>
        </p:txBody>
      </p:sp>
      <p:sp>
        <p:nvSpPr>
          <p:cNvPr id="11" name="Text 9"/>
          <p:cNvSpPr/>
          <p:nvPr/>
        </p:nvSpPr>
        <p:spPr>
          <a:xfrm>
            <a:off x="5346411" y="2057400"/>
            <a:ext cx="2908730" cy="304800"/>
          </a:xfrm>
          <a:prstGeom prst="rect">
            <a:avLst/>
          </a:prstGeom>
          <a:noFill/>
          <a:ln/>
        </p:spPr>
        <p:txBody>
          <a:bodyPr wrap="square" lIns="0" tIns="0" rIns="0" bIns="0" rtlCol="0" anchor="t"/>
          <a:lstStyle/>
          <a:p>
            <a:pPr marL="0" indent="0" algn="ctr">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More Hours = Productive?</a:t>
            </a:r>
            <a:endParaRPr lang="en-US" sz="1800" dirty="0"/>
          </a:p>
        </p:txBody>
      </p:sp>
      <p:sp>
        <p:nvSpPr>
          <p:cNvPr id="12" name="Text 10"/>
          <p:cNvSpPr/>
          <p:nvPr/>
        </p:nvSpPr>
        <p:spPr>
          <a:xfrm>
            <a:off x="6203045" y="2667000"/>
            <a:ext cx="1195462"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Not necessarily</a:t>
            </a:r>
            <a:endParaRPr lang="en-US" sz="1350" dirty="0"/>
          </a:p>
        </p:txBody>
      </p:sp>
      <p:pic>
        <p:nvPicPr>
          <p:cNvPr id="13" name="Image 0" descr="/tmp/rasterized-gradient-32ecce5b.png"/>
          <p:cNvPicPr>
            <a:picLocks noChangeAspect="1"/>
          </p:cNvPicPr>
          <p:nvPr/>
        </p:nvPicPr>
        <p:blipFill>
          <a:blip r:embed="rId3"/>
          <a:stretch>
            <a:fillRect/>
          </a:stretch>
        </p:blipFill>
        <p:spPr>
          <a:xfrm>
            <a:off x="304800" y="3886200"/>
            <a:ext cx="8534400" cy="800100"/>
          </a:xfrm>
          <a:prstGeom prst="rect">
            <a:avLst/>
          </a:prstGeom>
        </p:spPr>
      </p:pic>
      <p:sp>
        <p:nvSpPr>
          <p:cNvPr id="14" name="Text 11"/>
          <p:cNvSpPr/>
          <p:nvPr/>
        </p:nvSpPr>
        <p:spPr>
          <a:xfrm>
            <a:off x="2507456" y="4114800"/>
            <a:ext cx="4129088" cy="342900"/>
          </a:xfrm>
          <a:prstGeom prst="rect">
            <a:avLst/>
          </a:prstGeom>
          <a:noFill/>
          <a:ln/>
        </p:spPr>
        <p:txBody>
          <a:bodyPr wrap="square" lIns="0" tIns="0" rIns="0" bIns="0" rtlCol="0" anchor="t"/>
          <a:lstStyle/>
          <a:p>
            <a:pPr marL="0" indent="0" algn="ctr">
              <a:lnSpc>
                <a:spcPts val="2700"/>
              </a:lnSpc>
              <a:buNone/>
            </a:pPr>
            <a:r>
              <a:rPr lang="en-US" sz="2250" b="1" dirty="0">
                <a:solidFill>
                  <a:srgbClr val="FFFFFF"/>
                </a:solidFill>
                <a:latin typeface="Arial" pitchFamily="34" charset="0"/>
                <a:ea typeface="Arial" pitchFamily="34" charset="-122"/>
                <a:cs typeface="Arial" pitchFamily="34" charset="-120"/>
              </a:rPr>
              <a:t>What Are Our Metrics?</a:t>
            </a:r>
            <a:endParaRPr lang="en-US" sz="22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1905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1905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419100"/>
            <a:ext cx="4090226"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Metrics</a:t>
            </a:r>
            <a:endParaRPr lang="en-US" sz="2700" dirty="0"/>
          </a:p>
        </p:txBody>
      </p:sp>
      <p:sp>
        <p:nvSpPr>
          <p:cNvPr id="5" name="Text 3"/>
          <p:cNvSpPr/>
          <p:nvPr/>
        </p:nvSpPr>
        <p:spPr>
          <a:xfrm>
            <a:off x="304800" y="1333500"/>
            <a:ext cx="4114800" cy="723900"/>
          </a:xfrm>
          <a:prstGeom prst="roundRect">
            <a:avLst>
              <a:gd name="adj" fmla="val 8421"/>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1333500"/>
            <a:ext cx="0" cy="723900"/>
          </a:xfrm>
          <a:prstGeom prst="line">
            <a:avLst/>
          </a:prstGeom>
          <a:noFill/>
          <a:ln w="38100">
            <a:solidFill>
              <a:srgbClr val="00A4FC"/>
            </a:solidFill>
            <a:prstDash val="solid"/>
          </a:ln>
        </p:spPr>
        <p:txBody>
          <a:bodyPr/>
          <a:lstStyle/>
          <a:p>
            <a:endParaRPr lang="en-GB"/>
          </a:p>
        </p:txBody>
      </p:sp>
      <p:sp>
        <p:nvSpPr>
          <p:cNvPr id="7" name="Text 5"/>
          <p:cNvSpPr/>
          <p:nvPr/>
        </p:nvSpPr>
        <p:spPr>
          <a:xfrm>
            <a:off x="571500" y="1562100"/>
            <a:ext cx="3691890" cy="266700"/>
          </a:xfrm>
          <a:prstGeom prst="rect">
            <a:avLst/>
          </a:prstGeom>
          <a:noFill/>
          <a:ln/>
        </p:spPr>
        <p:txBody>
          <a:bodyPr wrap="square" lIns="0" tIns="0" rIns="0" bIns="0" rtlCol="0" anchor="t"/>
          <a:lstStyle/>
          <a:p>
            <a:pPr marL="0" indent="0" algn="l">
              <a:lnSpc>
                <a:spcPts val="2100"/>
              </a:lnSpc>
              <a:buNone/>
            </a:pPr>
            <a:r>
              <a:rPr lang="en-US" sz="1500" b="1" dirty="0">
                <a:solidFill>
                  <a:srgbClr val="1C3F7C"/>
                </a:solidFill>
                <a:latin typeface="Arial" pitchFamily="34" charset="0"/>
                <a:ea typeface="Arial" pitchFamily="34" charset="-122"/>
                <a:cs typeface="Arial" pitchFamily="34" charset="-120"/>
              </a:rPr>
              <a:t>Time taken</a:t>
            </a:r>
            <a:endParaRPr lang="en-US" sz="1500" dirty="0"/>
          </a:p>
        </p:txBody>
      </p:sp>
      <p:sp>
        <p:nvSpPr>
          <p:cNvPr id="8" name="Text 6"/>
          <p:cNvSpPr/>
          <p:nvPr/>
        </p:nvSpPr>
        <p:spPr>
          <a:xfrm>
            <a:off x="304800" y="2209800"/>
            <a:ext cx="4114800" cy="723900"/>
          </a:xfrm>
          <a:prstGeom prst="roundRect">
            <a:avLst>
              <a:gd name="adj" fmla="val 8421"/>
            </a:avLst>
          </a:prstGeom>
          <a:solidFill>
            <a:srgbClr val="FFFFFF"/>
          </a:solidFill>
          <a:ln/>
        </p:spPr>
        <p:txBody>
          <a:bodyPr wrap="square" rtlCol="0" anchor="ctr"/>
          <a:lstStyle/>
          <a:p>
            <a:pPr marL="0" indent="0">
              <a:buNone/>
            </a:pPr>
            <a:endParaRPr lang="en-US" dirty="0"/>
          </a:p>
        </p:txBody>
      </p:sp>
      <p:sp>
        <p:nvSpPr>
          <p:cNvPr id="9" name="Shape 7"/>
          <p:cNvSpPr/>
          <p:nvPr/>
        </p:nvSpPr>
        <p:spPr>
          <a:xfrm>
            <a:off x="323850" y="2209800"/>
            <a:ext cx="0" cy="723900"/>
          </a:xfrm>
          <a:prstGeom prst="line">
            <a:avLst/>
          </a:prstGeom>
          <a:noFill/>
          <a:ln w="38100">
            <a:solidFill>
              <a:srgbClr val="00A4FC"/>
            </a:solidFill>
            <a:prstDash val="solid"/>
          </a:ln>
        </p:spPr>
        <p:txBody>
          <a:bodyPr/>
          <a:lstStyle/>
          <a:p>
            <a:endParaRPr lang="en-GB"/>
          </a:p>
        </p:txBody>
      </p:sp>
      <p:sp>
        <p:nvSpPr>
          <p:cNvPr id="10" name="Text 8"/>
          <p:cNvSpPr/>
          <p:nvPr/>
        </p:nvSpPr>
        <p:spPr>
          <a:xfrm>
            <a:off x="571500" y="2438400"/>
            <a:ext cx="3691890" cy="266700"/>
          </a:xfrm>
          <a:prstGeom prst="rect">
            <a:avLst/>
          </a:prstGeom>
          <a:noFill/>
          <a:ln/>
        </p:spPr>
        <p:txBody>
          <a:bodyPr wrap="square" lIns="0" tIns="0" rIns="0" bIns="0" rtlCol="0" anchor="t"/>
          <a:lstStyle/>
          <a:p>
            <a:pPr marL="0" indent="0" algn="l">
              <a:lnSpc>
                <a:spcPts val="2100"/>
              </a:lnSpc>
              <a:buNone/>
            </a:pPr>
            <a:r>
              <a:rPr lang="en-US" sz="1500" b="1" dirty="0">
                <a:solidFill>
                  <a:srgbClr val="1C3F7C"/>
                </a:solidFill>
                <a:latin typeface="Arial" pitchFamily="34" charset="0"/>
                <a:ea typeface="Arial" pitchFamily="34" charset="-122"/>
                <a:cs typeface="Arial" pitchFamily="34" charset="-120"/>
              </a:rPr>
              <a:t>Code contributions</a:t>
            </a:r>
            <a:endParaRPr lang="en-US" sz="1500" dirty="0"/>
          </a:p>
        </p:txBody>
      </p:sp>
      <p:sp>
        <p:nvSpPr>
          <p:cNvPr id="11" name="Text 9"/>
          <p:cNvSpPr/>
          <p:nvPr/>
        </p:nvSpPr>
        <p:spPr>
          <a:xfrm>
            <a:off x="304800" y="3086100"/>
            <a:ext cx="4114800" cy="723900"/>
          </a:xfrm>
          <a:prstGeom prst="roundRect">
            <a:avLst>
              <a:gd name="adj" fmla="val 8421"/>
            </a:avLst>
          </a:prstGeom>
          <a:solidFill>
            <a:srgbClr val="FFFFFF"/>
          </a:solidFill>
          <a:ln/>
        </p:spPr>
        <p:txBody>
          <a:bodyPr wrap="square" rtlCol="0" anchor="ctr"/>
          <a:lstStyle/>
          <a:p>
            <a:pPr marL="0" indent="0">
              <a:buNone/>
            </a:pPr>
            <a:endParaRPr lang="en-US" dirty="0"/>
          </a:p>
        </p:txBody>
      </p:sp>
      <p:sp>
        <p:nvSpPr>
          <p:cNvPr id="12" name="Shape 10"/>
          <p:cNvSpPr/>
          <p:nvPr/>
        </p:nvSpPr>
        <p:spPr>
          <a:xfrm>
            <a:off x="323850" y="3086100"/>
            <a:ext cx="0" cy="723900"/>
          </a:xfrm>
          <a:prstGeom prst="line">
            <a:avLst/>
          </a:prstGeom>
          <a:noFill/>
          <a:ln w="38100">
            <a:solidFill>
              <a:srgbClr val="00A4FC"/>
            </a:solidFill>
            <a:prstDash val="solid"/>
          </a:ln>
        </p:spPr>
        <p:txBody>
          <a:bodyPr/>
          <a:lstStyle/>
          <a:p>
            <a:endParaRPr lang="en-GB"/>
          </a:p>
        </p:txBody>
      </p:sp>
      <p:sp>
        <p:nvSpPr>
          <p:cNvPr id="13" name="Text 11"/>
          <p:cNvSpPr/>
          <p:nvPr/>
        </p:nvSpPr>
        <p:spPr>
          <a:xfrm>
            <a:off x="571500" y="3314700"/>
            <a:ext cx="3691890" cy="266700"/>
          </a:xfrm>
          <a:prstGeom prst="rect">
            <a:avLst/>
          </a:prstGeom>
          <a:noFill/>
          <a:ln/>
        </p:spPr>
        <p:txBody>
          <a:bodyPr wrap="square" lIns="0" tIns="0" rIns="0" bIns="0" rtlCol="0" anchor="t"/>
          <a:lstStyle/>
          <a:p>
            <a:pPr marL="0" indent="0" algn="l">
              <a:lnSpc>
                <a:spcPts val="2100"/>
              </a:lnSpc>
              <a:buNone/>
            </a:pPr>
            <a:r>
              <a:rPr lang="en-US" sz="1500" b="1" dirty="0">
                <a:solidFill>
                  <a:srgbClr val="1C3F7C"/>
                </a:solidFill>
                <a:latin typeface="Arial" pitchFamily="34" charset="0"/>
                <a:ea typeface="Arial" pitchFamily="34" charset="-122"/>
                <a:cs typeface="Arial" pitchFamily="34" charset="-120"/>
              </a:rPr>
              <a:t>Code commits</a:t>
            </a:r>
            <a:endParaRPr lang="en-US" sz="1500" dirty="0"/>
          </a:p>
        </p:txBody>
      </p:sp>
      <p:sp>
        <p:nvSpPr>
          <p:cNvPr id="14" name="Text 12"/>
          <p:cNvSpPr/>
          <p:nvPr/>
        </p:nvSpPr>
        <p:spPr>
          <a:xfrm>
            <a:off x="4724400" y="1333500"/>
            <a:ext cx="4114800" cy="723900"/>
          </a:xfrm>
          <a:prstGeom prst="roundRect">
            <a:avLst>
              <a:gd name="adj" fmla="val 8421"/>
            </a:avLst>
          </a:prstGeom>
          <a:solidFill>
            <a:srgbClr val="FFFFFF"/>
          </a:solidFill>
          <a:ln/>
        </p:spPr>
        <p:txBody>
          <a:bodyPr wrap="square" rtlCol="0" anchor="ctr"/>
          <a:lstStyle/>
          <a:p>
            <a:pPr marL="0" indent="0">
              <a:buNone/>
            </a:pPr>
            <a:endParaRPr lang="en-US" dirty="0"/>
          </a:p>
        </p:txBody>
      </p:sp>
      <p:sp>
        <p:nvSpPr>
          <p:cNvPr id="15" name="Shape 13"/>
          <p:cNvSpPr/>
          <p:nvPr/>
        </p:nvSpPr>
        <p:spPr>
          <a:xfrm>
            <a:off x="4743450" y="1333500"/>
            <a:ext cx="0" cy="723900"/>
          </a:xfrm>
          <a:prstGeom prst="line">
            <a:avLst/>
          </a:prstGeom>
          <a:noFill/>
          <a:ln w="38100">
            <a:solidFill>
              <a:srgbClr val="FF6B6B"/>
            </a:solidFill>
            <a:prstDash val="solid"/>
          </a:ln>
        </p:spPr>
        <p:txBody>
          <a:bodyPr/>
          <a:lstStyle/>
          <a:p>
            <a:endParaRPr lang="en-GB"/>
          </a:p>
        </p:txBody>
      </p:sp>
      <p:sp>
        <p:nvSpPr>
          <p:cNvPr id="16" name="Text 14"/>
          <p:cNvSpPr/>
          <p:nvPr/>
        </p:nvSpPr>
        <p:spPr>
          <a:xfrm>
            <a:off x="4991100" y="1562100"/>
            <a:ext cx="3691890" cy="266700"/>
          </a:xfrm>
          <a:prstGeom prst="rect">
            <a:avLst/>
          </a:prstGeom>
          <a:noFill/>
          <a:ln/>
        </p:spPr>
        <p:txBody>
          <a:bodyPr wrap="square" lIns="0" tIns="0" rIns="0" bIns="0" rtlCol="0" anchor="t"/>
          <a:lstStyle/>
          <a:p>
            <a:pPr marL="0" indent="0" algn="l">
              <a:lnSpc>
                <a:spcPts val="2100"/>
              </a:lnSpc>
              <a:buNone/>
            </a:pPr>
            <a:r>
              <a:rPr lang="en-US" sz="1500" b="1" dirty="0">
                <a:solidFill>
                  <a:srgbClr val="1C3F7C"/>
                </a:solidFill>
                <a:latin typeface="Arial" pitchFamily="34" charset="0"/>
                <a:ea typeface="Arial" pitchFamily="34" charset="-122"/>
                <a:cs typeface="Arial" pitchFamily="34" charset="-120"/>
              </a:rPr>
              <a:t>Features worked upon</a:t>
            </a:r>
            <a:endParaRPr lang="en-US" sz="1500" dirty="0"/>
          </a:p>
        </p:txBody>
      </p:sp>
      <p:sp>
        <p:nvSpPr>
          <p:cNvPr id="17" name="Text 15"/>
          <p:cNvSpPr/>
          <p:nvPr/>
        </p:nvSpPr>
        <p:spPr>
          <a:xfrm>
            <a:off x="4724400" y="2209800"/>
            <a:ext cx="4114800" cy="723900"/>
          </a:xfrm>
          <a:prstGeom prst="roundRect">
            <a:avLst>
              <a:gd name="adj" fmla="val 8421"/>
            </a:avLst>
          </a:prstGeom>
          <a:solidFill>
            <a:srgbClr val="FFFFFF"/>
          </a:solidFill>
          <a:ln/>
        </p:spPr>
        <p:txBody>
          <a:bodyPr wrap="square" rtlCol="0" anchor="ctr"/>
          <a:lstStyle/>
          <a:p>
            <a:pPr marL="0" indent="0">
              <a:buNone/>
            </a:pPr>
            <a:endParaRPr lang="en-US" dirty="0"/>
          </a:p>
        </p:txBody>
      </p:sp>
      <p:sp>
        <p:nvSpPr>
          <p:cNvPr id="18" name="Shape 16"/>
          <p:cNvSpPr/>
          <p:nvPr/>
        </p:nvSpPr>
        <p:spPr>
          <a:xfrm>
            <a:off x="4743450" y="2209800"/>
            <a:ext cx="0" cy="723900"/>
          </a:xfrm>
          <a:prstGeom prst="line">
            <a:avLst/>
          </a:prstGeom>
          <a:noFill/>
          <a:ln w="38100">
            <a:solidFill>
              <a:srgbClr val="FF6B6B"/>
            </a:solidFill>
            <a:prstDash val="solid"/>
          </a:ln>
        </p:spPr>
        <p:txBody>
          <a:bodyPr/>
          <a:lstStyle/>
          <a:p>
            <a:endParaRPr lang="en-GB"/>
          </a:p>
        </p:txBody>
      </p:sp>
      <p:sp>
        <p:nvSpPr>
          <p:cNvPr id="19" name="Text 17"/>
          <p:cNvSpPr/>
          <p:nvPr/>
        </p:nvSpPr>
        <p:spPr>
          <a:xfrm>
            <a:off x="4991100" y="2438400"/>
            <a:ext cx="3691890" cy="266700"/>
          </a:xfrm>
          <a:prstGeom prst="rect">
            <a:avLst/>
          </a:prstGeom>
          <a:noFill/>
          <a:ln/>
        </p:spPr>
        <p:txBody>
          <a:bodyPr wrap="square" lIns="0" tIns="0" rIns="0" bIns="0" rtlCol="0" anchor="t"/>
          <a:lstStyle/>
          <a:p>
            <a:pPr marL="0" indent="0" algn="l">
              <a:lnSpc>
                <a:spcPts val="2100"/>
              </a:lnSpc>
              <a:buNone/>
            </a:pPr>
            <a:r>
              <a:rPr lang="en-US" sz="1500" b="1" dirty="0">
                <a:solidFill>
                  <a:srgbClr val="1C3F7C"/>
                </a:solidFill>
                <a:latin typeface="Arial" pitchFamily="34" charset="0"/>
                <a:ea typeface="Arial" pitchFamily="34" charset="-122"/>
                <a:cs typeface="Arial" pitchFamily="34" charset="-120"/>
              </a:rPr>
              <a:t>Accountability tracking</a:t>
            </a:r>
            <a:endParaRPr lang="en-US" sz="1500" dirty="0"/>
          </a:p>
        </p:txBody>
      </p:sp>
      <p:sp>
        <p:nvSpPr>
          <p:cNvPr id="20" name="Text 18"/>
          <p:cNvSpPr/>
          <p:nvPr/>
        </p:nvSpPr>
        <p:spPr>
          <a:xfrm>
            <a:off x="4724400" y="3086100"/>
            <a:ext cx="4114800" cy="723900"/>
          </a:xfrm>
          <a:prstGeom prst="roundRect">
            <a:avLst>
              <a:gd name="adj" fmla="val 8421"/>
            </a:avLst>
          </a:prstGeom>
          <a:solidFill>
            <a:srgbClr val="FFFFFF"/>
          </a:solidFill>
          <a:ln/>
        </p:spPr>
        <p:txBody>
          <a:bodyPr wrap="square" rtlCol="0" anchor="ctr"/>
          <a:lstStyle/>
          <a:p>
            <a:pPr marL="0" indent="0">
              <a:buNone/>
            </a:pPr>
            <a:endParaRPr lang="en-US" dirty="0"/>
          </a:p>
        </p:txBody>
      </p:sp>
      <p:sp>
        <p:nvSpPr>
          <p:cNvPr id="21" name="Shape 19"/>
          <p:cNvSpPr/>
          <p:nvPr/>
        </p:nvSpPr>
        <p:spPr>
          <a:xfrm>
            <a:off x="4743450" y="3086100"/>
            <a:ext cx="0" cy="723900"/>
          </a:xfrm>
          <a:prstGeom prst="line">
            <a:avLst/>
          </a:prstGeom>
          <a:noFill/>
          <a:ln w="38100">
            <a:solidFill>
              <a:srgbClr val="FF6B6B"/>
            </a:solidFill>
            <a:prstDash val="solid"/>
          </a:ln>
        </p:spPr>
        <p:txBody>
          <a:bodyPr/>
          <a:lstStyle/>
          <a:p>
            <a:endParaRPr lang="en-GB"/>
          </a:p>
        </p:txBody>
      </p:sp>
      <p:sp>
        <p:nvSpPr>
          <p:cNvPr id="22" name="Text 20"/>
          <p:cNvSpPr/>
          <p:nvPr/>
        </p:nvSpPr>
        <p:spPr>
          <a:xfrm>
            <a:off x="4991100" y="3314700"/>
            <a:ext cx="3691890" cy="266700"/>
          </a:xfrm>
          <a:prstGeom prst="rect">
            <a:avLst/>
          </a:prstGeom>
          <a:noFill/>
          <a:ln/>
        </p:spPr>
        <p:txBody>
          <a:bodyPr wrap="square" lIns="0" tIns="0" rIns="0" bIns="0" rtlCol="0" anchor="t"/>
          <a:lstStyle/>
          <a:p>
            <a:pPr marL="0" indent="0" algn="l">
              <a:lnSpc>
                <a:spcPts val="2100"/>
              </a:lnSpc>
              <a:buNone/>
            </a:pPr>
            <a:r>
              <a:rPr lang="en-US" sz="1500" b="1" dirty="0">
                <a:solidFill>
                  <a:srgbClr val="1C3F7C"/>
                </a:solidFill>
                <a:latin typeface="Arial" pitchFamily="34" charset="0"/>
                <a:ea typeface="Arial" pitchFamily="34" charset="-122"/>
                <a:cs typeface="Arial" pitchFamily="34" charset="-120"/>
              </a:rPr>
              <a:t>Error recovery ability</a:t>
            </a:r>
            <a:endParaRPr lang="en-US" sz="1500" dirty="0"/>
          </a:p>
        </p:txBody>
      </p:sp>
      <p:sp>
        <p:nvSpPr>
          <p:cNvPr id="23" name="Text 21"/>
          <p:cNvSpPr/>
          <p:nvPr/>
        </p:nvSpPr>
        <p:spPr>
          <a:xfrm>
            <a:off x="304800" y="411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24" name="Text 22"/>
          <p:cNvSpPr/>
          <p:nvPr/>
        </p:nvSpPr>
        <p:spPr>
          <a:xfrm>
            <a:off x="452628" y="4381500"/>
            <a:ext cx="8238744" cy="304800"/>
          </a:xfrm>
          <a:prstGeom prst="rect">
            <a:avLst/>
          </a:prstGeom>
          <a:noFill/>
          <a:ln/>
        </p:spPr>
        <p:txBody>
          <a:bodyPr wrap="square" lIns="0" tIns="0" rIns="0" bIns="0" rtlCol="0" anchor="t"/>
          <a:lstStyle/>
          <a:p>
            <a:pPr marL="0" indent="0" algn="ctr">
              <a:lnSpc>
                <a:spcPts val="2400"/>
              </a:lnSpc>
              <a:spcBef>
                <a:spcPts val="300"/>
              </a:spcBef>
              <a:spcAft>
                <a:spcPts val="300"/>
              </a:spcAft>
              <a:buNone/>
            </a:pPr>
            <a:r>
              <a:rPr lang="en-US" sz="1800" dirty="0">
                <a:solidFill>
                  <a:srgbClr val="FFFFFF"/>
                </a:solidFill>
                <a:latin typeface="Arial" pitchFamily="34" charset="0"/>
                <a:ea typeface="Arial" pitchFamily="34" charset="-122"/>
                <a:cs typeface="Arial" pitchFamily="34" charset="-120"/>
              </a:rPr>
              <a:t>Entirely depends upon what is seen as important</a:t>
            </a:r>
            <a:endParaRPr lang="en-US"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6936867"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How Do We Solve Some of These Issues?</a:t>
            </a:r>
            <a:endParaRPr lang="en-US" sz="2700" dirty="0"/>
          </a:p>
        </p:txBody>
      </p:sp>
      <p:pic>
        <p:nvPicPr>
          <p:cNvPr id="5" name="Image 0" descr="/tmp/rasterized-gradient-46e6919c.png"/>
          <p:cNvPicPr>
            <a:picLocks noChangeAspect="1"/>
          </p:cNvPicPr>
          <p:nvPr/>
        </p:nvPicPr>
        <p:blipFill>
          <a:blip r:embed="rId3"/>
          <a:stretch>
            <a:fillRect/>
          </a:stretch>
        </p:blipFill>
        <p:spPr>
          <a:xfrm>
            <a:off x="1527572" y="2171700"/>
            <a:ext cx="6088707" cy="1943100"/>
          </a:xfrm>
          <a:prstGeom prst="rect">
            <a:avLst/>
          </a:prstGeom>
        </p:spPr>
      </p:pic>
      <p:sp>
        <p:nvSpPr>
          <p:cNvPr id="6" name="Text 3"/>
          <p:cNvSpPr/>
          <p:nvPr/>
        </p:nvSpPr>
        <p:spPr>
          <a:xfrm>
            <a:off x="1933029" y="2628900"/>
            <a:ext cx="5277794" cy="457200"/>
          </a:xfrm>
          <a:prstGeom prst="rect">
            <a:avLst/>
          </a:prstGeom>
          <a:noFill/>
          <a:ln/>
        </p:spPr>
        <p:txBody>
          <a:bodyPr wrap="square" lIns="0" tIns="0" rIns="0" bIns="0" rtlCol="0" anchor="t"/>
          <a:lstStyle/>
          <a:p>
            <a:pPr marL="0" indent="0" algn="ctr">
              <a:lnSpc>
                <a:spcPts val="3600"/>
              </a:lnSpc>
              <a:spcAft>
                <a:spcPts val="1800"/>
              </a:spcAft>
              <a:buNone/>
            </a:pPr>
            <a:r>
              <a:rPr lang="en-US" sz="3600" b="1" dirty="0">
                <a:solidFill>
                  <a:srgbClr val="FFFFFF"/>
                </a:solidFill>
                <a:latin typeface="Arial" pitchFamily="34" charset="0"/>
                <a:ea typeface="Arial" pitchFamily="34" charset="-122"/>
                <a:cs typeface="Arial" pitchFamily="34" charset="-120"/>
              </a:rPr>
              <a:t>We Use Version Control</a:t>
            </a:r>
            <a:endParaRPr lang="en-US" sz="3600" dirty="0"/>
          </a:p>
        </p:txBody>
      </p:sp>
      <p:sp>
        <p:nvSpPr>
          <p:cNvPr id="7" name="Text 4"/>
          <p:cNvSpPr/>
          <p:nvPr/>
        </p:nvSpPr>
        <p:spPr>
          <a:xfrm>
            <a:off x="1933029" y="3314700"/>
            <a:ext cx="5277794" cy="304800"/>
          </a:xfrm>
          <a:prstGeom prst="rect">
            <a:avLst/>
          </a:prstGeom>
          <a:noFill/>
          <a:ln/>
        </p:spPr>
        <p:txBody>
          <a:bodyPr wrap="square" lIns="0" tIns="0" rIns="0" bIns="0" rtlCol="0" anchor="t"/>
          <a:lstStyle/>
          <a:p>
            <a:pPr marL="0" indent="0" algn="ctr">
              <a:lnSpc>
                <a:spcPts val="2400"/>
              </a:lnSpc>
              <a:spcBef>
                <a:spcPts val="300"/>
              </a:spcBef>
              <a:spcAft>
                <a:spcPts val="300"/>
              </a:spcAft>
              <a:buNone/>
            </a:pPr>
            <a:r>
              <a:rPr lang="en-US" sz="1800" dirty="0">
                <a:solidFill>
                  <a:srgbClr val="FFFFFF"/>
                </a:solidFill>
                <a:latin typeface="Arial" pitchFamily="34" charset="0"/>
                <a:ea typeface="Arial" pitchFamily="34" charset="-122"/>
                <a:cs typeface="Arial" pitchFamily="34" charset="-120"/>
              </a:rPr>
              <a:t>What is version control?</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770311"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Examples of Version Control</a:t>
            </a:r>
            <a:endParaRPr lang="en-US" sz="2700" dirty="0"/>
          </a:p>
        </p:txBody>
      </p:sp>
      <p:sp>
        <p:nvSpPr>
          <p:cNvPr id="5" name="Text 3"/>
          <p:cNvSpPr/>
          <p:nvPr/>
        </p:nvSpPr>
        <p:spPr>
          <a:xfrm>
            <a:off x="304800" y="1981200"/>
            <a:ext cx="1905000" cy="2171700"/>
          </a:xfrm>
          <a:prstGeom prst="roundRect">
            <a:avLst>
              <a:gd name="adj" fmla="val 3200"/>
            </a:avLst>
          </a:prstGeom>
          <a:solidFill>
            <a:srgbClr val="FFFFFF"/>
          </a:solidFill>
          <a:ln/>
        </p:spPr>
        <p:txBody>
          <a:bodyPr wrap="square" rtlCol="0" anchor="ctr"/>
          <a:lstStyle/>
          <a:p>
            <a:pPr marL="0" indent="0">
              <a:buNone/>
            </a:pPr>
            <a:endParaRPr lang="en-US" dirty="0"/>
          </a:p>
        </p:txBody>
      </p:sp>
      <p:sp>
        <p:nvSpPr>
          <p:cNvPr id="6" name="Shape 4"/>
          <p:cNvSpPr/>
          <p:nvPr/>
        </p:nvSpPr>
        <p:spPr>
          <a:xfrm>
            <a:off x="304800" y="2000250"/>
            <a:ext cx="1905000" cy="0"/>
          </a:xfrm>
          <a:prstGeom prst="line">
            <a:avLst/>
          </a:prstGeom>
          <a:noFill/>
          <a:ln w="38100">
            <a:solidFill>
              <a:srgbClr val="00A4FC"/>
            </a:solidFill>
            <a:prstDash val="solid"/>
          </a:ln>
        </p:spPr>
        <p:txBody>
          <a:bodyPr/>
          <a:lstStyle/>
          <a:p>
            <a:endParaRPr lang="en-GB"/>
          </a:p>
        </p:txBody>
      </p:sp>
      <p:sp>
        <p:nvSpPr>
          <p:cNvPr id="7" name="Text 5"/>
          <p:cNvSpPr/>
          <p:nvPr/>
        </p:nvSpPr>
        <p:spPr>
          <a:xfrm>
            <a:off x="957638" y="2247900"/>
            <a:ext cx="599325" cy="342900"/>
          </a:xfrm>
          <a:prstGeom prst="rect">
            <a:avLst/>
          </a:prstGeom>
          <a:noFill/>
          <a:ln/>
        </p:spPr>
        <p:txBody>
          <a:bodyPr wrap="square" lIns="0" tIns="0" rIns="0" bIns="0" rtlCol="0" anchor="t"/>
          <a:lstStyle/>
          <a:p>
            <a:pPr marL="0" indent="0" algn="ctr">
              <a:lnSpc>
                <a:spcPts val="2700"/>
              </a:lnSpc>
              <a:spcAft>
                <a:spcPts val="600"/>
              </a:spcAft>
              <a:buNone/>
            </a:pPr>
            <a:r>
              <a:rPr lang="en-US" sz="2250" b="1" dirty="0">
                <a:solidFill>
                  <a:srgbClr val="00A4FC"/>
                </a:solidFill>
                <a:latin typeface="Arial" pitchFamily="34" charset="0"/>
                <a:ea typeface="Arial" pitchFamily="34" charset="-122"/>
                <a:cs typeface="Arial" pitchFamily="34" charset="-120"/>
              </a:rPr>
              <a:t>CVS</a:t>
            </a:r>
            <a:endParaRPr lang="en-US" sz="2250" dirty="0"/>
          </a:p>
        </p:txBody>
      </p:sp>
      <p:sp>
        <p:nvSpPr>
          <p:cNvPr id="8" name="Text 6"/>
          <p:cNvSpPr/>
          <p:nvPr/>
        </p:nvSpPr>
        <p:spPr>
          <a:xfrm>
            <a:off x="518922" y="2857500"/>
            <a:ext cx="1476756" cy="5334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4A5568"/>
                </a:solidFill>
                <a:latin typeface="Arial" pitchFamily="34" charset="0"/>
                <a:ea typeface="Arial" pitchFamily="34" charset="-122"/>
                <a:cs typeface="Arial" pitchFamily="34" charset="-120"/>
              </a:rPr>
              <a:t>Concurrent Versioning System</a:t>
            </a:r>
            <a:endParaRPr lang="en-US" sz="1350" dirty="0"/>
          </a:p>
        </p:txBody>
      </p:sp>
      <p:sp>
        <p:nvSpPr>
          <p:cNvPr id="9" name="Text 7"/>
          <p:cNvSpPr/>
          <p:nvPr/>
        </p:nvSpPr>
        <p:spPr>
          <a:xfrm>
            <a:off x="761658" y="3619500"/>
            <a:ext cx="991285"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Client-server</a:t>
            </a:r>
            <a:endParaRPr lang="en-US" sz="1350" dirty="0"/>
          </a:p>
        </p:txBody>
      </p:sp>
      <p:sp>
        <p:nvSpPr>
          <p:cNvPr id="10" name="Text 8"/>
          <p:cNvSpPr/>
          <p:nvPr/>
        </p:nvSpPr>
        <p:spPr>
          <a:xfrm>
            <a:off x="2514600" y="2114550"/>
            <a:ext cx="1905000" cy="1905000"/>
          </a:xfrm>
          <a:prstGeom prst="roundRect">
            <a:avLst>
              <a:gd name="adj" fmla="val 3200"/>
            </a:avLst>
          </a:prstGeom>
          <a:solidFill>
            <a:srgbClr val="FFFFFF"/>
          </a:solidFill>
          <a:ln/>
        </p:spPr>
        <p:txBody>
          <a:bodyPr wrap="square" rtlCol="0" anchor="ctr"/>
          <a:lstStyle/>
          <a:p>
            <a:pPr marL="0" indent="0">
              <a:buNone/>
            </a:pPr>
            <a:endParaRPr lang="en-US" dirty="0"/>
          </a:p>
        </p:txBody>
      </p:sp>
      <p:sp>
        <p:nvSpPr>
          <p:cNvPr id="11" name="Shape 9"/>
          <p:cNvSpPr/>
          <p:nvPr/>
        </p:nvSpPr>
        <p:spPr>
          <a:xfrm>
            <a:off x="2514600" y="2133600"/>
            <a:ext cx="1905000" cy="0"/>
          </a:xfrm>
          <a:prstGeom prst="line">
            <a:avLst/>
          </a:prstGeom>
          <a:noFill/>
          <a:ln w="38100">
            <a:solidFill>
              <a:srgbClr val="00A4FC"/>
            </a:solidFill>
            <a:prstDash val="solid"/>
          </a:ln>
        </p:spPr>
        <p:txBody>
          <a:bodyPr/>
          <a:lstStyle/>
          <a:p>
            <a:endParaRPr lang="en-GB"/>
          </a:p>
        </p:txBody>
      </p:sp>
      <p:sp>
        <p:nvSpPr>
          <p:cNvPr id="12" name="Text 10"/>
          <p:cNvSpPr/>
          <p:nvPr/>
        </p:nvSpPr>
        <p:spPr>
          <a:xfrm>
            <a:off x="3167438" y="2381250"/>
            <a:ext cx="599325" cy="342900"/>
          </a:xfrm>
          <a:prstGeom prst="rect">
            <a:avLst/>
          </a:prstGeom>
          <a:noFill/>
          <a:ln/>
        </p:spPr>
        <p:txBody>
          <a:bodyPr wrap="square" lIns="0" tIns="0" rIns="0" bIns="0" rtlCol="0" anchor="t"/>
          <a:lstStyle/>
          <a:p>
            <a:pPr marL="0" indent="0" algn="ctr">
              <a:lnSpc>
                <a:spcPts val="2700"/>
              </a:lnSpc>
              <a:spcAft>
                <a:spcPts val="600"/>
              </a:spcAft>
              <a:buNone/>
            </a:pPr>
            <a:r>
              <a:rPr lang="en-US" sz="2250" b="1" dirty="0">
                <a:solidFill>
                  <a:srgbClr val="00A4FC"/>
                </a:solidFill>
                <a:latin typeface="Arial" pitchFamily="34" charset="0"/>
                <a:ea typeface="Arial" pitchFamily="34" charset="-122"/>
                <a:cs typeface="Arial" pitchFamily="34" charset="-120"/>
              </a:rPr>
              <a:t>SVN</a:t>
            </a:r>
            <a:endParaRPr lang="en-US" sz="2250" dirty="0"/>
          </a:p>
        </p:txBody>
      </p:sp>
      <p:sp>
        <p:nvSpPr>
          <p:cNvPr id="13" name="Text 11"/>
          <p:cNvSpPr/>
          <p:nvPr/>
        </p:nvSpPr>
        <p:spPr>
          <a:xfrm>
            <a:off x="3029599" y="2990850"/>
            <a:ext cx="875002"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4A5568"/>
                </a:solidFill>
                <a:latin typeface="Arial" pitchFamily="34" charset="0"/>
                <a:ea typeface="Arial" pitchFamily="34" charset="-122"/>
                <a:cs typeface="Arial" pitchFamily="34" charset="-120"/>
              </a:rPr>
              <a:t>Subversion</a:t>
            </a:r>
            <a:endParaRPr lang="en-US" sz="1350" dirty="0"/>
          </a:p>
        </p:txBody>
      </p:sp>
      <p:sp>
        <p:nvSpPr>
          <p:cNvPr id="14" name="Text 12"/>
          <p:cNvSpPr/>
          <p:nvPr/>
        </p:nvSpPr>
        <p:spPr>
          <a:xfrm>
            <a:off x="2971458" y="3486150"/>
            <a:ext cx="991285"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Client-server</a:t>
            </a:r>
            <a:endParaRPr lang="en-US" sz="1350" dirty="0"/>
          </a:p>
        </p:txBody>
      </p:sp>
      <p:sp>
        <p:nvSpPr>
          <p:cNvPr id="15" name="Text 13"/>
          <p:cNvSpPr/>
          <p:nvPr/>
        </p:nvSpPr>
        <p:spPr>
          <a:xfrm>
            <a:off x="4724400" y="2114550"/>
            <a:ext cx="1905000" cy="1905000"/>
          </a:xfrm>
          <a:prstGeom prst="roundRect">
            <a:avLst>
              <a:gd name="adj" fmla="val 3200"/>
            </a:avLst>
          </a:prstGeom>
          <a:solidFill>
            <a:srgbClr val="FFFFFF"/>
          </a:solidFill>
          <a:ln/>
        </p:spPr>
        <p:txBody>
          <a:bodyPr wrap="square" rtlCol="0" anchor="ctr"/>
          <a:lstStyle/>
          <a:p>
            <a:pPr marL="0" indent="0">
              <a:buNone/>
            </a:pPr>
            <a:endParaRPr lang="en-US" dirty="0"/>
          </a:p>
        </p:txBody>
      </p:sp>
      <p:sp>
        <p:nvSpPr>
          <p:cNvPr id="16" name="Shape 14"/>
          <p:cNvSpPr/>
          <p:nvPr/>
        </p:nvSpPr>
        <p:spPr>
          <a:xfrm>
            <a:off x="4724400" y="2133600"/>
            <a:ext cx="1905000" cy="0"/>
          </a:xfrm>
          <a:prstGeom prst="line">
            <a:avLst/>
          </a:prstGeom>
          <a:noFill/>
          <a:ln w="38100">
            <a:solidFill>
              <a:srgbClr val="FF6B6B"/>
            </a:solidFill>
            <a:prstDash val="solid"/>
          </a:ln>
        </p:spPr>
        <p:txBody>
          <a:bodyPr/>
          <a:lstStyle/>
          <a:p>
            <a:endParaRPr lang="en-GB"/>
          </a:p>
        </p:txBody>
      </p:sp>
      <p:sp>
        <p:nvSpPr>
          <p:cNvPr id="17" name="Text 15"/>
          <p:cNvSpPr/>
          <p:nvPr/>
        </p:nvSpPr>
        <p:spPr>
          <a:xfrm>
            <a:off x="5474394" y="2381250"/>
            <a:ext cx="404863" cy="342900"/>
          </a:xfrm>
          <a:prstGeom prst="rect">
            <a:avLst/>
          </a:prstGeom>
          <a:noFill/>
          <a:ln/>
        </p:spPr>
        <p:txBody>
          <a:bodyPr wrap="square" lIns="0" tIns="0" rIns="0" bIns="0" rtlCol="0" anchor="t"/>
          <a:lstStyle/>
          <a:p>
            <a:pPr marL="0" indent="0" algn="ctr">
              <a:lnSpc>
                <a:spcPts val="2700"/>
              </a:lnSpc>
              <a:spcAft>
                <a:spcPts val="600"/>
              </a:spcAft>
              <a:buNone/>
            </a:pPr>
            <a:r>
              <a:rPr lang="en-US" sz="2250" b="1" dirty="0">
                <a:solidFill>
                  <a:srgbClr val="FF6B6B"/>
                </a:solidFill>
                <a:latin typeface="Arial" pitchFamily="34" charset="0"/>
                <a:ea typeface="Arial" pitchFamily="34" charset="-122"/>
                <a:cs typeface="Arial" pitchFamily="34" charset="-120"/>
              </a:rPr>
              <a:t>Git</a:t>
            </a:r>
            <a:endParaRPr lang="en-US" sz="2250" dirty="0"/>
          </a:p>
        </p:txBody>
      </p:sp>
      <p:sp>
        <p:nvSpPr>
          <p:cNvPr id="18" name="Text 16"/>
          <p:cNvSpPr/>
          <p:nvPr/>
        </p:nvSpPr>
        <p:spPr>
          <a:xfrm>
            <a:off x="5258831" y="2990850"/>
            <a:ext cx="835988"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4A5568"/>
                </a:solidFill>
                <a:latin typeface="Arial" pitchFamily="34" charset="0"/>
                <a:ea typeface="Arial" pitchFamily="34" charset="-122"/>
                <a:cs typeface="Arial" pitchFamily="34" charset="-120"/>
              </a:rPr>
              <a:t>Distributed</a:t>
            </a:r>
            <a:endParaRPr lang="en-US" sz="1350" dirty="0"/>
          </a:p>
        </p:txBody>
      </p:sp>
      <p:sp>
        <p:nvSpPr>
          <p:cNvPr id="19" name="Text 17"/>
          <p:cNvSpPr/>
          <p:nvPr/>
        </p:nvSpPr>
        <p:spPr>
          <a:xfrm>
            <a:off x="5224826" y="3486150"/>
            <a:ext cx="904149"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Peer-based</a:t>
            </a:r>
            <a:endParaRPr lang="en-US" sz="1350" dirty="0"/>
          </a:p>
        </p:txBody>
      </p:sp>
      <p:sp>
        <p:nvSpPr>
          <p:cNvPr id="20" name="Text 18"/>
          <p:cNvSpPr/>
          <p:nvPr/>
        </p:nvSpPr>
        <p:spPr>
          <a:xfrm>
            <a:off x="6934200" y="2114550"/>
            <a:ext cx="1905000" cy="1905000"/>
          </a:xfrm>
          <a:prstGeom prst="roundRect">
            <a:avLst>
              <a:gd name="adj" fmla="val 3200"/>
            </a:avLst>
          </a:prstGeom>
          <a:solidFill>
            <a:srgbClr val="FFFFFF"/>
          </a:solidFill>
          <a:ln/>
        </p:spPr>
        <p:txBody>
          <a:bodyPr wrap="square" rtlCol="0" anchor="ctr"/>
          <a:lstStyle/>
          <a:p>
            <a:pPr marL="0" indent="0">
              <a:buNone/>
            </a:pPr>
            <a:endParaRPr lang="en-US" dirty="0"/>
          </a:p>
        </p:txBody>
      </p:sp>
      <p:sp>
        <p:nvSpPr>
          <p:cNvPr id="21" name="Shape 19"/>
          <p:cNvSpPr/>
          <p:nvPr/>
        </p:nvSpPr>
        <p:spPr>
          <a:xfrm>
            <a:off x="6934200" y="2133600"/>
            <a:ext cx="1905000" cy="0"/>
          </a:xfrm>
          <a:prstGeom prst="line">
            <a:avLst/>
          </a:prstGeom>
          <a:noFill/>
          <a:ln w="38100">
            <a:solidFill>
              <a:srgbClr val="FF6B6B"/>
            </a:solidFill>
            <a:prstDash val="solid"/>
          </a:ln>
        </p:spPr>
        <p:txBody>
          <a:bodyPr/>
          <a:lstStyle/>
          <a:p>
            <a:endParaRPr lang="en-GB"/>
          </a:p>
        </p:txBody>
      </p:sp>
      <p:sp>
        <p:nvSpPr>
          <p:cNvPr id="22" name="Text 20"/>
          <p:cNvSpPr/>
          <p:nvPr/>
        </p:nvSpPr>
        <p:spPr>
          <a:xfrm>
            <a:off x="7238647" y="2381250"/>
            <a:ext cx="1295957" cy="342900"/>
          </a:xfrm>
          <a:prstGeom prst="rect">
            <a:avLst/>
          </a:prstGeom>
          <a:noFill/>
          <a:ln/>
        </p:spPr>
        <p:txBody>
          <a:bodyPr wrap="square" lIns="0" tIns="0" rIns="0" bIns="0" rtlCol="0" anchor="t"/>
          <a:lstStyle/>
          <a:p>
            <a:pPr marL="0" indent="0" algn="ctr">
              <a:lnSpc>
                <a:spcPts val="2700"/>
              </a:lnSpc>
              <a:spcAft>
                <a:spcPts val="600"/>
              </a:spcAft>
              <a:buNone/>
            </a:pPr>
            <a:r>
              <a:rPr lang="en-US" sz="2250" b="1" dirty="0">
                <a:solidFill>
                  <a:srgbClr val="FF6B6B"/>
                </a:solidFill>
                <a:latin typeface="Arial" pitchFamily="34" charset="0"/>
                <a:ea typeface="Arial" pitchFamily="34" charset="-122"/>
                <a:cs typeface="Arial" pitchFamily="34" charset="-120"/>
              </a:rPr>
              <a:t>Mercurial</a:t>
            </a:r>
            <a:endParaRPr lang="en-US" sz="2250" dirty="0"/>
          </a:p>
        </p:txBody>
      </p:sp>
      <p:sp>
        <p:nvSpPr>
          <p:cNvPr id="23" name="Text 21"/>
          <p:cNvSpPr/>
          <p:nvPr/>
        </p:nvSpPr>
        <p:spPr>
          <a:xfrm>
            <a:off x="7468631" y="2990850"/>
            <a:ext cx="835988"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4A5568"/>
                </a:solidFill>
                <a:latin typeface="Arial" pitchFamily="34" charset="0"/>
                <a:ea typeface="Arial" pitchFamily="34" charset="-122"/>
                <a:cs typeface="Arial" pitchFamily="34" charset="-120"/>
              </a:rPr>
              <a:t>Distributed</a:t>
            </a:r>
            <a:endParaRPr lang="en-US" sz="1350" dirty="0"/>
          </a:p>
        </p:txBody>
      </p:sp>
      <p:sp>
        <p:nvSpPr>
          <p:cNvPr id="24" name="Text 22"/>
          <p:cNvSpPr/>
          <p:nvPr/>
        </p:nvSpPr>
        <p:spPr>
          <a:xfrm>
            <a:off x="7357053" y="3486150"/>
            <a:ext cx="1059293"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Multi-platform</a:t>
            </a:r>
            <a:endParaRPr lang="en-US" sz="13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00100"/>
          </a:xfrm>
          <a:prstGeom prst="roundRect">
            <a:avLst>
              <a:gd name="adj" fmla="val 7619"/>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001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410837" cy="342900"/>
          </a:xfrm>
          <a:prstGeom prst="rect">
            <a:avLst/>
          </a:prstGeom>
          <a:noFill/>
          <a:ln/>
        </p:spPr>
        <p:txBody>
          <a:bodyPr wrap="square" lIns="0" tIns="0" rIns="0" bIns="0" rtlCol="0" anchor="t"/>
          <a:lstStyle/>
          <a:p>
            <a:pPr marL="0" indent="0" algn="l">
              <a:lnSpc>
                <a:spcPts val="2700"/>
              </a:lnSpc>
              <a:buNone/>
            </a:pPr>
            <a:r>
              <a:rPr lang="en-US" sz="2250" b="1" dirty="0">
                <a:solidFill>
                  <a:srgbClr val="FFFFFF"/>
                </a:solidFill>
                <a:latin typeface="Arial" pitchFamily="34" charset="0"/>
                <a:ea typeface="Arial" pitchFamily="34" charset="-122"/>
                <a:cs typeface="Arial" pitchFamily="34" charset="-120"/>
              </a:rPr>
              <a:t>What Does Version Control Do?</a:t>
            </a:r>
            <a:endParaRPr lang="en-US" sz="2250" dirty="0"/>
          </a:p>
        </p:txBody>
      </p:sp>
      <p:sp>
        <p:nvSpPr>
          <p:cNvPr id="5" name="Text 3"/>
          <p:cNvSpPr/>
          <p:nvPr/>
        </p:nvSpPr>
        <p:spPr>
          <a:xfrm>
            <a:off x="304800" y="2381250"/>
            <a:ext cx="2641550" cy="1333500"/>
          </a:xfrm>
          <a:prstGeom prst="roundRect">
            <a:avLst>
              <a:gd name="adj" fmla="val 4571"/>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2381250"/>
            <a:ext cx="0" cy="1333500"/>
          </a:xfrm>
          <a:prstGeom prst="line">
            <a:avLst/>
          </a:prstGeom>
          <a:noFill/>
          <a:ln w="38100">
            <a:solidFill>
              <a:srgbClr val="00A4FC"/>
            </a:solidFill>
            <a:prstDash val="solid"/>
          </a:ln>
        </p:spPr>
        <p:txBody>
          <a:bodyPr/>
          <a:lstStyle/>
          <a:p>
            <a:endParaRPr lang="en-GB"/>
          </a:p>
        </p:txBody>
      </p:sp>
      <p:sp>
        <p:nvSpPr>
          <p:cNvPr id="7" name="Text 5"/>
          <p:cNvSpPr/>
          <p:nvPr/>
        </p:nvSpPr>
        <p:spPr>
          <a:xfrm>
            <a:off x="685752" y="2609850"/>
            <a:ext cx="1917597" cy="304800"/>
          </a:xfrm>
          <a:prstGeom prst="rect">
            <a:avLst/>
          </a:prstGeom>
          <a:noFill/>
          <a:ln/>
        </p:spPr>
        <p:txBody>
          <a:bodyPr wrap="square" lIns="0" tIns="0" rIns="0" bIns="0" rtlCol="0" anchor="t"/>
          <a:lstStyle/>
          <a:p>
            <a:pPr marL="0" indent="0" algn="ctr">
              <a:lnSpc>
                <a:spcPts val="2400"/>
              </a:lnSpc>
              <a:spcAft>
                <a:spcPts val="600"/>
              </a:spcAft>
              <a:buNone/>
            </a:pPr>
            <a:r>
              <a:rPr lang="en-US" sz="1800" b="1" dirty="0">
                <a:solidFill>
                  <a:srgbClr val="1C3F7C"/>
                </a:solidFill>
                <a:latin typeface="Arial" pitchFamily="34" charset="0"/>
                <a:ea typeface="Arial" pitchFamily="34" charset="-122"/>
                <a:cs typeface="Arial" pitchFamily="34" charset="-120"/>
              </a:rPr>
              <a:t>Primary Function</a:t>
            </a:r>
            <a:endParaRPr lang="en-US" sz="1800" dirty="0"/>
          </a:p>
        </p:txBody>
      </p:sp>
      <p:sp>
        <p:nvSpPr>
          <p:cNvPr id="8" name="Text 6"/>
          <p:cNvSpPr/>
          <p:nvPr/>
        </p:nvSpPr>
        <p:spPr>
          <a:xfrm>
            <a:off x="690457" y="3181350"/>
            <a:ext cx="1908337"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Track changes over time</a:t>
            </a:r>
            <a:endParaRPr lang="en-US" sz="1350" dirty="0"/>
          </a:p>
        </p:txBody>
      </p:sp>
      <p:sp>
        <p:nvSpPr>
          <p:cNvPr id="9" name="Text 7"/>
          <p:cNvSpPr/>
          <p:nvPr/>
        </p:nvSpPr>
        <p:spPr>
          <a:xfrm>
            <a:off x="3251150" y="2381250"/>
            <a:ext cx="2641550" cy="1333500"/>
          </a:xfrm>
          <a:prstGeom prst="roundRect">
            <a:avLst>
              <a:gd name="adj" fmla="val 4571"/>
            </a:avLst>
          </a:prstGeom>
          <a:solidFill>
            <a:srgbClr val="FFFFFF"/>
          </a:solidFill>
          <a:ln/>
        </p:spPr>
        <p:txBody>
          <a:bodyPr wrap="square" rtlCol="0" anchor="ctr"/>
          <a:lstStyle/>
          <a:p>
            <a:pPr marL="0" indent="0">
              <a:buNone/>
            </a:pPr>
            <a:endParaRPr lang="en-US" dirty="0"/>
          </a:p>
        </p:txBody>
      </p:sp>
      <p:sp>
        <p:nvSpPr>
          <p:cNvPr id="10" name="Shape 8"/>
          <p:cNvSpPr/>
          <p:nvPr/>
        </p:nvSpPr>
        <p:spPr>
          <a:xfrm>
            <a:off x="3270200" y="2381250"/>
            <a:ext cx="0" cy="1333500"/>
          </a:xfrm>
          <a:prstGeom prst="line">
            <a:avLst/>
          </a:prstGeom>
          <a:noFill/>
          <a:ln w="38100">
            <a:solidFill>
              <a:srgbClr val="00A4FC"/>
            </a:solidFill>
            <a:prstDash val="solid"/>
          </a:ln>
        </p:spPr>
        <p:txBody>
          <a:bodyPr/>
          <a:lstStyle/>
          <a:p>
            <a:endParaRPr lang="en-GB"/>
          </a:p>
        </p:txBody>
      </p:sp>
      <p:sp>
        <p:nvSpPr>
          <p:cNvPr id="11" name="Text 9"/>
          <p:cNvSpPr/>
          <p:nvPr/>
        </p:nvSpPr>
        <p:spPr>
          <a:xfrm>
            <a:off x="3776621" y="2609850"/>
            <a:ext cx="1628561" cy="304800"/>
          </a:xfrm>
          <a:prstGeom prst="rect">
            <a:avLst/>
          </a:prstGeom>
          <a:noFill/>
          <a:ln/>
        </p:spPr>
        <p:txBody>
          <a:bodyPr wrap="square" lIns="0" tIns="0" rIns="0" bIns="0" rtlCol="0" anchor="t"/>
          <a:lstStyle/>
          <a:p>
            <a:pPr marL="0" indent="0" algn="ctr">
              <a:lnSpc>
                <a:spcPts val="2400"/>
              </a:lnSpc>
              <a:spcAft>
                <a:spcPts val="600"/>
              </a:spcAft>
              <a:buNone/>
            </a:pPr>
            <a:r>
              <a:rPr lang="en-US" sz="1800" b="1" dirty="0">
                <a:solidFill>
                  <a:srgbClr val="1C3F7C"/>
                </a:solidFill>
                <a:latin typeface="Arial" pitchFamily="34" charset="0"/>
                <a:ea typeface="Arial" pitchFamily="34" charset="-122"/>
                <a:cs typeface="Arial" pitchFamily="34" charset="-120"/>
              </a:rPr>
              <a:t>Team Features</a:t>
            </a:r>
            <a:endParaRPr lang="en-US" sz="1800" dirty="0"/>
          </a:p>
        </p:txBody>
      </p:sp>
      <p:sp>
        <p:nvSpPr>
          <p:cNvPr id="12" name="Text 10"/>
          <p:cNvSpPr/>
          <p:nvPr/>
        </p:nvSpPr>
        <p:spPr>
          <a:xfrm>
            <a:off x="3798481" y="3181350"/>
            <a:ext cx="1584841"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Enable collaboration</a:t>
            </a:r>
            <a:endParaRPr lang="en-US" sz="1350" dirty="0"/>
          </a:p>
        </p:txBody>
      </p:sp>
      <p:sp>
        <p:nvSpPr>
          <p:cNvPr id="13" name="Text 11"/>
          <p:cNvSpPr/>
          <p:nvPr/>
        </p:nvSpPr>
        <p:spPr>
          <a:xfrm>
            <a:off x="6197501" y="2381250"/>
            <a:ext cx="2641550" cy="1333500"/>
          </a:xfrm>
          <a:prstGeom prst="roundRect">
            <a:avLst>
              <a:gd name="adj" fmla="val 4571"/>
            </a:avLst>
          </a:prstGeom>
          <a:solidFill>
            <a:srgbClr val="FFFFFF"/>
          </a:solidFill>
          <a:ln/>
        </p:spPr>
        <p:txBody>
          <a:bodyPr wrap="square" rtlCol="0" anchor="ctr"/>
          <a:lstStyle/>
          <a:p>
            <a:pPr marL="0" indent="0">
              <a:buNone/>
            </a:pPr>
            <a:endParaRPr lang="en-US" dirty="0"/>
          </a:p>
        </p:txBody>
      </p:sp>
      <p:sp>
        <p:nvSpPr>
          <p:cNvPr id="14" name="Shape 12"/>
          <p:cNvSpPr/>
          <p:nvPr/>
        </p:nvSpPr>
        <p:spPr>
          <a:xfrm>
            <a:off x="6216551" y="2381250"/>
            <a:ext cx="0" cy="1333500"/>
          </a:xfrm>
          <a:prstGeom prst="line">
            <a:avLst/>
          </a:prstGeom>
          <a:noFill/>
          <a:ln w="38100">
            <a:solidFill>
              <a:srgbClr val="FF6B6B"/>
            </a:solidFill>
            <a:prstDash val="solid"/>
          </a:ln>
        </p:spPr>
        <p:txBody>
          <a:bodyPr/>
          <a:lstStyle/>
          <a:p>
            <a:endParaRPr lang="en-GB"/>
          </a:p>
        </p:txBody>
      </p:sp>
      <p:sp>
        <p:nvSpPr>
          <p:cNvPr id="15" name="Text 13"/>
          <p:cNvSpPr/>
          <p:nvPr/>
        </p:nvSpPr>
        <p:spPr>
          <a:xfrm>
            <a:off x="6824679" y="2609850"/>
            <a:ext cx="1425294" cy="304800"/>
          </a:xfrm>
          <a:prstGeom prst="rect">
            <a:avLst/>
          </a:prstGeom>
          <a:noFill/>
          <a:ln/>
        </p:spPr>
        <p:txBody>
          <a:bodyPr wrap="square" lIns="0" tIns="0" rIns="0" bIns="0" rtlCol="0" anchor="t"/>
          <a:lstStyle/>
          <a:p>
            <a:pPr marL="0" indent="0" algn="ctr">
              <a:lnSpc>
                <a:spcPts val="2400"/>
              </a:lnSpc>
              <a:spcAft>
                <a:spcPts val="600"/>
              </a:spcAft>
              <a:buNone/>
            </a:pPr>
            <a:r>
              <a:rPr lang="en-US" sz="1800" b="1" dirty="0">
                <a:solidFill>
                  <a:srgbClr val="1C3F7C"/>
                </a:solidFill>
                <a:latin typeface="Arial" pitchFamily="34" charset="0"/>
                <a:ea typeface="Arial" pitchFamily="34" charset="-122"/>
                <a:cs typeface="Arial" pitchFamily="34" charset="-120"/>
              </a:rPr>
              <a:t>Management</a:t>
            </a:r>
            <a:endParaRPr lang="en-US" sz="1800" dirty="0"/>
          </a:p>
        </p:txBody>
      </p:sp>
      <p:sp>
        <p:nvSpPr>
          <p:cNvPr id="16" name="Text 14"/>
          <p:cNvSpPr/>
          <p:nvPr/>
        </p:nvSpPr>
        <p:spPr>
          <a:xfrm>
            <a:off x="6642818" y="3181350"/>
            <a:ext cx="1788866"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Monitor and coordinate</a:t>
            </a:r>
            <a:endParaRPr lang="en-US" sz="13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5586413"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How Do These Features Help Us?</a:t>
            </a:r>
            <a:endParaRPr lang="en-US" sz="2700" dirty="0"/>
          </a:p>
        </p:txBody>
      </p:sp>
      <p:sp>
        <p:nvSpPr>
          <p:cNvPr id="5" name="Text 3"/>
          <p:cNvSpPr/>
          <p:nvPr/>
        </p:nvSpPr>
        <p:spPr>
          <a:xfrm>
            <a:off x="304800" y="2419350"/>
            <a:ext cx="4114800" cy="571500"/>
          </a:xfrm>
          <a:prstGeom prst="roundRect">
            <a:avLst>
              <a:gd name="adj" fmla="val 10667"/>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2419350"/>
            <a:ext cx="0" cy="571500"/>
          </a:xfrm>
          <a:prstGeom prst="line">
            <a:avLst/>
          </a:prstGeom>
          <a:noFill/>
          <a:ln w="38100">
            <a:solidFill>
              <a:srgbClr val="00A4FC"/>
            </a:solidFill>
            <a:prstDash val="solid"/>
          </a:ln>
        </p:spPr>
        <p:txBody>
          <a:bodyPr/>
          <a:lstStyle/>
          <a:p>
            <a:endParaRPr lang="en-GB"/>
          </a:p>
        </p:txBody>
      </p:sp>
      <p:sp>
        <p:nvSpPr>
          <p:cNvPr id="7" name="Text 5"/>
          <p:cNvSpPr/>
          <p:nvPr/>
        </p:nvSpPr>
        <p:spPr>
          <a:xfrm>
            <a:off x="495300" y="2571750"/>
            <a:ext cx="3847338" cy="266700"/>
          </a:xfrm>
          <a:prstGeom prst="rect">
            <a:avLst/>
          </a:prstGeom>
          <a:noFill/>
          <a:ln/>
        </p:spPr>
        <p:txBody>
          <a:bodyPr wrap="square" lIns="0" tIns="0" rIns="0" bIns="0" rtlCol="0" anchor="t"/>
          <a:lstStyle/>
          <a:p>
            <a:pPr marL="0" indent="0" algn="l">
              <a:lnSpc>
                <a:spcPts val="2100"/>
              </a:lnSpc>
              <a:buNone/>
            </a:pPr>
            <a:r>
              <a:rPr lang="en-US" sz="1350" b="1" dirty="0">
                <a:solidFill>
                  <a:srgbClr val="1C3F7C"/>
                </a:solidFill>
                <a:latin typeface="Arial" pitchFamily="34" charset="0"/>
                <a:ea typeface="Arial" pitchFamily="34" charset="-122"/>
                <a:cs typeface="Arial" pitchFamily="34" charset="-120"/>
              </a:rPr>
              <a:t>Feature Contributions</a:t>
            </a:r>
            <a:endParaRPr lang="en-US" sz="1350" dirty="0"/>
          </a:p>
        </p:txBody>
      </p:sp>
      <p:sp>
        <p:nvSpPr>
          <p:cNvPr id="8" name="Text 6"/>
          <p:cNvSpPr/>
          <p:nvPr/>
        </p:nvSpPr>
        <p:spPr>
          <a:xfrm>
            <a:off x="304800" y="3143250"/>
            <a:ext cx="4114800" cy="571500"/>
          </a:xfrm>
          <a:prstGeom prst="roundRect">
            <a:avLst>
              <a:gd name="adj" fmla="val 10667"/>
            </a:avLst>
          </a:prstGeom>
          <a:solidFill>
            <a:srgbClr val="FFFFFF"/>
          </a:solidFill>
          <a:ln/>
        </p:spPr>
        <p:txBody>
          <a:bodyPr wrap="square" rtlCol="0" anchor="ctr"/>
          <a:lstStyle/>
          <a:p>
            <a:pPr marL="0" indent="0">
              <a:buNone/>
            </a:pPr>
            <a:endParaRPr lang="en-US" dirty="0"/>
          </a:p>
        </p:txBody>
      </p:sp>
      <p:sp>
        <p:nvSpPr>
          <p:cNvPr id="9" name="Shape 7"/>
          <p:cNvSpPr/>
          <p:nvPr/>
        </p:nvSpPr>
        <p:spPr>
          <a:xfrm>
            <a:off x="323850" y="3143250"/>
            <a:ext cx="0" cy="571500"/>
          </a:xfrm>
          <a:prstGeom prst="line">
            <a:avLst/>
          </a:prstGeom>
          <a:noFill/>
          <a:ln w="38100">
            <a:solidFill>
              <a:srgbClr val="00A4FC"/>
            </a:solidFill>
            <a:prstDash val="solid"/>
          </a:ln>
        </p:spPr>
        <p:txBody>
          <a:bodyPr/>
          <a:lstStyle/>
          <a:p>
            <a:endParaRPr lang="en-GB"/>
          </a:p>
        </p:txBody>
      </p:sp>
      <p:sp>
        <p:nvSpPr>
          <p:cNvPr id="10" name="Text 8"/>
          <p:cNvSpPr/>
          <p:nvPr/>
        </p:nvSpPr>
        <p:spPr>
          <a:xfrm>
            <a:off x="495300" y="3295650"/>
            <a:ext cx="3847338" cy="266700"/>
          </a:xfrm>
          <a:prstGeom prst="rect">
            <a:avLst/>
          </a:prstGeom>
          <a:noFill/>
          <a:ln/>
        </p:spPr>
        <p:txBody>
          <a:bodyPr wrap="square" lIns="0" tIns="0" rIns="0" bIns="0" rtlCol="0" anchor="t"/>
          <a:lstStyle/>
          <a:p>
            <a:pPr marL="0" indent="0" algn="l">
              <a:lnSpc>
                <a:spcPts val="2100"/>
              </a:lnSpc>
              <a:buNone/>
            </a:pPr>
            <a:r>
              <a:rPr lang="en-US" sz="1350" b="1" dirty="0">
                <a:solidFill>
                  <a:srgbClr val="1C3F7C"/>
                </a:solidFill>
                <a:latin typeface="Arial" pitchFamily="34" charset="0"/>
                <a:ea typeface="Arial" pitchFamily="34" charset="-122"/>
                <a:cs typeface="Arial" pitchFamily="34" charset="-120"/>
              </a:rPr>
              <a:t>Performance Identification</a:t>
            </a:r>
            <a:endParaRPr lang="en-US" sz="1350" dirty="0"/>
          </a:p>
        </p:txBody>
      </p:sp>
      <p:sp>
        <p:nvSpPr>
          <p:cNvPr id="11" name="Text 9"/>
          <p:cNvSpPr/>
          <p:nvPr/>
        </p:nvSpPr>
        <p:spPr>
          <a:xfrm>
            <a:off x="4724400" y="2419350"/>
            <a:ext cx="4114800" cy="571500"/>
          </a:xfrm>
          <a:prstGeom prst="roundRect">
            <a:avLst>
              <a:gd name="adj" fmla="val 10667"/>
            </a:avLst>
          </a:prstGeom>
          <a:solidFill>
            <a:srgbClr val="FFFFFF"/>
          </a:solidFill>
          <a:ln/>
        </p:spPr>
        <p:txBody>
          <a:bodyPr wrap="square" rtlCol="0" anchor="ctr"/>
          <a:lstStyle/>
          <a:p>
            <a:pPr marL="0" indent="0">
              <a:buNone/>
            </a:pPr>
            <a:endParaRPr lang="en-US" dirty="0"/>
          </a:p>
        </p:txBody>
      </p:sp>
      <p:sp>
        <p:nvSpPr>
          <p:cNvPr id="12" name="Shape 10"/>
          <p:cNvSpPr/>
          <p:nvPr/>
        </p:nvSpPr>
        <p:spPr>
          <a:xfrm>
            <a:off x="4743450" y="2419350"/>
            <a:ext cx="0" cy="571500"/>
          </a:xfrm>
          <a:prstGeom prst="line">
            <a:avLst/>
          </a:prstGeom>
          <a:noFill/>
          <a:ln w="38100">
            <a:solidFill>
              <a:srgbClr val="FF6B6B"/>
            </a:solidFill>
            <a:prstDash val="solid"/>
          </a:ln>
        </p:spPr>
        <p:txBody>
          <a:bodyPr/>
          <a:lstStyle/>
          <a:p>
            <a:endParaRPr lang="en-GB"/>
          </a:p>
        </p:txBody>
      </p:sp>
      <p:sp>
        <p:nvSpPr>
          <p:cNvPr id="13" name="Text 11"/>
          <p:cNvSpPr/>
          <p:nvPr/>
        </p:nvSpPr>
        <p:spPr>
          <a:xfrm>
            <a:off x="4914900" y="2571750"/>
            <a:ext cx="3847338" cy="266700"/>
          </a:xfrm>
          <a:prstGeom prst="rect">
            <a:avLst/>
          </a:prstGeom>
          <a:noFill/>
          <a:ln/>
        </p:spPr>
        <p:txBody>
          <a:bodyPr wrap="square" lIns="0" tIns="0" rIns="0" bIns="0" rtlCol="0" anchor="t"/>
          <a:lstStyle/>
          <a:p>
            <a:pPr marL="0" indent="0" algn="l">
              <a:lnSpc>
                <a:spcPts val="2100"/>
              </a:lnSpc>
              <a:buNone/>
            </a:pPr>
            <a:r>
              <a:rPr lang="en-US" sz="1350" b="1" dirty="0">
                <a:solidFill>
                  <a:srgbClr val="1C3F7C"/>
                </a:solidFill>
                <a:latin typeface="Arial" pitchFamily="34" charset="0"/>
                <a:ea typeface="Arial" pitchFamily="34" charset="-122"/>
                <a:cs typeface="Arial" pitchFamily="34" charset="-120"/>
              </a:rPr>
              <a:t>Team Efficiency</a:t>
            </a:r>
            <a:endParaRPr lang="en-US" sz="1350" dirty="0"/>
          </a:p>
        </p:txBody>
      </p:sp>
      <p:sp>
        <p:nvSpPr>
          <p:cNvPr id="14" name="Text 12"/>
          <p:cNvSpPr/>
          <p:nvPr/>
        </p:nvSpPr>
        <p:spPr>
          <a:xfrm>
            <a:off x="4724400" y="3143250"/>
            <a:ext cx="4114800" cy="571500"/>
          </a:xfrm>
          <a:prstGeom prst="roundRect">
            <a:avLst>
              <a:gd name="adj" fmla="val 10667"/>
            </a:avLst>
          </a:prstGeom>
          <a:solidFill>
            <a:srgbClr val="FFFFFF"/>
          </a:solidFill>
          <a:ln/>
        </p:spPr>
        <p:txBody>
          <a:bodyPr wrap="square" rtlCol="0" anchor="ctr"/>
          <a:lstStyle/>
          <a:p>
            <a:pPr marL="0" indent="0">
              <a:buNone/>
            </a:pPr>
            <a:endParaRPr lang="en-US" dirty="0"/>
          </a:p>
        </p:txBody>
      </p:sp>
      <p:sp>
        <p:nvSpPr>
          <p:cNvPr id="15" name="Shape 13"/>
          <p:cNvSpPr/>
          <p:nvPr/>
        </p:nvSpPr>
        <p:spPr>
          <a:xfrm>
            <a:off x="4743450" y="3143250"/>
            <a:ext cx="0" cy="571500"/>
          </a:xfrm>
          <a:prstGeom prst="line">
            <a:avLst/>
          </a:prstGeom>
          <a:noFill/>
          <a:ln w="38100">
            <a:solidFill>
              <a:srgbClr val="FF6B6B"/>
            </a:solidFill>
            <a:prstDash val="solid"/>
          </a:ln>
        </p:spPr>
        <p:txBody>
          <a:bodyPr/>
          <a:lstStyle/>
          <a:p>
            <a:endParaRPr lang="en-GB"/>
          </a:p>
        </p:txBody>
      </p:sp>
      <p:sp>
        <p:nvSpPr>
          <p:cNvPr id="16" name="Text 14"/>
          <p:cNvSpPr/>
          <p:nvPr/>
        </p:nvSpPr>
        <p:spPr>
          <a:xfrm>
            <a:off x="4914900" y="3295650"/>
            <a:ext cx="3847338" cy="266700"/>
          </a:xfrm>
          <a:prstGeom prst="rect">
            <a:avLst/>
          </a:prstGeom>
          <a:noFill/>
          <a:ln/>
        </p:spPr>
        <p:txBody>
          <a:bodyPr wrap="square" lIns="0" tIns="0" rIns="0" bIns="0" rtlCol="0" anchor="t"/>
          <a:lstStyle/>
          <a:p>
            <a:pPr marL="0" indent="0" algn="l">
              <a:lnSpc>
                <a:spcPts val="2100"/>
              </a:lnSpc>
              <a:buNone/>
            </a:pPr>
            <a:r>
              <a:rPr lang="en-US" sz="1350" b="1" dirty="0">
                <a:solidFill>
                  <a:srgbClr val="1C3F7C"/>
                </a:solidFill>
                <a:latin typeface="Arial" pitchFamily="34" charset="0"/>
                <a:ea typeface="Arial" pitchFamily="34" charset="-122"/>
                <a:cs typeface="Arial" pitchFamily="34" charset="-120"/>
              </a:rPr>
              <a:t>Client Statistics</a:t>
            </a:r>
            <a:endParaRPr lang="en-US" sz="13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7393496"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There Are So Many Version Control Systems</a:t>
            </a:r>
            <a:endParaRPr lang="en-US" sz="2700" dirty="0"/>
          </a:p>
        </p:txBody>
      </p:sp>
      <p:sp>
        <p:nvSpPr>
          <p:cNvPr id="5" name="Text 3"/>
          <p:cNvSpPr/>
          <p:nvPr/>
        </p:nvSpPr>
        <p:spPr>
          <a:xfrm>
            <a:off x="1885504" y="1714500"/>
            <a:ext cx="5372993" cy="2857500"/>
          </a:xfrm>
          <a:prstGeom prst="roundRect">
            <a:avLst>
              <a:gd name="adj" fmla="val 2133"/>
            </a:avLst>
          </a:prstGeom>
          <a:solidFill>
            <a:srgbClr val="FFFFFF"/>
          </a:solidFill>
          <a:ln w="38100">
            <a:solidFill>
              <a:srgbClr val="00A4FC"/>
            </a:solidFill>
          </a:ln>
        </p:spPr>
        <p:txBody>
          <a:bodyPr wrap="square" rtlCol="0" anchor="ctr"/>
          <a:lstStyle/>
          <a:p>
            <a:pPr marL="0" indent="0">
              <a:buNone/>
            </a:pPr>
            <a:endParaRPr lang="en-US" dirty="0"/>
          </a:p>
        </p:txBody>
      </p:sp>
      <p:sp>
        <p:nvSpPr>
          <p:cNvPr id="6" name="Text 4"/>
          <p:cNvSpPr/>
          <p:nvPr/>
        </p:nvSpPr>
        <p:spPr>
          <a:xfrm>
            <a:off x="2837783" y="2133600"/>
            <a:ext cx="3468434" cy="342900"/>
          </a:xfrm>
          <a:prstGeom prst="rect">
            <a:avLst/>
          </a:prstGeom>
          <a:noFill/>
          <a:ln/>
        </p:spPr>
        <p:txBody>
          <a:bodyPr wrap="square" lIns="0" tIns="0" rIns="0" bIns="0" rtlCol="0" anchor="t"/>
          <a:lstStyle/>
          <a:p>
            <a:pPr marL="0" indent="0" algn="ctr">
              <a:lnSpc>
                <a:spcPts val="2700"/>
              </a:lnSpc>
              <a:spcAft>
                <a:spcPts val="1800"/>
              </a:spcAft>
              <a:buNone/>
            </a:pPr>
            <a:r>
              <a:rPr lang="en-US" sz="2250" b="1" dirty="0">
                <a:solidFill>
                  <a:srgbClr val="1C3F7C"/>
                </a:solidFill>
                <a:latin typeface="Arial" pitchFamily="34" charset="0"/>
                <a:ea typeface="Arial" pitchFamily="34" charset="-122"/>
                <a:cs typeface="Arial" pitchFamily="34" charset="-120"/>
              </a:rPr>
              <a:t>Similar to Methodologies</a:t>
            </a:r>
            <a:endParaRPr lang="en-US" sz="2250" dirty="0"/>
          </a:p>
        </p:txBody>
      </p:sp>
      <p:sp>
        <p:nvSpPr>
          <p:cNvPr id="7" name="Text 5"/>
          <p:cNvSpPr/>
          <p:nvPr/>
        </p:nvSpPr>
        <p:spPr>
          <a:xfrm>
            <a:off x="2259256" y="2705100"/>
            <a:ext cx="4625489" cy="304800"/>
          </a:xfrm>
          <a:prstGeom prst="rect">
            <a:avLst/>
          </a:prstGeom>
          <a:noFill/>
          <a:ln/>
        </p:spPr>
        <p:txBody>
          <a:bodyPr wrap="square" lIns="0" tIns="0" rIns="0" bIns="0" rtlCol="0" anchor="t"/>
          <a:lstStyle/>
          <a:p>
            <a:pPr marL="0" indent="0" algn="ctr">
              <a:lnSpc>
                <a:spcPts val="2400"/>
              </a:lnSpc>
              <a:spcBef>
                <a:spcPts val="300"/>
              </a:spcBef>
              <a:spcAft>
                <a:spcPts val="2400"/>
              </a:spcAft>
              <a:buNone/>
            </a:pPr>
            <a:r>
              <a:rPr lang="en-US" sz="1800" dirty="0">
                <a:solidFill>
                  <a:srgbClr val="2D3748"/>
                </a:solidFill>
                <a:latin typeface="Arial" pitchFamily="34" charset="0"/>
                <a:ea typeface="Arial" pitchFamily="34" charset="-122"/>
                <a:cs typeface="Arial" pitchFamily="34" charset="-120"/>
              </a:rPr>
              <a:t>Which do we choose?</a:t>
            </a:r>
            <a:endParaRPr lang="en-US" sz="1800" dirty="0"/>
          </a:p>
        </p:txBody>
      </p:sp>
      <p:pic>
        <p:nvPicPr>
          <p:cNvPr id="8" name="Image 0" descr="/tmp/rasterized-gradient-b3cd111c.png"/>
          <p:cNvPicPr>
            <a:picLocks noChangeAspect="1"/>
          </p:cNvPicPr>
          <p:nvPr/>
        </p:nvPicPr>
        <p:blipFill>
          <a:blip r:embed="rId3"/>
          <a:stretch>
            <a:fillRect/>
          </a:stretch>
        </p:blipFill>
        <p:spPr>
          <a:xfrm>
            <a:off x="2304604" y="3314700"/>
            <a:ext cx="4534793" cy="838200"/>
          </a:xfrm>
          <a:prstGeom prst="rect">
            <a:avLst/>
          </a:prstGeom>
        </p:spPr>
      </p:pic>
      <p:sp>
        <p:nvSpPr>
          <p:cNvPr id="9" name="Text 6"/>
          <p:cNvSpPr/>
          <p:nvPr/>
        </p:nvSpPr>
        <p:spPr>
          <a:xfrm>
            <a:off x="2492428" y="3581400"/>
            <a:ext cx="4159145" cy="304800"/>
          </a:xfrm>
          <a:prstGeom prst="rect">
            <a:avLst/>
          </a:prstGeom>
          <a:noFill/>
          <a:ln/>
        </p:spPr>
        <p:txBody>
          <a:bodyPr wrap="square" lIns="0" tIns="0" rIns="0" bIns="0" rtlCol="0" anchor="t"/>
          <a:lstStyle/>
          <a:p>
            <a:pPr marL="0" indent="0" algn="ctr">
              <a:lnSpc>
                <a:spcPts val="2400"/>
              </a:lnSpc>
              <a:spcBef>
                <a:spcPts val="300"/>
              </a:spcBef>
              <a:spcAft>
                <a:spcPts val="300"/>
              </a:spcAft>
              <a:buNone/>
            </a:pPr>
            <a:r>
              <a:rPr lang="en-US" sz="1800" b="1" dirty="0">
                <a:solidFill>
                  <a:srgbClr val="FFFFFF"/>
                </a:solidFill>
                <a:latin typeface="Arial" pitchFamily="34" charset="0"/>
                <a:ea typeface="Arial" pitchFamily="34" charset="-122"/>
                <a:cs typeface="Arial" pitchFamily="34" charset="-120"/>
              </a:rPr>
              <a:t>Usually governed by the organisation</a:t>
            </a:r>
            <a:endParaRPr lang="en-US" sz="1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090226"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Subversion</a:t>
            </a:r>
            <a:endParaRPr lang="en-US" sz="2700" dirty="0"/>
          </a:p>
        </p:txBody>
      </p:sp>
      <p:sp>
        <p:nvSpPr>
          <p:cNvPr id="5" name="Text 3"/>
          <p:cNvSpPr/>
          <p:nvPr/>
        </p:nvSpPr>
        <p:spPr>
          <a:xfrm>
            <a:off x="304800" y="2419350"/>
            <a:ext cx="4114800" cy="571500"/>
          </a:xfrm>
          <a:prstGeom prst="roundRect">
            <a:avLst>
              <a:gd name="adj" fmla="val 10667"/>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2419350"/>
            <a:ext cx="0" cy="571500"/>
          </a:xfrm>
          <a:prstGeom prst="line">
            <a:avLst/>
          </a:prstGeom>
          <a:noFill/>
          <a:ln w="38100">
            <a:solidFill>
              <a:srgbClr val="00A4FC"/>
            </a:solidFill>
            <a:prstDash val="solid"/>
          </a:ln>
        </p:spPr>
        <p:txBody>
          <a:bodyPr/>
          <a:lstStyle/>
          <a:p>
            <a:endParaRPr lang="en-GB"/>
          </a:p>
        </p:txBody>
      </p:sp>
      <p:sp>
        <p:nvSpPr>
          <p:cNvPr id="7" name="Text 5"/>
          <p:cNvSpPr/>
          <p:nvPr/>
        </p:nvSpPr>
        <p:spPr>
          <a:xfrm>
            <a:off x="495300" y="2571750"/>
            <a:ext cx="3847338" cy="266700"/>
          </a:xfrm>
          <a:prstGeom prst="rect">
            <a:avLst/>
          </a:prstGeom>
          <a:noFill/>
          <a:ln/>
        </p:spPr>
        <p:txBody>
          <a:bodyPr wrap="square" lIns="0" tIns="0" rIns="0" bIns="0" rtlCol="0" anchor="t"/>
          <a:lstStyle/>
          <a:p>
            <a:pPr marL="0" indent="0" algn="l">
              <a:lnSpc>
                <a:spcPts val="2100"/>
              </a:lnSpc>
              <a:buNone/>
            </a:pPr>
            <a:r>
              <a:rPr lang="en-US" sz="1350" b="1" dirty="0">
                <a:solidFill>
                  <a:srgbClr val="1C3F7C"/>
                </a:solidFill>
                <a:latin typeface="Arial" pitchFamily="34" charset="0"/>
                <a:ea typeface="Arial" pitchFamily="34" charset="-122"/>
                <a:cs typeface="Arial" pitchFamily="34" charset="-120"/>
              </a:rPr>
              <a:t>Specific Features</a:t>
            </a:r>
            <a:endParaRPr lang="en-US" sz="1350" dirty="0"/>
          </a:p>
        </p:txBody>
      </p:sp>
      <p:sp>
        <p:nvSpPr>
          <p:cNvPr id="8" name="Text 6"/>
          <p:cNvSpPr/>
          <p:nvPr/>
        </p:nvSpPr>
        <p:spPr>
          <a:xfrm>
            <a:off x="304800" y="3143250"/>
            <a:ext cx="4114800" cy="571500"/>
          </a:xfrm>
          <a:prstGeom prst="roundRect">
            <a:avLst>
              <a:gd name="adj" fmla="val 10667"/>
            </a:avLst>
          </a:prstGeom>
          <a:solidFill>
            <a:srgbClr val="FFFFFF"/>
          </a:solidFill>
          <a:ln/>
        </p:spPr>
        <p:txBody>
          <a:bodyPr wrap="square" rtlCol="0" anchor="ctr"/>
          <a:lstStyle/>
          <a:p>
            <a:pPr marL="0" indent="0">
              <a:buNone/>
            </a:pPr>
            <a:endParaRPr lang="en-US" dirty="0"/>
          </a:p>
        </p:txBody>
      </p:sp>
      <p:sp>
        <p:nvSpPr>
          <p:cNvPr id="9" name="Shape 7"/>
          <p:cNvSpPr/>
          <p:nvPr/>
        </p:nvSpPr>
        <p:spPr>
          <a:xfrm>
            <a:off x="323850" y="3143250"/>
            <a:ext cx="0" cy="571500"/>
          </a:xfrm>
          <a:prstGeom prst="line">
            <a:avLst/>
          </a:prstGeom>
          <a:noFill/>
          <a:ln w="38100">
            <a:solidFill>
              <a:srgbClr val="00A4FC"/>
            </a:solidFill>
            <a:prstDash val="solid"/>
          </a:ln>
        </p:spPr>
        <p:txBody>
          <a:bodyPr/>
          <a:lstStyle/>
          <a:p>
            <a:endParaRPr lang="en-GB"/>
          </a:p>
        </p:txBody>
      </p:sp>
      <p:sp>
        <p:nvSpPr>
          <p:cNvPr id="10" name="Text 8"/>
          <p:cNvSpPr/>
          <p:nvPr/>
        </p:nvSpPr>
        <p:spPr>
          <a:xfrm>
            <a:off x="495300" y="3295650"/>
            <a:ext cx="3847338" cy="266700"/>
          </a:xfrm>
          <a:prstGeom prst="rect">
            <a:avLst/>
          </a:prstGeom>
          <a:noFill/>
          <a:ln/>
        </p:spPr>
        <p:txBody>
          <a:bodyPr wrap="square" lIns="0" tIns="0" rIns="0" bIns="0" rtlCol="0" anchor="t"/>
          <a:lstStyle/>
          <a:p>
            <a:pPr marL="0" indent="0" algn="l">
              <a:lnSpc>
                <a:spcPts val="2100"/>
              </a:lnSpc>
              <a:buNone/>
            </a:pPr>
            <a:r>
              <a:rPr lang="en-US" sz="1350" b="1" dirty="0">
                <a:solidFill>
                  <a:srgbClr val="1C3F7C"/>
                </a:solidFill>
                <a:latin typeface="Arial" pitchFamily="34" charset="0"/>
                <a:ea typeface="Arial" pitchFamily="34" charset="-122"/>
                <a:cs typeface="Arial" pitchFamily="34" charset="-120"/>
              </a:rPr>
              <a:t>Developer Identification</a:t>
            </a:r>
            <a:endParaRPr lang="en-US" sz="1350" dirty="0"/>
          </a:p>
        </p:txBody>
      </p:sp>
      <p:sp>
        <p:nvSpPr>
          <p:cNvPr id="11" name="Text 9"/>
          <p:cNvSpPr/>
          <p:nvPr/>
        </p:nvSpPr>
        <p:spPr>
          <a:xfrm>
            <a:off x="4724400" y="2419350"/>
            <a:ext cx="4114800" cy="571500"/>
          </a:xfrm>
          <a:prstGeom prst="roundRect">
            <a:avLst>
              <a:gd name="adj" fmla="val 10667"/>
            </a:avLst>
          </a:prstGeom>
          <a:solidFill>
            <a:srgbClr val="FFFFFF"/>
          </a:solidFill>
          <a:ln/>
        </p:spPr>
        <p:txBody>
          <a:bodyPr wrap="square" rtlCol="0" anchor="ctr"/>
          <a:lstStyle/>
          <a:p>
            <a:pPr marL="0" indent="0">
              <a:buNone/>
            </a:pPr>
            <a:endParaRPr lang="en-US" dirty="0"/>
          </a:p>
        </p:txBody>
      </p:sp>
      <p:sp>
        <p:nvSpPr>
          <p:cNvPr id="12" name="Shape 10"/>
          <p:cNvSpPr/>
          <p:nvPr/>
        </p:nvSpPr>
        <p:spPr>
          <a:xfrm>
            <a:off x="4743450" y="2419350"/>
            <a:ext cx="0" cy="571500"/>
          </a:xfrm>
          <a:prstGeom prst="line">
            <a:avLst/>
          </a:prstGeom>
          <a:noFill/>
          <a:ln w="38100">
            <a:solidFill>
              <a:srgbClr val="FF6B6B"/>
            </a:solidFill>
            <a:prstDash val="solid"/>
          </a:ln>
        </p:spPr>
        <p:txBody>
          <a:bodyPr/>
          <a:lstStyle/>
          <a:p>
            <a:endParaRPr lang="en-GB"/>
          </a:p>
        </p:txBody>
      </p:sp>
      <p:sp>
        <p:nvSpPr>
          <p:cNvPr id="13" name="Text 11"/>
          <p:cNvSpPr/>
          <p:nvPr/>
        </p:nvSpPr>
        <p:spPr>
          <a:xfrm>
            <a:off x="4914900" y="2571750"/>
            <a:ext cx="3847338" cy="266700"/>
          </a:xfrm>
          <a:prstGeom prst="rect">
            <a:avLst/>
          </a:prstGeom>
          <a:noFill/>
          <a:ln/>
        </p:spPr>
        <p:txBody>
          <a:bodyPr wrap="square" lIns="0" tIns="0" rIns="0" bIns="0" rtlCol="0" anchor="t"/>
          <a:lstStyle/>
          <a:p>
            <a:pPr marL="0" indent="0" algn="l">
              <a:lnSpc>
                <a:spcPts val="2100"/>
              </a:lnSpc>
              <a:buNone/>
            </a:pPr>
            <a:r>
              <a:rPr lang="en-US" sz="1350" b="1" dirty="0">
                <a:solidFill>
                  <a:srgbClr val="1C3F7C"/>
                </a:solidFill>
                <a:latin typeface="Arial" pitchFamily="34" charset="0"/>
                <a:ea typeface="Arial" pitchFamily="34" charset="-122"/>
                <a:cs typeface="Arial" pitchFamily="34" charset="-120"/>
              </a:rPr>
              <a:t>Code Recovery</a:t>
            </a:r>
            <a:endParaRPr lang="en-US" sz="1350" dirty="0"/>
          </a:p>
        </p:txBody>
      </p:sp>
      <p:sp>
        <p:nvSpPr>
          <p:cNvPr id="14" name="Text 12"/>
          <p:cNvSpPr/>
          <p:nvPr/>
        </p:nvSpPr>
        <p:spPr>
          <a:xfrm>
            <a:off x="4724400" y="3143250"/>
            <a:ext cx="4114800" cy="571500"/>
          </a:xfrm>
          <a:prstGeom prst="roundRect">
            <a:avLst>
              <a:gd name="adj" fmla="val 10667"/>
            </a:avLst>
          </a:prstGeom>
          <a:solidFill>
            <a:srgbClr val="FFFFFF"/>
          </a:solidFill>
          <a:ln/>
        </p:spPr>
        <p:txBody>
          <a:bodyPr wrap="square" rtlCol="0" anchor="ctr"/>
          <a:lstStyle/>
          <a:p>
            <a:pPr marL="0" indent="0">
              <a:buNone/>
            </a:pPr>
            <a:endParaRPr lang="en-US" dirty="0"/>
          </a:p>
        </p:txBody>
      </p:sp>
      <p:sp>
        <p:nvSpPr>
          <p:cNvPr id="15" name="Shape 13"/>
          <p:cNvSpPr/>
          <p:nvPr/>
        </p:nvSpPr>
        <p:spPr>
          <a:xfrm>
            <a:off x="4743450" y="3143250"/>
            <a:ext cx="0" cy="571500"/>
          </a:xfrm>
          <a:prstGeom prst="line">
            <a:avLst/>
          </a:prstGeom>
          <a:noFill/>
          <a:ln w="38100">
            <a:solidFill>
              <a:srgbClr val="FF6B6B"/>
            </a:solidFill>
            <a:prstDash val="solid"/>
          </a:ln>
        </p:spPr>
        <p:txBody>
          <a:bodyPr/>
          <a:lstStyle/>
          <a:p>
            <a:endParaRPr lang="en-GB"/>
          </a:p>
        </p:txBody>
      </p:sp>
      <p:sp>
        <p:nvSpPr>
          <p:cNvPr id="16" name="Text 14"/>
          <p:cNvSpPr/>
          <p:nvPr/>
        </p:nvSpPr>
        <p:spPr>
          <a:xfrm>
            <a:off x="4914900" y="3295650"/>
            <a:ext cx="3847338" cy="266700"/>
          </a:xfrm>
          <a:prstGeom prst="rect">
            <a:avLst/>
          </a:prstGeom>
          <a:noFill/>
          <a:ln/>
        </p:spPr>
        <p:txBody>
          <a:bodyPr wrap="square" lIns="0" tIns="0" rIns="0" bIns="0" rtlCol="0" anchor="t"/>
          <a:lstStyle/>
          <a:p>
            <a:pPr marL="0" indent="0" algn="l">
              <a:lnSpc>
                <a:spcPts val="2100"/>
              </a:lnSpc>
              <a:buNone/>
            </a:pPr>
            <a:r>
              <a:rPr lang="en-US" sz="1350" b="1" dirty="0">
                <a:solidFill>
                  <a:srgbClr val="1C3F7C"/>
                </a:solidFill>
                <a:latin typeface="Arial" pitchFamily="34" charset="0"/>
                <a:ea typeface="Arial" pitchFamily="34" charset="-122"/>
                <a:cs typeface="Arial" pitchFamily="34" charset="-120"/>
              </a:rPr>
              <a:t>Information Representation</a:t>
            </a:r>
            <a:endParaRPr lang="en-US" sz="13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304800" y="304800"/>
            <a:ext cx="8534400" cy="838200"/>
          </a:xfrm>
          <a:prstGeom prst="roundRect">
            <a:avLst>
              <a:gd name="adj" fmla="val 7273"/>
            </a:avLst>
          </a:prstGeom>
          <a:solidFill>
            <a:srgbClr val="1C3F7C"/>
          </a:solidFill>
          <a:ln/>
        </p:spPr>
        <p:txBody>
          <a:bodyPr wrap="square" rtlCol="0" anchor="ctr"/>
          <a:lstStyle/>
          <a:p>
            <a:pPr marL="0" indent="0">
              <a:buNone/>
            </a:pPr>
            <a:endParaRPr lang="en-US" dirty="0"/>
          </a:p>
        </p:txBody>
      </p:sp>
      <p:sp>
        <p:nvSpPr>
          <p:cNvPr id="3" name="Shape 1"/>
          <p:cNvSpPr/>
          <p:nvPr/>
        </p:nvSpPr>
        <p:spPr>
          <a:xfrm>
            <a:off x="342900" y="304800"/>
            <a:ext cx="0" cy="838200"/>
          </a:xfrm>
          <a:prstGeom prst="line">
            <a:avLst/>
          </a:prstGeom>
          <a:noFill/>
          <a:ln w="76200">
            <a:solidFill>
              <a:srgbClr val="00A4FC"/>
            </a:solidFill>
            <a:prstDash val="solid"/>
          </a:ln>
        </p:spPr>
        <p:txBody>
          <a:bodyPr/>
          <a:lstStyle/>
          <a:p>
            <a:endParaRPr lang="en-GB"/>
          </a:p>
        </p:txBody>
      </p:sp>
      <p:sp>
        <p:nvSpPr>
          <p:cNvPr id="4" name="Text 2"/>
          <p:cNvSpPr/>
          <p:nvPr/>
        </p:nvSpPr>
        <p:spPr>
          <a:xfrm>
            <a:off x="609600" y="533400"/>
            <a:ext cx="4090226" cy="381000"/>
          </a:xfrm>
          <a:prstGeom prst="rect">
            <a:avLst/>
          </a:prstGeom>
          <a:noFill/>
          <a:ln/>
        </p:spPr>
        <p:txBody>
          <a:bodyPr wrap="square" lIns="0" tIns="0" rIns="0" bIns="0" rtlCol="0" anchor="t"/>
          <a:lstStyle/>
          <a:p>
            <a:pPr marL="0" indent="0" algn="l">
              <a:lnSpc>
                <a:spcPts val="3000"/>
              </a:lnSpc>
              <a:buNone/>
            </a:pPr>
            <a:r>
              <a:rPr lang="en-US" sz="2700" b="1" dirty="0">
                <a:solidFill>
                  <a:srgbClr val="FFFFFF"/>
                </a:solidFill>
                <a:latin typeface="Arial" pitchFamily="34" charset="0"/>
                <a:ea typeface="Arial" pitchFamily="34" charset="-122"/>
                <a:cs typeface="Arial" pitchFamily="34" charset="-120"/>
              </a:rPr>
              <a:t>Security</a:t>
            </a:r>
            <a:endParaRPr lang="en-US" sz="2700" dirty="0"/>
          </a:p>
        </p:txBody>
      </p:sp>
      <p:sp>
        <p:nvSpPr>
          <p:cNvPr id="5" name="Text 3"/>
          <p:cNvSpPr/>
          <p:nvPr/>
        </p:nvSpPr>
        <p:spPr>
          <a:xfrm>
            <a:off x="304800" y="2381250"/>
            <a:ext cx="4114800" cy="1371600"/>
          </a:xfrm>
          <a:prstGeom prst="roundRect">
            <a:avLst>
              <a:gd name="adj" fmla="val 4444"/>
            </a:avLst>
          </a:prstGeom>
          <a:solidFill>
            <a:srgbClr val="FFFFFF"/>
          </a:solidFill>
          <a:ln/>
        </p:spPr>
        <p:txBody>
          <a:bodyPr wrap="square" rtlCol="0" anchor="ctr"/>
          <a:lstStyle/>
          <a:p>
            <a:pPr marL="0" indent="0">
              <a:buNone/>
            </a:pPr>
            <a:endParaRPr lang="en-US" dirty="0"/>
          </a:p>
        </p:txBody>
      </p:sp>
      <p:sp>
        <p:nvSpPr>
          <p:cNvPr id="6" name="Shape 4"/>
          <p:cNvSpPr/>
          <p:nvPr/>
        </p:nvSpPr>
        <p:spPr>
          <a:xfrm>
            <a:off x="323850" y="2381250"/>
            <a:ext cx="0" cy="1371600"/>
          </a:xfrm>
          <a:prstGeom prst="line">
            <a:avLst/>
          </a:prstGeom>
          <a:noFill/>
          <a:ln w="38100">
            <a:solidFill>
              <a:srgbClr val="FF6B6B"/>
            </a:solidFill>
            <a:prstDash val="solid"/>
          </a:ln>
        </p:spPr>
        <p:txBody>
          <a:bodyPr/>
          <a:lstStyle/>
          <a:p>
            <a:endParaRPr lang="en-GB"/>
          </a:p>
        </p:txBody>
      </p:sp>
      <p:sp>
        <p:nvSpPr>
          <p:cNvPr id="7" name="Text 5"/>
          <p:cNvSpPr/>
          <p:nvPr/>
        </p:nvSpPr>
        <p:spPr>
          <a:xfrm>
            <a:off x="1480291" y="2609850"/>
            <a:ext cx="1801770" cy="304800"/>
          </a:xfrm>
          <a:prstGeom prst="rect">
            <a:avLst/>
          </a:prstGeom>
          <a:noFill/>
          <a:ln/>
        </p:spPr>
        <p:txBody>
          <a:bodyPr wrap="square" lIns="0" tIns="0" rIns="0" bIns="0" rtlCol="0" anchor="t"/>
          <a:lstStyle/>
          <a:p>
            <a:pPr marL="0" indent="0" algn="ctr">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Access Security</a:t>
            </a:r>
            <a:endParaRPr lang="en-US" sz="1800" dirty="0"/>
          </a:p>
        </p:txBody>
      </p:sp>
      <p:sp>
        <p:nvSpPr>
          <p:cNvPr id="8" name="Text 6"/>
          <p:cNvSpPr/>
          <p:nvPr/>
        </p:nvSpPr>
        <p:spPr>
          <a:xfrm>
            <a:off x="1176073" y="3219450"/>
            <a:ext cx="2410355"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What security controls access?</a:t>
            </a:r>
            <a:endParaRPr lang="en-US" sz="1350" dirty="0"/>
          </a:p>
        </p:txBody>
      </p:sp>
      <p:sp>
        <p:nvSpPr>
          <p:cNvPr id="9" name="Text 7"/>
          <p:cNvSpPr/>
          <p:nvPr/>
        </p:nvSpPr>
        <p:spPr>
          <a:xfrm>
            <a:off x="4724400" y="2381250"/>
            <a:ext cx="4114800" cy="1371600"/>
          </a:xfrm>
          <a:prstGeom prst="roundRect">
            <a:avLst>
              <a:gd name="adj" fmla="val 4444"/>
            </a:avLst>
          </a:prstGeom>
          <a:solidFill>
            <a:srgbClr val="FFFFFF"/>
          </a:solidFill>
          <a:ln/>
        </p:spPr>
        <p:txBody>
          <a:bodyPr wrap="square" rtlCol="0" anchor="ctr"/>
          <a:lstStyle/>
          <a:p>
            <a:pPr marL="0" indent="0">
              <a:buNone/>
            </a:pPr>
            <a:endParaRPr lang="en-US" dirty="0"/>
          </a:p>
        </p:txBody>
      </p:sp>
      <p:sp>
        <p:nvSpPr>
          <p:cNvPr id="10" name="Shape 8"/>
          <p:cNvSpPr/>
          <p:nvPr/>
        </p:nvSpPr>
        <p:spPr>
          <a:xfrm>
            <a:off x="4743450" y="2381250"/>
            <a:ext cx="0" cy="1371600"/>
          </a:xfrm>
          <a:prstGeom prst="line">
            <a:avLst/>
          </a:prstGeom>
          <a:noFill/>
          <a:ln w="38100">
            <a:solidFill>
              <a:srgbClr val="FF6B6B"/>
            </a:solidFill>
            <a:prstDash val="solid"/>
          </a:ln>
        </p:spPr>
        <p:txBody>
          <a:bodyPr/>
          <a:lstStyle/>
          <a:p>
            <a:endParaRPr lang="en-GB"/>
          </a:p>
        </p:txBody>
      </p:sp>
      <p:sp>
        <p:nvSpPr>
          <p:cNvPr id="11" name="Text 9"/>
          <p:cNvSpPr/>
          <p:nvPr/>
        </p:nvSpPr>
        <p:spPr>
          <a:xfrm>
            <a:off x="6120613" y="2609850"/>
            <a:ext cx="1360474" cy="304800"/>
          </a:xfrm>
          <a:prstGeom prst="rect">
            <a:avLst/>
          </a:prstGeom>
          <a:noFill/>
          <a:ln/>
        </p:spPr>
        <p:txBody>
          <a:bodyPr wrap="square" lIns="0" tIns="0" rIns="0" bIns="0" rtlCol="0" anchor="t"/>
          <a:lstStyle/>
          <a:p>
            <a:pPr marL="0" indent="0" algn="ctr">
              <a:lnSpc>
                <a:spcPts val="2400"/>
              </a:lnSpc>
              <a:spcAft>
                <a:spcPts val="900"/>
              </a:spcAft>
              <a:buNone/>
            </a:pPr>
            <a:r>
              <a:rPr lang="en-US" sz="1800" b="1" dirty="0">
                <a:solidFill>
                  <a:srgbClr val="1C3F7C"/>
                </a:solidFill>
                <a:latin typeface="Arial" pitchFamily="34" charset="0"/>
                <a:ea typeface="Arial" pitchFamily="34" charset="-122"/>
                <a:cs typeface="Arial" pitchFamily="34" charset="-120"/>
              </a:rPr>
              <a:t>Implications</a:t>
            </a:r>
            <a:endParaRPr lang="en-US" sz="1800" dirty="0"/>
          </a:p>
        </p:txBody>
      </p:sp>
      <p:sp>
        <p:nvSpPr>
          <p:cNvPr id="12" name="Text 10"/>
          <p:cNvSpPr/>
          <p:nvPr/>
        </p:nvSpPr>
        <p:spPr>
          <a:xfrm>
            <a:off x="5240450" y="3219450"/>
            <a:ext cx="3120801" cy="266700"/>
          </a:xfrm>
          <a:prstGeom prst="rect">
            <a:avLst/>
          </a:prstGeom>
          <a:noFill/>
          <a:ln/>
        </p:spPr>
        <p:txBody>
          <a:bodyPr wrap="square" lIns="0" tIns="0" rIns="0" bIns="0" rtlCol="0" anchor="t"/>
          <a:lstStyle/>
          <a:p>
            <a:pPr marL="0" indent="0" algn="ctr">
              <a:lnSpc>
                <a:spcPts val="2100"/>
              </a:lnSpc>
              <a:spcBef>
                <a:spcPts val="300"/>
              </a:spcBef>
              <a:spcAft>
                <a:spcPts val="300"/>
              </a:spcAft>
              <a:buNone/>
            </a:pPr>
            <a:r>
              <a:rPr lang="en-US" sz="1350" dirty="0">
                <a:solidFill>
                  <a:srgbClr val="2D3748"/>
                </a:solidFill>
                <a:latin typeface="Arial" pitchFamily="34" charset="0"/>
                <a:ea typeface="Arial" pitchFamily="34" charset="-122"/>
                <a:cs typeface="Arial" pitchFamily="34" charset="-120"/>
              </a:rPr>
              <a:t>Balance collaboration and confidentiality</a:t>
            </a:r>
            <a:endParaRPr lang="en-US" sz="13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1868</Words>
  <Application>Microsoft Office PowerPoint</Application>
  <PresentationFormat>On-screen Show (16:9)</PresentationFormat>
  <Paragraphs>208</Paragraphs>
  <Slides>23</Slides>
  <Notes>23</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23</vt:i4>
      </vt:variant>
    </vt:vector>
  </HeadingPairs>
  <TitlesOfParts>
    <vt:vector size="25"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Distributed Development</dc:title>
  <dc:subject>Version Control and Team Management</dc:subject>
  <dc:creator>Software Development Course</dc:creator>
  <cp:lastModifiedBy>Nathan Morgan</cp:lastModifiedBy>
  <cp:revision>1</cp:revision>
  <dcterms:created xsi:type="dcterms:W3CDTF">2025-10-30T21:52:03Z</dcterms:created>
  <dcterms:modified xsi:type="dcterms:W3CDTF">2025-10-30T21:55:15Z</dcterms:modified>
</cp:coreProperties>
</file>