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4" d="100"/>
          <a:sy n="74" d="100"/>
        </p:scale>
        <p:origin x="3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36922" TargetMode="External"/><Relationship Id="rId13" Type="http://schemas.openxmlformats.org/officeDocument/2006/relationships/hyperlink" Target="https://doi.org/10.1177/19322968221094626" TargetMode="External"/><Relationship Id="rId18" Type="http://schemas.openxmlformats.org/officeDocument/2006/relationships/hyperlink" Target="https://www.england.nhs.uk/long-read/inclusive-digital-healthcare-a-framework-for-nhs-action-on-digital-inclusion/" TargetMode="External"/><Relationship Id="rId26" Type="http://schemas.openxmlformats.org/officeDocument/2006/relationships/image" Target="../media/image4.jpeg"/><Relationship Id="rId3" Type="http://schemas.openxmlformats.org/officeDocument/2006/relationships/image" Target="../media/image2.png"/><Relationship Id="rId21" Type="http://schemas.openxmlformats.org/officeDocument/2006/relationships/hyperlink" Target="https://doi.org/10.1016/j.diabres.2021.109050" TargetMode="External"/><Relationship Id="rId7" Type="http://schemas.openxmlformats.org/officeDocument/2006/relationships/hyperlink" Target="https://doi.org/10.7759/cureus.79375" TargetMode="External"/><Relationship Id="rId12" Type="http://schemas.openxmlformats.org/officeDocument/2006/relationships/hyperlink" Target="https://doi.org/10.1016/j.ajog.2024.02.303" TargetMode="External"/><Relationship Id="rId17" Type="http://schemas.openxmlformats.org/officeDocument/2006/relationships/hyperlink" Target="https://www.nice.org.uk/guidance/ng197" TargetMode="External"/><Relationship Id="rId25" Type="http://schemas.openxmlformats.org/officeDocument/2006/relationships/hyperlink" Target="https://doi.org/10.2337/dc20-1216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www.nice.org.uk/guidance/ng3" TargetMode="External"/><Relationship Id="rId20" Type="http://schemas.openxmlformats.org/officeDocument/2006/relationships/hyperlink" Target="https://doi.org/10.1136/bmj.m136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884-021-04274-7" TargetMode="External"/><Relationship Id="rId11" Type="http://schemas.openxmlformats.org/officeDocument/2006/relationships/hyperlink" Target="https://doi.org/10.1016/j.anr.2025.11.005" TargetMode="External"/><Relationship Id="rId24" Type="http://schemas.openxmlformats.org/officeDocument/2006/relationships/hyperlink" Target="https://doi.org/10.3389/fendo.2025.1707520" TargetMode="External"/><Relationship Id="rId5" Type="http://schemas.openxmlformats.org/officeDocument/2006/relationships/hyperlink" Target="https://doi.org/10.2337/dc26-S015" TargetMode="External"/><Relationship Id="rId15" Type="http://schemas.openxmlformats.org/officeDocument/2006/relationships/hyperlink" Target="https://doi.org/10.1186/1748-5908-6-42" TargetMode="External"/><Relationship Id="rId23" Type="http://schemas.openxmlformats.org/officeDocument/2006/relationships/hyperlink" Target="https://www.who.int/publications/i/item/ottawa-charter-for-health-promotion" TargetMode="External"/><Relationship Id="rId10" Type="http://schemas.openxmlformats.org/officeDocument/2006/relationships/hyperlink" Target="https://doi.org/10.1155/jdr/4422330" TargetMode="External"/><Relationship Id="rId19" Type="http://schemas.openxmlformats.org/officeDocument/2006/relationships/hyperlink" Target="https://doi.org/10.2196/22881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ncbi.nlm.nih.gov/books/NBK581940/table/ch3.t19/" TargetMode="External"/><Relationship Id="rId14" Type="http://schemas.openxmlformats.org/officeDocument/2006/relationships/hyperlink" Target="https://doi.org/10.1371/journal.pdig.0000015" TargetMode="External"/><Relationship Id="rId22" Type="http://schemas.openxmlformats.org/officeDocument/2006/relationships/hyperlink" Target="https://doi.org/10.1080/01443615.2023.2245906" TargetMode="External"/><Relationship Id="rId27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14300" y="76200"/>
            <a:ext cx="11963400" cy="889545"/>
          </a:xfrm>
          <a:prstGeom prst="roundRect">
            <a:avLst>
              <a:gd name="adj" fmla="val 4283"/>
            </a:avLst>
          </a:prstGeom>
          <a:solidFill>
            <a:srgbClr val="4A0E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114300" y="946695"/>
            <a:ext cx="11963400" cy="19050"/>
          </a:xfrm>
          <a:prstGeom prst="rect">
            <a:avLst/>
          </a:prstGeom>
          <a:solidFill>
            <a:srgbClr val="BE18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228600" y="460920"/>
            <a:ext cx="11734800" cy="4286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228600" y="508545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63304B"/>
          </a:solidFill>
          <a:ln w="9525">
            <a:solidFill>
              <a:srgbClr val="6D355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228600" y="460920"/>
            <a:ext cx="11734800" cy="9525"/>
          </a:xfrm>
          <a:prstGeom prst="rect">
            <a:avLst/>
          </a:prstGeom>
          <a:solidFill>
            <a:srgbClr val="701A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3181350" y="508545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63304B"/>
          </a:solidFill>
          <a:ln w="9525">
            <a:solidFill>
              <a:srgbClr val="6D355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134100" y="508545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63304B"/>
          </a:solidFill>
          <a:ln w="9525">
            <a:solidFill>
              <a:srgbClr val="6D355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9086850" y="508545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63304B"/>
          </a:solidFill>
          <a:ln w="9525">
            <a:solidFill>
              <a:srgbClr val="6D355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114300" y="1022895"/>
            <a:ext cx="2933700" cy="1771204"/>
          </a:xfrm>
          <a:prstGeom prst="roundRect">
            <a:avLst>
              <a:gd name="adj" fmla="val 2471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114300" y="2850324"/>
            <a:ext cx="2933700" cy="1230213"/>
          </a:xfrm>
          <a:prstGeom prst="roundRect">
            <a:avLst>
              <a:gd name="adj" fmla="val 3097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114300" y="4147212"/>
            <a:ext cx="2933700" cy="2634438"/>
          </a:xfrm>
          <a:prstGeom prst="roundRect">
            <a:avLst>
              <a:gd name="adj" fmla="val 2180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3124200" y="1022895"/>
            <a:ext cx="2933700" cy="1885205"/>
          </a:xfrm>
          <a:prstGeom prst="roundRect">
            <a:avLst>
              <a:gd name="adj" fmla="val 2020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3124200" y="3010932"/>
            <a:ext cx="2933700" cy="1606004"/>
          </a:xfrm>
          <a:prstGeom prst="roundRect">
            <a:avLst>
              <a:gd name="adj" fmla="val 2372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3124200" y="4814143"/>
            <a:ext cx="2933700" cy="1967507"/>
          </a:xfrm>
          <a:prstGeom prst="roundRect">
            <a:avLst>
              <a:gd name="adj" fmla="val 265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6134100" y="1022895"/>
            <a:ext cx="2933700" cy="1830585"/>
          </a:xfrm>
          <a:prstGeom prst="roundRect">
            <a:avLst>
              <a:gd name="adj" fmla="val 2081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6134100" y="3148848"/>
            <a:ext cx="2933700" cy="1072761"/>
          </a:xfrm>
          <a:prstGeom prst="roundRect">
            <a:avLst>
              <a:gd name="adj" fmla="val 4016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Rounded Rectangle 17"/>
          <p:cNvSpPr/>
          <p:nvPr/>
        </p:nvSpPr>
        <p:spPr>
          <a:xfrm>
            <a:off x="6134100" y="4267512"/>
            <a:ext cx="2933700" cy="2514288"/>
          </a:xfrm>
          <a:prstGeom prst="roundRect">
            <a:avLst>
              <a:gd name="adj" fmla="val 265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9144000" y="1022895"/>
            <a:ext cx="2933700" cy="1008906"/>
          </a:xfrm>
          <a:prstGeom prst="roundRect">
            <a:avLst>
              <a:gd name="adj" fmla="val 3364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9114502" y="2348311"/>
            <a:ext cx="2933700" cy="800537"/>
          </a:xfrm>
          <a:prstGeom prst="roundRect">
            <a:avLst>
              <a:gd name="adj" fmla="val 4203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9144000" y="3184236"/>
            <a:ext cx="2933700" cy="3597564"/>
          </a:xfrm>
          <a:prstGeom prst="roundRect">
            <a:avLst>
              <a:gd name="adj" fmla="val 1634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ectangle 21"/>
          <p:cNvSpPr/>
          <p:nvPr/>
        </p:nvSpPr>
        <p:spPr>
          <a:xfrm>
            <a:off x="200025" y="1251495"/>
            <a:ext cx="276225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200025" y="1815005"/>
            <a:ext cx="2762250" cy="479821"/>
          </a:xfrm>
          <a:prstGeom prst="rect">
            <a:avLst/>
          </a:prstGeom>
          <a:solidFill>
            <a:srgbClr val="FDF2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200025" y="3221799"/>
            <a:ext cx="276225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200025" y="3624230"/>
            <a:ext cx="2762250" cy="389632"/>
          </a:xfrm>
          <a:prstGeom prst="roundRect">
            <a:avLst>
              <a:gd name="adj" fmla="val 4889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3209925" y="1251495"/>
            <a:ext cx="276225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3209925" y="3239532"/>
            <a:ext cx="276225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6219825" y="1251495"/>
            <a:ext cx="276225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6217983" y="3452568"/>
            <a:ext cx="276225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219825" y="3787478"/>
            <a:ext cx="2762250" cy="367456"/>
          </a:xfrm>
          <a:prstGeom prst="rect">
            <a:avLst/>
          </a:prstGeom>
          <a:solidFill>
            <a:srgbClr val="EFF6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6219825" y="3787478"/>
            <a:ext cx="28575" cy="367456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9220200" y="1203870"/>
            <a:ext cx="278130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ectangle 32"/>
          <p:cNvSpPr/>
          <p:nvPr/>
        </p:nvSpPr>
        <p:spPr>
          <a:xfrm>
            <a:off x="9190702" y="2529286"/>
            <a:ext cx="2781300" cy="9525"/>
          </a:xfrm>
          <a:prstGeom prst="rect">
            <a:avLst/>
          </a:prstGeom>
          <a:solidFill>
            <a:srgbClr val="FBCF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/>
          <p:cNvSpPr/>
          <p:nvPr/>
        </p:nvSpPr>
        <p:spPr>
          <a:xfrm>
            <a:off x="200025" y="1815005"/>
            <a:ext cx="28575" cy="479821"/>
          </a:xfrm>
          <a:prstGeom prst="rect">
            <a:avLst/>
          </a:prstGeom>
          <a:solidFill>
            <a:srgbClr val="BE18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ounded Rectangle 35"/>
          <p:cNvSpPr/>
          <p:nvPr/>
        </p:nvSpPr>
        <p:spPr>
          <a:xfrm>
            <a:off x="3209925" y="1650801"/>
            <a:ext cx="2762250" cy="381000"/>
          </a:xfrm>
          <a:prstGeom prst="roundRect">
            <a:avLst>
              <a:gd name="adj" fmla="val 5000"/>
            </a:avLst>
          </a:prstGeom>
          <a:solidFill>
            <a:srgbClr val="FDF2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3209925" y="1650801"/>
            <a:ext cx="28575" cy="381000"/>
          </a:xfrm>
          <a:prstGeom prst="rect">
            <a:avLst/>
          </a:prstGeom>
          <a:solidFill>
            <a:srgbClr val="BE18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3209925" y="2055614"/>
            <a:ext cx="2762250" cy="381000"/>
          </a:xfrm>
          <a:prstGeom prst="roundRect">
            <a:avLst>
              <a:gd name="adj" fmla="val 5000"/>
            </a:avLst>
          </a:prstGeom>
          <a:solidFill>
            <a:srgbClr val="FDF2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3209925" y="2055614"/>
            <a:ext cx="28575" cy="381000"/>
          </a:xfrm>
          <a:prstGeom prst="rect">
            <a:avLst/>
          </a:prstGeom>
          <a:solidFill>
            <a:srgbClr val="BE18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ounded Rectangle 39"/>
          <p:cNvSpPr/>
          <p:nvPr/>
        </p:nvSpPr>
        <p:spPr>
          <a:xfrm>
            <a:off x="3209925" y="2460426"/>
            <a:ext cx="2762250" cy="381000"/>
          </a:xfrm>
          <a:prstGeom prst="roundRect">
            <a:avLst>
              <a:gd name="adj" fmla="val 5000"/>
            </a:avLst>
          </a:prstGeom>
          <a:solidFill>
            <a:srgbClr val="FDF2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3209925" y="2460426"/>
            <a:ext cx="28575" cy="381000"/>
          </a:xfrm>
          <a:prstGeom prst="rect">
            <a:avLst/>
          </a:prstGeom>
          <a:solidFill>
            <a:srgbClr val="BE18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2" name="Picture 4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4166352"/>
            <a:ext cx="2819400" cy="2277616"/>
          </a:xfrm>
          <a:prstGeom prst="rect">
            <a:avLst/>
          </a:prstGeom>
        </p:spPr>
      </p:pic>
      <p:pic>
        <p:nvPicPr>
          <p:cNvPr id="43" name="Picture 4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350" y="5406181"/>
            <a:ext cx="2819400" cy="990899"/>
          </a:xfrm>
          <a:prstGeom prst="rect">
            <a:avLst/>
          </a:prstGeom>
        </p:spPr>
      </p:pic>
      <p:pic>
        <p:nvPicPr>
          <p:cNvPr id="44" name="Picture 4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250" y="4377326"/>
            <a:ext cx="2819400" cy="2124379"/>
          </a:xfrm>
          <a:prstGeom prst="rect">
            <a:avLst/>
          </a:prstGeom>
        </p:spPr>
      </p:pic>
      <p:pic>
        <p:nvPicPr>
          <p:cNvPr id="46" name="Picture 4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1350" y="4833193"/>
            <a:ext cx="2819400" cy="1563887"/>
          </a:xfrm>
          <a:prstGeom prst="rect">
            <a:avLst/>
          </a:prstGeom>
        </p:spPr>
      </p:pic>
      <p:graphicFrame>
        <p:nvGraphicFramePr>
          <p:cNvPr id="48" name="Table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635321"/>
              </p:ext>
            </p:extLst>
          </p:nvPr>
        </p:nvGraphicFramePr>
        <p:xfrm>
          <a:off x="3209925" y="3277632"/>
          <a:ext cx="2762248" cy="1345861"/>
        </p:xfrm>
        <a:graphic>
          <a:graphicData uri="http://schemas.openxmlformats.org/drawingml/2006/table">
            <a:tbl>
              <a:tblPr/>
              <a:tblGrid>
                <a:gridCol w="662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9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98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8205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4A0E2E"/>
                          </a:solidFill>
                          <a:latin typeface="Times New Roman"/>
                        </a:rPr>
                        <a:t>COM-B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7F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4A0E2E"/>
                          </a:solidFill>
                          <a:latin typeface="Times New Roman"/>
                        </a:rPr>
                        <a:t>Identified Barrier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7F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4A0E2E"/>
                          </a:solidFill>
                          <a:latin typeface="Times New Roman"/>
                        </a:rPr>
                        <a:t>App &amp; Ecological Response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8205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Capability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Meter anxiety, low literacy, complex meal targets.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Step-by-step videos, visual food logs, teach-back.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205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Opportunity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Data poverty, childcare demands, transit barriers.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Offline entry, low-data footprint, remote clinical checks.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8207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Motivation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Fetal guilt, alert fatigue, stress from glucose spikes.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Supportive feedback, user-timed nudges, trend coaching.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49" name="Table 48"/>
          <p:cNvGraphicFramePr>
            <a:graphicFrameLocks noGrp="1"/>
          </p:cNvGraphicFramePr>
          <p:nvPr/>
        </p:nvGraphicFramePr>
        <p:xfrm>
          <a:off x="6219825" y="1289595"/>
          <a:ext cx="2762248" cy="1561267"/>
        </p:xfrm>
        <a:graphic>
          <a:graphicData uri="http://schemas.openxmlformats.org/drawingml/2006/table">
            <a:tbl>
              <a:tblPr/>
              <a:tblGrid>
                <a:gridCol w="883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9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88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7234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4A0E2E"/>
                          </a:solidFill>
                          <a:latin typeface="Times New Roman"/>
                        </a:rPr>
                        <a:t>Meta-Analysis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7F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4A0E2E"/>
                          </a:solidFill>
                          <a:latin typeface="Times New Roman"/>
                        </a:rPr>
                        <a:t>Key Reported Benefits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7F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4A0E2E"/>
                          </a:solidFill>
                          <a:latin typeface="Times New Roman"/>
                        </a:rPr>
                        <a:t>Critical Caveats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CE7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7234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Yang et al. (2025; 19 RCTs)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Lower C-section (OR 0.76) &amp; neonatal complications (OR 0.63).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Diverse app functionalities across trials.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7234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Leblalta et al. (2022)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Lower fasting &amp; 2-h postprandial glucose.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Substantial statistical heterogeneity.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7234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Khin et al. (2025; 15 RCTs)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Parity with clinic care; macrosomia reductions.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Evidence certainty very low to moderate.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7236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Kim et al. (2026; 26 RCTs)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Superior self-monitoring adherence.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 dirty="0">
                          <a:solidFill>
                            <a:srgbClr val="1E293B"/>
                          </a:solidFill>
                          <a:latin typeface="Times New Roman"/>
                        </a:rPr>
                        <a:t>No consistent HbA1c change; adjunct role only.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50" name="Table 49"/>
          <p:cNvGraphicFramePr>
            <a:graphicFrameLocks noGrp="1"/>
          </p:cNvGraphicFramePr>
          <p:nvPr/>
        </p:nvGraphicFramePr>
        <p:xfrm>
          <a:off x="9220200" y="1232445"/>
          <a:ext cx="2781299" cy="728472"/>
        </p:xfrm>
        <a:graphic>
          <a:graphicData uri="http://schemas.openxmlformats.org/drawingml/2006/table">
            <a:tbl>
              <a:tblPr/>
              <a:tblGrid>
                <a:gridCol w="6674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38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7388">
                <a:tc>
                  <a:txBody>
                    <a:bodyPr/>
                    <a:lstStyle/>
                    <a:p>
                      <a:pPr algn="l"/>
                      <a:r>
                        <a:rPr sz="630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Inputs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3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NHS app infrastructure, meters, MDT midwives, translated educational modules.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7388">
                <a:tc>
                  <a:txBody>
                    <a:bodyPr/>
                    <a:lstStyle/>
                    <a:p>
                      <a:pPr algn="l"/>
                      <a:r>
                        <a:rPr sz="630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Process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3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Onboarding, glucose tracking, secure clinician review, safety escalation.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7388">
                <a:tc>
                  <a:txBody>
                    <a:bodyPr/>
                    <a:lstStyle/>
                    <a:p>
                      <a:pPr algn="l"/>
                      <a:r>
                        <a:rPr sz="630" b="1" i="0" u="none">
                          <a:solidFill>
                            <a:srgbClr val="831843"/>
                          </a:solidFill>
                          <a:latin typeface="Times New Roman"/>
                        </a:rPr>
                        <a:t>Outcomes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30" b="0" i="0" u="none" dirty="0">
                          <a:solidFill>
                            <a:srgbClr val="1E293B"/>
                          </a:solidFill>
                          <a:latin typeface="Times New Roman"/>
                        </a:rPr>
                        <a:t>Logging completeness, time-to-review, maternal self-efficacy, perinatal safety.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1" name="TextBox 50"/>
          <p:cNvSpPr txBox="1"/>
          <p:nvPr/>
        </p:nvSpPr>
        <p:spPr>
          <a:xfrm>
            <a:off x="228600" y="133350"/>
            <a:ext cx="6263580" cy="2989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787" b="1" i="0" u="none">
                <a:solidFill>
                  <a:srgbClr val="FBCFE8"/>
                </a:solidFill>
                <a:latin typeface="Times New Roman"/>
              </a:rPr>
              <a:t> UNIVERSITY OF WALES TRINITY SAINT DAVID • MSC PUBLIC HEALTH AND SOCIAL CARE IN PRACTICE 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228600" y="257175"/>
            <a:ext cx="8095933" cy="17517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380"/>
              </a:lnSpc>
            </a:pPr>
            <a:r>
              <a:rPr sz="1200" b="1" i="0" u="none">
                <a:solidFill>
                  <a:srgbClr val="FFFFFF"/>
                </a:solidFill>
                <a:latin typeface="Times New Roman"/>
              </a:rPr>
              <a:t>GESTATIONAL DIABETES: A SMARTPHONE SELF-MANAGEMENT INTERVENTION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015608" y="173235"/>
            <a:ext cx="4947791" cy="1047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787" b="1" i="0" u="none">
                <a:solidFill>
                  <a:srgbClr val="FCE7F3"/>
                </a:solidFill>
                <a:latin typeface="Times New Roman"/>
              </a:rPr>
              <a:t>LCHS7009: Population Health &amp; Digital Health Promotion</a:t>
            </a:r>
            <a:r>
              <a:rPr sz="787" b="0" i="0" u="none">
                <a:solidFill>
                  <a:srgbClr val="FCE7F3"/>
                </a:solidFill>
                <a:latin typeface="Times New Roman"/>
              </a:rPr>
              <a:t> • Component 2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7843680" y="287535"/>
            <a:ext cx="4119719" cy="113108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r"/>
            <a:r>
              <a:rPr sz="735" b="0" i="1" u="none" dirty="0">
                <a:solidFill>
                  <a:srgbClr val="FEF08A"/>
                </a:solidFill>
                <a:latin typeface="Times New Roman"/>
              </a:rPr>
              <a:t>Student: </a:t>
            </a:r>
            <a:r>
              <a:rPr lang="en-US" sz="735" i="1" dirty="0">
                <a:solidFill>
                  <a:srgbClr val="FEF08A"/>
                </a:solidFill>
                <a:latin typeface="Times New Roman"/>
              </a:rPr>
              <a:t>GEETHA MARIMUTHU Student ID:2528691</a:t>
            </a:r>
            <a:r>
              <a:rPr sz="735" b="0" i="1" u="none" dirty="0">
                <a:solidFill>
                  <a:srgbClr val="FEF08A"/>
                </a:solidFill>
                <a:latin typeface="Times New Roman"/>
              </a:rPr>
              <a:t> • </a:t>
            </a:r>
            <a:r>
              <a:rPr sz="735" b="0" i="1" u="none" dirty="0" err="1">
                <a:solidFill>
                  <a:srgbClr val="FEF08A"/>
                </a:solidFill>
                <a:latin typeface="Times New Roman"/>
              </a:rPr>
              <a:t>Tutor:</a:t>
            </a:r>
            <a:r>
              <a:rPr lang="en-US" sz="735" b="0" i="1" u="none" dirty="0" err="1">
                <a:solidFill>
                  <a:srgbClr val="FEF08A"/>
                </a:solidFill>
                <a:latin typeface="Times New Roman"/>
              </a:rPr>
              <a:t>DR</a:t>
            </a:r>
            <a:r>
              <a:rPr lang="en-US" sz="735" b="0" i="1" u="none" dirty="0">
                <a:solidFill>
                  <a:srgbClr val="FEF08A"/>
                </a:solidFill>
                <a:latin typeface="Times New Roman"/>
              </a:rPr>
              <a:t>. RAHEELA SHAIKH</a:t>
            </a:r>
            <a:r>
              <a:rPr sz="735" b="0" i="1" u="none" dirty="0">
                <a:solidFill>
                  <a:srgbClr val="FEF08A"/>
                </a:solidFill>
                <a:latin typeface="Times New Roman"/>
              </a:rPr>
              <a:t>  • 23 October 2026 )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314325" y="622845"/>
            <a:ext cx="70485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14.0%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809625" y="604986"/>
            <a:ext cx="2305050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DF2F8"/>
                </a:solidFill>
                <a:latin typeface="Times New Roman"/>
              </a:rPr>
              <a:t>Standardised global GDM prevalence by IADPSG criteria (Wang et al., 2022)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3267075" y="622845"/>
            <a:ext cx="696366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21.1M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3753891" y="604986"/>
            <a:ext cx="2313533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DF2F8"/>
                </a:solidFill>
                <a:latin typeface="Times New Roman"/>
              </a:rPr>
              <a:t>Live births affected globally by hyperglycaemia in pregnancy (IDF, 2021)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6219825" y="622845"/>
            <a:ext cx="70485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80.3%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6715125" y="604986"/>
            <a:ext cx="2305050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DF2F8"/>
                </a:solidFill>
                <a:latin typeface="Times New Roman"/>
              </a:rPr>
              <a:t>Of all hyperglycaemia cases in pregnancy directly attributed to GDM (IDF, 2021)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9172575" y="546645"/>
            <a:ext cx="521940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OR 0.76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9675465" y="604986"/>
            <a:ext cx="2297459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DF2F8"/>
                </a:solidFill>
                <a:latin typeface="Times New Roman"/>
              </a:rPr>
              <a:t>Lower odds of caesarean delivery via mHealth support (Yang et al., 2025; 19 RCTs)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200025" y="1089570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4A0E2E"/>
                </a:solidFill>
                <a:latin typeface="Times New Roman"/>
              </a:rPr>
              <a:t>1. BACKGROUND &amp; PUBLIC HEALTH CONTEXT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200025" y="1289595"/>
            <a:ext cx="2857500" cy="4476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2"/>
              </a:lnSpc>
            </a:pPr>
            <a:r>
              <a:rPr sz="735" b="0" i="0" u="none">
                <a:solidFill>
                  <a:srgbClr val="1E293B"/>
                </a:solidFill>
                <a:latin typeface="Times New Roman"/>
              </a:rPr>
              <a:t>Gestational diabetes mellitus (GDM) is carbohydrate intolerance first identified in pregnancy. Standardised global prevalence reaches </a:t>
            </a:r>
            <a:r>
              <a:rPr sz="735" b="1" i="0" u="none">
                <a:solidFill>
                  <a:srgbClr val="1E293B"/>
                </a:solidFill>
                <a:latin typeface="Times New Roman"/>
              </a:rPr>
              <a:t>14.0%</a:t>
            </a:r>
            <a:r>
              <a:rPr sz="735" b="0" i="0" u="none">
                <a:solidFill>
                  <a:srgbClr val="1E293B"/>
                </a:solidFill>
                <a:latin typeface="Times New Roman"/>
              </a:rPr>
              <a:t> (Wang et al., 2022), impacting over 16.9 million live births each year (IDF, 2021).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200025" y="2431556"/>
            <a:ext cx="2857500" cy="2238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2"/>
              </a:lnSpc>
            </a:pPr>
            <a:r>
              <a:rPr sz="735" b="0" i="0" u="none" dirty="0">
                <a:solidFill>
                  <a:srgbClr val="1E293B"/>
                </a:solidFill>
                <a:latin typeface="Times New Roman"/>
              </a:rPr>
              <a:t>Timely self-management support is essential to </a:t>
            </a:r>
            <a:r>
              <a:rPr sz="735" b="0" i="0" u="none" dirty="0" err="1">
                <a:solidFill>
                  <a:srgbClr val="1E293B"/>
                </a:solidFill>
                <a:latin typeface="Times New Roman"/>
              </a:rPr>
              <a:t>stabilise</a:t>
            </a:r>
            <a:r>
              <a:rPr sz="735" b="0" i="0" u="none" dirty="0">
                <a:solidFill>
                  <a:srgbClr val="1E293B"/>
                </a:solidFill>
                <a:latin typeface="Times New Roman"/>
              </a:rPr>
              <a:t> glycemic fluctuations and protect maternal-fetal outcomes.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200025" y="2916999"/>
            <a:ext cx="3000375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4A0E2E"/>
                </a:solidFill>
                <a:latin typeface="Times New Roman"/>
              </a:rPr>
              <a:t>PROPOSED DIGITAL INTERVENTION: GDM CONNECT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200025" y="3259899"/>
            <a:ext cx="2857500" cy="33575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2"/>
              </a:lnSpc>
            </a:pPr>
            <a:r>
              <a:rPr sz="735" b="0" i="0" u="none">
                <a:solidFill>
                  <a:srgbClr val="1E293B"/>
                </a:solidFill>
                <a:latin typeface="Times New Roman"/>
              </a:rPr>
              <a:t>An NHS-integrated maternity mHealth app designed as an adjunct to multidisciplinary antenatal care. Facilitates recording fasting and post-meal glucose, meals, and gentle activity.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166533" y="6501118"/>
            <a:ext cx="2743507" cy="1994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65"/>
              </a:lnSpc>
            </a:pPr>
            <a:r>
              <a:rPr sz="660" b="1" i="0" u="none" dirty="0">
                <a:solidFill>
                  <a:srgbClr val="334155"/>
                </a:solidFill>
                <a:latin typeface="Times New Roman"/>
              </a:rPr>
              <a:t>Figure 1.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Pregnant woman using smartphone for mHealth self-monitoring. Source: Ivan S (2021),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Pexels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.</a:t>
            </a:r>
            <a:endParaRPr sz="660" b="0" i="0" u="none" dirty="0">
              <a:solidFill>
                <a:srgbClr val="701A75"/>
              </a:solidFill>
              <a:latin typeface="Times New Roman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3209925" y="1089570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4A0E2E"/>
                </a:solidFill>
                <a:latin typeface="Times New Roman"/>
              </a:rPr>
              <a:t>2. HEALTH PROMOTION VALUES &amp; PRINCIPLES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3209925" y="1289595"/>
            <a:ext cx="2857500" cy="3326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73"/>
              </a:lnSpc>
            </a:pPr>
            <a:r>
              <a:rPr sz="727" b="0" i="0" u="none">
                <a:solidFill>
                  <a:srgbClr val="1E293B"/>
                </a:solidFill>
                <a:latin typeface="Times New Roman"/>
              </a:rPr>
              <a:t>Operationalises Ottawa Charter principles (WHO, 1986; WHO, 2025) through patient empowerment, dignity, and supportive healthcare environments: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3209925" y="3077607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4A0E2E"/>
                </a:solidFill>
                <a:latin typeface="Times New Roman"/>
              </a:rPr>
              <a:t>3. BEHAVIOURAL CHANGE THEORY: COM-B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3209925" y="4675342"/>
            <a:ext cx="2867025" cy="897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18"/>
              </a:lnSpc>
            </a:pPr>
            <a:r>
              <a:rPr sz="630" b="0" i="0" u="none" dirty="0">
                <a:solidFill>
                  <a:srgbClr val="475569"/>
                </a:solidFill>
                <a:latin typeface="Times New Roman"/>
              </a:rPr>
              <a:t>Author synthesis based on Michie, van Stralen &amp; West (2011).</a:t>
            </a:r>
            <a:r>
              <a:rPr lang="en-IN" sz="630" b="0" i="0" u="none" dirty="0">
                <a:solidFill>
                  <a:srgbClr val="475569"/>
                </a:solidFill>
                <a:latin typeface="Times New Roman"/>
              </a:rPr>
              <a:t>-</a:t>
            </a:r>
            <a:endParaRPr sz="630" b="0" i="0" u="none" dirty="0">
              <a:solidFill>
                <a:srgbClr val="475569"/>
              </a:solidFill>
              <a:latin typeface="Times New Roman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3257550" y="6471938"/>
            <a:ext cx="2599284" cy="1994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65"/>
              </a:lnSpc>
            </a:pPr>
            <a:r>
              <a:rPr sz="660" b="1" i="0" u="none" dirty="0">
                <a:solidFill>
                  <a:srgbClr val="334155"/>
                </a:solidFill>
                <a:latin typeface="Times New Roman"/>
              </a:rPr>
              <a:t>Figure 2.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Capillary blood-glucose monitoring workflow. Source: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Towfiqu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barbhuiya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(2022),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Pexels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.</a:t>
            </a:r>
            <a:endParaRPr sz="660" b="0" i="0" u="none" dirty="0">
              <a:solidFill>
                <a:srgbClr val="701A75"/>
              </a:solidFill>
              <a:latin typeface="Times New Roman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6219825" y="1089570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4A0E2E"/>
                </a:solidFill>
                <a:latin typeface="Times New Roman"/>
              </a:rPr>
              <a:t>EVIDENCE APPRAISAL: META-ANALYSES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6219825" y="2909144"/>
            <a:ext cx="2857500" cy="18246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18"/>
              </a:lnSpc>
            </a:pPr>
            <a:r>
              <a:rPr sz="630" b="1" i="1" u="none" dirty="0">
                <a:solidFill>
                  <a:srgbClr val="9D174D"/>
                </a:solidFill>
                <a:latin typeface="Times New Roman"/>
              </a:rPr>
              <a:t>Adjunct Guardrail:</a:t>
            </a:r>
            <a:r>
              <a:rPr sz="630" b="0" i="1" u="none" dirty="0">
                <a:solidFill>
                  <a:srgbClr val="9D174D"/>
                </a:solidFill>
                <a:latin typeface="Times New Roman"/>
              </a:rPr>
              <a:t> Telemedicine cannot replace in-person antenatal obstetrics (Laursen et al., 2023).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6229352" y="3231711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4A0E2E"/>
                </a:solidFill>
                <a:latin typeface="Times New Roman"/>
              </a:rPr>
              <a:t>DIGITAL INEQUALITY: DESIGN FOR INCLUSION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19825" y="3539828"/>
            <a:ext cx="28575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64"/>
              </a:lnSpc>
            </a:pPr>
            <a:r>
              <a:rPr sz="719" b="0" i="0" u="none">
                <a:solidFill>
                  <a:srgbClr val="1E293B"/>
                </a:solidFill>
                <a:latin typeface="Times New Roman"/>
              </a:rPr>
              <a:t>Aligned with NHS England’s (2023) Inclusive Digital Healthcare Framework, addressing device access, skills, trust, and literacy barriers: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6276975" y="3816053"/>
            <a:ext cx="2743200" cy="3103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>
                <a:solidFill>
                  <a:srgbClr val="1E40AF"/>
                </a:solidFill>
                <a:latin typeface="Times New Roman"/>
              </a:rPr>
              <a:t> </a:t>
            </a:r>
            <a:r>
              <a:rPr sz="690" b="1" i="0" u="none">
                <a:solidFill>
                  <a:srgbClr val="1E40AF"/>
                </a:solidFill>
                <a:latin typeface="Times New Roman"/>
              </a:rPr>
              <a:t>Structural Actions:</a:t>
            </a:r>
            <a:r>
              <a:rPr sz="690" b="0" i="0" u="none">
                <a:solidFill>
                  <a:srgbClr val="1E40AF"/>
                </a:solidFill>
                <a:latin typeface="Times New Roman"/>
              </a:rPr>
              <a:t> Zero-rated data, offline caching, multilingual interfaces, audio-visual formats, clear consent governance, and full non-digital care parity with dedicated midwife review.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6142583" y="6530280"/>
            <a:ext cx="2800351" cy="1994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65"/>
              </a:lnSpc>
            </a:pPr>
            <a:r>
              <a:rPr sz="660" b="1" i="0" u="none" dirty="0">
                <a:solidFill>
                  <a:srgbClr val="334155"/>
                </a:solidFill>
                <a:latin typeface="Times New Roman"/>
              </a:rPr>
              <a:t>Figure 3.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Culturally adapted nutrition and meal preparation in GDM. Source: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breakermaximus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(2022),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Pexels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. </a:t>
            </a:r>
            <a:r>
              <a:rPr sz="660" b="0" i="0" u="none" dirty="0">
                <a:solidFill>
                  <a:srgbClr val="701A75"/>
                </a:solidFill>
                <a:latin typeface="Times New Roman"/>
              </a:rPr>
              <a:t>[</a:t>
            </a:r>
            <a:r>
              <a:rPr sz="660" b="0" i="0" u="none" dirty="0" err="1">
                <a:solidFill>
                  <a:srgbClr val="701A75"/>
                </a:solidFill>
                <a:latin typeface="Times New Roman"/>
              </a:rPr>
              <a:t>Pexels</a:t>
            </a:r>
            <a:r>
              <a:rPr sz="660" b="0" i="0" u="none" dirty="0">
                <a:solidFill>
                  <a:srgbClr val="701A75"/>
                </a:solidFill>
                <a:latin typeface="Times New Roman"/>
              </a:rPr>
              <a:t> Source]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9220200" y="1080045"/>
            <a:ext cx="2971800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4A0E2E"/>
                </a:solidFill>
                <a:latin typeface="Times New Roman"/>
              </a:rPr>
              <a:t>IMPLEMENTATION &amp; EVALUATION LOGIC MODEL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9210675" y="2088729"/>
            <a:ext cx="2876550" cy="19436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65"/>
              </a:lnSpc>
            </a:pPr>
            <a:r>
              <a:rPr sz="660" b="1" i="0" u="none" dirty="0">
                <a:solidFill>
                  <a:srgbClr val="1E293B"/>
                </a:solidFill>
                <a:latin typeface="Times New Roman"/>
              </a:rPr>
              <a:t>5-Stage Rollout:</a:t>
            </a:r>
            <a:r>
              <a:rPr sz="660" b="0" i="0" u="none" dirty="0">
                <a:solidFill>
                  <a:srgbClr val="1E293B"/>
                </a:solidFill>
                <a:latin typeface="Times New Roman"/>
              </a:rPr>
              <a:t> (1) Co-design; (2) Safe onboarding; (3) Antenatal tracking; (4) Clinician triage; (5) Multi-</a:t>
            </a:r>
            <a:r>
              <a:rPr sz="660" b="0" i="0" u="none" dirty="0" err="1">
                <a:solidFill>
                  <a:srgbClr val="1E293B"/>
                </a:solidFill>
                <a:latin typeface="Times New Roman"/>
              </a:rPr>
              <a:t>centre</a:t>
            </a:r>
            <a:r>
              <a:rPr sz="660" b="0" i="0" u="none" dirty="0">
                <a:solidFill>
                  <a:srgbClr val="1E293B"/>
                </a:solidFill>
                <a:latin typeface="Times New Roman"/>
              </a:rPr>
              <a:t> audit (</a:t>
            </a:r>
            <a:r>
              <a:rPr sz="660" b="0" i="0" u="none" dirty="0" err="1">
                <a:solidFill>
                  <a:srgbClr val="1E293B"/>
                </a:solidFill>
                <a:latin typeface="Times New Roman"/>
              </a:rPr>
              <a:t>Kytö</a:t>
            </a:r>
            <a:r>
              <a:rPr sz="660" b="0" i="0" u="none" dirty="0">
                <a:solidFill>
                  <a:srgbClr val="1E293B"/>
                </a:solidFill>
                <a:latin typeface="Times New Roman"/>
              </a:rPr>
              <a:t> et al., 2024; Tian et al., 2021).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9190702" y="2405461"/>
            <a:ext cx="2971800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4A0E2E"/>
                </a:solidFill>
                <a:latin typeface="Times New Roman"/>
              </a:rPr>
              <a:t>4. EXPECTED OUTCOMES &amp; 5. CONCLUSION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9190702" y="2557861"/>
            <a:ext cx="2876550" cy="3103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14"/>
              </a:lnSpc>
            </a:pPr>
            <a:r>
              <a:rPr sz="690" b="1" i="0" u="none">
                <a:solidFill>
                  <a:srgbClr val="1E293B"/>
                </a:solidFill>
                <a:latin typeface="Times New Roman"/>
              </a:rPr>
              <a:t>Expected Outcomes:</a:t>
            </a:r>
            <a:r>
              <a:rPr sz="690" b="0" i="0" u="none">
                <a:solidFill>
                  <a:srgbClr val="1E293B"/>
                </a:solidFill>
                <a:latin typeface="Times New Roman"/>
              </a:rPr>
              <a:t> Higher glucose tracking adherence, prompt clinical escalation, and reductions in caesarean births and macrosomia (Yang et al., 2025; Khin et al., 2025).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9190702" y="2887218"/>
            <a:ext cx="2876550" cy="3103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14"/>
              </a:lnSpc>
            </a:pPr>
            <a:r>
              <a:rPr sz="690" b="1" i="0" u="none">
                <a:solidFill>
                  <a:srgbClr val="1E293B"/>
                </a:solidFill>
                <a:latin typeface="Times New Roman"/>
              </a:rPr>
              <a:t>Policy Mandate:</a:t>
            </a:r>
            <a:r>
              <a:rPr sz="690" b="0" i="0" u="none">
                <a:solidFill>
                  <a:srgbClr val="1E293B"/>
                </a:solidFill>
                <a:latin typeface="Times New Roman"/>
              </a:rPr>
              <a:t> Scaled only as an evaluated NHS adjunct—preserving equity, non-digital choice, and clinical safety governance (NICE, 2020; WHO, 1986).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9190702" y="3239532"/>
            <a:ext cx="1471557" cy="12112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787" b="1" i="0" u="none" dirty="0">
                <a:solidFill>
                  <a:srgbClr val="4A0E2E"/>
                </a:solidFill>
                <a:latin typeface="Times New Roman"/>
              </a:rPr>
              <a:t>HARVARD REFERENCE LIST 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285750" y="1843580"/>
            <a:ext cx="2714625" cy="4226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31"/>
              </a:lnSpc>
            </a:pPr>
            <a:r>
              <a:rPr sz="705" b="1" i="0" u="none">
                <a:solidFill>
                  <a:srgbClr val="831843"/>
                </a:solidFill>
                <a:latin typeface="Times New Roman"/>
              </a:rPr>
              <a:t>Clinical Significance:</a:t>
            </a:r>
            <a:r>
              <a:rPr sz="705" b="0" i="0" u="none">
                <a:solidFill>
                  <a:srgbClr val="831843"/>
                </a:solidFill>
                <a:latin typeface="Times New Roman"/>
              </a:rPr>
              <a:t> Elevates risks of pre-eclampsia, macrosomia, operative delivery, birth trauma, and neonatal hypoglycaemia, while raising maternal long-term type 2 diabetes risk nearly tenfold (NICE, 2020; Vounzoulaki et al., 2020).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266700" y="3662330"/>
            <a:ext cx="2724150" cy="3134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3"/>
              </a:lnSpc>
            </a:pPr>
            <a:r>
              <a:rPr sz="697" b="1" i="0" u="none">
                <a:solidFill>
                  <a:srgbClr val="334155"/>
                </a:solidFill>
                <a:latin typeface="Times New Roman"/>
              </a:rPr>
              <a:t>Clinical Guardrail:</a:t>
            </a:r>
            <a:r>
              <a:rPr sz="697" b="0" i="0" u="none">
                <a:solidFill>
                  <a:srgbClr val="334155"/>
                </a:solidFill>
                <a:latin typeface="Times New Roman"/>
              </a:rPr>
              <a:t> Self-monitoring tool with secure clinician review; does not provide automated diagnoses, alter medication, or override clinical advice (NICE, 2020; ADA, 2026).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3257550" y="1669851"/>
            <a:ext cx="276225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>
                <a:solidFill>
                  <a:srgbClr val="831843"/>
                </a:solidFill>
                <a:latin typeface="Times New Roman"/>
              </a:rPr>
              <a:t> </a:t>
            </a:r>
            <a:r>
              <a:rPr sz="690" b="1" i="0" u="none">
                <a:solidFill>
                  <a:srgbClr val="831843"/>
                </a:solidFill>
                <a:latin typeface="Times New Roman"/>
              </a:rPr>
              <a:t>Empowerment:</a:t>
            </a:r>
            <a:r>
              <a:rPr sz="690" b="0" i="0" u="none">
                <a:solidFill>
                  <a:srgbClr val="831843"/>
                </a:solidFill>
                <a:latin typeface="Times New Roman"/>
              </a:rPr>
              <a:t> Demystifies glucose patterns; supports shared decision-making (NICE, 2021). 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3257550" y="2074664"/>
            <a:ext cx="276225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>
                <a:solidFill>
                  <a:srgbClr val="831843"/>
                </a:solidFill>
                <a:latin typeface="Times New Roman"/>
              </a:rPr>
              <a:t> </a:t>
            </a:r>
            <a:r>
              <a:rPr sz="690" b="1" i="0" u="none">
                <a:solidFill>
                  <a:srgbClr val="831843"/>
                </a:solidFill>
                <a:latin typeface="Times New Roman"/>
              </a:rPr>
              <a:t>Non-Blaming Ethos:</a:t>
            </a:r>
            <a:r>
              <a:rPr sz="690" b="0" i="0" u="none">
                <a:solidFill>
                  <a:srgbClr val="831843"/>
                </a:solidFill>
                <a:latin typeface="Times New Roman"/>
              </a:rPr>
              <a:t> Recognises physiological placental resistance; reframes spikes constructively. 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3257550" y="2479476"/>
            <a:ext cx="276225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>
                <a:solidFill>
                  <a:srgbClr val="831843"/>
                </a:solidFill>
                <a:latin typeface="Times New Roman"/>
              </a:rPr>
              <a:t> </a:t>
            </a:r>
            <a:r>
              <a:rPr sz="690" b="1" i="0" u="none">
                <a:solidFill>
                  <a:srgbClr val="831843"/>
                </a:solidFill>
                <a:latin typeface="Times New Roman"/>
              </a:rPr>
              <a:t>Equity &amp; Parity:</a:t>
            </a:r>
            <a:r>
              <a:rPr sz="690" b="0" i="0" u="none">
                <a:solidFill>
                  <a:srgbClr val="831843"/>
                </a:solidFill>
                <a:latin typeface="Times New Roman"/>
              </a:rPr>
              <a:t> Guaranteed equivalent care for non-digital users via paper logs (NHS England, 2023). </a:t>
            </a:r>
          </a:p>
        </p:txBody>
      </p:sp>
      <p:sp>
        <p:nvSpPr>
          <p:cNvPr id="111" name="TextBox 110"/>
          <p:cNvSpPr txBox="1"/>
          <p:nvPr/>
        </p:nvSpPr>
        <p:spPr>
          <a:xfrm>
            <a:off x="9191224" y="3402118"/>
            <a:ext cx="2810275" cy="34558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American Diabetes Association Professional Practice Committee for Diabetes (2026) ‘15. Management of diabetes in pregnancy: Standards of Care in Diabetes—2026’, Diabetes Care, 49(Supplement 1), pp. S321–S338.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https://doi.org/10.2337/dc26-S015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Eberle, C.,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Loehnert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Stichling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(2021) ‘Effectiveness of specific mobile health applications (mHealth-apps) in gestational diabetes mellitus: A systematic review’, BMC Pregnancy and Childbirth, 21, article 808.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https://doi.org/10.1186/s12884-021-04274-7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Giaxi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Vivilaki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Iliadou, M.,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Palaska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Diamanti, A. and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Gourounti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(2025) ‘The impact of mobile health (mHealth) apps on gestational diabetes: A systematic review’,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Cureus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17(2), e79375.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https://doi.org/10.7759/cureus.79375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Guo, P., Chen, D., Xu, P., Wang, X., Zhang, W., Mao, M., Zheng, Q., Jin, Y. and Feng, S. (2023) ‘Web-based interventions for pregnant women with gestational diabetes mellitus: Systematic review and meta-analysis’, Journal of Medical Internet Research, 25, e36922.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https://doi.org/10.2196/36922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Diabetes Federation (IDF) (2021) IDF Diabetes Atlas, 10th edition: Global estimates of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hyperglycaemia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pregnancy in 2021.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https://www.ncbi.nlm.nih.gov/books/NBK581940/table/ch3.t19/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Khin, T.N., Ang, W.W. and Lau, Y. (2025) ‘The effect of smartphone application-based self-management interventions compared to face-to-face diabetic interventions for pregnant women with gestational diabetes mellitus: A meta-analysis’, Journal of Diabetes Research, 2025, article 4422330.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https://doi.org/10.1155/jdr/4422330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Kim, J.-I., Park, H., Park, S.-H., Ko, J.-M. and Song, J.-E. (2026) ‘Effects of digital health interventions in pregnant women with gestational diabetes: A systematic review and meta-analysis’, Asian Nursing Research, 20(2), pp. 160–169.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https://doi.org/10.1016/j.anr.2025.11.005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Kytö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et al. (2024) ‘Periodic mobile application (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eMOM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with self-tracking of glucose and lifestyle improves treatment of diet-controlled gestational diabetes without human guidance: A randomized controlled trial’, American Journal of Obstetrics and Gynecology, 231(5), pp. 541.e1–541.e16.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https://doi.org/10.1016/j.ajog.2024.02.303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Laursen, S.H., Boel, L., Udsen, F.W., Secher, P.H., Andersen, J.D., Vestergaard, P., Hejlesen, O.K. and Hangaard, S. (2023) ‘Effectiveness of telemedicine in managing diabetes in pregnancy: A systematic review and meta-analysis’, Journal of Diabetes Science and Technology, 17(5), pp. 1364–1375.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https://doi.org/10.1177/19322968221094626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Leblalta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Kebaili, H., Sim, R. and Lee, S.W.H. (2022) ‘Digital health interventions for gestational diabetes mellitus: A systematic review and meta-analysis of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randomised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controlled trials’, PLOS Digital Health, 1(2), e0000015.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https://doi.org/10.1371/journal.pdig.0000015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Michie, S., van Stralen, M.M. and West, R. (2011) ‘The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wheel: A new method for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characterising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designing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 interventions’, Implementation Science, 6, article 42.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https://doi.org/10.1186/1748-5908-6-42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(NICE) (2020) Diabetes in pregnancy: Management from preconception to the postnatal period. NICE guideline NG3. Updated 16 December 2020.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https://www.nice.org.uk/guidance/ng3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(NICE) (2021) Shared decision making. NICE guideline NG197.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https://www.nice.org.uk/guidance/ng197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(2023, updated 2024) Inclusive digital healthcare: A framework for NHS action on digital inclusion.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https://www.england.nhs.uk/long-read/inclusive-digital-healthcare-a-framework-for-nhs-action-on-digital-inclusion/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Tian, Y., Zhang, S., Huang, F. and Ma, L. (2021) ‘Comparing the efficacies of telemedicine and standard prenatal care on blood glucose control in women with gestational diabetes mellitus: Randomized controlled trial’, JMIR mHealth and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uHealth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9(5), e22881.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https://doi.org/10.2196/22881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Vounzoulaki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et al. (2020) ‘Progression to type 2 diabetes in women with a known history of gestational diabetes: Systematic review and meta-analysis’, BMJ, 369, m1361.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https://doi.org/10.1136/bmj.m1361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H. et al. (2022) ‘IDF Diabetes Atlas: Estimation of global and regional gestational diabetes mellitus prevalence for 2021 by International Association of Diabetes in Pregnancy Study Group’s Criteria’, Diabetes Research and Clinical Practice, 183, 109050.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https://doi.org/10.1016/j.diabres.2021.109050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Wei, H.X., Yang, Y.L., Luo, T.Y. and Chen, W.Q. (2023) ‘Effectiveness of mobile health interventions for pregnant women with gestational diabetes mellitus: A systematic review and meta-analysis’, Journal of Obstetrics and </a:t>
            </a:r>
            <a:r>
              <a:rPr lang="en-US" sz="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Gynaecology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43(2), 2245906.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https://doi.org/10.1080/01443615.2023.2245906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(1986) Ottawa Charter for Health Promotion.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https://www.who.int/publications/i/item/ottawa-charter-for-health-promotion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Yang, Q., Yang, Y., Nie, G. and Lou, J. (2025) ‘The impact of mobile health interventions on maternal-neonatal outcomes in women with gestational diabetes mellitus: A systematic review and meta-analysis’, Frontiers in Endocrinology, 16, article 1707520.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https://doi.org/10.3389/fendo.2025.1707520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Yew, T.W. et al. (2021) ‘A randomized controlled trial to evaluate the effects of a smartphone application-based lifestyle coaching program on gestational weight gain, glycemic control, and maternal and neonatal outcomes in women with gestational diabetes mellitus: The SMART-GDM Study’, Diabetes Care, 44(2), pp. 456–463. Available at: </a:t>
            </a:r>
            <a:r>
              <a:rPr lang="en-US" sz="400" dirty="0">
                <a:latin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https://doi.org/10.2337/dc20-1216</a:t>
            </a:r>
            <a:endParaRPr lang="en-IN" sz="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ts val="681"/>
              </a:lnSpc>
            </a:pPr>
            <a:endParaRPr sz="200" b="0" i="0" u="none" dirty="0">
              <a:solidFill>
                <a:srgbClr val="701A7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2" name="Picture 111">
            <a:extLst>
              <a:ext uri="{FF2B5EF4-FFF2-40B4-BE49-F238E27FC236}">
                <a16:creationId xmlns:a16="http://schemas.microsoft.com/office/drawing/2014/main" id="{DB245179-CFFD-5626-FC83-F17B40CCCD46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52092" y="4158080"/>
            <a:ext cx="2867025" cy="2285887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F39A0296-41FB-9B4E-C9B2-DB8F8B91879B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6219825" y="4309065"/>
            <a:ext cx="2800350" cy="217477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2127</Words>
  <Application>Microsoft Office PowerPoint</Application>
  <PresentationFormat>Widescreen</PresentationFormat>
  <Paragraphs>94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USER</dc:creator>
  <cp:keywords/>
  <cp:lastModifiedBy>geedhruv19@gmail.com</cp:lastModifiedBy>
  <cp:revision>7</cp:revision>
  <dcterms:created xsi:type="dcterms:W3CDTF">2013-01-27T09:14:16Z</dcterms:created>
  <dcterms:modified xsi:type="dcterms:W3CDTF">2026-10-23T11:05:39Z</dcterms:modified>
  <cp:category/>
</cp:coreProperties>
</file>