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urunneher Begum (1709447)" initials="NB(" lastIdx="1" clrIdx="0">
    <p:extLst>
      <p:ext uri="{19B8F6BF-5375-455C-9EA6-DF929625EA0E}">
        <p15:presenceInfo xmlns:p15="http://schemas.microsoft.com/office/powerpoint/2012/main" userId="S::1709447@student.uwtsd.ac.uk::365d04ac-ed32-44f9-8094-c816ba0cfa3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4" autoAdjust="0"/>
    <p:restoredTop sz="94660"/>
  </p:normalViewPr>
  <p:slideViewPr>
    <p:cSldViewPr snapToGrid="0">
      <p:cViewPr>
        <p:scale>
          <a:sx n="75" d="100"/>
          <a:sy n="75" d="100"/>
        </p:scale>
        <p:origin x="45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3-13T14:28:13.780" idx="1">
    <p:pos x="10" y="10"/>
    <p:text/>
    <p:extLst>
      <p:ext uri="{C676402C-5697-4E1C-873F-D02D1690AC5C}">
        <p15:threadingInfo xmlns:p15="http://schemas.microsoft.com/office/powerpoint/2012/main" timeZoneBias="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226D8-2112-4392-B0B5-B4DEEDA0AA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468335-4DEA-484B-A2E1-53C6278126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373CC0-7CA9-423B-9FC3-AAF8DE395279}"/>
              </a:ext>
            </a:extLst>
          </p:cNvPr>
          <p:cNvSpPr>
            <a:spLocks noGrp="1"/>
          </p:cNvSpPr>
          <p:nvPr>
            <p:ph type="dt" sz="half" idx="10"/>
          </p:nvPr>
        </p:nvSpPr>
        <p:spPr/>
        <p:txBody>
          <a:bodyPr/>
          <a:lstStyle/>
          <a:p>
            <a:fld id="{7AC499F5-109F-4397-8C2D-CC4CCACE8594}" type="datetimeFigureOut">
              <a:rPr lang="en-GB" smtClean="0"/>
              <a:t>13/03/2020</a:t>
            </a:fld>
            <a:endParaRPr lang="en-GB"/>
          </a:p>
        </p:txBody>
      </p:sp>
      <p:sp>
        <p:nvSpPr>
          <p:cNvPr id="5" name="Footer Placeholder 4">
            <a:extLst>
              <a:ext uri="{FF2B5EF4-FFF2-40B4-BE49-F238E27FC236}">
                <a16:creationId xmlns:a16="http://schemas.microsoft.com/office/drawing/2014/main" id="{E735E753-DEBF-44FD-9F53-DDE92502A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DF1213-7C09-4148-B16B-E751ED590D06}"/>
              </a:ext>
            </a:extLst>
          </p:cNvPr>
          <p:cNvSpPr>
            <a:spLocks noGrp="1"/>
          </p:cNvSpPr>
          <p:nvPr>
            <p:ph type="sldNum" sz="quarter" idx="12"/>
          </p:nvPr>
        </p:nvSpPr>
        <p:spPr/>
        <p:txBody>
          <a:bodyPr/>
          <a:lstStyle/>
          <a:p>
            <a:fld id="{6FEFF6D7-ED81-4B2A-870B-C6BEC5104B0C}" type="slidenum">
              <a:rPr lang="en-GB" smtClean="0"/>
              <a:t>‹#›</a:t>
            </a:fld>
            <a:endParaRPr lang="en-GB"/>
          </a:p>
        </p:txBody>
      </p:sp>
    </p:spTree>
    <p:extLst>
      <p:ext uri="{BB962C8B-B14F-4D97-AF65-F5344CB8AC3E}">
        <p14:creationId xmlns:p14="http://schemas.microsoft.com/office/powerpoint/2010/main" val="897992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D1D60-5378-4291-81E7-60CC461653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CEFEF1-998A-4913-A1AD-68295039899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A6711F-FEC9-4358-BC6B-31706A781304}"/>
              </a:ext>
            </a:extLst>
          </p:cNvPr>
          <p:cNvSpPr>
            <a:spLocks noGrp="1"/>
          </p:cNvSpPr>
          <p:nvPr>
            <p:ph type="dt" sz="half" idx="10"/>
          </p:nvPr>
        </p:nvSpPr>
        <p:spPr/>
        <p:txBody>
          <a:bodyPr/>
          <a:lstStyle/>
          <a:p>
            <a:fld id="{7AC499F5-109F-4397-8C2D-CC4CCACE8594}" type="datetimeFigureOut">
              <a:rPr lang="en-GB" smtClean="0"/>
              <a:t>13/03/2020</a:t>
            </a:fld>
            <a:endParaRPr lang="en-GB"/>
          </a:p>
        </p:txBody>
      </p:sp>
      <p:sp>
        <p:nvSpPr>
          <p:cNvPr id="5" name="Footer Placeholder 4">
            <a:extLst>
              <a:ext uri="{FF2B5EF4-FFF2-40B4-BE49-F238E27FC236}">
                <a16:creationId xmlns:a16="http://schemas.microsoft.com/office/drawing/2014/main" id="{0D89429D-803D-4121-8328-6A5D5C9F9B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ADE216-0EE5-4DA2-87F8-3A26CA4002A0}"/>
              </a:ext>
            </a:extLst>
          </p:cNvPr>
          <p:cNvSpPr>
            <a:spLocks noGrp="1"/>
          </p:cNvSpPr>
          <p:nvPr>
            <p:ph type="sldNum" sz="quarter" idx="12"/>
          </p:nvPr>
        </p:nvSpPr>
        <p:spPr/>
        <p:txBody>
          <a:bodyPr/>
          <a:lstStyle/>
          <a:p>
            <a:fld id="{6FEFF6D7-ED81-4B2A-870B-C6BEC5104B0C}" type="slidenum">
              <a:rPr lang="en-GB" smtClean="0"/>
              <a:t>‹#›</a:t>
            </a:fld>
            <a:endParaRPr lang="en-GB"/>
          </a:p>
        </p:txBody>
      </p:sp>
    </p:spTree>
    <p:extLst>
      <p:ext uri="{BB962C8B-B14F-4D97-AF65-F5344CB8AC3E}">
        <p14:creationId xmlns:p14="http://schemas.microsoft.com/office/powerpoint/2010/main" val="2925142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A2D06-6F10-4794-92FC-147D428EF4F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802FC8F-5629-4876-8F7C-C5C789D50E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E33C3F0-7F5D-446A-9960-8D59A1D2A53A}"/>
              </a:ext>
            </a:extLst>
          </p:cNvPr>
          <p:cNvSpPr>
            <a:spLocks noGrp="1"/>
          </p:cNvSpPr>
          <p:nvPr>
            <p:ph type="dt" sz="half" idx="10"/>
          </p:nvPr>
        </p:nvSpPr>
        <p:spPr/>
        <p:txBody>
          <a:bodyPr/>
          <a:lstStyle/>
          <a:p>
            <a:fld id="{7AC499F5-109F-4397-8C2D-CC4CCACE8594}" type="datetimeFigureOut">
              <a:rPr lang="en-GB" smtClean="0"/>
              <a:t>13/03/2020</a:t>
            </a:fld>
            <a:endParaRPr lang="en-GB"/>
          </a:p>
        </p:txBody>
      </p:sp>
      <p:sp>
        <p:nvSpPr>
          <p:cNvPr id="5" name="Footer Placeholder 4">
            <a:extLst>
              <a:ext uri="{FF2B5EF4-FFF2-40B4-BE49-F238E27FC236}">
                <a16:creationId xmlns:a16="http://schemas.microsoft.com/office/drawing/2014/main" id="{03EDF3F2-BD25-49B6-92AB-F365C2E1C8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6D02DA-5D2D-4B0D-95E8-86F477D50E9B}"/>
              </a:ext>
            </a:extLst>
          </p:cNvPr>
          <p:cNvSpPr>
            <a:spLocks noGrp="1"/>
          </p:cNvSpPr>
          <p:nvPr>
            <p:ph type="sldNum" sz="quarter" idx="12"/>
          </p:nvPr>
        </p:nvSpPr>
        <p:spPr/>
        <p:txBody>
          <a:bodyPr/>
          <a:lstStyle/>
          <a:p>
            <a:fld id="{6FEFF6D7-ED81-4B2A-870B-C6BEC5104B0C}" type="slidenum">
              <a:rPr lang="en-GB" smtClean="0"/>
              <a:t>‹#›</a:t>
            </a:fld>
            <a:endParaRPr lang="en-GB"/>
          </a:p>
        </p:txBody>
      </p:sp>
    </p:spTree>
    <p:extLst>
      <p:ext uri="{BB962C8B-B14F-4D97-AF65-F5344CB8AC3E}">
        <p14:creationId xmlns:p14="http://schemas.microsoft.com/office/powerpoint/2010/main" val="1093776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0911D-2C8C-4884-A357-49A023CEDA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0126F3-B1C2-4BB0-8EB9-FDAC87BCD1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8B3F149-1C7E-40EC-AF03-D31BD4339E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FCE3D55-C0F1-43AF-B3EC-B1B0E2C2D377}"/>
              </a:ext>
            </a:extLst>
          </p:cNvPr>
          <p:cNvSpPr>
            <a:spLocks noGrp="1"/>
          </p:cNvSpPr>
          <p:nvPr>
            <p:ph type="dt" sz="half" idx="10"/>
          </p:nvPr>
        </p:nvSpPr>
        <p:spPr/>
        <p:txBody>
          <a:bodyPr/>
          <a:lstStyle/>
          <a:p>
            <a:fld id="{7AC499F5-109F-4397-8C2D-CC4CCACE8594}" type="datetimeFigureOut">
              <a:rPr lang="en-GB" smtClean="0"/>
              <a:t>13/03/2020</a:t>
            </a:fld>
            <a:endParaRPr lang="en-GB"/>
          </a:p>
        </p:txBody>
      </p:sp>
      <p:sp>
        <p:nvSpPr>
          <p:cNvPr id="6" name="Footer Placeholder 5">
            <a:extLst>
              <a:ext uri="{FF2B5EF4-FFF2-40B4-BE49-F238E27FC236}">
                <a16:creationId xmlns:a16="http://schemas.microsoft.com/office/drawing/2014/main" id="{235BBE19-2F7E-43AA-9BB1-9CCCFBF589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D4A52B-F078-4EC2-8009-D6D73DF105D2}"/>
              </a:ext>
            </a:extLst>
          </p:cNvPr>
          <p:cNvSpPr>
            <a:spLocks noGrp="1"/>
          </p:cNvSpPr>
          <p:nvPr>
            <p:ph type="sldNum" sz="quarter" idx="12"/>
          </p:nvPr>
        </p:nvSpPr>
        <p:spPr/>
        <p:txBody>
          <a:bodyPr/>
          <a:lstStyle/>
          <a:p>
            <a:fld id="{6FEFF6D7-ED81-4B2A-870B-C6BEC5104B0C}" type="slidenum">
              <a:rPr lang="en-GB" smtClean="0"/>
              <a:t>‹#›</a:t>
            </a:fld>
            <a:endParaRPr lang="en-GB"/>
          </a:p>
        </p:txBody>
      </p:sp>
    </p:spTree>
    <p:extLst>
      <p:ext uri="{BB962C8B-B14F-4D97-AF65-F5344CB8AC3E}">
        <p14:creationId xmlns:p14="http://schemas.microsoft.com/office/powerpoint/2010/main" val="640419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887D8-BEAE-424C-AF82-4CF274EDE78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16D3E0-C1B7-4895-BA33-C52D187A1E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07717F-C25C-4FA3-A80E-83A077B1B7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3DC747B-CD3A-4A94-8855-84D45FD26D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85E3CA3-F521-475C-A552-4BA1C77360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9363A21-9112-4A93-A24D-E208290B56E2}"/>
              </a:ext>
            </a:extLst>
          </p:cNvPr>
          <p:cNvSpPr>
            <a:spLocks noGrp="1"/>
          </p:cNvSpPr>
          <p:nvPr>
            <p:ph type="dt" sz="half" idx="10"/>
          </p:nvPr>
        </p:nvSpPr>
        <p:spPr/>
        <p:txBody>
          <a:bodyPr/>
          <a:lstStyle/>
          <a:p>
            <a:fld id="{7AC499F5-109F-4397-8C2D-CC4CCACE8594}" type="datetimeFigureOut">
              <a:rPr lang="en-GB" smtClean="0"/>
              <a:t>13/03/2020</a:t>
            </a:fld>
            <a:endParaRPr lang="en-GB"/>
          </a:p>
        </p:txBody>
      </p:sp>
      <p:sp>
        <p:nvSpPr>
          <p:cNvPr id="8" name="Footer Placeholder 7">
            <a:extLst>
              <a:ext uri="{FF2B5EF4-FFF2-40B4-BE49-F238E27FC236}">
                <a16:creationId xmlns:a16="http://schemas.microsoft.com/office/drawing/2014/main" id="{2110E8E5-C0A2-4890-B114-6DC673CF6D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B12D3D1-1B00-4F0D-B4D4-FAA519927EBA}"/>
              </a:ext>
            </a:extLst>
          </p:cNvPr>
          <p:cNvSpPr>
            <a:spLocks noGrp="1"/>
          </p:cNvSpPr>
          <p:nvPr>
            <p:ph type="sldNum" sz="quarter" idx="12"/>
          </p:nvPr>
        </p:nvSpPr>
        <p:spPr/>
        <p:txBody>
          <a:bodyPr/>
          <a:lstStyle/>
          <a:p>
            <a:fld id="{6FEFF6D7-ED81-4B2A-870B-C6BEC5104B0C}" type="slidenum">
              <a:rPr lang="en-GB" smtClean="0"/>
              <a:t>‹#›</a:t>
            </a:fld>
            <a:endParaRPr lang="en-GB"/>
          </a:p>
        </p:txBody>
      </p:sp>
    </p:spTree>
    <p:extLst>
      <p:ext uri="{BB962C8B-B14F-4D97-AF65-F5344CB8AC3E}">
        <p14:creationId xmlns:p14="http://schemas.microsoft.com/office/powerpoint/2010/main" val="35701670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F37F2-850C-42E4-8E75-7282C321CF8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8C0013F-514F-4D4C-8C34-0B8BBB020464}"/>
              </a:ext>
            </a:extLst>
          </p:cNvPr>
          <p:cNvSpPr>
            <a:spLocks noGrp="1"/>
          </p:cNvSpPr>
          <p:nvPr>
            <p:ph type="dt" sz="half" idx="10"/>
          </p:nvPr>
        </p:nvSpPr>
        <p:spPr/>
        <p:txBody>
          <a:bodyPr/>
          <a:lstStyle/>
          <a:p>
            <a:fld id="{7AC499F5-109F-4397-8C2D-CC4CCACE8594}" type="datetimeFigureOut">
              <a:rPr lang="en-GB" smtClean="0"/>
              <a:t>13/03/2020</a:t>
            </a:fld>
            <a:endParaRPr lang="en-GB"/>
          </a:p>
        </p:txBody>
      </p:sp>
      <p:sp>
        <p:nvSpPr>
          <p:cNvPr id="4" name="Footer Placeholder 3">
            <a:extLst>
              <a:ext uri="{FF2B5EF4-FFF2-40B4-BE49-F238E27FC236}">
                <a16:creationId xmlns:a16="http://schemas.microsoft.com/office/drawing/2014/main" id="{F9EA1916-31FB-4EEE-9D86-67FD4175DA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3D7DF7-D5AA-409A-8A2E-8D9409DC9265}"/>
              </a:ext>
            </a:extLst>
          </p:cNvPr>
          <p:cNvSpPr>
            <a:spLocks noGrp="1"/>
          </p:cNvSpPr>
          <p:nvPr>
            <p:ph type="sldNum" sz="quarter" idx="12"/>
          </p:nvPr>
        </p:nvSpPr>
        <p:spPr/>
        <p:txBody>
          <a:bodyPr/>
          <a:lstStyle/>
          <a:p>
            <a:fld id="{6FEFF6D7-ED81-4B2A-870B-C6BEC5104B0C}" type="slidenum">
              <a:rPr lang="en-GB" smtClean="0"/>
              <a:t>‹#›</a:t>
            </a:fld>
            <a:endParaRPr lang="en-GB"/>
          </a:p>
        </p:txBody>
      </p:sp>
    </p:spTree>
    <p:extLst>
      <p:ext uri="{BB962C8B-B14F-4D97-AF65-F5344CB8AC3E}">
        <p14:creationId xmlns:p14="http://schemas.microsoft.com/office/powerpoint/2010/main" val="2951352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91952E-32D9-4B52-9235-AECB3933EAC1}"/>
              </a:ext>
            </a:extLst>
          </p:cNvPr>
          <p:cNvSpPr>
            <a:spLocks noGrp="1"/>
          </p:cNvSpPr>
          <p:nvPr>
            <p:ph type="dt" sz="half" idx="10"/>
          </p:nvPr>
        </p:nvSpPr>
        <p:spPr/>
        <p:txBody>
          <a:bodyPr/>
          <a:lstStyle/>
          <a:p>
            <a:fld id="{7AC499F5-109F-4397-8C2D-CC4CCACE8594}" type="datetimeFigureOut">
              <a:rPr lang="en-GB" smtClean="0"/>
              <a:t>13/03/2020</a:t>
            </a:fld>
            <a:endParaRPr lang="en-GB"/>
          </a:p>
        </p:txBody>
      </p:sp>
      <p:sp>
        <p:nvSpPr>
          <p:cNvPr id="3" name="Footer Placeholder 2">
            <a:extLst>
              <a:ext uri="{FF2B5EF4-FFF2-40B4-BE49-F238E27FC236}">
                <a16:creationId xmlns:a16="http://schemas.microsoft.com/office/drawing/2014/main" id="{2AA63A0C-0CA3-41C6-ADE7-608B36EB26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A3E77F1-6726-4038-9234-7A41D3E00F1C}"/>
              </a:ext>
            </a:extLst>
          </p:cNvPr>
          <p:cNvSpPr>
            <a:spLocks noGrp="1"/>
          </p:cNvSpPr>
          <p:nvPr>
            <p:ph type="sldNum" sz="quarter" idx="12"/>
          </p:nvPr>
        </p:nvSpPr>
        <p:spPr/>
        <p:txBody>
          <a:bodyPr/>
          <a:lstStyle/>
          <a:p>
            <a:fld id="{6FEFF6D7-ED81-4B2A-870B-C6BEC5104B0C}" type="slidenum">
              <a:rPr lang="en-GB" smtClean="0"/>
              <a:t>‹#›</a:t>
            </a:fld>
            <a:endParaRPr lang="en-GB"/>
          </a:p>
        </p:txBody>
      </p:sp>
    </p:spTree>
    <p:extLst>
      <p:ext uri="{BB962C8B-B14F-4D97-AF65-F5344CB8AC3E}">
        <p14:creationId xmlns:p14="http://schemas.microsoft.com/office/powerpoint/2010/main" val="11249045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81AAB-BA4F-4445-B907-DF4C3A8A27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155818-394A-4D3B-A4D1-D783666542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51F00B-E7D3-4A45-820E-8C18AC8903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4FA2AF-EC47-41A1-B2E0-A38BF80FDC99}"/>
              </a:ext>
            </a:extLst>
          </p:cNvPr>
          <p:cNvSpPr>
            <a:spLocks noGrp="1"/>
          </p:cNvSpPr>
          <p:nvPr>
            <p:ph type="dt" sz="half" idx="10"/>
          </p:nvPr>
        </p:nvSpPr>
        <p:spPr/>
        <p:txBody>
          <a:bodyPr/>
          <a:lstStyle/>
          <a:p>
            <a:fld id="{7AC499F5-109F-4397-8C2D-CC4CCACE8594}" type="datetimeFigureOut">
              <a:rPr lang="en-GB" smtClean="0"/>
              <a:t>13/03/2020</a:t>
            </a:fld>
            <a:endParaRPr lang="en-GB"/>
          </a:p>
        </p:txBody>
      </p:sp>
      <p:sp>
        <p:nvSpPr>
          <p:cNvPr id="6" name="Footer Placeholder 5">
            <a:extLst>
              <a:ext uri="{FF2B5EF4-FFF2-40B4-BE49-F238E27FC236}">
                <a16:creationId xmlns:a16="http://schemas.microsoft.com/office/drawing/2014/main" id="{ADCF5BFF-71EB-453D-8F13-C34DD13964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71E5D1-1BD3-4605-8D6A-FA3FFE994AA7}"/>
              </a:ext>
            </a:extLst>
          </p:cNvPr>
          <p:cNvSpPr>
            <a:spLocks noGrp="1"/>
          </p:cNvSpPr>
          <p:nvPr>
            <p:ph type="sldNum" sz="quarter" idx="12"/>
          </p:nvPr>
        </p:nvSpPr>
        <p:spPr/>
        <p:txBody>
          <a:bodyPr/>
          <a:lstStyle/>
          <a:p>
            <a:fld id="{6FEFF6D7-ED81-4B2A-870B-C6BEC5104B0C}" type="slidenum">
              <a:rPr lang="en-GB" smtClean="0"/>
              <a:t>‹#›</a:t>
            </a:fld>
            <a:endParaRPr lang="en-GB"/>
          </a:p>
        </p:txBody>
      </p:sp>
    </p:spTree>
    <p:extLst>
      <p:ext uri="{BB962C8B-B14F-4D97-AF65-F5344CB8AC3E}">
        <p14:creationId xmlns:p14="http://schemas.microsoft.com/office/powerpoint/2010/main" val="2086557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A397C-7E3B-40B9-83BC-F700E216EA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3FE9EF4-4251-4EBD-B0A6-99BF49D626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0637D9-5C35-402A-B3F8-B6726BADCE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E3BF1B-5DCC-4AE9-800F-43C8930522C2}"/>
              </a:ext>
            </a:extLst>
          </p:cNvPr>
          <p:cNvSpPr>
            <a:spLocks noGrp="1"/>
          </p:cNvSpPr>
          <p:nvPr>
            <p:ph type="dt" sz="half" idx="10"/>
          </p:nvPr>
        </p:nvSpPr>
        <p:spPr/>
        <p:txBody>
          <a:bodyPr/>
          <a:lstStyle/>
          <a:p>
            <a:fld id="{7AC499F5-109F-4397-8C2D-CC4CCACE8594}" type="datetimeFigureOut">
              <a:rPr lang="en-GB" smtClean="0"/>
              <a:t>13/03/2020</a:t>
            </a:fld>
            <a:endParaRPr lang="en-GB"/>
          </a:p>
        </p:txBody>
      </p:sp>
      <p:sp>
        <p:nvSpPr>
          <p:cNvPr id="6" name="Footer Placeholder 5">
            <a:extLst>
              <a:ext uri="{FF2B5EF4-FFF2-40B4-BE49-F238E27FC236}">
                <a16:creationId xmlns:a16="http://schemas.microsoft.com/office/drawing/2014/main" id="{69314F6E-592F-4368-919E-838BB47FEA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B306C0-230F-4CD6-B28B-1F5926A78180}"/>
              </a:ext>
            </a:extLst>
          </p:cNvPr>
          <p:cNvSpPr>
            <a:spLocks noGrp="1"/>
          </p:cNvSpPr>
          <p:nvPr>
            <p:ph type="sldNum" sz="quarter" idx="12"/>
          </p:nvPr>
        </p:nvSpPr>
        <p:spPr/>
        <p:txBody>
          <a:bodyPr/>
          <a:lstStyle/>
          <a:p>
            <a:fld id="{6FEFF6D7-ED81-4B2A-870B-C6BEC5104B0C}" type="slidenum">
              <a:rPr lang="en-GB" smtClean="0"/>
              <a:t>‹#›</a:t>
            </a:fld>
            <a:endParaRPr lang="en-GB"/>
          </a:p>
        </p:txBody>
      </p:sp>
    </p:spTree>
    <p:extLst>
      <p:ext uri="{BB962C8B-B14F-4D97-AF65-F5344CB8AC3E}">
        <p14:creationId xmlns:p14="http://schemas.microsoft.com/office/powerpoint/2010/main" val="1900634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8BE86-8CE5-49D3-911E-F8968D52F47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3BBBD3-98AE-4F17-A820-9256C71DD7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9F71B5-FB2B-4D2D-AA1F-44F37EFFDAAA}"/>
              </a:ext>
            </a:extLst>
          </p:cNvPr>
          <p:cNvSpPr>
            <a:spLocks noGrp="1"/>
          </p:cNvSpPr>
          <p:nvPr>
            <p:ph type="dt" sz="half" idx="10"/>
          </p:nvPr>
        </p:nvSpPr>
        <p:spPr/>
        <p:txBody>
          <a:bodyPr/>
          <a:lstStyle/>
          <a:p>
            <a:fld id="{7AC499F5-109F-4397-8C2D-CC4CCACE8594}" type="datetimeFigureOut">
              <a:rPr lang="en-GB" smtClean="0"/>
              <a:t>13/03/2020</a:t>
            </a:fld>
            <a:endParaRPr lang="en-GB"/>
          </a:p>
        </p:txBody>
      </p:sp>
      <p:sp>
        <p:nvSpPr>
          <p:cNvPr id="5" name="Footer Placeholder 4">
            <a:extLst>
              <a:ext uri="{FF2B5EF4-FFF2-40B4-BE49-F238E27FC236}">
                <a16:creationId xmlns:a16="http://schemas.microsoft.com/office/drawing/2014/main" id="{348947C6-0B6C-4D1E-B9F9-65EC6AC80E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EAD05C-E1E9-429A-ABC8-C800EED062C5}"/>
              </a:ext>
            </a:extLst>
          </p:cNvPr>
          <p:cNvSpPr>
            <a:spLocks noGrp="1"/>
          </p:cNvSpPr>
          <p:nvPr>
            <p:ph type="sldNum" sz="quarter" idx="12"/>
          </p:nvPr>
        </p:nvSpPr>
        <p:spPr/>
        <p:txBody>
          <a:bodyPr/>
          <a:lstStyle/>
          <a:p>
            <a:fld id="{6FEFF6D7-ED81-4B2A-870B-C6BEC5104B0C}" type="slidenum">
              <a:rPr lang="en-GB" smtClean="0"/>
              <a:t>‹#›</a:t>
            </a:fld>
            <a:endParaRPr lang="en-GB"/>
          </a:p>
        </p:txBody>
      </p:sp>
    </p:spTree>
    <p:extLst>
      <p:ext uri="{BB962C8B-B14F-4D97-AF65-F5344CB8AC3E}">
        <p14:creationId xmlns:p14="http://schemas.microsoft.com/office/powerpoint/2010/main" val="1869236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F338CC-5F0E-4AEC-B46A-561C08F7A05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5989AA-5178-4FCD-97CD-0AB0EB3161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C1CF19-401F-4FE1-90BA-5957C2B48585}"/>
              </a:ext>
            </a:extLst>
          </p:cNvPr>
          <p:cNvSpPr>
            <a:spLocks noGrp="1"/>
          </p:cNvSpPr>
          <p:nvPr>
            <p:ph type="dt" sz="half" idx="10"/>
          </p:nvPr>
        </p:nvSpPr>
        <p:spPr/>
        <p:txBody>
          <a:bodyPr/>
          <a:lstStyle/>
          <a:p>
            <a:fld id="{7AC499F5-109F-4397-8C2D-CC4CCACE8594}" type="datetimeFigureOut">
              <a:rPr lang="en-GB" smtClean="0"/>
              <a:t>13/03/2020</a:t>
            </a:fld>
            <a:endParaRPr lang="en-GB"/>
          </a:p>
        </p:txBody>
      </p:sp>
      <p:sp>
        <p:nvSpPr>
          <p:cNvPr id="5" name="Footer Placeholder 4">
            <a:extLst>
              <a:ext uri="{FF2B5EF4-FFF2-40B4-BE49-F238E27FC236}">
                <a16:creationId xmlns:a16="http://schemas.microsoft.com/office/drawing/2014/main" id="{F5E7AAD9-FB7B-4F50-8112-8069E66627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1E7CC-D238-4EE7-90A8-65FCAB96BD92}"/>
              </a:ext>
            </a:extLst>
          </p:cNvPr>
          <p:cNvSpPr>
            <a:spLocks noGrp="1"/>
          </p:cNvSpPr>
          <p:nvPr>
            <p:ph type="sldNum" sz="quarter" idx="12"/>
          </p:nvPr>
        </p:nvSpPr>
        <p:spPr/>
        <p:txBody>
          <a:bodyPr/>
          <a:lstStyle/>
          <a:p>
            <a:fld id="{6FEFF6D7-ED81-4B2A-870B-C6BEC5104B0C}" type="slidenum">
              <a:rPr lang="en-GB" smtClean="0"/>
              <a:t>‹#›</a:t>
            </a:fld>
            <a:endParaRPr lang="en-GB"/>
          </a:p>
        </p:txBody>
      </p:sp>
    </p:spTree>
    <p:extLst>
      <p:ext uri="{BB962C8B-B14F-4D97-AF65-F5344CB8AC3E}">
        <p14:creationId xmlns:p14="http://schemas.microsoft.com/office/powerpoint/2010/main" val="35564687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4CF8BA-929A-42D4-9920-69F526DCB2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497953-4E11-4D90-A00F-40FEABA6D3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A3B18C-53F6-499E-A1E6-6B28D8858E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C499F5-109F-4397-8C2D-CC4CCACE8594}" type="datetimeFigureOut">
              <a:rPr lang="en-GB" smtClean="0"/>
              <a:t>13/03/2020</a:t>
            </a:fld>
            <a:endParaRPr lang="en-GB"/>
          </a:p>
        </p:txBody>
      </p:sp>
      <p:sp>
        <p:nvSpPr>
          <p:cNvPr id="5" name="Footer Placeholder 4">
            <a:extLst>
              <a:ext uri="{FF2B5EF4-FFF2-40B4-BE49-F238E27FC236}">
                <a16:creationId xmlns:a16="http://schemas.microsoft.com/office/drawing/2014/main" id="{581F1453-C221-4743-A2EF-5E3692D15A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98A6E59-3598-48E7-8760-FB88DDC45A4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EFF6D7-ED81-4B2A-870B-C6BEC5104B0C}" type="slidenum">
              <a:rPr lang="en-GB" smtClean="0"/>
              <a:t>‹#›</a:t>
            </a:fld>
            <a:endParaRPr lang="en-GB"/>
          </a:p>
        </p:txBody>
      </p:sp>
    </p:spTree>
    <p:extLst>
      <p:ext uri="{BB962C8B-B14F-4D97-AF65-F5344CB8AC3E}">
        <p14:creationId xmlns:p14="http://schemas.microsoft.com/office/powerpoint/2010/main" val="1884423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11C01AA2-FADB-41CB-A669-A6B69FFE5EBE}"/>
              </a:ext>
            </a:extLst>
          </p:cNvPr>
          <p:cNvGraphicFramePr>
            <a:graphicFrameLocks noGrp="1"/>
          </p:cNvGraphicFramePr>
          <p:nvPr>
            <p:extLst>
              <p:ext uri="{D42A27DB-BD31-4B8C-83A1-F6EECF244321}">
                <p14:modId xmlns:p14="http://schemas.microsoft.com/office/powerpoint/2010/main" val="2013118771"/>
              </p:ext>
            </p:extLst>
          </p:nvPr>
        </p:nvGraphicFramePr>
        <p:xfrm>
          <a:off x="1451810" y="1772652"/>
          <a:ext cx="8967538" cy="4106777"/>
        </p:xfrm>
        <a:graphic>
          <a:graphicData uri="http://schemas.openxmlformats.org/drawingml/2006/table">
            <a:tbl>
              <a:tblPr firstRow="1" firstCol="1" bandRow="1">
                <a:tableStyleId>{F5AB1C69-6EDB-4FF4-983F-18BD219EF322}</a:tableStyleId>
              </a:tblPr>
              <a:tblGrid>
                <a:gridCol w="4483769">
                  <a:extLst>
                    <a:ext uri="{9D8B030D-6E8A-4147-A177-3AD203B41FA5}">
                      <a16:colId xmlns:a16="http://schemas.microsoft.com/office/drawing/2014/main" val="3693478959"/>
                    </a:ext>
                  </a:extLst>
                </a:gridCol>
                <a:gridCol w="4483769">
                  <a:extLst>
                    <a:ext uri="{9D8B030D-6E8A-4147-A177-3AD203B41FA5}">
                      <a16:colId xmlns:a16="http://schemas.microsoft.com/office/drawing/2014/main" val="3818000563"/>
                    </a:ext>
                  </a:extLst>
                </a:gridCol>
              </a:tblGrid>
              <a:tr h="633857">
                <a:tc>
                  <a:txBody>
                    <a:bodyPr/>
                    <a:lstStyle/>
                    <a:p>
                      <a:pPr algn="l">
                        <a:lnSpc>
                          <a:spcPct val="100000"/>
                        </a:lnSpc>
                        <a:spcAft>
                          <a:spcPts val="800"/>
                        </a:spcAft>
                      </a:pPr>
                      <a:r>
                        <a:rPr lang="en-GB" sz="1100">
                          <a:effectLst/>
                        </a:rPr>
                        <a:t>Name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0000"/>
                        </a:lnSpc>
                        <a:spcAft>
                          <a:spcPts val="800"/>
                        </a:spcAft>
                      </a:pPr>
                      <a:r>
                        <a:rPr lang="en-GB" sz="1100">
                          <a:effectLst/>
                        </a:rPr>
                        <a:t>Nurunneher begum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74992768"/>
                  </a:ext>
                </a:extLst>
              </a:tr>
              <a:tr h="576111">
                <a:tc>
                  <a:txBody>
                    <a:bodyPr/>
                    <a:lstStyle/>
                    <a:p>
                      <a:pPr algn="l">
                        <a:lnSpc>
                          <a:spcPct val="100000"/>
                        </a:lnSpc>
                        <a:spcAft>
                          <a:spcPts val="800"/>
                        </a:spcAft>
                      </a:pPr>
                      <a:r>
                        <a:rPr lang="en-GB" sz="1100">
                          <a:effectLst/>
                        </a:rPr>
                        <a:t>Student number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0000"/>
                        </a:lnSpc>
                        <a:spcAft>
                          <a:spcPts val="800"/>
                        </a:spcAft>
                      </a:pPr>
                      <a:r>
                        <a:rPr lang="en-GB" sz="1100" dirty="0">
                          <a:effectLst/>
                        </a:rPr>
                        <a:t>1709447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31834045"/>
                  </a:ext>
                </a:extLst>
              </a:tr>
              <a:tr h="1008667">
                <a:tc>
                  <a:txBody>
                    <a:bodyPr/>
                    <a:lstStyle/>
                    <a:p>
                      <a:pPr algn="l">
                        <a:lnSpc>
                          <a:spcPct val="100000"/>
                        </a:lnSpc>
                        <a:spcAft>
                          <a:spcPts val="800"/>
                        </a:spcAft>
                      </a:pPr>
                      <a:r>
                        <a:rPr lang="en-GB" sz="1100">
                          <a:effectLst/>
                        </a:rPr>
                        <a:t>Module title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0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Understanding and Engaging in the Customer Experience</a:t>
                      </a:r>
                    </a:p>
                  </a:txBody>
                  <a:tcPr marL="68580" marR="68580" marT="0" marB="0"/>
                </a:tc>
                <a:extLst>
                  <a:ext uri="{0D108BD9-81ED-4DB2-BD59-A6C34878D82A}">
                    <a16:rowId xmlns:a16="http://schemas.microsoft.com/office/drawing/2014/main" val="1357287924"/>
                  </a:ext>
                </a:extLst>
              </a:tr>
              <a:tr h="620428">
                <a:tc>
                  <a:txBody>
                    <a:bodyPr/>
                    <a:lstStyle/>
                    <a:p>
                      <a:pPr algn="l">
                        <a:lnSpc>
                          <a:spcPct val="100000"/>
                        </a:lnSpc>
                        <a:spcAft>
                          <a:spcPts val="800"/>
                        </a:spcAft>
                      </a:pPr>
                      <a:r>
                        <a:rPr lang="en-GB" sz="1100">
                          <a:effectLst/>
                        </a:rPr>
                        <a:t>Module code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0000"/>
                        </a:lnSpc>
                        <a:spcAft>
                          <a:spcPts val="800"/>
                        </a:spcAft>
                      </a:pPr>
                      <a:r>
                        <a:rPr lang="en-GB" sz="1100" dirty="0">
                          <a:effectLst/>
                        </a:rPr>
                        <a:t>BMSK5003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27594563"/>
                  </a:ext>
                </a:extLst>
              </a:tr>
              <a:tr h="633857">
                <a:tc>
                  <a:txBody>
                    <a:bodyPr/>
                    <a:lstStyle/>
                    <a:p>
                      <a:pPr algn="l">
                        <a:lnSpc>
                          <a:spcPct val="100000"/>
                        </a:lnSpc>
                        <a:spcAft>
                          <a:spcPts val="800"/>
                        </a:spcAft>
                      </a:pPr>
                      <a:r>
                        <a:rPr lang="en-GB" sz="1100">
                          <a:effectLst/>
                        </a:rPr>
                        <a:t>Assignment title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0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 critical perspective of ASDA in relation to its CRM, Ethics, Sustainability and Quality Policies and Operations</a:t>
                      </a:r>
                    </a:p>
                  </a:txBody>
                  <a:tcPr marL="68580" marR="68580" marT="0" marB="0"/>
                </a:tc>
                <a:extLst>
                  <a:ext uri="{0D108BD9-81ED-4DB2-BD59-A6C34878D82A}">
                    <a16:rowId xmlns:a16="http://schemas.microsoft.com/office/drawing/2014/main" val="1214026570"/>
                  </a:ext>
                </a:extLst>
              </a:tr>
              <a:tr h="633857">
                <a:tc>
                  <a:txBody>
                    <a:bodyPr/>
                    <a:lstStyle/>
                    <a:p>
                      <a:pPr algn="l">
                        <a:lnSpc>
                          <a:spcPct val="100000"/>
                        </a:lnSpc>
                        <a:spcAft>
                          <a:spcPts val="800"/>
                        </a:spcAft>
                      </a:pPr>
                      <a:r>
                        <a:rPr lang="en-GB" sz="1100">
                          <a:effectLst/>
                        </a:rPr>
                        <a:t>Lecturers name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0000"/>
                        </a:lnSpc>
                        <a:spcAft>
                          <a:spcPts val="800"/>
                        </a:spcAft>
                      </a:pPr>
                      <a:r>
                        <a:rPr lang="en-GB" sz="1100" dirty="0">
                          <a:effectLst/>
                        </a:rPr>
                        <a:t>Dr </a:t>
                      </a:r>
                      <a:r>
                        <a:rPr lang="en-GB" sz="1100" dirty="0" err="1">
                          <a:effectLst/>
                        </a:rPr>
                        <a:t>Olu</a:t>
                      </a:r>
                      <a:r>
                        <a:rPr lang="en-GB" sz="1100" dirty="0">
                          <a:effectLst/>
                        </a:rPr>
                        <a:t> </a:t>
                      </a:r>
                      <a:r>
                        <a:rPr lang="en-GB" sz="1100" dirty="0" err="1">
                          <a:effectLst/>
                        </a:rPr>
                        <a:t>Adegbite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76089512"/>
                  </a:ext>
                </a:extLst>
              </a:tr>
            </a:tbl>
          </a:graphicData>
        </a:graphic>
      </p:graphicFrame>
      <p:sp>
        <p:nvSpPr>
          <p:cNvPr id="5" name="Rectangle 1">
            <a:extLst>
              <a:ext uri="{FF2B5EF4-FFF2-40B4-BE49-F238E27FC236}">
                <a16:creationId xmlns:a16="http://schemas.microsoft.com/office/drawing/2014/main" id="{F2873227-67EA-44B4-9291-74CC7DAE5AD1}"/>
              </a:ext>
            </a:extLst>
          </p:cNvPr>
          <p:cNvSpPr>
            <a:spLocks noChangeArrowheads="1"/>
          </p:cNvSpPr>
          <p:nvPr/>
        </p:nvSpPr>
        <p:spPr bwMode="auto">
          <a:xfrm>
            <a:off x="2925763" y="30305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rgbClr val="2F5496"/>
                </a:solidFill>
                <a:effectLst/>
                <a:latin typeface="Arial" panose="020B0604020202020204" pitchFamily="34" charset="0"/>
                <a:ea typeface="Times New Roman" panose="02020603050405020304" pitchFamily="18" charset="0"/>
                <a:cs typeface="Arial" panose="020B0604020202020204" pitchFamily="34" charset="0"/>
              </a:rPr>
              <a:t> </a:t>
            </a:r>
            <a:endParaRPr kumimoji="0" lang="en-GB" altLang="en-US" sz="1600" b="0" i="0" u="none" strike="noStrike" cap="none" normalizeH="0" baseline="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78161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54B48B4-9026-4536-91DB-692F280053EF}"/>
              </a:ext>
            </a:extLst>
          </p:cNvPr>
          <p:cNvSpPr>
            <a:spLocks noGrp="1"/>
          </p:cNvSpPr>
          <p:nvPr>
            <p:ph type="title"/>
          </p:nvPr>
        </p:nvSpPr>
        <p:spPr>
          <a:xfrm>
            <a:off x="1624263" y="2205957"/>
            <a:ext cx="8943473" cy="2739022"/>
          </a:xfrm>
        </p:spPr>
        <p:txBody>
          <a:bodyPr>
            <a:normAutofit/>
          </a:bodyPr>
          <a:lstStyle/>
          <a:p>
            <a:r>
              <a:rPr lang="en-GB" sz="4800" dirty="0">
                <a:solidFill>
                  <a:schemeClr val="accent2">
                    <a:lumMod val="75000"/>
                  </a:schemeClr>
                </a:solidFill>
                <a:latin typeface="Arial" panose="020B0604020202020204" pitchFamily="34" charset="0"/>
                <a:cs typeface="Arial" panose="020B0604020202020204" pitchFamily="34" charset="0"/>
              </a:rPr>
              <a:t>Asda Ethics, Sustainability, and Customer relationship management</a:t>
            </a:r>
          </a:p>
        </p:txBody>
      </p:sp>
    </p:spTree>
    <p:extLst>
      <p:ext uri="{BB962C8B-B14F-4D97-AF65-F5344CB8AC3E}">
        <p14:creationId xmlns:p14="http://schemas.microsoft.com/office/powerpoint/2010/main" val="2129257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0065D-8B98-4EC6-8B83-6A33D10378F6}"/>
              </a:ext>
            </a:extLst>
          </p:cNvPr>
          <p:cNvSpPr>
            <a:spLocks noGrp="1"/>
          </p:cNvSpPr>
          <p:nvPr>
            <p:ph type="title"/>
          </p:nvPr>
        </p:nvSpPr>
        <p:spPr/>
        <p:txBody>
          <a:bodyPr/>
          <a:lstStyle/>
          <a:p>
            <a:r>
              <a:rPr lang="en-GB" dirty="0"/>
              <a:t>Customer Relationship Management </a:t>
            </a:r>
          </a:p>
        </p:txBody>
      </p:sp>
      <p:sp>
        <p:nvSpPr>
          <p:cNvPr id="3" name="Content Placeholder 2">
            <a:extLst>
              <a:ext uri="{FF2B5EF4-FFF2-40B4-BE49-F238E27FC236}">
                <a16:creationId xmlns:a16="http://schemas.microsoft.com/office/drawing/2014/main" id="{7CD5967A-54DC-4926-B835-82C28D3D3B70}"/>
              </a:ext>
            </a:extLst>
          </p:cNvPr>
          <p:cNvSpPr>
            <a:spLocks noGrp="1"/>
          </p:cNvSpPr>
          <p:nvPr>
            <p:ph idx="1"/>
          </p:nvPr>
        </p:nvSpPr>
        <p:spPr/>
        <p:txBody>
          <a:bodyPr>
            <a:normAutofit fontScale="92500" lnSpcReduction="10000"/>
          </a:bodyPr>
          <a:lstStyle/>
          <a:p>
            <a:r>
              <a:rPr lang="en-GB" dirty="0"/>
              <a:t>Asda CRM is to develop a large management control strategy of data from customers to understand shoppers better in what they want and expect out of Asda</a:t>
            </a:r>
          </a:p>
          <a:p>
            <a:endParaRPr lang="en-GB" dirty="0"/>
          </a:p>
          <a:p>
            <a:r>
              <a:rPr lang="en-GB" dirty="0"/>
              <a:t>Provide effective, efficient and consistent service by training more staff to understand what customers needs and wants are.</a:t>
            </a:r>
          </a:p>
          <a:p>
            <a:endParaRPr lang="en-GB" dirty="0"/>
          </a:p>
          <a:p>
            <a:r>
              <a:rPr lang="en-GB" dirty="0"/>
              <a:t>Use Market strategy to attract customers and make products appealing</a:t>
            </a:r>
          </a:p>
          <a:p>
            <a:endParaRPr lang="en-GB" dirty="0"/>
          </a:p>
          <a:p>
            <a:r>
              <a:rPr lang="en-GB" dirty="0"/>
              <a:t>The consistency to keep existing customers happy and introduce new strategies to attract  new customers but keep costs down in marketing.</a:t>
            </a:r>
          </a:p>
        </p:txBody>
      </p:sp>
    </p:spTree>
    <p:extLst>
      <p:ext uri="{BB962C8B-B14F-4D97-AF65-F5344CB8AC3E}">
        <p14:creationId xmlns:p14="http://schemas.microsoft.com/office/powerpoint/2010/main" val="549172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D3EC9-72A4-4E73-935C-2AC355644C7D}"/>
              </a:ext>
            </a:extLst>
          </p:cNvPr>
          <p:cNvSpPr>
            <a:spLocks noGrp="1"/>
          </p:cNvSpPr>
          <p:nvPr>
            <p:ph type="title"/>
          </p:nvPr>
        </p:nvSpPr>
        <p:spPr/>
        <p:txBody>
          <a:bodyPr>
            <a:normAutofit/>
          </a:bodyPr>
          <a:lstStyle/>
          <a:p>
            <a:r>
              <a:rPr lang="en-GB" dirty="0"/>
              <a:t>Ethics in an organization </a:t>
            </a:r>
            <a:br>
              <a:rPr lang="en-GB" dirty="0"/>
            </a:br>
            <a:endParaRPr lang="en-GB" dirty="0"/>
          </a:p>
        </p:txBody>
      </p:sp>
      <p:sp>
        <p:nvSpPr>
          <p:cNvPr id="3" name="Content Placeholder 2">
            <a:extLst>
              <a:ext uri="{FF2B5EF4-FFF2-40B4-BE49-F238E27FC236}">
                <a16:creationId xmlns:a16="http://schemas.microsoft.com/office/drawing/2014/main" id="{585366BA-23F3-4BD6-8C29-40D68A072C2B}"/>
              </a:ext>
            </a:extLst>
          </p:cNvPr>
          <p:cNvSpPr>
            <a:spLocks noGrp="1"/>
          </p:cNvSpPr>
          <p:nvPr>
            <p:ph idx="1"/>
          </p:nvPr>
        </p:nvSpPr>
        <p:spPr/>
        <p:txBody>
          <a:bodyPr>
            <a:normAutofit fontScale="70000" lnSpcReduction="20000"/>
          </a:bodyPr>
          <a:lstStyle/>
          <a:p>
            <a:r>
              <a:rPr lang="en-GB" dirty="0"/>
              <a:t>Ethics in an organisation is a level of quality in a business and how they manage the flow of all departments to liaise with one another.</a:t>
            </a:r>
          </a:p>
          <a:p>
            <a:endParaRPr lang="en-GB" dirty="0"/>
          </a:p>
          <a:p>
            <a:r>
              <a:rPr lang="en-GB" dirty="0"/>
              <a:t>Ethics of Empathy, Honesty, Importance, good leadership qualities and no discrimination are basic acts one follows in a business.</a:t>
            </a:r>
          </a:p>
          <a:p>
            <a:endParaRPr lang="en-GB" dirty="0"/>
          </a:p>
          <a:p>
            <a:r>
              <a:rPr lang="en-GB" dirty="0"/>
              <a:t>Treat everyone with equal respect no matter what the race, Religion or Culture to enhance just treatment and better customer relationship to enhance a good image in the society.</a:t>
            </a:r>
          </a:p>
          <a:p>
            <a:endParaRPr lang="en-GB" dirty="0"/>
          </a:p>
          <a:p>
            <a:r>
              <a:rPr lang="en-GB" dirty="0"/>
              <a:t>A set of rules to trade under in a business to keep surroundings such as social and community aspects at bay and have a good impact in trading to avoid health issues by disposing of waste efficiently and use of chemicals handled appropriately to avoid air pollution.</a:t>
            </a:r>
          </a:p>
          <a:p>
            <a:endParaRPr lang="en-GB" dirty="0"/>
          </a:p>
          <a:p>
            <a:r>
              <a:rPr lang="en-GB" dirty="0"/>
              <a:t>Follow business laws in the running of its business by withholding from bribery, money laundering and tax credits manipulation to maintain an effective flow of business.  </a:t>
            </a:r>
          </a:p>
        </p:txBody>
      </p:sp>
    </p:spTree>
    <p:extLst>
      <p:ext uri="{BB962C8B-B14F-4D97-AF65-F5344CB8AC3E}">
        <p14:creationId xmlns:p14="http://schemas.microsoft.com/office/powerpoint/2010/main" val="564715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B7917-4D7B-496E-9F6C-E784C798CBCC}"/>
              </a:ext>
            </a:extLst>
          </p:cNvPr>
          <p:cNvSpPr>
            <a:spLocks noGrp="1"/>
          </p:cNvSpPr>
          <p:nvPr>
            <p:ph type="title"/>
          </p:nvPr>
        </p:nvSpPr>
        <p:spPr/>
        <p:txBody>
          <a:bodyPr/>
          <a:lstStyle/>
          <a:p>
            <a:r>
              <a:rPr lang="en-GB" dirty="0"/>
              <a:t>Sustainability and Quality</a:t>
            </a:r>
          </a:p>
        </p:txBody>
      </p:sp>
      <p:sp>
        <p:nvSpPr>
          <p:cNvPr id="3" name="Content Placeholder 2">
            <a:extLst>
              <a:ext uri="{FF2B5EF4-FFF2-40B4-BE49-F238E27FC236}">
                <a16:creationId xmlns:a16="http://schemas.microsoft.com/office/drawing/2014/main" id="{C494A1E0-BFAB-4AF7-B5F6-72B01E34A9AA}"/>
              </a:ext>
            </a:extLst>
          </p:cNvPr>
          <p:cNvSpPr>
            <a:spLocks noGrp="1"/>
          </p:cNvSpPr>
          <p:nvPr>
            <p:ph idx="1"/>
          </p:nvPr>
        </p:nvSpPr>
        <p:spPr/>
        <p:txBody>
          <a:bodyPr>
            <a:normAutofit fontScale="85000" lnSpcReduction="20000"/>
          </a:bodyPr>
          <a:lstStyle/>
          <a:p>
            <a:r>
              <a:rPr lang="en-GB" dirty="0"/>
              <a:t>Sustainability is the way a business proceeds towards creating a value to an organisation by managing its environmental, ecological and social issues.</a:t>
            </a:r>
          </a:p>
          <a:p>
            <a:endParaRPr lang="en-GB" dirty="0"/>
          </a:p>
          <a:p>
            <a:r>
              <a:rPr lang="en-GB" dirty="0"/>
              <a:t>Dealing with energy efficiency, waste reduction, air pollution, social impact, health care initiatives and increase resource productivity by optimizing the process of material usage and packaging.</a:t>
            </a:r>
          </a:p>
          <a:p>
            <a:endParaRPr lang="en-GB" dirty="0"/>
          </a:p>
          <a:p>
            <a:r>
              <a:rPr lang="en-GB" dirty="0"/>
              <a:t>Developing strategies to deal with climate change and protect the environment. Help those in the supply chain to grow and build a better future for themselves for a better lifestyle.</a:t>
            </a:r>
          </a:p>
          <a:p>
            <a:endParaRPr lang="en-GB" dirty="0"/>
          </a:p>
          <a:p>
            <a:r>
              <a:rPr lang="en-GB" dirty="0"/>
              <a:t>Raise quality standards in products and resources by using appropriate supply chains according to quality standards policy   </a:t>
            </a:r>
          </a:p>
        </p:txBody>
      </p:sp>
    </p:spTree>
    <p:extLst>
      <p:ext uri="{BB962C8B-B14F-4D97-AF65-F5344CB8AC3E}">
        <p14:creationId xmlns:p14="http://schemas.microsoft.com/office/powerpoint/2010/main" val="12594262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8964D-19B9-4389-82BE-B0117A84FDB5}"/>
              </a:ext>
            </a:extLst>
          </p:cNvPr>
          <p:cNvSpPr>
            <a:spLocks noGrp="1"/>
          </p:cNvSpPr>
          <p:nvPr>
            <p:ph type="title"/>
          </p:nvPr>
        </p:nvSpPr>
        <p:spPr/>
        <p:txBody>
          <a:bodyPr>
            <a:normAutofit fontScale="90000"/>
          </a:bodyPr>
          <a:lstStyle/>
          <a:p>
            <a:r>
              <a:rPr lang="en-GB" dirty="0"/>
              <a:t>Benefits and drawbacks of operating CRM, Ethics and Sustainability and Quality systems to stakeholders in an organization.</a:t>
            </a:r>
          </a:p>
        </p:txBody>
      </p:sp>
      <p:sp>
        <p:nvSpPr>
          <p:cNvPr id="3" name="Content Placeholder 2">
            <a:extLst>
              <a:ext uri="{FF2B5EF4-FFF2-40B4-BE49-F238E27FC236}">
                <a16:creationId xmlns:a16="http://schemas.microsoft.com/office/drawing/2014/main" id="{418C1625-FC73-4A69-B68C-074501E6D88E}"/>
              </a:ext>
            </a:extLst>
          </p:cNvPr>
          <p:cNvSpPr>
            <a:spLocks noGrp="1"/>
          </p:cNvSpPr>
          <p:nvPr>
            <p:ph idx="1"/>
          </p:nvPr>
        </p:nvSpPr>
        <p:spPr/>
        <p:txBody>
          <a:bodyPr>
            <a:normAutofit fontScale="62500" lnSpcReduction="20000"/>
          </a:bodyPr>
          <a:lstStyle/>
          <a:p>
            <a:endParaRPr lang="en-GB" dirty="0"/>
          </a:p>
          <a:p>
            <a:r>
              <a:rPr lang="en-GB" b="1" dirty="0"/>
              <a:t>CRM benefits and Drawbacks</a:t>
            </a:r>
          </a:p>
          <a:p>
            <a:endParaRPr lang="en-GB" dirty="0"/>
          </a:p>
          <a:p>
            <a:r>
              <a:rPr lang="en-GB" dirty="0"/>
              <a:t>By investing in to a CRM system creates better customer service by organizing a controlled input data collection of customer journeys, interactions, feedbacks and customer satisfaction to measure the CRM for development of the business</a:t>
            </a:r>
          </a:p>
          <a:p>
            <a:r>
              <a:rPr lang="en-GB" dirty="0"/>
              <a:t>Customer feedbacks and suggestions can help a company to define what they need for the organization to grow and develop.</a:t>
            </a:r>
          </a:p>
          <a:p>
            <a:r>
              <a:rPr lang="en-GB" dirty="0"/>
              <a:t>A better marketing engagement policy is recognised by stakeholders to return and re-invest in an organisation to increase sales.</a:t>
            </a:r>
          </a:p>
          <a:p>
            <a:r>
              <a:rPr lang="en-GB" dirty="0"/>
              <a:t>A good CRM operation means valued customers and better brand image.</a:t>
            </a:r>
          </a:p>
          <a:p>
            <a:r>
              <a:rPr lang="en-GB" dirty="0">
                <a:solidFill>
                  <a:srgbClr val="FF0000"/>
                </a:solidFill>
              </a:rPr>
              <a:t>The drawbacks of a CRM system would be the cost of running such systems.</a:t>
            </a:r>
          </a:p>
          <a:p>
            <a:r>
              <a:rPr lang="en-GB" dirty="0">
                <a:solidFill>
                  <a:srgbClr val="FF0000"/>
                </a:solidFill>
              </a:rPr>
              <a:t>Weak leadership qualities can cause an impact on the CRM plan by poor communication, lack of commitment or culture resistance may affect customer relations and loss of business.</a:t>
            </a:r>
          </a:p>
          <a:p>
            <a:r>
              <a:rPr lang="en-GB" dirty="0">
                <a:solidFill>
                  <a:srgbClr val="FF0000"/>
                </a:solidFill>
              </a:rPr>
              <a:t>Staff satisfaction can lead to negative feedback within the business that may afflict the business but satisfied staff can make a positive impact to customer relations.   </a:t>
            </a:r>
          </a:p>
        </p:txBody>
      </p:sp>
    </p:spTree>
    <p:extLst>
      <p:ext uri="{BB962C8B-B14F-4D97-AF65-F5344CB8AC3E}">
        <p14:creationId xmlns:p14="http://schemas.microsoft.com/office/powerpoint/2010/main" val="3160774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A700C-61B9-4330-A310-C1FE5D9BE677}"/>
              </a:ext>
            </a:extLst>
          </p:cNvPr>
          <p:cNvSpPr>
            <a:spLocks noGrp="1"/>
          </p:cNvSpPr>
          <p:nvPr>
            <p:ph type="title"/>
          </p:nvPr>
        </p:nvSpPr>
        <p:spPr/>
        <p:txBody>
          <a:bodyPr/>
          <a:lstStyle/>
          <a:p>
            <a:r>
              <a:rPr lang="en-GB" dirty="0"/>
              <a:t>Benefits and drawbacks of ethics</a:t>
            </a:r>
          </a:p>
        </p:txBody>
      </p:sp>
      <p:sp>
        <p:nvSpPr>
          <p:cNvPr id="3" name="Content Placeholder 2">
            <a:extLst>
              <a:ext uri="{FF2B5EF4-FFF2-40B4-BE49-F238E27FC236}">
                <a16:creationId xmlns:a16="http://schemas.microsoft.com/office/drawing/2014/main" id="{1D9831AC-4853-4E57-960F-AB8DB33B511C}"/>
              </a:ext>
            </a:extLst>
          </p:cNvPr>
          <p:cNvSpPr>
            <a:spLocks noGrp="1"/>
          </p:cNvSpPr>
          <p:nvPr>
            <p:ph idx="1"/>
          </p:nvPr>
        </p:nvSpPr>
        <p:spPr/>
        <p:txBody>
          <a:bodyPr>
            <a:normAutofit fontScale="85000" lnSpcReduction="20000"/>
          </a:bodyPr>
          <a:lstStyle/>
          <a:p>
            <a:r>
              <a:rPr lang="en-GB" dirty="0"/>
              <a:t>Better ethical system means higher sales and purchase and supporting demand from positive consumers with secure customers.</a:t>
            </a:r>
          </a:p>
          <a:p>
            <a:r>
              <a:rPr lang="en-GB" dirty="0"/>
              <a:t>Better business awareness for stakeholders to invest in and a better brand recognition</a:t>
            </a:r>
          </a:p>
          <a:p>
            <a:r>
              <a:rPr lang="en-GB" dirty="0"/>
              <a:t>Good motivated employers and better recruitment rate.</a:t>
            </a:r>
          </a:p>
          <a:p>
            <a:r>
              <a:rPr lang="en-GB" dirty="0"/>
              <a:t>New sources of  finance and investors who see potential in the business from an ethical objective.</a:t>
            </a:r>
          </a:p>
          <a:p>
            <a:r>
              <a:rPr lang="en-GB" dirty="0">
                <a:solidFill>
                  <a:srgbClr val="FF0000"/>
                </a:solidFill>
              </a:rPr>
              <a:t>Drawbacks would be the sourcing of products from suppliers with good credibility such as fair trade suppliers instead of low price traders.</a:t>
            </a:r>
          </a:p>
          <a:p>
            <a:r>
              <a:rPr lang="en-GB" dirty="0">
                <a:solidFill>
                  <a:srgbClr val="FF0000"/>
                </a:solidFill>
              </a:rPr>
              <a:t>Training of employees, staff and managers in communication of the ethical policy.</a:t>
            </a:r>
          </a:p>
          <a:p>
            <a:r>
              <a:rPr lang="en-GB" dirty="0">
                <a:solidFill>
                  <a:srgbClr val="FF0000"/>
                </a:solidFill>
              </a:rPr>
              <a:t>Using child or forced labour to produce products which is against ethics and Humanity.</a:t>
            </a:r>
          </a:p>
          <a:p>
            <a:endParaRPr lang="en-GB" dirty="0"/>
          </a:p>
        </p:txBody>
      </p:sp>
    </p:spTree>
    <p:extLst>
      <p:ext uri="{BB962C8B-B14F-4D97-AF65-F5344CB8AC3E}">
        <p14:creationId xmlns:p14="http://schemas.microsoft.com/office/powerpoint/2010/main" val="23954075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7B5B9-5427-49C7-A2C7-1ED0DE32379E}"/>
              </a:ext>
            </a:extLst>
          </p:cNvPr>
          <p:cNvSpPr>
            <a:spLocks noGrp="1"/>
          </p:cNvSpPr>
          <p:nvPr>
            <p:ph type="title"/>
          </p:nvPr>
        </p:nvSpPr>
        <p:spPr/>
        <p:txBody>
          <a:bodyPr/>
          <a:lstStyle/>
          <a:p>
            <a:r>
              <a:rPr lang="en-GB" dirty="0"/>
              <a:t>Benefits of sustainability</a:t>
            </a:r>
          </a:p>
        </p:txBody>
      </p:sp>
      <p:sp>
        <p:nvSpPr>
          <p:cNvPr id="3" name="Content Placeholder 2">
            <a:extLst>
              <a:ext uri="{FF2B5EF4-FFF2-40B4-BE49-F238E27FC236}">
                <a16:creationId xmlns:a16="http://schemas.microsoft.com/office/drawing/2014/main" id="{F5BC0228-E4E5-44FE-B540-17F8241CE3DC}"/>
              </a:ext>
            </a:extLst>
          </p:cNvPr>
          <p:cNvSpPr>
            <a:spLocks noGrp="1"/>
          </p:cNvSpPr>
          <p:nvPr>
            <p:ph idx="1"/>
          </p:nvPr>
        </p:nvSpPr>
        <p:spPr/>
        <p:txBody>
          <a:bodyPr>
            <a:normAutofit fontScale="70000" lnSpcReduction="20000"/>
          </a:bodyPr>
          <a:lstStyle/>
          <a:p>
            <a:r>
              <a:rPr lang="en-GB" dirty="0"/>
              <a:t>A good sustainability process gives increased productivity to the business and  lower costs.</a:t>
            </a:r>
          </a:p>
          <a:p>
            <a:r>
              <a:rPr lang="en-GB" dirty="0"/>
              <a:t>Brand image is more noticeable by customers and consumers which gives the company competitive advantage</a:t>
            </a:r>
          </a:p>
          <a:p>
            <a:r>
              <a:rPr lang="en-GB" dirty="0"/>
              <a:t>Healthier work environment for employees with less risks of working with hazardous chemicals and being a more people friendly environment.</a:t>
            </a:r>
          </a:p>
          <a:p>
            <a:r>
              <a:rPr lang="en-GB" dirty="0">
                <a:solidFill>
                  <a:srgbClr val="FF0000"/>
                </a:solidFill>
              </a:rPr>
              <a:t>Re inventing or changing a process such as recycling, waste distribution and plastic disposal can be very lengthy, higher costs of maintaining and time consuming.</a:t>
            </a:r>
          </a:p>
          <a:p>
            <a:r>
              <a:rPr lang="en-GB" dirty="0">
                <a:solidFill>
                  <a:srgbClr val="FF0000"/>
                </a:solidFill>
              </a:rPr>
              <a:t>Consumer appeal can be a factor for poor sustainability such as value, efficiency and quality.</a:t>
            </a:r>
          </a:p>
          <a:p>
            <a:endParaRPr lang="en-GB" dirty="0"/>
          </a:p>
          <a:p>
            <a:endParaRPr lang="en-GB" dirty="0"/>
          </a:p>
          <a:p>
            <a:endParaRPr lang="en-GB" dirty="0"/>
          </a:p>
          <a:p>
            <a:endParaRPr lang="en-GB" dirty="0"/>
          </a:p>
          <a:p>
            <a:pPr marL="0" indent="0">
              <a:buNone/>
            </a:pPr>
            <a:r>
              <a:rPr lang="en-GB" dirty="0"/>
              <a:t> </a:t>
            </a:r>
          </a:p>
        </p:txBody>
      </p:sp>
    </p:spTree>
    <p:extLst>
      <p:ext uri="{BB962C8B-B14F-4D97-AF65-F5344CB8AC3E}">
        <p14:creationId xmlns:p14="http://schemas.microsoft.com/office/powerpoint/2010/main" val="1702421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D8362-F33B-4DBC-8849-381D2E83E0CD}"/>
              </a:ext>
            </a:extLst>
          </p:cNvPr>
          <p:cNvSpPr>
            <a:spLocks noGrp="1"/>
          </p:cNvSpPr>
          <p:nvPr>
            <p:ph type="title"/>
          </p:nvPr>
        </p:nvSpPr>
        <p:spPr/>
        <p:txBody>
          <a:bodyPr/>
          <a:lstStyle/>
          <a:p>
            <a:r>
              <a:rPr lang="en-GB" dirty="0"/>
              <a:t>Benefits and drawbacks of a Quality system</a:t>
            </a:r>
          </a:p>
        </p:txBody>
      </p:sp>
      <p:sp>
        <p:nvSpPr>
          <p:cNvPr id="3" name="Content Placeholder 2">
            <a:extLst>
              <a:ext uri="{FF2B5EF4-FFF2-40B4-BE49-F238E27FC236}">
                <a16:creationId xmlns:a16="http://schemas.microsoft.com/office/drawing/2014/main" id="{55D5A1A3-3CCD-42E5-9F58-0BCB68BCEEA8}"/>
              </a:ext>
            </a:extLst>
          </p:cNvPr>
          <p:cNvSpPr>
            <a:spLocks noGrp="1"/>
          </p:cNvSpPr>
          <p:nvPr>
            <p:ph idx="1"/>
          </p:nvPr>
        </p:nvSpPr>
        <p:spPr/>
        <p:txBody>
          <a:bodyPr>
            <a:normAutofit fontScale="77500" lnSpcReduction="20000"/>
          </a:bodyPr>
          <a:lstStyle/>
          <a:p>
            <a:r>
              <a:rPr lang="en-GB" dirty="0"/>
              <a:t>A good Quality management system prevents customer dissatisfaction in goods purchased which adds value to business.</a:t>
            </a:r>
          </a:p>
          <a:p>
            <a:r>
              <a:rPr lang="en-GB" dirty="0"/>
              <a:t>Leadership is important to determine the value of , customers shareholders, managers and employees and their performances.</a:t>
            </a:r>
          </a:p>
          <a:p>
            <a:r>
              <a:rPr lang="en-GB" dirty="0"/>
              <a:t>Understanding customer needs and satisfying them with quality and perfection gives better customer retention. </a:t>
            </a:r>
          </a:p>
          <a:p>
            <a:r>
              <a:rPr lang="en-GB" dirty="0"/>
              <a:t>Making sure a Quality management system is equipped to needs of new innovation so that the system adapts to change( </a:t>
            </a:r>
            <a:r>
              <a:rPr lang="en-GB" dirty="0" err="1"/>
              <a:t>Demings</a:t>
            </a:r>
            <a:r>
              <a:rPr lang="en-GB" dirty="0"/>
              <a:t> Act, Plan, Do, Check)</a:t>
            </a:r>
          </a:p>
          <a:p>
            <a:r>
              <a:rPr lang="en-GB" dirty="0">
                <a:solidFill>
                  <a:srgbClr val="FF0000"/>
                </a:solidFill>
              </a:rPr>
              <a:t>This system is costly and time consuming and needs continuous planning and resources</a:t>
            </a:r>
          </a:p>
          <a:p>
            <a:r>
              <a:rPr lang="en-GB" dirty="0">
                <a:solidFill>
                  <a:srgbClr val="FF0000"/>
                </a:solidFill>
              </a:rPr>
              <a:t>Lacks creativity in the workforce</a:t>
            </a:r>
          </a:p>
          <a:p>
            <a:r>
              <a:rPr lang="en-GB" dirty="0">
                <a:solidFill>
                  <a:srgbClr val="FF0000"/>
                </a:solidFill>
              </a:rPr>
              <a:t>Takes time to show good results in Quality </a:t>
            </a:r>
            <a:r>
              <a:rPr lang="en-GB" dirty="0" err="1">
                <a:solidFill>
                  <a:srgbClr val="FF0000"/>
                </a:solidFill>
              </a:rPr>
              <a:t>managment</a:t>
            </a:r>
            <a:r>
              <a:rPr lang="en-GB" dirty="0">
                <a:solidFill>
                  <a:srgbClr val="FF0000"/>
                </a:solidFill>
              </a:rPr>
              <a:t> system but not all companies have the patience to see results.</a:t>
            </a:r>
          </a:p>
          <a:p>
            <a:r>
              <a:rPr lang="en-GB" b="1" dirty="0">
                <a:solidFill>
                  <a:srgbClr val="FF0000"/>
                </a:solidFill>
              </a:rPr>
              <a:t>Asda comply with all these ethics, sustainability, CRM and Quality management systems.</a:t>
            </a:r>
          </a:p>
        </p:txBody>
      </p:sp>
    </p:spTree>
    <p:extLst>
      <p:ext uri="{BB962C8B-B14F-4D97-AF65-F5344CB8AC3E}">
        <p14:creationId xmlns:p14="http://schemas.microsoft.com/office/powerpoint/2010/main" val="3689611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85FE6-1DE5-4659-8BD5-BDF61FCAFD0E}"/>
              </a:ext>
            </a:extLst>
          </p:cNvPr>
          <p:cNvSpPr>
            <a:spLocks noGrp="1"/>
          </p:cNvSpPr>
          <p:nvPr>
            <p:ph type="title"/>
          </p:nvPr>
        </p:nvSpPr>
        <p:spPr/>
        <p:txBody>
          <a:bodyPr/>
          <a:lstStyle/>
          <a:p>
            <a:r>
              <a:rPr lang="en-GB" dirty="0"/>
              <a:t>Asda stakeholder engagement CRM, Ethics/sustainability and Quality </a:t>
            </a:r>
            <a:r>
              <a:rPr lang="en-GB" dirty="0" err="1"/>
              <a:t>sysytem</a:t>
            </a:r>
            <a:endParaRPr lang="en-GB" dirty="0"/>
          </a:p>
        </p:txBody>
      </p:sp>
      <p:sp>
        <p:nvSpPr>
          <p:cNvPr id="3" name="Content Placeholder 2">
            <a:extLst>
              <a:ext uri="{FF2B5EF4-FFF2-40B4-BE49-F238E27FC236}">
                <a16:creationId xmlns:a16="http://schemas.microsoft.com/office/drawing/2014/main" id="{450959CC-ABBC-421B-9607-E591246DBA71}"/>
              </a:ext>
            </a:extLst>
          </p:cNvPr>
          <p:cNvSpPr>
            <a:spLocks noGrp="1"/>
          </p:cNvSpPr>
          <p:nvPr>
            <p:ph idx="1"/>
          </p:nvPr>
        </p:nvSpPr>
        <p:spPr/>
        <p:txBody>
          <a:bodyPr/>
          <a:lstStyle/>
          <a:p>
            <a:r>
              <a:rPr lang="en-GB" dirty="0"/>
              <a:t>Asda joined with the communities to help raise funds for several charitable causes and engage with the local people to show how their mission, vision, and goals can be improved from community feedback.</a:t>
            </a:r>
          </a:p>
          <a:p>
            <a:r>
              <a:rPr lang="en-GB" dirty="0"/>
              <a:t>Competitiveness helps keep prices down by comparing on Quality and pricing</a:t>
            </a:r>
          </a:p>
          <a:p>
            <a:r>
              <a:rPr lang="en-GB" dirty="0"/>
              <a:t>Asda uses its mission, vision, and goals by engaging heavily in price competition to determine the direction stakeholders are heading towards to make goods and services available to everyone.  </a:t>
            </a:r>
          </a:p>
        </p:txBody>
      </p:sp>
    </p:spTree>
    <p:extLst>
      <p:ext uri="{BB962C8B-B14F-4D97-AF65-F5344CB8AC3E}">
        <p14:creationId xmlns:p14="http://schemas.microsoft.com/office/powerpoint/2010/main" val="1968039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6F827447-A3EC-411F-9AC0-93E1EA13A237}"/>
              </a:ext>
            </a:extLst>
          </p:cNvPr>
          <p:cNvGraphicFramePr>
            <a:graphicFrameLocks noGrp="1"/>
          </p:cNvGraphicFramePr>
          <p:nvPr>
            <p:extLst>
              <p:ext uri="{D42A27DB-BD31-4B8C-83A1-F6EECF244321}">
                <p14:modId xmlns:p14="http://schemas.microsoft.com/office/powerpoint/2010/main" val="359770091"/>
              </p:ext>
            </p:extLst>
          </p:nvPr>
        </p:nvGraphicFramePr>
        <p:xfrm>
          <a:off x="522357" y="289306"/>
          <a:ext cx="10376452" cy="6279388"/>
        </p:xfrm>
        <a:graphic>
          <a:graphicData uri="http://schemas.openxmlformats.org/drawingml/2006/table">
            <a:tbl>
              <a:tblPr firstRow="1" firstCol="1" bandRow="1">
                <a:tableStyleId>{5C22544A-7EE6-4342-B048-85BDC9FD1C3A}</a:tableStyleId>
              </a:tblPr>
              <a:tblGrid>
                <a:gridCol w="5352483">
                  <a:extLst>
                    <a:ext uri="{9D8B030D-6E8A-4147-A177-3AD203B41FA5}">
                      <a16:colId xmlns:a16="http://schemas.microsoft.com/office/drawing/2014/main" val="2177251669"/>
                    </a:ext>
                  </a:extLst>
                </a:gridCol>
                <a:gridCol w="5023969">
                  <a:extLst>
                    <a:ext uri="{9D8B030D-6E8A-4147-A177-3AD203B41FA5}">
                      <a16:colId xmlns:a16="http://schemas.microsoft.com/office/drawing/2014/main" val="987266666"/>
                    </a:ext>
                  </a:extLst>
                </a:gridCol>
              </a:tblGrid>
              <a:tr h="2458508">
                <a:tc>
                  <a:txBody>
                    <a:bodyPr/>
                    <a:lstStyle/>
                    <a:p>
                      <a:pPr marL="0" lvl="0" indent="0" algn="ctr">
                        <a:lnSpc>
                          <a:spcPct val="150000"/>
                        </a:lnSpc>
                        <a:spcAft>
                          <a:spcPts val="0"/>
                        </a:spcAft>
                        <a:buFont typeface="Calibri" panose="020F0502020204030204" pitchFamily="34" charset="0"/>
                        <a:buNone/>
                      </a:pPr>
                      <a:r>
                        <a:rPr lang="en-GB" sz="1800" u="sng" dirty="0">
                          <a:effectLst/>
                        </a:rPr>
                        <a:t>Strengths</a:t>
                      </a:r>
                    </a:p>
                    <a:p>
                      <a:pPr marL="342900" lvl="0" indent="-342900">
                        <a:lnSpc>
                          <a:spcPct val="150000"/>
                        </a:lnSpc>
                        <a:spcAft>
                          <a:spcPts val="0"/>
                        </a:spcAft>
                        <a:buFont typeface="Calibri" panose="020F0502020204030204" pitchFamily="34" charset="0"/>
                        <a:buChar char="-"/>
                      </a:pPr>
                      <a:r>
                        <a:rPr lang="en-GB" sz="1600" dirty="0">
                          <a:effectLst/>
                        </a:rPr>
                        <a:t>Brand image is more noticeable </a:t>
                      </a:r>
                    </a:p>
                    <a:p>
                      <a:pPr marL="342900" lvl="0" indent="-342900">
                        <a:lnSpc>
                          <a:spcPct val="150000"/>
                        </a:lnSpc>
                        <a:spcAft>
                          <a:spcPts val="0"/>
                        </a:spcAft>
                        <a:buFont typeface="Calibri" panose="020F0502020204030204" pitchFamily="34" charset="0"/>
                        <a:buChar char="-"/>
                      </a:pPr>
                      <a:r>
                        <a:rPr lang="en-GB" sz="1600" dirty="0">
                          <a:effectLst/>
                        </a:rPr>
                        <a:t>Increases productivity and lowers costs</a:t>
                      </a:r>
                    </a:p>
                    <a:p>
                      <a:pPr marL="342900" lvl="0" indent="-342900">
                        <a:lnSpc>
                          <a:spcPct val="150000"/>
                        </a:lnSpc>
                        <a:spcAft>
                          <a:spcPts val="0"/>
                        </a:spcAft>
                        <a:buFont typeface="Calibri" panose="020F0502020204030204" pitchFamily="34" charset="0"/>
                        <a:buChar char="-"/>
                      </a:pPr>
                      <a:r>
                        <a:rPr lang="en-GB" sz="1600" dirty="0">
                          <a:effectLst/>
                        </a:rPr>
                        <a:t>Secured more market share due to heavy online presence</a:t>
                      </a:r>
                    </a:p>
                    <a:p>
                      <a:pPr marL="342900" lvl="0" indent="-342900">
                        <a:lnSpc>
                          <a:spcPct val="150000"/>
                        </a:lnSpc>
                        <a:spcAft>
                          <a:spcPts val="0"/>
                        </a:spcAft>
                        <a:buFont typeface="Calibri" panose="020F0502020204030204" pitchFamily="34" charset="0"/>
                        <a:buChar char="-"/>
                      </a:pPr>
                      <a:r>
                        <a:rPr lang="en-GB" sz="1600" dirty="0">
                          <a:effectLst/>
                        </a:rPr>
                        <a:t>More stores means that they have gained a larger market share</a:t>
                      </a:r>
                    </a:p>
                    <a:p>
                      <a:pPr marL="342900" lvl="0" indent="-342900">
                        <a:lnSpc>
                          <a:spcPct val="150000"/>
                        </a:lnSpc>
                        <a:spcAft>
                          <a:spcPts val="0"/>
                        </a:spcAft>
                        <a:buFont typeface="Calibri" panose="020F0502020204030204" pitchFamily="34" charset="0"/>
                        <a:buChar char="-"/>
                      </a:pPr>
                      <a:r>
                        <a:rPr lang="en-GB" sz="1600" dirty="0">
                          <a:effectLst/>
                        </a:rPr>
                        <a:t>Best retailer of the year and continuous reward system for customers</a:t>
                      </a:r>
                    </a:p>
                    <a:p>
                      <a:pPr marL="228600">
                        <a:lnSpc>
                          <a:spcPct val="150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00B050"/>
                    </a:solidFill>
                  </a:tcPr>
                </a:tc>
                <a:tc>
                  <a:txBody>
                    <a:bodyPr/>
                    <a:lstStyle/>
                    <a:p>
                      <a:pPr marL="0" lvl="0" indent="0" algn="ctr">
                        <a:lnSpc>
                          <a:spcPct val="150000"/>
                        </a:lnSpc>
                        <a:spcAft>
                          <a:spcPts val="0"/>
                        </a:spcAft>
                        <a:buFont typeface="Calibri" panose="020F0502020204030204" pitchFamily="34" charset="0"/>
                        <a:buNone/>
                      </a:pPr>
                      <a:r>
                        <a:rPr lang="en-GB" sz="2000" b="1" u="sng" dirty="0">
                          <a:solidFill>
                            <a:schemeClr val="bg1"/>
                          </a:solidFill>
                          <a:effectLst/>
                        </a:rPr>
                        <a:t>Weaknesses</a:t>
                      </a:r>
                      <a:endParaRPr lang="en-GB" sz="1600" b="1" dirty="0">
                        <a:solidFill>
                          <a:schemeClr val="bg1"/>
                        </a:solidFill>
                        <a:effectLst/>
                      </a:endParaRPr>
                    </a:p>
                    <a:p>
                      <a:pPr marL="342900" lvl="0" indent="-342900">
                        <a:lnSpc>
                          <a:spcPct val="150000"/>
                        </a:lnSpc>
                        <a:spcAft>
                          <a:spcPts val="0"/>
                        </a:spcAft>
                        <a:buFont typeface="Calibri" panose="020F0502020204030204" pitchFamily="34" charset="0"/>
                        <a:buChar char="-"/>
                      </a:pPr>
                      <a:r>
                        <a:rPr lang="en-GB" sz="1600" b="1" dirty="0">
                          <a:solidFill>
                            <a:schemeClr val="bg1"/>
                          </a:solidFill>
                          <a:effectLst/>
                        </a:rPr>
                        <a:t>Positioning problem due to mission statement of being the lowest priced supermarket, however Aldi and Lidl have beaten them.</a:t>
                      </a:r>
                    </a:p>
                    <a:p>
                      <a:pPr marL="342900" lvl="0" indent="-342900">
                        <a:lnSpc>
                          <a:spcPct val="150000"/>
                        </a:lnSpc>
                        <a:spcAft>
                          <a:spcPts val="0"/>
                        </a:spcAft>
                        <a:buFont typeface="Calibri" panose="020F0502020204030204" pitchFamily="34" charset="0"/>
                        <a:buChar char="-"/>
                      </a:pPr>
                      <a:r>
                        <a:rPr lang="en-GB" sz="1600" b="1" dirty="0">
                          <a:solidFill>
                            <a:schemeClr val="bg1"/>
                          </a:solidFill>
                          <a:effectLst/>
                        </a:rPr>
                        <a:t>Too many controversies for price fixing in dairy products</a:t>
                      </a:r>
                    </a:p>
                    <a:p>
                      <a:pPr marL="342900" lvl="0" indent="-342900">
                        <a:lnSpc>
                          <a:spcPct val="150000"/>
                        </a:lnSpc>
                        <a:spcAft>
                          <a:spcPts val="0"/>
                        </a:spcAft>
                        <a:buFont typeface="Calibri" panose="020F0502020204030204" pitchFamily="34" charset="0"/>
                        <a:buChar char="-"/>
                      </a:pPr>
                      <a:r>
                        <a:rPr lang="en-GB" sz="1600" b="1" dirty="0">
                          <a:solidFill>
                            <a:schemeClr val="bg1"/>
                          </a:solidFill>
                          <a:effectLst/>
                        </a:rPr>
                        <a:t>Misleading advertised campaigns for horse meat scandal</a:t>
                      </a:r>
                    </a:p>
                  </a:txBody>
                  <a:tcPr marL="68580" marR="68580" marT="0" marB="0">
                    <a:solidFill>
                      <a:srgbClr val="FF0000"/>
                    </a:solidFill>
                  </a:tcPr>
                </a:tc>
                <a:extLst>
                  <a:ext uri="{0D108BD9-81ED-4DB2-BD59-A6C34878D82A}">
                    <a16:rowId xmlns:a16="http://schemas.microsoft.com/office/drawing/2014/main" val="2679520510"/>
                  </a:ext>
                </a:extLst>
              </a:tr>
              <a:tr h="2634755">
                <a:tc>
                  <a:txBody>
                    <a:bodyPr/>
                    <a:lstStyle/>
                    <a:p>
                      <a:pPr marL="0" lvl="0" indent="0" algn="ctr">
                        <a:lnSpc>
                          <a:spcPct val="150000"/>
                        </a:lnSpc>
                        <a:spcAft>
                          <a:spcPts val="0"/>
                        </a:spcAft>
                        <a:buFont typeface="Calibri" panose="020F0502020204030204" pitchFamily="34" charset="0"/>
                        <a:buNone/>
                      </a:pPr>
                      <a:r>
                        <a:rPr lang="en-GB" sz="2000" u="sng" dirty="0">
                          <a:effectLst/>
                        </a:rPr>
                        <a:t>Opportunities</a:t>
                      </a:r>
                    </a:p>
                    <a:p>
                      <a:pPr marL="342900" lvl="0" indent="-342900">
                        <a:lnSpc>
                          <a:spcPct val="150000"/>
                        </a:lnSpc>
                        <a:spcAft>
                          <a:spcPts val="0"/>
                        </a:spcAft>
                        <a:buFont typeface="Calibri" panose="020F0502020204030204" pitchFamily="34" charset="0"/>
                        <a:buChar char="-"/>
                      </a:pPr>
                      <a:r>
                        <a:rPr lang="en-GB" sz="1600" dirty="0">
                          <a:effectLst/>
                        </a:rPr>
                        <a:t>Range of store formats and petrol pumps </a:t>
                      </a:r>
                    </a:p>
                    <a:p>
                      <a:pPr marL="342900" lvl="0" indent="-342900">
                        <a:lnSpc>
                          <a:spcPct val="150000"/>
                        </a:lnSpc>
                        <a:spcAft>
                          <a:spcPts val="0"/>
                        </a:spcAft>
                        <a:buFont typeface="Calibri" panose="020F0502020204030204" pitchFamily="34" charset="0"/>
                        <a:buChar char="-"/>
                      </a:pPr>
                      <a:r>
                        <a:rPr lang="en-GB" sz="1600" dirty="0">
                          <a:effectLst/>
                        </a:rPr>
                        <a:t>Online platform allows retail segment to increase and gain higher market share</a:t>
                      </a:r>
                    </a:p>
                    <a:p>
                      <a:pPr marL="342900" lvl="0" indent="-342900">
                        <a:lnSpc>
                          <a:spcPct val="150000"/>
                        </a:lnSpc>
                        <a:spcAft>
                          <a:spcPts val="0"/>
                        </a:spcAft>
                        <a:buFont typeface="Calibri" panose="020F0502020204030204" pitchFamily="34" charset="0"/>
                        <a:buChar char="-"/>
                      </a:pPr>
                      <a:r>
                        <a:rPr lang="en-GB" sz="1600" dirty="0">
                          <a:effectLst/>
                        </a:rPr>
                        <a:t>Second largest retailer with strong management system</a:t>
                      </a:r>
                    </a:p>
                    <a:p>
                      <a:pPr marL="342900" lvl="0" indent="-342900">
                        <a:lnSpc>
                          <a:spcPct val="150000"/>
                        </a:lnSpc>
                        <a:spcAft>
                          <a:spcPts val="0"/>
                        </a:spcAft>
                        <a:buFont typeface="Calibri" panose="020F0502020204030204" pitchFamily="34" charset="0"/>
                        <a:buChar char="-"/>
                      </a:pPr>
                      <a:r>
                        <a:rPr lang="en-GB" sz="1600" dirty="0">
                          <a:effectLst/>
                        </a:rPr>
                        <a:t>Superior technology for innovation</a:t>
                      </a:r>
                    </a:p>
                    <a:p>
                      <a:pPr marL="342900" lvl="0" indent="-342900">
                        <a:lnSpc>
                          <a:spcPct val="150000"/>
                        </a:lnSpc>
                        <a:spcAft>
                          <a:spcPts val="0"/>
                        </a:spcAft>
                        <a:buFont typeface="Calibri" panose="020F0502020204030204" pitchFamily="34" charset="0"/>
                        <a:buChar char="-"/>
                      </a:pPr>
                      <a:r>
                        <a:rPr lang="en-GB" sz="1600" dirty="0">
                          <a:effectLst/>
                        </a:rPr>
                        <a:t>Reduce wastage by collaborating with local food banks</a:t>
                      </a:r>
                    </a:p>
                    <a:p>
                      <a:pPr marL="342900" lvl="0" indent="-342900">
                        <a:lnSpc>
                          <a:spcPct val="150000"/>
                        </a:lnSpc>
                        <a:spcAft>
                          <a:spcPts val="0"/>
                        </a:spcAft>
                        <a:buFont typeface="Calibri" panose="020F0502020204030204" pitchFamily="34" charset="0"/>
                        <a:buChar char="-"/>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lvl="0" indent="0" algn="ctr">
                        <a:lnSpc>
                          <a:spcPct val="150000"/>
                        </a:lnSpc>
                        <a:spcAft>
                          <a:spcPts val="0"/>
                        </a:spcAft>
                        <a:buFont typeface="Calibri" panose="020F0502020204030204" pitchFamily="34" charset="0"/>
                        <a:buNone/>
                      </a:pPr>
                      <a:r>
                        <a:rPr lang="en-GB" sz="2000" b="1" u="sng" dirty="0">
                          <a:solidFill>
                            <a:schemeClr val="bg1"/>
                          </a:solidFill>
                          <a:effectLst/>
                        </a:rPr>
                        <a:t>Threats</a:t>
                      </a:r>
                    </a:p>
                    <a:p>
                      <a:pPr marL="342900" lvl="0" indent="-342900">
                        <a:lnSpc>
                          <a:spcPct val="150000"/>
                        </a:lnSpc>
                        <a:spcAft>
                          <a:spcPts val="0"/>
                        </a:spcAft>
                        <a:buFont typeface="Calibri" panose="020F0502020204030204" pitchFamily="34" charset="0"/>
                        <a:buChar char="-"/>
                      </a:pPr>
                      <a:r>
                        <a:rPr lang="en-GB" sz="1600" b="1" dirty="0">
                          <a:solidFill>
                            <a:schemeClr val="bg1"/>
                          </a:solidFill>
                          <a:effectLst/>
                        </a:rPr>
                        <a:t>Competition between Asda and Tesco</a:t>
                      </a:r>
                    </a:p>
                    <a:p>
                      <a:pPr marL="342900" lvl="0" indent="-342900">
                        <a:lnSpc>
                          <a:spcPct val="150000"/>
                        </a:lnSpc>
                        <a:spcAft>
                          <a:spcPts val="0"/>
                        </a:spcAft>
                        <a:buFont typeface="Calibri" panose="020F0502020204030204" pitchFamily="34" charset="0"/>
                        <a:buChar char="-"/>
                      </a:pPr>
                      <a:r>
                        <a:rPr lang="en-GB" sz="1600" b="1" dirty="0">
                          <a:solidFill>
                            <a:schemeClr val="bg1"/>
                          </a:solidFill>
                          <a:effectLst/>
                        </a:rPr>
                        <a:t>Growth of online retailers means more threat for market share</a:t>
                      </a:r>
                    </a:p>
                  </a:txBody>
                  <a:tcPr marL="68580" marR="68580" marT="0" marB="0">
                    <a:solidFill>
                      <a:srgbClr val="FFC000"/>
                    </a:solidFill>
                  </a:tcPr>
                </a:tc>
                <a:extLst>
                  <a:ext uri="{0D108BD9-81ED-4DB2-BD59-A6C34878D82A}">
                    <a16:rowId xmlns:a16="http://schemas.microsoft.com/office/drawing/2014/main" val="3583679406"/>
                  </a:ext>
                </a:extLst>
              </a:tr>
            </a:tbl>
          </a:graphicData>
        </a:graphic>
      </p:graphicFrame>
    </p:spTree>
    <p:extLst>
      <p:ext uri="{BB962C8B-B14F-4D97-AF65-F5344CB8AC3E}">
        <p14:creationId xmlns:p14="http://schemas.microsoft.com/office/powerpoint/2010/main" val="3237676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1110</TotalTime>
  <Words>1168</Words>
  <Application>Microsoft Office PowerPoint</Application>
  <PresentationFormat>Widescreen</PresentationFormat>
  <Paragraphs>103</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PowerPoint Presentation</vt:lpstr>
      <vt:lpstr>Asda Ethics, Sustainability, and Customer relationship management</vt:lpstr>
      <vt:lpstr>Customer Relationship Management </vt:lpstr>
      <vt:lpstr>Ethics in an organization  </vt:lpstr>
      <vt:lpstr>Sustainability and Quality</vt:lpstr>
      <vt:lpstr>Benefits and drawbacks of operating CRM, Ethics and Sustainability and Quality systems to stakeholders in an organization.</vt:lpstr>
      <vt:lpstr>Benefits and drawbacks of ethics</vt:lpstr>
      <vt:lpstr>Benefits of sustainability</vt:lpstr>
      <vt:lpstr>Benefits and drawbacks of a Quality system</vt:lpstr>
      <vt:lpstr>Asda stakeholder engagement CRM, Ethics/sustainability and Quality sysytem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Asda Ethics, Sustainability, and Customer relationship management</dc:title>
  <dc:creator>Nurunneher Begum (1709447)</dc:creator>
  <cp:lastModifiedBy>Nurunneher Begum (1709447)</cp:lastModifiedBy>
  <cp:revision>32</cp:revision>
  <dcterms:created xsi:type="dcterms:W3CDTF">2020-03-12T20:10:11Z</dcterms:created>
  <dcterms:modified xsi:type="dcterms:W3CDTF">2020-03-13T14:45:04Z</dcterms:modified>
</cp:coreProperties>
</file>