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8288000" cy="10287000"/>
  <p:notesSz cx="6858000" cy="9144000"/>
  <p:embeddedFontLst>
    <p:embeddedFont>
      <p:font typeface="Inter" panose="020B0604020202020204" charset="0"/>
      <p:regular r:id="rId16"/>
    </p:embeddedFont>
    <p:embeddedFont>
      <p:font typeface="Inter Bold" panose="020B0604020202020204" charset="0"/>
      <p:regular r:id="rId17"/>
    </p:embeddedFont>
    <p:embeddedFont>
      <p:font typeface="Inter Medium"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Оля Яцина" userId="3aaafbeef5148b22" providerId="LiveId" clId="{1E18360C-03BA-4F8B-A7BB-46FB5EE21FE7}"/>
    <pc:docChg chg="undo custSel addSld modSld">
      <pc:chgData name="Оля Яцина" userId="3aaafbeef5148b22" providerId="LiveId" clId="{1E18360C-03BA-4F8B-A7BB-46FB5EE21FE7}" dt="2026-04-18T11:19:39.923" v="431" actId="20577"/>
      <pc:docMkLst>
        <pc:docMk/>
      </pc:docMkLst>
      <pc:sldChg chg="addSp modSp mod">
        <pc:chgData name="Оля Яцина" userId="3aaafbeef5148b22" providerId="LiveId" clId="{1E18360C-03BA-4F8B-A7BB-46FB5EE21FE7}" dt="2026-04-18T09:31:47.939" v="367" actId="1076"/>
        <pc:sldMkLst>
          <pc:docMk/>
          <pc:sldMk cId="0" sldId="257"/>
        </pc:sldMkLst>
        <pc:spChg chg="mod">
          <ac:chgData name="Оля Яцина" userId="3aaafbeef5148b22" providerId="LiveId" clId="{1E18360C-03BA-4F8B-A7BB-46FB5EE21FE7}" dt="2026-04-18T09:20:39.987" v="277" actId="1076"/>
          <ac:spMkLst>
            <pc:docMk/>
            <pc:sldMk cId="0" sldId="257"/>
            <ac:spMk id="9" creationId="{00000000-0000-0000-0000-000000000000}"/>
          </ac:spMkLst>
        </pc:spChg>
        <pc:spChg chg="mod">
          <ac:chgData name="Оля Яцина" userId="3aaafbeef5148b22" providerId="LiveId" clId="{1E18360C-03BA-4F8B-A7BB-46FB5EE21FE7}" dt="2026-04-18T09:21:39.273" v="281" actId="1076"/>
          <ac:spMkLst>
            <pc:docMk/>
            <pc:sldMk cId="0" sldId="257"/>
            <ac:spMk id="10" creationId="{00000000-0000-0000-0000-000000000000}"/>
          </ac:spMkLst>
        </pc:spChg>
        <pc:spChg chg="mod">
          <ac:chgData name="Оля Яцина" userId="3aaafbeef5148b22" providerId="LiveId" clId="{1E18360C-03BA-4F8B-A7BB-46FB5EE21FE7}" dt="2026-04-18T09:22:06.697" v="282" actId="1076"/>
          <ac:spMkLst>
            <pc:docMk/>
            <pc:sldMk cId="0" sldId="257"/>
            <ac:spMk id="14" creationId="{00000000-0000-0000-0000-000000000000}"/>
          </ac:spMkLst>
        </pc:spChg>
        <pc:spChg chg="mod">
          <ac:chgData name="Оля Яцина" userId="3aaafbeef5148b22" providerId="LiveId" clId="{1E18360C-03BA-4F8B-A7BB-46FB5EE21FE7}" dt="2026-04-18T09:21:31.443" v="280" actId="1076"/>
          <ac:spMkLst>
            <pc:docMk/>
            <pc:sldMk cId="0" sldId="257"/>
            <ac:spMk id="15" creationId="{00000000-0000-0000-0000-000000000000}"/>
          </ac:spMkLst>
        </pc:spChg>
        <pc:spChg chg="mod">
          <ac:chgData name="Оля Яцина" userId="3aaafbeef5148b22" providerId="LiveId" clId="{1E18360C-03BA-4F8B-A7BB-46FB5EE21FE7}" dt="2026-04-18T09:22:37.073" v="283" actId="1076"/>
          <ac:spMkLst>
            <pc:docMk/>
            <pc:sldMk cId="0" sldId="257"/>
            <ac:spMk id="16" creationId="{00000000-0000-0000-0000-000000000000}"/>
          </ac:spMkLst>
        </pc:spChg>
        <pc:spChg chg="mod">
          <ac:chgData name="Оля Яцина" userId="3aaafbeef5148b22" providerId="LiveId" clId="{1E18360C-03BA-4F8B-A7BB-46FB5EE21FE7}" dt="2026-04-18T09:25:02.537" v="291" actId="1076"/>
          <ac:spMkLst>
            <pc:docMk/>
            <pc:sldMk cId="0" sldId="257"/>
            <ac:spMk id="17" creationId="{00000000-0000-0000-0000-000000000000}"/>
          </ac:spMkLst>
        </pc:spChg>
        <pc:spChg chg="mod">
          <ac:chgData name="Оля Яцина" userId="3aaafbeef5148b22" providerId="LiveId" clId="{1E18360C-03BA-4F8B-A7BB-46FB5EE21FE7}" dt="2026-04-18T09:23:47.817" v="286" actId="1076"/>
          <ac:spMkLst>
            <pc:docMk/>
            <pc:sldMk cId="0" sldId="257"/>
            <ac:spMk id="18" creationId="{00000000-0000-0000-0000-000000000000}"/>
          </ac:spMkLst>
        </pc:spChg>
        <pc:spChg chg="mod">
          <ac:chgData name="Оля Яцина" userId="3aaafbeef5148b22" providerId="LiveId" clId="{1E18360C-03BA-4F8B-A7BB-46FB5EE21FE7}" dt="2026-04-18T09:23:07.883" v="284" actId="1076"/>
          <ac:spMkLst>
            <pc:docMk/>
            <pc:sldMk cId="0" sldId="257"/>
            <ac:spMk id="19" creationId="{00000000-0000-0000-0000-000000000000}"/>
          </ac:spMkLst>
        </pc:spChg>
        <pc:spChg chg="mod">
          <ac:chgData name="Оля Яцина" userId="3aaafbeef5148b22" providerId="LiveId" clId="{1E18360C-03BA-4F8B-A7BB-46FB5EE21FE7}" dt="2026-04-18T09:24:03.333" v="287" actId="1076"/>
          <ac:spMkLst>
            <pc:docMk/>
            <pc:sldMk cId="0" sldId="257"/>
            <ac:spMk id="20" creationId="{00000000-0000-0000-0000-000000000000}"/>
          </ac:spMkLst>
        </pc:spChg>
        <pc:spChg chg="mod">
          <ac:chgData name="Оля Яцина" userId="3aaafbeef5148b22" providerId="LiveId" clId="{1E18360C-03BA-4F8B-A7BB-46FB5EE21FE7}" dt="2026-04-18T09:25:11.499" v="292" actId="1076"/>
          <ac:spMkLst>
            <pc:docMk/>
            <pc:sldMk cId="0" sldId="257"/>
            <ac:spMk id="21" creationId="{00000000-0000-0000-0000-000000000000}"/>
          </ac:spMkLst>
        </pc:spChg>
        <pc:spChg chg="mod">
          <ac:chgData name="Оля Яцина" userId="3aaafbeef5148b22" providerId="LiveId" clId="{1E18360C-03BA-4F8B-A7BB-46FB5EE21FE7}" dt="2026-04-18T09:24:43.021" v="289" actId="1076"/>
          <ac:spMkLst>
            <pc:docMk/>
            <pc:sldMk cId="0" sldId="257"/>
            <ac:spMk id="22" creationId="{00000000-0000-0000-0000-000000000000}"/>
          </ac:spMkLst>
        </pc:spChg>
        <pc:spChg chg="mod">
          <ac:chgData name="Оля Яцина" userId="3aaafbeef5148b22" providerId="LiveId" clId="{1E18360C-03BA-4F8B-A7BB-46FB5EE21FE7}" dt="2026-04-18T09:24:20.234" v="288" actId="1076"/>
          <ac:spMkLst>
            <pc:docMk/>
            <pc:sldMk cId="0" sldId="257"/>
            <ac:spMk id="23" creationId="{00000000-0000-0000-0000-000000000000}"/>
          </ac:spMkLst>
        </pc:spChg>
        <pc:spChg chg="mod">
          <ac:chgData name="Оля Яцина" userId="3aaafbeef5148b22" providerId="LiveId" clId="{1E18360C-03BA-4F8B-A7BB-46FB5EE21FE7}" dt="2026-04-18T09:25:33.799" v="294" actId="1076"/>
          <ac:spMkLst>
            <pc:docMk/>
            <pc:sldMk cId="0" sldId="257"/>
            <ac:spMk id="24" creationId="{00000000-0000-0000-0000-000000000000}"/>
          </ac:spMkLst>
        </pc:spChg>
        <pc:spChg chg="mod">
          <ac:chgData name="Оля Яцина" userId="3aaafbeef5148b22" providerId="LiveId" clId="{1E18360C-03BA-4F8B-A7BB-46FB5EE21FE7}" dt="2026-04-18T09:26:45.601" v="297" actId="1076"/>
          <ac:spMkLst>
            <pc:docMk/>
            <pc:sldMk cId="0" sldId="257"/>
            <ac:spMk id="25" creationId="{00000000-0000-0000-0000-000000000000}"/>
          </ac:spMkLst>
        </pc:spChg>
        <pc:spChg chg="mod">
          <ac:chgData name="Оля Яцина" userId="3aaafbeef5148b22" providerId="LiveId" clId="{1E18360C-03BA-4F8B-A7BB-46FB5EE21FE7}" dt="2026-04-18T09:26:35.628" v="296" actId="1076"/>
          <ac:spMkLst>
            <pc:docMk/>
            <pc:sldMk cId="0" sldId="257"/>
            <ac:spMk id="26" creationId="{00000000-0000-0000-0000-000000000000}"/>
          </ac:spMkLst>
        </pc:spChg>
        <pc:spChg chg="mod">
          <ac:chgData name="Оля Яцина" userId="3aaafbeef5148b22" providerId="LiveId" clId="{1E18360C-03BA-4F8B-A7BB-46FB5EE21FE7}" dt="2026-04-18T09:25:23.565" v="293" actId="1076"/>
          <ac:spMkLst>
            <pc:docMk/>
            <pc:sldMk cId="0" sldId="257"/>
            <ac:spMk id="27" creationId="{00000000-0000-0000-0000-000000000000}"/>
          </ac:spMkLst>
        </pc:spChg>
        <pc:spChg chg="mod">
          <ac:chgData name="Оля Яцина" userId="3aaafbeef5148b22" providerId="LiveId" clId="{1E18360C-03BA-4F8B-A7BB-46FB5EE21FE7}" dt="2026-04-18T09:27:24.592" v="299" actId="1076"/>
          <ac:spMkLst>
            <pc:docMk/>
            <pc:sldMk cId="0" sldId="257"/>
            <ac:spMk id="28" creationId="{00000000-0000-0000-0000-000000000000}"/>
          </ac:spMkLst>
        </pc:spChg>
        <pc:spChg chg="mod">
          <ac:chgData name="Оля Яцина" userId="3aaafbeef5148b22" providerId="LiveId" clId="{1E18360C-03BA-4F8B-A7BB-46FB5EE21FE7}" dt="2026-04-18T09:28:02.547" v="301" actId="1076"/>
          <ac:spMkLst>
            <pc:docMk/>
            <pc:sldMk cId="0" sldId="257"/>
            <ac:spMk id="29" creationId="{00000000-0000-0000-0000-000000000000}"/>
          </ac:spMkLst>
        </pc:spChg>
        <pc:spChg chg="mod">
          <ac:chgData name="Оля Яцина" userId="3aaafbeef5148b22" providerId="LiveId" clId="{1E18360C-03BA-4F8B-A7BB-46FB5EE21FE7}" dt="2026-04-18T09:27:36.327" v="300" actId="1076"/>
          <ac:spMkLst>
            <pc:docMk/>
            <pc:sldMk cId="0" sldId="257"/>
            <ac:spMk id="30" creationId="{00000000-0000-0000-0000-000000000000}"/>
          </ac:spMkLst>
        </pc:spChg>
        <pc:spChg chg="mod">
          <ac:chgData name="Оля Яцина" userId="3aaafbeef5148b22" providerId="LiveId" clId="{1E18360C-03BA-4F8B-A7BB-46FB5EE21FE7}" dt="2026-04-18T09:27:07.548" v="298" actId="1076"/>
          <ac:spMkLst>
            <pc:docMk/>
            <pc:sldMk cId="0" sldId="257"/>
            <ac:spMk id="31" creationId="{00000000-0000-0000-0000-000000000000}"/>
          </ac:spMkLst>
        </pc:spChg>
        <pc:spChg chg="mod">
          <ac:chgData name="Оля Яцина" userId="3aaafbeef5148b22" providerId="LiveId" clId="{1E18360C-03BA-4F8B-A7BB-46FB5EE21FE7}" dt="2026-04-18T09:30:30.767" v="316"/>
          <ac:spMkLst>
            <pc:docMk/>
            <pc:sldMk cId="0" sldId="257"/>
            <ac:spMk id="32" creationId="{00000000-0000-0000-0000-000000000000}"/>
          </ac:spMkLst>
        </pc:spChg>
        <pc:spChg chg="mod">
          <ac:chgData name="Оля Яцина" userId="3aaafbeef5148b22" providerId="LiveId" clId="{1E18360C-03BA-4F8B-A7BB-46FB5EE21FE7}" dt="2026-04-18T09:29:08.084" v="306" actId="1076"/>
          <ac:spMkLst>
            <pc:docMk/>
            <pc:sldMk cId="0" sldId="257"/>
            <ac:spMk id="33" creationId="{00000000-0000-0000-0000-000000000000}"/>
          </ac:spMkLst>
        </pc:spChg>
        <pc:spChg chg="mod">
          <ac:chgData name="Оля Яцина" userId="3aaafbeef5148b22" providerId="LiveId" clId="{1E18360C-03BA-4F8B-A7BB-46FB5EE21FE7}" dt="2026-04-18T09:28:59.419" v="305" actId="1076"/>
          <ac:spMkLst>
            <pc:docMk/>
            <pc:sldMk cId="0" sldId="257"/>
            <ac:spMk id="34" creationId="{00000000-0000-0000-0000-000000000000}"/>
          </ac:spMkLst>
        </pc:spChg>
        <pc:spChg chg="mod">
          <ac:chgData name="Оля Яцина" userId="3aaafbeef5148b22" providerId="LiveId" clId="{1E18360C-03BA-4F8B-A7BB-46FB5EE21FE7}" dt="2026-04-18T09:28:35.348" v="303" actId="1076"/>
          <ac:spMkLst>
            <pc:docMk/>
            <pc:sldMk cId="0" sldId="257"/>
            <ac:spMk id="35" creationId="{00000000-0000-0000-0000-000000000000}"/>
          </ac:spMkLst>
        </pc:spChg>
        <pc:spChg chg="add mod">
          <ac:chgData name="Оля Яцина" userId="3aaafbeef5148b22" providerId="LiveId" clId="{1E18360C-03BA-4F8B-A7BB-46FB5EE21FE7}" dt="2026-04-18T09:30:00.951" v="315" actId="1076"/>
          <ac:spMkLst>
            <pc:docMk/>
            <pc:sldMk cId="0" sldId="257"/>
            <ac:spMk id="36" creationId="{66481926-932A-1A03-178C-CC2197FFD6A4}"/>
          </ac:spMkLst>
        </pc:spChg>
        <pc:spChg chg="add mod">
          <ac:chgData name="Оля Яцина" userId="3aaafbeef5148b22" providerId="LiveId" clId="{1E18360C-03BA-4F8B-A7BB-46FB5EE21FE7}" dt="2026-04-18T09:31:20.171" v="363" actId="1076"/>
          <ac:spMkLst>
            <pc:docMk/>
            <pc:sldMk cId="0" sldId="257"/>
            <ac:spMk id="37" creationId="{BF565FF7-D3F5-4D2E-54F7-3851E32CE001}"/>
          </ac:spMkLst>
        </pc:spChg>
        <pc:spChg chg="add mod">
          <ac:chgData name="Оля Яцина" userId="3aaafbeef5148b22" providerId="LiveId" clId="{1E18360C-03BA-4F8B-A7BB-46FB5EE21FE7}" dt="2026-04-18T09:31:32.621" v="365" actId="1076"/>
          <ac:spMkLst>
            <pc:docMk/>
            <pc:sldMk cId="0" sldId="257"/>
            <ac:spMk id="38" creationId="{7575D44D-2CCC-16BD-4010-D0B097B6D2F2}"/>
          </ac:spMkLst>
        </pc:spChg>
        <pc:spChg chg="add mod">
          <ac:chgData name="Оля Яцина" userId="3aaafbeef5148b22" providerId="LiveId" clId="{1E18360C-03BA-4F8B-A7BB-46FB5EE21FE7}" dt="2026-04-18T09:31:47.939" v="367" actId="1076"/>
          <ac:spMkLst>
            <pc:docMk/>
            <pc:sldMk cId="0" sldId="257"/>
            <ac:spMk id="39" creationId="{0CACCA91-3961-EE09-5FEA-AD4CF4CFE533}"/>
          </ac:spMkLst>
        </pc:spChg>
      </pc:sldChg>
      <pc:sldChg chg="modSp mod">
        <pc:chgData name="Оля Яцина" userId="3aaafbeef5148b22" providerId="LiveId" clId="{1E18360C-03BA-4F8B-A7BB-46FB5EE21FE7}" dt="2026-04-18T08:14:29.346" v="15" actId="1076"/>
        <pc:sldMkLst>
          <pc:docMk/>
          <pc:sldMk cId="0" sldId="261"/>
        </pc:sldMkLst>
        <pc:spChg chg="mod">
          <ac:chgData name="Оля Яцина" userId="3aaafbeef5148b22" providerId="LiveId" clId="{1E18360C-03BA-4F8B-A7BB-46FB5EE21FE7}" dt="2026-04-18T08:14:29.346" v="15" actId="1076"/>
          <ac:spMkLst>
            <pc:docMk/>
            <pc:sldMk cId="0" sldId="261"/>
            <ac:spMk id="53" creationId="{00000000-0000-0000-0000-000000000000}"/>
          </ac:spMkLst>
        </pc:spChg>
        <pc:spChg chg="mod">
          <ac:chgData name="Оля Яцина" userId="3aaafbeef5148b22" providerId="LiveId" clId="{1E18360C-03BA-4F8B-A7BB-46FB5EE21FE7}" dt="2026-04-18T08:14:21.382" v="14" actId="1076"/>
          <ac:spMkLst>
            <pc:docMk/>
            <pc:sldMk cId="0" sldId="261"/>
            <ac:spMk id="54" creationId="{00000000-0000-0000-0000-000000000000}"/>
          </ac:spMkLst>
        </pc:spChg>
        <pc:spChg chg="mod">
          <ac:chgData name="Оля Яцина" userId="3aaafbeef5148b22" providerId="LiveId" clId="{1E18360C-03BA-4F8B-A7BB-46FB5EE21FE7}" dt="2026-04-18T08:12:41.292" v="9" actId="255"/>
          <ac:spMkLst>
            <pc:docMk/>
            <pc:sldMk cId="0" sldId="261"/>
            <ac:spMk id="55" creationId="{00000000-0000-0000-0000-000000000000}"/>
          </ac:spMkLst>
        </pc:spChg>
        <pc:spChg chg="mod">
          <ac:chgData name="Оля Яцина" userId="3aaafbeef5148b22" providerId="LiveId" clId="{1E18360C-03BA-4F8B-A7BB-46FB5EE21FE7}" dt="2026-04-18T08:12:03.369" v="7" actId="1076"/>
          <ac:spMkLst>
            <pc:docMk/>
            <pc:sldMk cId="0" sldId="261"/>
            <ac:spMk id="56" creationId="{00000000-0000-0000-0000-000000000000}"/>
          </ac:spMkLst>
        </pc:spChg>
        <pc:spChg chg="mod">
          <ac:chgData name="Оля Яцина" userId="3aaafbeef5148b22" providerId="LiveId" clId="{1E18360C-03BA-4F8B-A7BB-46FB5EE21FE7}" dt="2026-04-18T08:12:59.740" v="11" actId="1076"/>
          <ac:spMkLst>
            <pc:docMk/>
            <pc:sldMk cId="0" sldId="261"/>
            <ac:spMk id="62" creationId="{00000000-0000-0000-0000-000000000000}"/>
          </ac:spMkLst>
        </pc:spChg>
        <pc:grpChg chg="mod">
          <ac:chgData name="Оля Яцина" userId="3aaafbeef5148b22" providerId="LiveId" clId="{1E18360C-03BA-4F8B-A7BB-46FB5EE21FE7}" dt="2026-04-18T08:12:53.769" v="10" actId="1076"/>
          <ac:grpSpMkLst>
            <pc:docMk/>
            <pc:sldMk cId="0" sldId="261"/>
            <ac:grpSpMk id="17" creationId="{00000000-0000-0000-0000-000000000000}"/>
          </ac:grpSpMkLst>
        </pc:grpChg>
        <pc:grpChg chg="mod">
          <ac:chgData name="Оля Яцина" userId="3aaafbeef5148b22" providerId="LiveId" clId="{1E18360C-03BA-4F8B-A7BB-46FB5EE21FE7}" dt="2026-04-18T08:11:41.742" v="5" actId="1076"/>
          <ac:grpSpMkLst>
            <pc:docMk/>
            <pc:sldMk cId="0" sldId="261"/>
            <ac:grpSpMk id="20" creationId="{00000000-0000-0000-0000-000000000000}"/>
          </ac:grpSpMkLst>
        </pc:grpChg>
        <pc:grpChg chg="mod">
          <ac:chgData name="Оля Яцина" userId="3aaafbeef5148b22" providerId="LiveId" clId="{1E18360C-03BA-4F8B-A7BB-46FB5EE21FE7}" dt="2026-04-18T08:13:06.906" v="12" actId="1076"/>
          <ac:grpSpMkLst>
            <pc:docMk/>
            <pc:sldMk cId="0" sldId="261"/>
            <ac:grpSpMk id="44" creationId="{00000000-0000-0000-0000-000000000000}"/>
          </ac:grpSpMkLst>
        </pc:grpChg>
        <pc:grpChg chg="mod">
          <ac:chgData name="Оля Яцина" userId="3aaafbeef5148b22" providerId="LiveId" clId="{1E18360C-03BA-4F8B-A7BB-46FB5EE21FE7}" dt="2026-04-18T08:11:47.324" v="6" actId="1076"/>
          <ac:grpSpMkLst>
            <pc:docMk/>
            <pc:sldMk cId="0" sldId="261"/>
            <ac:grpSpMk id="47" creationId="{00000000-0000-0000-0000-000000000000}"/>
          </ac:grpSpMkLst>
        </pc:grpChg>
      </pc:sldChg>
      <pc:sldChg chg="addSp delSp modSp mod">
        <pc:chgData name="Оля Яцина" userId="3aaafbeef5148b22" providerId="LiveId" clId="{1E18360C-03BA-4F8B-A7BB-46FB5EE21FE7}" dt="2026-04-18T10:55:30.946" v="369" actId="14100"/>
        <pc:sldMkLst>
          <pc:docMk/>
          <pc:sldMk cId="0" sldId="262"/>
        </pc:sldMkLst>
        <pc:spChg chg="mod">
          <ac:chgData name="Оля Яцина" userId="3aaafbeef5148b22" providerId="LiveId" clId="{1E18360C-03BA-4F8B-A7BB-46FB5EE21FE7}" dt="2026-04-18T08:32:36.751" v="62" actId="14100"/>
          <ac:spMkLst>
            <pc:docMk/>
            <pc:sldMk cId="0" sldId="262"/>
            <ac:spMk id="8" creationId="{00000000-0000-0000-0000-000000000000}"/>
          </ac:spMkLst>
        </pc:spChg>
        <pc:spChg chg="add del mod topLvl">
          <ac:chgData name="Оля Яцина" userId="3aaafbeef5148b22" providerId="LiveId" clId="{1E18360C-03BA-4F8B-A7BB-46FB5EE21FE7}" dt="2026-04-18T08:30:28.006" v="52" actId="478"/>
          <ac:spMkLst>
            <pc:docMk/>
            <pc:sldMk cId="0" sldId="262"/>
            <ac:spMk id="11" creationId="{00000000-0000-0000-0000-000000000000}"/>
          </ac:spMkLst>
        </pc:spChg>
        <pc:spChg chg="mod">
          <ac:chgData name="Оля Яцина" userId="3aaafbeef5148b22" providerId="LiveId" clId="{1E18360C-03BA-4F8B-A7BB-46FB5EE21FE7}" dt="2026-04-18T10:55:20.119" v="368" actId="14100"/>
          <ac:spMkLst>
            <pc:docMk/>
            <pc:sldMk cId="0" sldId="262"/>
            <ac:spMk id="57" creationId="{00000000-0000-0000-0000-000000000000}"/>
          </ac:spMkLst>
        </pc:spChg>
        <pc:spChg chg="mod">
          <ac:chgData name="Оля Яцина" userId="3aaafbeef5148b22" providerId="LiveId" clId="{1E18360C-03BA-4F8B-A7BB-46FB5EE21FE7}" dt="2026-04-18T10:55:30.946" v="369" actId="14100"/>
          <ac:spMkLst>
            <pc:docMk/>
            <pc:sldMk cId="0" sldId="262"/>
            <ac:spMk id="59" creationId="{00000000-0000-0000-0000-000000000000}"/>
          </ac:spMkLst>
        </pc:spChg>
        <pc:grpChg chg="mod">
          <ac:chgData name="Оля Яцина" userId="3aaafbeef5148b22" providerId="LiveId" clId="{1E18360C-03BA-4F8B-A7BB-46FB5EE21FE7}" dt="2026-04-18T08:31:00.263" v="55" actId="1076"/>
          <ac:grpSpMkLst>
            <pc:docMk/>
            <pc:sldMk cId="0" sldId="262"/>
            <ac:grpSpMk id="2" creationId="{00000000-0000-0000-0000-000000000000}"/>
          </ac:grpSpMkLst>
        </pc:grpChg>
        <pc:grpChg chg="del">
          <ac:chgData name="Оля Яцина" userId="3aaafbeef5148b22" providerId="LiveId" clId="{1E18360C-03BA-4F8B-A7BB-46FB5EE21FE7}" dt="2026-04-18T08:30:17.973" v="49" actId="478"/>
          <ac:grpSpMkLst>
            <pc:docMk/>
            <pc:sldMk cId="0" sldId="262"/>
            <ac:grpSpMk id="10" creationId="{00000000-0000-0000-0000-000000000000}"/>
          </ac:grpSpMkLst>
        </pc:grpChg>
        <pc:picChg chg="add mod">
          <ac:chgData name="Оля Яцина" userId="3aaafbeef5148b22" providerId="LiveId" clId="{1E18360C-03BA-4F8B-A7BB-46FB5EE21FE7}" dt="2026-04-18T08:32:57.750" v="63" actId="14100"/>
          <ac:picMkLst>
            <pc:docMk/>
            <pc:sldMk cId="0" sldId="262"/>
            <ac:picMk id="62" creationId="{C1585A18-214D-00C1-366E-4936A9F743AA}"/>
          </ac:picMkLst>
        </pc:picChg>
      </pc:sldChg>
      <pc:sldChg chg="modSp mod">
        <pc:chgData name="Оля Яцина" userId="3aaafbeef5148b22" providerId="LiveId" clId="{1E18360C-03BA-4F8B-A7BB-46FB5EE21FE7}" dt="2026-04-18T08:55:35.171" v="151" actId="2711"/>
        <pc:sldMkLst>
          <pc:docMk/>
          <pc:sldMk cId="0" sldId="263"/>
        </pc:sldMkLst>
        <pc:spChg chg="mod">
          <ac:chgData name="Оля Яцина" userId="3aaafbeef5148b22" providerId="LiveId" clId="{1E18360C-03BA-4F8B-A7BB-46FB5EE21FE7}" dt="2026-04-12T21:38:58.731" v="3" actId="14100"/>
          <ac:spMkLst>
            <pc:docMk/>
            <pc:sldMk cId="0" sldId="263"/>
            <ac:spMk id="10" creationId="{00000000-0000-0000-0000-000000000000}"/>
          </ac:spMkLst>
        </pc:spChg>
        <pc:spChg chg="mod">
          <ac:chgData name="Оля Яцина" userId="3aaafbeef5148b22" providerId="LiveId" clId="{1E18360C-03BA-4F8B-A7BB-46FB5EE21FE7}" dt="2026-04-12T21:39:06.709" v="4" actId="1076"/>
          <ac:spMkLst>
            <pc:docMk/>
            <pc:sldMk cId="0" sldId="263"/>
            <ac:spMk id="11" creationId="{00000000-0000-0000-0000-000000000000}"/>
          </ac:spMkLst>
        </pc:spChg>
        <pc:spChg chg="mod">
          <ac:chgData name="Оля Яцина" userId="3aaafbeef5148b22" providerId="LiveId" clId="{1E18360C-03BA-4F8B-A7BB-46FB5EE21FE7}" dt="2026-04-18T08:55:35.171" v="151" actId="2711"/>
          <ac:spMkLst>
            <pc:docMk/>
            <pc:sldMk cId="0" sldId="263"/>
            <ac:spMk id="16" creationId="{00000000-0000-0000-0000-000000000000}"/>
          </ac:spMkLst>
        </pc:spChg>
      </pc:sldChg>
      <pc:sldChg chg="addSp delSp modSp mod">
        <pc:chgData name="Оля Яцина" userId="3aaafbeef5148b22" providerId="LiveId" clId="{1E18360C-03BA-4F8B-A7BB-46FB5EE21FE7}" dt="2026-04-18T08:22:55.332" v="46" actId="122"/>
        <pc:sldMkLst>
          <pc:docMk/>
          <pc:sldMk cId="0" sldId="265"/>
        </pc:sldMkLst>
        <pc:spChg chg="add mod">
          <ac:chgData name="Оля Яцина" userId="3aaafbeef5148b22" providerId="LiveId" clId="{1E18360C-03BA-4F8B-A7BB-46FB5EE21FE7}" dt="2026-04-18T08:21:40.231" v="39" actId="14100"/>
          <ac:spMkLst>
            <pc:docMk/>
            <pc:sldMk cId="0" sldId="265"/>
            <ac:spMk id="11" creationId="{E7AB7E78-35EE-390A-5663-F347D3F58130}"/>
          </ac:spMkLst>
        </pc:spChg>
        <pc:spChg chg="add mod">
          <ac:chgData name="Оля Яцина" userId="3aaafbeef5148b22" providerId="LiveId" clId="{1E18360C-03BA-4F8B-A7BB-46FB5EE21FE7}" dt="2026-04-18T08:22:24.910" v="43" actId="14100"/>
          <ac:spMkLst>
            <pc:docMk/>
            <pc:sldMk cId="0" sldId="265"/>
            <ac:spMk id="13" creationId="{AC1D8C45-A1BF-BC12-8466-D49D7CE9F2C4}"/>
          </ac:spMkLst>
        </pc:spChg>
        <pc:graphicFrameChg chg="del mod">
          <ac:chgData name="Оля Яцина" userId="3aaafbeef5148b22" providerId="LiveId" clId="{1E18360C-03BA-4F8B-A7BB-46FB5EE21FE7}" dt="2026-04-18T08:21:35.740" v="37" actId="478"/>
          <ac:graphicFrameMkLst>
            <pc:docMk/>
            <pc:sldMk cId="0" sldId="265"/>
            <ac:graphicFrameMk id="8" creationId="{00000000-0000-0000-0000-000000000000}"/>
          </ac:graphicFrameMkLst>
        </pc:graphicFrameChg>
        <pc:graphicFrameChg chg="del">
          <ac:chgData name="Оля Яцина" userId="3aaafbeef5148b22" providerId="LiveId" clId="{1E18360C-03BA-4F8B-A7BB-46FB5EE21FE7}" dt="2026-04-18T08:22:10.332" v="40" actId="478"/>
          <ac:graphicFrameMkLst>
            <pc:docMk/>
            <pc:sldMk cId="0" sldId="265"/>
            <ac:graphicFrameMk id="9" creationId="{00000000-0000-0000-0000-000000000000}"/>
          </ac:graphicFrameMkLst>
        </pc:graphicFrameChg>
        <pc:graphicFrameChg chg="add mod modGraphic">
          <ac:chgData name="Оля Яцина" userId="3aaafbeef5148b22" providerId="LiveId" clId="{1E18360C-03BA-4F8B-A7BB-46FB5EE21FE7}" dt="2026-04-18T08:22:55.332" v="46" actId="122"/>
          <ac:graphicFrameMkLst>
            <pc:docMk/>
            <pc:sldMk cId="0" sldId="265"/>
            <ac:graphicFrameMk id="10" creationId="{E71F82E9-F57E-FDD8-5274-D5E2D33366A5}"/>
          </ac:graphicFrameMkLst>
        </pc:graphicFrameChg>
        <pc:graphicFrameChg chg="add mod modGraphic">
          <ac:chgData name="Оля Яцина" userId="3aaafbeef5148b22" providerId="LiveId" clId="{1E18360C-03BA-4F8B-A7BB-46FB5EE21FE7}" dt="2026-04-18T08:22:37.737" v="44" actId="120"/>
          <ac:graphicFrameMkLst>
            <pc:docMk/>
            <pc:sldMk cId="0" sldId="265"/>
            <ac:graphicFrameMk id="12" creationId="{F7E1DEE6-FC0D-47E3-1C20-9C97A4B9A163}"/>
          </ac:graphicFrameMkLst>
        </pc:graphicFrameChg>
      </pc:sldChg>
      <pc:sldChg chg="addSp delSp modSp mod">
        <pc:chgData name="Оля Яцина" userId="3aaafbeef5148b22" providerId="LiveId" clId="{1E18360C-03BA-4F8B-A7BB-46FB5EE21FE7}" dt="2026-04-18T08:20:55.815" v="36" actId="14100"/>
        <pc:sldMkLst>
          <pc:docMk/>
          <pc:sldMk cId="0" sldId="266"/>
        </pc:sldMkLst>
        <pc:spChg chg="add mod">
          <ac:chgData name="Оля Яцина" userId="3aaafbeef5148b22" providerId="LiveId" clId="{1E18360C-03BA-4F8B-A7BB-46FB5EE21FE7}" dt="2026-04-18T08:20:26.133" v="34" actId="14100"/>
          <ac:spMkLst>
            <pc:docMk/>
            <pc:sldMk cId="0" sldId="266"/>
            <ac:spMk id="9" creationId="{E08EC8B2-F58F-E608-6B86-531D2D8B7200}"/>
          </ac:spMkLst>
        </pc:spChg>
        <pc:graphicFrameChg chg="del">
          <ac:chgData name="Оля Яцина" userId="3aaafbeef5148b22" providerId="LiveId" clId="{1E18360C-03BA-4F8B-A7BB-46FB5EE21FE7}" dt="2026-04-18T08:19:39.186" v="26" actId="478"/>
          <ac:graphicFrameMkLst>
            <pc:docMk/>
            <pc:sldMk cId="0" sldId="266"/>
            <ac:graphicFrameMk id="7" creationId="{00000000-0000-0000-0000-000000000000}"/>
          </ac:graphicFrameMkLst>
        </pc:graphicFrameChg>
        <pc:graphicFrameChg chg="add mod modGraphic">
          <ac:chgData name="Оля Яцина" userId="3aaafbeef5148b22" providerId="LiveId" clId="{1E18360C-03BA-4F8B-A7BB-46FB5EE21FE7}" dt="2026-04-18T08:20:55.815" v="36" actId="14100"/>
          <ac:graphicFrameMkLst>
            <pc:docMk/>
            <pc:sldMk cId="0" sldId="266"/>
            <ac:graphicFrameMk id="8" creationId="{FD1E4933-A1E3-B0DB-AEE9-2329384893C4}"/>
          </ac:graphicFrameMkLst>
        </pc:graphicFrameChg>
      </pc:sldChg>
      <pc:sldChg chg="addSp delSp modSp mod">
        <pc:chgData name="Оля Яцина" userId="3aaafbeef5148b22" providerId="LiveId" clId="{1E18360C-03BA-4F8B-A7BB-46FB5EE21FE7}" dt="2026-04-18T11:19:39.923" v="431" actId="20577"/>
        <pc:sldMkLst>
          <pc:docMk/>
          <pc:sldMk cId="0" sldId="267"/>
        </pc:sldMkLst>
        <pc:spChg chg="add mod">
          <ac:chgData name="Оля Яцина" userId="3aaafbeef5148b22" providerId="LiveId" clId="{1E18360C-03BA-4F8B-A7BB-46FB5EE21FE7}" dt="2026-04-18T11:19:39.923" v="431" actId="20577"/>
          <ac:spMkLst>
            <pc:docMk/>
            <pc:sldMk cId="0" sldId="267"/>
            <ac:spMk id="7" creationId="{9F09B686-EFD0-C23F-A563-AF3499FC09A5}"/>
          </ac:spMkLst>
        </pc:spChg>
        <pc:spChg chg="add mod">
          <ac:chgData name="Оля Яцина" userId="3aaafbeef5148b22" providerId="LiveId" clId="{1E18360C-03BA-4F8B-A7BB-46FB5EE21FE7}" dt="2026-04-18T08:19:03.060" v="25" actId="1076"/>
          <ac:spMkLst>
            <pc:docMk/>
            <pc:sldMk cId="0" sldId="267"/>
            <ac:spMk id="10" creationId="{096EBD0E-3C67-A1E8-07A8-F4ADC158C8D2}"/>
          </ac:spMkLst>
        </pc:spChg>
        <pc:spChg chg="add mod">
          <ac:chgData name="Оля Яцина" userId="3aaafbeef5148b22" providerId="LiveId" clId="{1E18360C-03BA-4F8B-A7BB-46FB5EE21FE7}" dt="2026-04-18T11:16:04.242" v="375"/>
          <ac:spMkLst>
            <pc:docMk/>
            <pc:sldMk cId="0" sldId="267"/>
            <ac:spMk id="11" creationId="{F0CB352E-190B-316D-6261-25CB04F26C6B}"/>
          </ac:spMkLst>
        </pc:spChg>
        <pc:grpChg chg="mod">
          <ac:chgData name="Оля Яцина" userId="3aaafbeef5148b22" providerId="LiveId" clId="{1E18360C-03BA-4F8B-A7BB-46FB5EE21FE7}" dt="2026-04-18T11:15:56.813" v="373" actId="1076"/>
          <ac:grpSpMkLst>
            <pc:docMk/>
            <pc:sldMk cId="0" sldId="267"/>
            <ac:grpSpMk id="2" creationId="{00000000-0000-0000-0000-000000000000}"/>
          </ac:grpSpMkLst>
        </pc:grpChg>
        <pc:graphicFrameChg chg="del">
          <ac:chgData name="Оля Яцина" userId="3aaafbeef5148b22" providerId="LiveId" clId="{1E18360C-03BA-4F8B-A7BB-46FB5EE21FE7}" dt="2026-04-18T08:18:22.422" v="18" actId="478"/>
          <ac:graphicFrameMkLst>
            <pc:docMk/>
            <pc:sldMk cId="0" sldId="267"/>
            <ac:graphicFrameMk id="7" creationId="{00000000-0000-0000-0000-000000000000}"/>
          </ac:graphicFrameMkLst>
        </pc:graphicFrameChg>
        <pc:graphicFrameChg chg="add mod">
          <ac:chgData name="Оля Яцина" userId="3aaafbeef5148b22" providerId="LiveId" clId="{1E18360C-03BA-4F8B-A7BB-46FB5EE21FE7}" dt="2026-04-18T08:19:03.060" v="25" actId="1076"/>
          <ac:graphicFrameMkLst>
            <pc:docMk/>
            <pc:sldMk cId="0" sldId="267"/>
            <ac:graphicFrameMk id="9" creationId="{C4FCD549-56BD-8A8F-11EE-6C651416C1CD}"/>
          </ac:graphicFrameMkLst>
        </pc:graphicFrameChg>
      </pc:sldChg>
      <pc:sldChg chg="delSp modSp mod">
        <pc:chgData name="Оля Яцина" userId="3aaafbeef5148b22" providerId="LiveId" clId="{1E18360C-03BA-4F8B-A7BB-46FB5EE21FE7}" dt="2026-04-18T08:24:46.110" v="48" actId="1076"/>
        <pc:sldMkLst>
          <pc:docMk/>
          <pc:sldMk cId="0" sldId="268"/>
        </pc:sldMkLst>
        <pc:spChg chg="del">
          <ac:chgData name="Оля Яцина" userId="3aaafbeef5148b22" providerId="LiveId" clId="{1E18360C-03BA-4F8B-A7BB-46FB5EE21FE7}" dt="2026-04-18T08:24:36.828" v="47" actId="478"/>
          <ac:spMkLst>
            <pc:docMk/>
            <pc:sldMk cId="0" sldId="268"/>
            <ac:spMk id="5" creationId="{00000000-0000-0000-0000-000000000000}"/>
          </ac:spMkLst>
        </pc:spChg>
        <pc:spChg chg="mod">
          <ac:chgData name="Оля Яцина" userId="3aaafbeef5148b22" providerId="LiveId" clId="{1E18360C-03BA-4F8B-A7BB-46FB5EE21FE7}" dt="2026-04-18T08:24:46.110" v="48" actId="1076"/>
          <ac:spMkLst>
            <pc:docMk/>
            <pc:sldMk cId="0" sldId="268"/>
            <ac:spMk id="6" creationId="{00000000-0000-0000-0000-000000000000}"/>
          </ac:spMkLst>
        </pc:spChg>
      </pc:sldChg>
      <pc:sldChg chg="addSp delSp modSp add mod setBg">
        <pc:chgData name="Оля Яцина" userId="3aaafbeef5148b22" providerId="LiveId" clId="{1E18360C-03BA-4F8B-A7BB-46FB5EE21FE7}" dt="2026-04-18T09:17:29.711" v="276" actId="1076"/>
        <pc:sldMkLst>
          <pc:docMk/>
          <pc:sldMk cId="2950915573" sldId="269"/>
        </pc:sldMkLst>
        <pc:spChg chg="del topLvl">
          <ac:chgData name="Оля Яцина" userId="3aaafbeef5148b22" providerId="LiveId" clId="{1E18360C-03BA-4F8B-A7BB-46FB5EE21FE7}" dt="2026-04-18T09:14:36.394" v="259" actId="478"/>
          <ac:spMkLst>
            <pc:docMk/>
            <pc:sldMk cId="2950915573" sldId="269"/>
            <ac:spMk id="6" creationId="{81AFCD2D-B3D0-E58D-D4C7-6285A0DA7B05}"/>
          </ac:spMkLst>
        </pc:spChg>
        <pc:spChg chg="del mod">
          <ac:chgData name="Оля Яцина" userId="3aaafbeef5148b22" providerId="LiveId" clId="{1E18360C-03BA-4F8B-A7BB-46FB5EE21FE7}" dt="2026-04-18T08:52:16.850" v="67" actId="478"/>
          <ac:spMkLst>
            <pc:docMk/>
            <pc:sldMk cId="2950915573" sldId="269"/>
            <ac:spMk id="9" creationId="{D53A4156-9310-5991-84B1-3B0CD2A3C6A6}"/>
          </ac:spMkLst>
        </pc:spChg>
        <pc:spChg chg="mod">
          <ac:chgData name="Оля Яцина" userId="3aaafbeef5148b22" providerId="LiveId" clId="{1E18360C-03BA-4F8B-A7BB-46FB5EE21FE7}" dt="2026-04-18T09:13:50.872" v="254" actId="1076"/>
          <ac:spMkLst>
            <pc:docMk/>
            <pc:sldMk cId="2950915573" sldId="269"/>
            <ac:spMk id="10" creationId="{A2C427E0-A7F5-FF5F-E8A0-31B507B50A33}"/>
          </ac:spMkLst>
        </pc:spChg>
        <pc:spChg chg="mod">
          <ac:chgData name="Оля Яцина" userId="3aaafbeef5148b22" providerId="LiveId" clId="{1E18360C-03BA-4F8B-A7BB-46FB5EE21FE7}" dt="2026-04-18T09:14:01.049" v="255" actId="1076"/>
          <ac:spMkLst>
            <pc:docMk/>
            <pc:sldMk cId="2950915573" sldId="269"/>
            <ac:spMk id="11" creationId="{28C1DFC2-B673-3F70-2011-15FB6802ED0A}"/>
          </ac:spMkLst>
        </pc:spChg>
        <pc:spChg chg="del topLvl">
          <ac:chgData name="Оля Яцина" userId="3aaafbeef5148b22" providerId="LiveId" clId="{1E18360C-03BA-4F8B-A7BB-46FB5EE21FE7}" dt="2026-04-18T09:10:58.395" v="236" actId="478"/>
          <ac:spMkLst>
            <pc:docMk/>
            <pc:sldMk cId="2950915573" sldId="269"/>
            <ac:spMk id="13" creationId="{68F1FA98-0AE7-8A5D-A93B-282B0074911B}"/>
          </ac:spMkLst>
        </pc:spChg>
        <pc:spChg chg="mod">
          <ac:chgData name="Оля Яцина" userId="3aaafbeef5148b22" providerId="LiveId" clId="{1E18360C-03BA-4F8B-A7BB-46FB5EE21FE7}" dt="2026-04-18T09:02:16.543" v="201" actId="1076"/>
          <ac:spMkLst>
            <pc:docMk/>
            <pc:sldMk cId="2950915573" sldId="269"/>
            <ac:spMk id="15" creationId="{44E5C404-57F5-8A1D-0A1C-93AC9DC96B10}"/>
          </ac:spMkLst>
        </pc:spChg>
        <pc:spChg chg="del mod">
          <ac:chgData name="Оля Яцина" userId="3aaafbeef5148b22" providerId="LiveId" clId="{1E18360C-03BA-4F8B-A7BB-46FB5EE21FE7}" dt="2026-04-18T08:57:40.815" v="159" actId="478"/>
          <ac:spMkLst>
            <pc:docMk/>
            <pc:sldMk cId="2950915573" sldId="269"/>
            <ac:spMk id="16" creationId="{F31D2EC7-2A92-2968-7DD5-65E64B168F50}"/>
          </ac:spMkLst>
        </pc:spChg>
        <pc:spChg chg="mod">
          <ac:chgData name="Оля Яцина" userId="3aaafbeef5148b22" providerId="LiveId" clId="{1E18360C-03BA-4F8B-A7BB-46FB5EE21FE7}" dt="2026-04-18T09:01:31.595" v="197" actId="1076"/>
          <ac:spMkLst>
            <pc:docMk/>
            <pc:sldMk cId="2950915573" sldId="269"/>
            <ac:spMk id="17" creationId="{5B989C78-2777-D39A-AA76-94FF62EBFBF3}"/>
          </ac:spMkLst>
        </pc:spChg>
        <pc:spChg chg="mod">
          <ac:chgData name="Оля Яцина" userId="3aaafbeef5148b22" providerId="LiveId" clId="{1E18360C-03BA-4F8B-A7BB-46FB5EE21FE7}" dt="2026-04-18T09:01:41.064" v="198" actId="1076"/>
          <ac:spMkLst>
            <pc:docMk/>
            <pc:sldMk cId="2950915573" sldId="269"/>
            <ac:spMk id="18" creationId="{C5EF46B1-A4CC-ABE0-355F-6E18568312A3}"/>
          </ac:spMkLst>
        </pc:spChg>
        <pc:spChg chg="del">
          <ac:chgData name="Оля Яцина" userId="3aaafbeef5148b22" providerId="LiveId" clId="{1E18360C-03BA-4F8B-A7BB-46FB5EE21FE7}" dt="2026-04-18T08:59:21.873" v="185" actId="478"/>
          <ac:spMkLst>
            <pc:docMk/>
            <pc:sldMk cId="2950915573" sldId="269"/>
            <ac:spMk id="19" creationId="{B8EF64F7-8753-482F-A45B-1B79E94A5002}"/>
          </ac:spMkLst>
        </pc:spChg>
        <pc:spChg chg="mod">
          <ac:chgData name="Оля Яцина" userId="3aaafbeef5148b22" providerId="LiveId" clId="{1E18360C-03BA-4F8B-A7BB-46FB5EE21FE7}" dt="2026-04-18T09:01:51.500" v="199" actId="1076"/>
          <ac:spMkLst>
            <pc:docMk/>
            <pc:sldMk cId="2950915573" sldId="269"/>
            <ac:spMk id="20" creationId="{EEFBC332-7D4B-1838-FD8F-306EDCEDEEB5}"/>
          </ac:spMkLst>
        </pc:spChg>
        <pc:spChg chg="mod">
          <ac:chgData name="Оля Яцина" userId="3aaafbeef5148b22" providerId="LiveId" clId="{1E18360C-03BA-4F8B-A7BB-46FB5EE21FE7}" dt="2026-04-18T09:02:56.136" v="206" actId="14100"/>
          <ac:spMkLst>
            <pc:docMk/>
            <pc:sldMk cId="2950915573" sldId="269"/>
            <ac:spMk id="21" creationId="{6FF9B9B3-C06C-0346-A047-06C7E27E8BB4}"/>
          </ac:spMkLst>
        </pc:spChg>
        <pc:spChg chg="del mod">
          <ac:chgData name="Оля Яцина" userId="3aaafbeef5148b22" providerId="LiveId" clId="{1E18360C-03BA-4F8B-A7BB-46FB5EE21FE7}" dt="2026-04-18T09:00:43.129" v="194" actId="478"/>
          <ac:spMkLst>
            <pc:docMk/>
            <pc:sldMk cId="2950915573" sldId="269"/>
            <ac:spMk id="22" creationId="{503CB6FE-AC94-04FF-360B-B04B4B7380A7}"/>
          </ac:spMkLst>
        </pc:spChg>
        <pc:spChg chg="add mod">
          <ac:chgData name="Оля Яцина" userId="3aaafbeef5148b22" providerId="LiveId" clId="{1E18360C-03BA-4F8B-A7BB-46FB5EE21FE7}" dt="2026-04-18T09:03:17.855" v="208" actId="1076"/>
          <ac:spMkLst>
            <pc:docMk/>
            <pc:sldMk cId="2950915573" sldId="269"/>
            <ac:spMk id="25" creationId="{B4030289-FB26-23C6-31FA-293551A52262}"/>
          </ac:spMkLst>
        </pc:spChg>
        <pc:spChg chg="add del mod">
          <ac:chgData name="Оля Яцина" userId="3aaafbeef5148b22" providerId="LiveId" clId="{1E18360C-03BA-4F8B-A7BB-46FB5EE21FE7}" dt="2026-04-18T09:04:49.312" v="235" actId="113"/>
          <ac:spMkLst>
            <pc:docMk/>
            <pc:sldMk cId="2950915573" sldId="269"/>
            <ac:spMk id="26" creationId="{8A8F4E29-EAD6-98ED-74A1-C0BB53271866}"/>
          </ac:spMkLst>
        </pc:spChg>
        <pc:grpChg chg="del mod">
          <ac:chgData name="Оля Яцина" userId="3aaafbeef5148b22" providerId="LiveId" clId="{1E18360C-03BA-4F8B-A7BB-46FB5EE21FE7}" dt="2026-04-18T09:14:36.394" v="259" actId="478"/>
          <ac:grpSpMkLst>
            <pc:docMk/>
            <pc:sldMk cId="2950915573" sldId="269"/>
            <ac:grpSpMk id="5" creationId="{2BBAB8B5-283C-348F-7197-684F0064D776}"/>
          </ac:grpSpMkLst>
        </pc:grpChg>
        <pc:grpChg chg="del">
          <ac:chgData name="Оля Яцина" userId="3aaafbeef5148b22" providerId="LiveId" clId="{1E18360C-03BA-4F8B-A7BB-46FB5EE21FE7}" dt="2026-04-18T09:10:58.395" v="236" actId="478"/>
          <ac:grpSpMkLst>
            <pc:docMk/>
            <pc:sldMk cId="2950915573" sldId="269"/>
            <ac:grpSpMk id="12" creationId="{2B950EA7-5994-E9F3-3E4C-9E36C975CE84}"/>
          </ac:grpSpMkLst>
        </pc:grpChg>
        <pc:picChg chg="add del mod">
          <ac:chgData name="Оля Яцина" userId="3aaafbeef5148b22" providerId="LiveId" clId="{1E18360C-03BA-4F8B-A7BB-46FB5EE21FE7}" dt="2026-04-18T09:11:52.683" v="247" actId="478"/>
          <ac:picMkLst>
            <pc:docMk/>
            <pc:sldMk cId="2950915573" sldId="269"/>
            <ac:picMk id="28" creationId="{ECD1EC4A-C3A6-7FE3-D9ED-94D56F14EDBB}"/>
          </ac:picMkLst>
        </pc:picChg>
        <pc:picChg chg="add mod">
          <ac:chgData name="Оля Яцина" userId="3aaafbeef5148b22" providerId="LiveId" clId="{1E18360C-03BA-4F8B-A7BB-46FB5EE21FE7}" dt="2026-04-18T09:17:29.711" v="276" actId="1076"/>
          <ac:picMkLst>
            <pc:docMk/>
            <pc:sldMk cId="2950915573" sldId="269"/>
            <ac:picMk id="30" creationId="{CC2BCF3D-420F-13E8-8AE1-0737C8A8D7B4}"/>
          </ac:picMkLst>
        </pc:picChg>
        <pc:picChg chg="add del mod">
          <ac:chgData name="Оля Яцина" userId="3aaafbeef5148b22" providerId="LiveId" clId="{1E18360C-03BA-4F8B-A7BB-46FB5EE21FE7}" dt="2026-04-18T09:16:27.435" v="267" actId="478"/>
          <ac:picMkLst>
            <pc:docMk/>
            <pc:sldMk cId="2950915573" sldId="269"/>
            <ac:picMk id="32" creationId="{B1744290-18E4-DDC0-FBDB-A99AF6626006}"/>
          </ac:picMkLst>
        </pc:picChg>
        <pc:picChg chg="add mod">
          <ac:chgData name="Оля Яцина" userId="3aaafbeef5148b22" providerId="LiveId" clId="{1E18360C-03BA-4F8B-A7BB-46FB5EE21FE7}" dt="2026-04-18T09:17:12.468" v="275" actId="1076"/>
          <ac:picMkLst>
            <pc:docMk/>
            <pc:sldMk cId="2950915573" sldId="269"/>
            <ac:picMk id="34" creationId="{B13A03F4-B736-3C5E-F997-5679C0B8E6A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sv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sv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sv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5.sv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9.sv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sv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6.sv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8.jpg"/><Relationship Id="rId2" Type="http://schemas.openxmlformats.org/officeDocument/2006/relationships/image" Target="../media/image6.sv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image" Target="../media/image5.svg"/><Relationship Id="rId4" Type="http://schemas.openxmlformats.org/officeDocument/2006/relationships/image" Target="../media/image4.svg"/></Relationships>
</file>

<file path=ppt/slides/_rels/slide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6.sv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AutoShape 2"/>
          <p:cNvSpPr/>
          <p:nvPr/>
        </p:nvSpPr>
        <p:spPr>
          <a:xfrm flipV="1">
            <a:off x="1202538" y="7869327"/>
            <a:ext cx="417144" cy="0"/>
          </a:xfrm>
          <a:prstGeom prst="line">
            <a:avLst/>
          </a:prstGeom>
          <a:ln w="19050" cap="flat">
            <a:solidFill>
              <a:srgbClr val="000000"/>
            </a:solidFill>
            <a:prstDash val="solid"/>
            <a:headEnd type="none" w="sm" len="sm"/>
            <a:tailEnd type="none" w="sm" len="sm"/>
          </a:ln>
        </p:spPr>
      </p:sp>
      <p:grpSp>
        <p:nvGrpSpPr>
          <p:cNvPr id="3" name="Group 3"/>
          <p:cNvGrpSpPr/>
          <p:nvPr/>
        </p:nvGrpSpPr>
        <p:grpSpPr>
          <a:xfrm>
            <a:off x="0" y="6825226"/>
            <a:ext cx="18288000" cy="3110979"/>
            <a:chOff x="0" y="0"/>
            <a:chExt cx="4816593" cy="819352"/>
          </a:xfrm>
        </p:grpSpPr>
        <p:sp>
          <p:nvSpPr>
            <p:cNvPr id="4" name="Freeform 4"/>
            <p:cNvSpPr/>
            <p:nvPr/>
          </p:nvSpPr>
          <p:spPr>
            <a:xfrm>
              <a:off x="0" y="0"/>
              <a:ext cx="4816592" cy="819353"/>
            </a:xfrm>
            <a:custGeom>
              <a:avLst/>
              <a:gdLst/>
              <a:ahLst/>
              <a:cxnLst/>
              <a:rect l="l" t="t" r="r" b="b"/>
              <a:pathLst>
                <a:path w="4816592" h="819353">
                  <a:moveTo>
                    <a:pt x="0" y="0"/>
                  </a:moveTo>
                  <a:lnTo>
                    <a:pt x="4816592" y="0"/>
                  </a:lnTo>
                  <a:lnTo>
                    <a:pt x="4816592" y="819353"/>
                  </a:lnTo>
                  <a:lnTo>
                    <a:pt x="0" y="819353"/>
                  </a:lnTo>
                  <a:close/>
                </a:path>
              </a:pathLst>
            </a:custGeom>
            <a:solidFill>
              <a:srgbClr val="DBDBDD"/>
            </a:solidFill>
          </p:spPr>
        </p:sp>
        <p:sp>
          <p:nvSpPr>
            <p:cNvPr id="5" name="TextBox 5"/>
            <p:cNvSpPr txBox="1"/>
            <p:nvPr/>
          </p:nvSpPr>
          <p:spPr>
            <a:xfrm>
              <a:off x="0" y="-57150"/>
              <a:ext cx="4816593" cy="876502"/>
            </a:xfrm>
            <a:prstGeom prst="rect">
              <a:avLst/>
            </a:prstGeom>
          </p:spPr>
          <p:txBody>
            <a:bodyPr lIns="50800" tIns="50800" rIns="50800" bIns="50800" rtlCol="0" anchor="ctr"/>
            <a:lstStyle/>
            <a:p>
              <a:pPr algn="ctr">
                <a:lnSpc>
                  <a:spcPts val="3602"/>
                </a:lnSpc>
              </a:pPr>
              <a:endParaRPr/>
            </a:p>
          </p:txBody>
        </p:sp>
      </p:grpSp>
      <p:sp>
        <p:nvSpPr>
          <p:cNvPr id="6" name="Freeform 6"/>
          <p:cNvSpPr/>
          <p:nvPr/>
        </p:nvSpPr>
        <p:spPr>
          <a:xfrm>
            <a:off x="9122877" y="4649142"/>
            <a:ext cx="8704333" cy="4352167"/>
          </a:xfrm>
          <a:custGeom>
            <a:avLst/>
            <a:gdLst/>
            <a:ahLst/>
            <a:cxnLst/>
            <a:rect l="l" t="t" r="r" b="b"/>
            <a:pathLst>
              <a:path w="8704333" h="4352167">
                <a:moveTo>
                  <a:pt x="0" y="0"/>
                </a:moveTo>
                <a:lnTo>
                  <a:pt x="8704334" y="0"/>
                </a:lnTo>
                <a:lnTo>
                  <a:pt x="8704334" y="4352167"/>
                </a:lnTo>
                <a:lnTo>
                  <a:pt x="0" y="4352167"/>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7" name="Group 7"/>
          <p:cNvGrpSpPr/>
          <p:nvPr/>
        </p:nvGrpSpPr>
        <p:grpSpPr>
          <a:xfrm>
            <a:off x="9690788" y="890346"/>
            <a:ext cx="7568512" cy="7604194"/>
            <a:chOff x="0" y="0"/>
            <a:chExt cx="808986" cy="812800"/>
          </a:xfrm>
        </p:grpSpPr>
        <p:sp>
          <p:nvSpPr>
            <p:cNvPr id="8" name="Freeform 8"/>
            <p:cNvSpPr/>
            <p:nvPr/>
          </p:nvSpPr>
          <p:spPr>
            <a:xfrm>
              <a:off x="0" y="0"/>
              <a:ext cx="808986" cy="812800"/>
            </a:xfrm>
            <a:custGeom>
              <a:avLst/>
              <a:gdLst/>
              <a:ahLst/>
              <a:cxnLst/>
              <a:rect l="l" t="t" r="r" b="b"/>
              <a:pathLst>
                <a:path w="808986" h="812800">
                  <a:moveTo>
                    <a:pt x="404493" y="0"/>
                  </a:moveTo>
                  <a:cubicBezTo>
                    <a:pt x="181098" y="0"/>
                    <a:pt x="0" y="181951"/>
                    <a:pt x="0" y="406400"/>
                  </a:cubicBezTo>
                  <a:cubicBezTo>
                    <a:pt x="0" y="630849"/>
                    <a:pt x="181098" y="812800"/>
                    <a:pt x="404493" y="812800"/>
                  </a:cubicBezTo>
                  <a:cubicBezTo>
                    <a:pt x="627888" y="812800"/>
                    <a:pt x="808986" y="630849"/>
                    <a:pt x="808986" y="406400"/>
                  </a:cubicBezTo>
                  <a:cubicBezTo>
                    <a:pt x="808986" y="181951"/>
                    <a:pt x="627888" y="0"/>
                    <a:pt x="404493" y="0"/>
                  </a:cubicBezTo>
                  <a:close/>
                </a:path>
              </a:pathLst>
            </a:custGeom>
            <a:solidFill>
              <a:srgbClr val="830001"/>
            </a:solidFill>
          </p:spPr>
        </p:sp>
        <p:sp>
          <p:nvSpPr>
            <p:cNvPr id="9" name="TextBox 9"/>
            <p:cNvSpPr txBox="1"/>
            <p:nvPr/>
          </p:nvSpPr>
          <p:spPr>
            <a:xfrm>
              <a:off x="75842" y="19050"/>
              <a:ext cx="657301" cy="717550"/>
            </a:xfrm>
            <a:prstGeom prst="rect">
              <a:avLst/>
            </a:prstGeom>
          </p:spPr>
          <p:txBody>
            <a:bodyPr lIns="50800" tIns="50800" rIns="50800" bIns="50800" rtlCol="0" anchor="ctr"/>
            <a:lstStyle/>
            <a:p>
              <a:pPr algn="ctr">
                <a:lnSpc>
                  <a:spcPts val="3602"/>
                </a:lnSpc>
              </a:pPr>
              <a:endParaRPr/>
            </a:p>
          </p:txBody>
        </p:sp>
      </p:grpSp>
      <p:grpSp>
        <p:nvGrpSpPr>
          <p:cNvPr id="10" name="Group 10"/>
          <p:cNvGrpSpPr/>
          <p:nvPr/>
        </p:nvGrpSpPr>
        <p:grpSpPr>
          <a:xfrm>
            <a:off x="10217492" y="1434891"/>
            <a:ext cx="6515103" cy="6515103"/>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9522" r="-29522"/>
              </a:stretch>
            </a:blipFill>
            <a:ln w="190500" cap="sq">
              <a:solidFill>
                <a:srgbClr val="DBDBDD"/>
              </a:solidFill>
              <a:prstDash val="solid"/>
              <a:miter/>
            </a:ln>
          </p:spPr>
        </p:sp>
      </p:grpSp>
      <p:sp>
        <p:nvSpPr>
          <p:cNvPr id="12" name="TextBox 12"/>
          <p:cNvSpPr txBox="1"/>
          <p:nvPr/>
        </p:nvSpPr>
        <p:spPr>
          <a:xfrm>
            <a:off x="940221" y="728421"/>
            <a:ext cx="9345084" cy="1500311"/>
          </a:xfrm>
          <a:prstGeom prst="rect">
            <a:avLst/>
          </a:prstGeom>
        </p:spPr>
        <p:txBody>
          <a:bodyPr lIns="0" tIns="0" rIns="0" bIns="0" rtlCol="0" anchor="t">
            <a:spAutoFit/>
          </a:bodyPr>
          <a:lstStyle/>
          <a:p>
            <a:pPr algn="l">
              <a:lnSpc>
                <a:spcPts val="12330"/>
              </a:lnSpc>
            </a:pPr>
            <a:r>
              <a:rPr lang="en-US" sz="8807" b="1">
                <a:solidFill>
                  <a:srgbClr val="000000"/>
                </a:solidFill>
                <a:latin typeface="Inter Bold"/>
                <a:ea typeface="Inter Bold"/>
                <a:cs typeface="Inter Bold"/>
                <a:sym typeface="Inter Bold"/>
              </a:rPr>
              <a:t>CityFrame Tours</a:t>
            </a:r>
          </a:p>
        </p:txBody>
      </p:sp>
      <p:sp>
        <p:nvSpPr>
          <p:cNvPr id="13" name="TextBox 13"/>
          <p:cNvSpPr txBox="1"/>
          <p:nvPr/>
        </p:nvSpPr>
        <p:spPr>
          <a:xfrm>
            <a:off x="940221" y="2231594"/>
            <a:ext cx="8750567" cy="3097757"/>
          </a:xfrm>
          <a:prstGeom prst="rect">
            <a:avLst/>
          </a:prstGeom>
        </p:spPr>
        <p:txBody>
          <a:bodyPr lIns="0" tIns="0" rIns="0" bIns="0" rtlCol="0" anchor="t">
            <a:spAutoFit/>
          </a:bodyPr>
          <a:lstStyle/>
          <a:p>
            <a:pPr algn="l">
              <a:lnSpc>
                <a:spcPts val="12482"/>
              </a:lnSpc>
            </a:pPr>
            <a:r>
              <a:rPr lang="en-US" sz="8916" b="1">
                <a:solidFill>
                  <a:srgbClr val="830001"/>
                </a:solidFill>
                <a:latin typeface="Inter Bold"/>
                <a:ea typeface="Inter Bold"/>
                <a:cs typeface="Inter Bold"/>
                <a:sym typeface="Inter Bold"/>
              </a:rPr>
              <a:t>Business Plan Presentation</a:t>
            </a:r>
          </a:p>
        </p:txBody>
      </p:sp>
      <p:sp>
        <p:nvSpPr>
          <p:cNvPr id="14" name="TextBox 14"/>
          <p:cNvSpPr txBox="1"/>
          <p:nvPr/>
        </p:nvSpPr>
        <p:spPr>
          <a:xfrm>
            <a:off x="676869" y="6961090"/>
            <a:ext cx="9277271" cy="3325910"/>
          </a:xfrm>
          <a:prstGeom prst="rect">
            <a:avLst/>
          </a:prstGeom>
        </p:spPr>
        <p:txBody>
          <a:bodyPr lIns="0" tIns="0" rIns="0" bIns="0" rtlCol="0" anchor="t">
            <a:spAutoFit/>
          </a:bodyPr>
          <a:lstStyle/>
          <a:p>
            <a:pPr algn="l">
              <a:lnSpc>
                <a:spcPts val="4346"/>
              </a:lnSpc>
            </a:pPr>
            <a:r>
              <a:rPr lang="en-US" sz="3104" b="1" spc="93">
                <a:solidFill>
                  <a:srgbClr val="000000"/>
                </a:solidFill>
                <a:latin typeface="Inter Medium"/>
                <a:ea typeface="Inter Medium"/>
                <a:cs typeface="Inter Medium"/>
                <a:sym typeface="Inter Medium"/>
              </a:rPr>
              <a:t>Presented by: Olha Yatsyna</a:t>
            </a:r>
          </a:p>
          <a:p>
            <a:pPr algn="l">
              <a:lnSpc>
                <a:spcPts val="4346"/>
              </a:lnSpc>
            </a:pPr>
            <a:r>
              <a:rPr lang="en-US" sz="3104" b="1" spc="93">
                <a:solidFill>
                  <a:srgbClr val="000000"/>
                </a:solidFill>
                <a:latin typeface="Inter Medium"/>
                <a:ea typeface="Inter Medium"/>
                <a:cs typeface="Inter Medium"/>
                <a:sym typeface="Inter Medium"/>
              </a:rPr>
              <a:t>Student ID:2441936</a:t>
            </a:r>
          </a:p>
          <a:p>
            <a:pPr algn="l">
              <a:lnSpc>
                <a:spcPts val="4346"/>
              </a:lnSpc>
            </a:pPr>
            <a:r>
              <a:rPr lang="en-US" sz="3104" b="1" spc="93">
                <a:solidFill>
                  <a:srgbClr val="000000"/>
                </a:solidFill>
                <a:latin typeface="Inter Medium"/>
                <a:ea typeface="Inter Medium"/>
                <a:cs typeface="Inter Medium"/>
                <a:sym typeface="Inter Medium"/>
              </a:rPr>
              <a:t>Module: Enterprise and Entepreneurship (LCLM4006)</a:t>
            </a:r>
          </a:p>
          <a:p>
            <a:pPr algn="l">
              <a:lnSpc>
                <a:spcPts val="4346"/>
              </a:lnSpc>
            </a:pPr>
            <a:r>
              <a:rPr lang="en-US" sz="3104" b="1" spc="93">
                <a:solidFill>
                  <a:srgbClr val="000000"/>
                </a:solidFill>
                <a:latin typeface="Inter Medium"/>
                <a:ea typeface="Inter Medium"/>
                <a:cs typeface="Inter Medium"/>
                <a:sym typeface="Inter Medium"/>
              </a:rPr>
              <a:t>Lecturer: Richard Ashaye</a:t>
            </a:r>
          </a:p>
          <a:p>
            <a:pPr algn="l">
              <a:lnSpc>
                <a:spcPts val="4346"/>
              </a:lnSpc>
            </a:pPr>
            <a:endParaRPr lang="en-US" sz="3104" b="1" spc="93">
              <a:solidFill>
                <a:srgbClr val="000000"/>
              </a:solidFill>
              <a:latin typeface="Inter Medium"/>
              <a:ea typeface="Inter Medium"/>
              <a:cs typeface="Inter Medium"/>
              <a:sym typeface="Inter Medium"/>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8298793" cy="10287000"/>
            <a:chOff x="0" y="0"/>
            <a:chExt cx="2185690" cy="2709333"/>
          </a:xfrm>
        </p:grpSpPr>
        <p:sp>
          <p:nvSpPr>
            <p:cNvPr id="3" name="Freeform 3"/>
            <p:cNvSpPr/>
            <p:nvPr/>
          </p:nvSpPr>
          <p:spPr>
            <a:xfrm>
              <a:off x="0" y="0"/>
              <a:ext cx="2185690" cy="2709333"/>
            </a:xfrm>
            <a:custGeom>
              <a:avLst/>
              <a:gdLst/>
              <a:ahLst/>
              <a:cxnLst/>
              <a:rect l="l" t="t" r="r" b="b"/>
              <a:pathLst>
                <a:path w="2185690" h="2709333">
                  <a:moveTo>
                    <a:pt x="0" y="0"/>
                  </a:moveTo>
                  <a:lnTo>
                    <a:pt x="2185690" y="0"/>
                  </a:lnTo>
                  <a:lnTo>
                    <a:pt x="2185690" y="2709333"/>
                  </a:lnTo>
                  <a:lnTo>
                    <a:pt x="0" y="2709333"/>
                  </a:lnTo>
                  <a:close/>
                </a:path>
              </a:pathLst>
            </a:custGeom>
            <a:solidFill>
              <a:srgbClr val="DBDBDD"/>
            </a:solidFill>
          </p:spPr>
        </p:sp>
        <p:sp>
          <p:nvSpPr>
            <p:cNvPr id="4" name="TextBox 4"/>
            <p:cNvSpPr txBox="1"/>
            <p:nvPr/>
          </p:nvSpPr>
          <p:spPr>
            <a:xfrm>
              <a:off x="0" y="-57150"/>
              <a:ext cx="2185690" cy="2766483"/>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1028700" y="1028700"/>
            <a:ext cx="6475634" cy="3597793"/>
            <a:chOff x="0" y="0"/>
            <a:chExt cx="2954853" cy="1641685"/>
          </a:xfrm>
        </p:grpSpPr>
        <p:sp>
          <p:nvSpPr>
            <p:cNvPr id="6" name="Freeform 6"/>
            <p:cNvSpPr/>
            <p:nvPr/>
          </p:nvSpPr>
          <p:spPr>
            <a:xfrm>
              <a:off x="0" y="0"/>
              <a:ext cx="2954853" cy="1641685"/>
            </a:xfrm>
            <a:custGeom>
              <a:avLst/>
              <a:gdLst/>
              <a:ahLst/>
              <a:cxnLst/>
              <a:rect l="l" t="t" r="r" b="b"/>
              <a:pathLst>
                <a:path w="2954853" h="1641685">
                  <a:moveTo>
                    <a:pt x="0" y="0"/>
                  </a:moveTo>
                  <a:lnTo>
                    <a:pt x="2954853" y="0"/>
                  </a:lnTo>
                  <a:lnTo>
                    <a:pt x="2954853" y="1641685"/>
                  </a:lnTo>
                  <a:lnTo>
                    <a:pt x="0" y="1641685"/>
                  </a:lnTo>
                  <a:close/>
                </a:path>
              </a:pathLst>
            </a:custGeom>
            <a:blipFill>
              <a:blip r:embed="rId2"/>
              <a:stretch>
                <a:fillRect l="-6640" r="-6640" b="-35844"/>
              </a:stretch>
            </a:blipFill>
          </p:spPr>
        </p:sp>
      </p:grpSp>
      <p:sp>
        <p:nvSpPr>
          <p:cNvPr id="7" name="TextBox 7"/>
          <p:cNvSpPr txBox="1"/>
          <p:nvPr/>
        </p:nvSpPr>
        <p:spPr>
          <a:xfrm>
            <a:off x="1028700" y="5461622"/>
            <a:ext cx="3479403"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Table of</a:t>
            </a:r>
          </a:p>
        </p:txBody>
      </p:sp>
      <p:sp>
        <p:nvSpPr>
          <p:cNvPr id="8" name="TextBox 8"/>
          <p:cNvSpPr txBox="1"/>
          <p:nvPr/>
        </p:nvSpPr>
        <p:spPr>
          <a:xfrm>
            <a:off x="1028700" y="6432538"/>
            <a:ext cx="4066842"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Contents</a:t>
            </a:r>
          </a:p>
        </p:txBody>
      </p:sp>
      <p:sp>
        <p:nvSpPr>
          <p:cNvPr id="9" name="TextBox 9"/>
          <p:cNvSpPr txBox="1"/>
          <p:nvPr/>
        </p:nvSpPr>
        <p:spPr>
          <a:xfrm>
            <a:off x="9829800" y="977533"/>
            <a:ext cx="3987256" cy="436883"/>
          </a:xfrm>
          <a:prstGeom prst="rect">
            <a:avLst/>
          </a:prstGeom>
        </p:spPr>
        <p:txBody>
          <a:bodyPr lIns="0" tIns="0" rIns="0" bIns="0" rtlCol="0" anchor="t">
            <a:spAutoFit/>
          </a:bodyPr>
          <a:lstStyle/>
          <a:p>
            <a:pPr algn="l">
              <a:lnSpc>
                <a:spcPts val="3651"/>
              </a:lnSpc>
            </a:pPr>
            <a:r>
              <a:rPr lang="en-US" sz="2608" b="1" spc="78" dirty="0">
                <a:solidFill>
                  <a:srgbClr val="000000"/>
                </a:solidFill>
                <a:latin typeface="Inter Bold"/>
                <a:ea typeface="Inter Bold"/>
                <a:cs typeface="Inter Bold"/>
                <a:sym typeface="Inter Bold"/>
              </a:rPr>
              <a:t>Introduction</a:t>
            </a:r>
          </a:p>
        </p:txBody>
      </p:sp>
      <p:sp>
        <p:nvSpPr>
          <p:cNvPr id="10" name="AutoShape 10"/>
          <p:cNvSpPr/>
          <p:nvPr/>
        </p:nvSpPr>
        <p:spPr>
          <a:xfrm>
            <a:off x="8628460" y="1738913"/>
            <a:ext cx="9128243" cy="0"/>
          </a:xfrm>
          <a:prstGeom prst="line">
            <a:avLst/>
          </a:prstGeom>
          <a:ln w="19050" cap="flat">
            <a:solidFill>
              <a:srgbClr val="000000"/>
            </a:solidFill>
            <a:prstDash val="solid"/>
            <a:headEnd type="none" w="sm" len="sm"/>
            <a:tailEnd type="none" w="sm" len="sm"/>
          </a:ln>
        </p:spPr>
      </p:sp>
      <p:sp>
        <p:nvSpPr>
          <p:cNvPr id="11" name="Freeform 11"/>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3"/>
                </a:ext>
              </a:extLst>
            </a:blip>
            <a:stretch>
              <a:fillRect/>
            </a:stretch>
          </a:blipFill>
        </p:spPr>
      </p:sp>
      <p:sp>
        <p:nvSpPr>
          <p:cNvPr id="12" name="Freeform 12"/>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3" name="Freeform 13"/>
          <p:cNvSpPr/>
          <p:nvPr/>
        </p:nvSpPr>
        <p:spPr>
          <a:xfrm>
            <a:off x="1139299" y="7990242"/>
            <a:ext cx="164785" cy="867288"/>
          </a:xfrm>
          <a:custGeom>
            <a:avLst/>
            <a:gdLst/>
            <a:ahLst/>
            <a:cxnLst/>
            <a:rect l="l" t="t" r="r" b="b"/>
            <a:pathLst>
              <a:path w="164785" h="867288">
                <a:moveTo>
                  <a:pt x="0" y="0"/>
                </a:moveTo>
                <a:lnTo>
                  <a:pt x="164785" y="0"/>
                </a:lnTo>
                <a:lnTo>
                  <a:pt x="164785"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4" name="Freeform 14"/>
          <p:cNvSpPr/>
          <p:nvPr/>
        </p:nvSpPr>
        <p:spPr>
          <a:xfrm>
            <a:off x="17375777" y="1034723"/>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8675752" y="1028700"/>
            <a:ext cx="496244" cy="339568"/>
          </a:xfrm>
          <a:prstGeom prst="rect">
            <a:avLst/>
          </a:prstGeom>
        </p:spPr>
        <p:txBody>
          <a:bodyPr lIns="0" tIns="0" rIns="0" bIns="0" rtlCol="0" anchor="t">
            <a:spAutoFit/>
          </a:bodyPr>
          <a:lstStyle/>
          <a:p>
            <a:pPr algn="l">
              <a:lnSpc>
                <a:spcPts val="2738"/>
              </a:lnSpc>
            </a:pPr>
            <a:r>
              <a:rPr lang="en-US" sz="1956" spc="58" dirty="0">
                <a:solidFill>
                  <a:srgbClr val="000000"/>
                </a:solidFill>
                <a:latin typeface="Inter"/>
                <a:ea typeface="Inter"/>
                <a:cs typeface="Inter"/>
                <a:sym typeface="Inter"/>
              </a:rPr>
              <a:t>01</a:t>
            </a:r>
          </a:p>
        </p:txBody>
      </p:sp>
      <p:sp>
        <p:nvSpPr>
          <p:cNvPr id="16" name="TextBox 16"/>
          <p:cNvSpPr txBox="1"/>
          <p:nvPr/>
        </p:nvSpPr>
        <p:spPr>
          <a:xfrm>
            <a:off x="9829800" y="1990488"/>
            <a:ext cx="5517433" cy="436883"/>
          </a:xfrm>
          <a:prstGeom prst="rect">
            <a:avLst/>
          </a:prstGeom>
        </p:spPr>
        <p:txBody>
          <a:bodyPr lIns="0" tIns="0" rIns="0" bIns="0" rtlCol="0" anchor="t">
            <a:spAutoFit/>
          </a:bodyPr>
          <a:lstStyle/>
          <a:p>
            <a:pPr algn="l">
              <a:lnSpc>
                <a:spcPts val="3651"/>
              </a:lnSpc>
            </a:pPr>
            <a:r>
              <a:rPr lang="en-US" sz="2608" b="1" spc="78" dirty="0">
                <a:solidFill>
                  <a:srgbClr val="000000"/>
                </a:solidFill>
                <a:latin typeface="Inter Bold"/>
                <a:ea typeface="Inter Bold"/>
                <a:cs typeface="Inter Bold"/>
                <a:sym typeface="Inter Bold"/>
              </a:rPr>
              <a:t>Overview of the Business Idea</a:t>
            </a:r>
          </a:p>
        </p:txBody>
      </p:sp>
      <p:sp>
        <p:nvSpPr>
          <p:cNvPr id="17" name="AutoShape 17"/>
          <p:cNvSpPr/>
          <p:nvPr/>
        </p:nvSpPr>
        <p:spPr>
          <a:xfrm>
            <a:off x="8628458" y="2775350"/>
            <a:ext cx="9128243" cy="0"/>
          </a:xfrm>
          <a:prstGeom prst="line">
            <a:avLst/>
          </a:prstGeom>
          <a:ln w="19050" cap="flat">
            <a:solidFill>
              <a:srgbClr val="000000"/>
            </a:solidFill>
            <a:prstDash val="solid"/>
            <a:headEnd type="none" w="sm" len="sm"/>
            <a:tailEnd type="none" w="sm" len="sm"/>
          </a:ln>
        </p:spPr>
      </p:sp>
      <p:sp>
        <p:nvSpPr>
          <p:cNvPr id="18" name="Freeform 18"/>
          <p:cNvSpPr/>
          <p:nvPr/>
        </p:nvSpPr>
        <p:spPr>
          <a:xfrm>
            <a:off x="17391140" y="2008169"/>
            <a:ext cx="412855" cy="412855"/>
          </a:xfrm>
          <a:custGeom>
            <a:avLst/>
            <a:gdLst/>
            <a:ahLst/>
            <a:cxnLst/>
            <a:rect l="l" t="t" r="r" b="b"/>
            <a:pathLst>
              <a:path w="412855" h="412855">
                <a:moveTo>
                  <a:pt x="0" y="0"/>
                </a:moveTo>
                <a:lnTo>
                  <a:pt x="412855" y="0"/>
                </a:lnTo>
                <a:lnTo>
                  <a:pt x="412855" y="412854"/>
                </a:lnTo>
                <a:lnTo>
                  <a:pt x="0" y="41285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9" name="TextBox 19"/>
          <p:cNvSpPr txBox="1"/>
          <p:nvPr/>
        </p:nvSpPr>
        <p:spPr>
          <a:xfrm>
            <a:off x="8675752" y="2041328"/>
            <a:ext cx="496244" cy="339568"/>
          </a:xfrm>
          <a:prstGeom prst="rect">
            <a:avLst/>
          </a:prstGeom>
        </p:spPr>
        <p:txBody>
          <a:bodyPr lIns="0" tIns="0" rIns="0" bIns="0" rtlCol="0" anchor="t">
            <a:spAutoFit/>
          </a:bodyPr>
          <a:lstStyle/>
          <a:p>
            <a:pPr algn="l">
              <a:lnSpc>
                <a:spcPts val="2738"/>
              </a:lnSpc>
            </a:pPr>
            <a:r>
              <a:rPr lang="en-US" sz="1956" spc="58" dirty="0">
                <a:solidFill>
                  <a:srgbClr val="000000"/>
                </a:solidFill>
                <a:latin typeface="Inter"/>
                <a:ea typeface="Inter"/>
                <a:cs typeface="Inter"/>
                <a:sym typeface="Inter"/>
              </a:rPr>
              <a:t>02</a:t>
            </a:r>
          </a:p>
        </p:txBody>
      </p:sp>
      <p:sp>
        <p:nvSpPr>
          <p:cNvPr id="20" name="TextBox 20"/>
          <p:cNvSpPr txBox="1"/>
          <p:nvPr/>
        </p:nvSpPr>
        <p:spPr>
          <a:xfrm>
            <a:off x="9829800" y="3064265"/>
            <a:ext cx="6141944" cy="436883"/>
          </a:xfrm>
          <a:prstGeom prst="rect">
            <a:avLst/>
          </a:prstGeom>
        </p:spPr>
        <p:txBody>
          <a:bodyPr lIns="0" tIns="0" rIns="0" bIns="0" rtlCol="0" anchor="t">
            <a:spAutoFit/>
          </a:bodyPr>
          <a:lstStyle/>
          <a:p>
            <a:pPr algn="l">
              <a:lnSpc>
                <a:spcPts val="3651"/>
              </a:lnSpc>
            </a:pPr>
            <a:r>
              <a:rPr lang="en-US" sz="2608" b="1" spc="78" dirty="0">
                <a:solidFill>
                  <a:srgbClr val="000000"/>
                </a:solidFill>
                <a:latin typeface="Inter Bold"/>
                <a:ea typeface="Inter Bold"/>
                <a:cs typeface="Inter Bold"/>
                <a:sym typeface="Inter Bold"/>
              </a:rPr>
              <a:t>Legal Structure and Management </a:t>
            </a:r>
          </a:p>
        </p:txBody>
      </p:sp>
      <p:sp>
        <p:nvSpPr>
          <p:cNvPr id="21" name="AutoShape 21"/>
          <p:cNvSpPr/>
          <p:nvPr/>
        </p:nvSpPr>
        <p:spPr>
          <a:xfrm>
            <a:off x="8660069" y="3924300"/>
            <a:ext cx="9128243" cy="0"/>
          </a:xfrm>
          <a:prstGeom prst="line">
            <a:avLst/>
          </a:prstGeom>
          <a:ln w="19050" cap="flat">
            <a:solidFill>
              <a:srgbClr val="000000"/>
            </a:solidFill>
            <a:prstDash val="solid"/>
            <a:headEnd type="none" w="sm" len="sm"/>
            <a:tailEnd type="none" w="sm" len="sm"/>
          </a:ln>
        </p:spPr>
      </p:sp>
      <p:sp>
        <p:nvSpPr>
          <p:cNvPr id="22" name="Freeform 22"/>
          <p:cNvSpPr/>
          <p:nvPr/>
        </p:nvSpPr>
        <p:spPr>
          <a:xfrm>
            <a:off x="17375457" y="3087738"/>
            <a:ext cx="412855" cy="412855"/>
          </a:xfrm>
          <a:custGeom>
            <a:avLst/>
            <a:gdLst/>
            <a:ahLst/>
            <a:cxnLst/>
            <a:rect l="l" t="t" r="r" b="b"/>
            <a:pathLst>
              <a:path w="412855" h="412855">
                <a:moveTo>
                  <a:pt x="0" y="0"/>
                </a:moveTo>
                <a:lnTo>
                  <a:pt x="412855" y="0"/>
                </a:lnTo>
                <a:lnTo>
                  <a:pt x="412855" y="412854"/>
                </a:lnTo>
                <a:lnTo>
                  <a:pt x="0" y="41285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23" name="TextBox 23"/>
          <p:cNvSpPr txBox="1"/>
          <p:nvPr/>
        </p:nvSpPr>
        <p:spPr>
          <a:xfrm>
            <a:off x="8675752" y="3087738"/>
            <a:ext cx="496244" cy="339568"/>
          </a:xfrm>
          <a:prstGeom prst="rect">
            <a:avLst/>
          </a:prstGeom>
        </p:spPr>
        <p:txBody>
          <a:bodyPr lIns="0" tIns="0" rIns="0" bIns="0" rtlCol="0" anchor="t">
            <a:spAutoFit/>
          </a:bodyPr>
          <a:lstStyle/>
          <a:p>
            <a:pPr algn="l">
              <a:lnSpc>
                <a:spcPts val="2738"/>
              </a:lnSpc>
            </a:pPr>
            <a:r>
              <a:rPr lang="en-US" sz="1956" spc="58" dirty="0">
                <a:solidFill>
                  <a:srgbClr val="000000"/>
                </a:solidFill>
                <a:latin typeface="Inter"/>
                <a:ea typeface="Inter"/>
                <a:cs typeface="Inter"/>
                <a:sym typeface="Inter"/>
              </a:rPr>
              <a:t>03</a:t>
            </a:r>
          </a:p>
        </p:txBody>
      </p:sp>
      <p:sp>
        <p:nvSpPr>
          <p:cNvPr id="24" name="TextBox 24"/>
          <p:cNvSpPr txBox="1"/>
          <p:nvPr/>
        </p:nvSpPr>
        <p:spPr>
          <a:xfrm>
            <a:off x="9834113" y="4157235"/>
            <a:ext cx="3987256" cy="436883"/>
          </a:xfrm>
          <a:prstGeom prst="rect">
            <a:avLst/>
          </a:prstGeom>
        </p:spPr>
        <p:txBody>
          <a:bodyPr lIns="0" tIns="0" rIns="0" bIns="0" rtlCol="0" anchor="t">
            <a:spAutoFit/>
          </a:bodyPr>
          <a:lstStyle/>
          <a:p>
            <a:pPr algn="l">
              <a:lnSpc>
                <a:spcPts val="3651"/>
              </a:lnSpc>
            </a:pPr>
            <a:r>
              <a:rPr lang="en-US" sz="2608" b="1" spc="78">
                <a:solidFill>
                  <a:srgbClr val="000000"/>
                </a:solidFill>
                <a:latin typeface="Inter Bold"/>
                <a:ea typeface="Inter Bold"/>
                <a:cs typeface="Inter Bold"/>
                <a:sym typeface="Inter Bold"/>
              </a:rPr>
              <a:t>PESTEL Analysis</a:t>
            </a:r>
          </a:p>
        </p:txBody>
      </p:sp>
      <p:sp>
        <p:nvSpPr>
          <p:cNvPr id="25" name="AutoShape 25"/>
          <p:cNvSpPr/>
          <p:nvPr/>
        </p:nvSpPr>
        <p:spPr>
          <a:xfrm>
            <a:off x="8675752" y="5035004"/>
            <a:ext cx="9128243" cy="0"/>
          </a:xfrm>
          <a:prstGeom prst="line">
            <a:avLst/>
          </a:prstGeom>
          <a:ln w="19050" cap="flat">
            <a:solidFill>
              <a:srgbClr val="000000"/>
            </a:solidFill>
            <a:prstDash val="solid"/>
            <a:headEnd type="none" w="sm" len="sm"/>
            <a:tailEnd type="none" w="sm" len="sm"/>
          </a:ln>
        </p:spPr>
      </p:sp>
      <p:sp>
        <p:nvSpPr>
          <p:cNvPr id="26" name="Freeform 26"/>
          <p:cNvSpPr/>
          <p:nvPr/>
        </p:nvSpPr>
        <p:spPr>
          <a:xfrm>
            <a:off x="17391140" y="4181263"/>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27" name="TextBox 27"/>
          <p:cNvSpPr txBox="1"/>
          <p:nvPr/>
        </p:nvSpPr>
        <p:spPr>
          <a:xfrm>
            <a:off x="8675752" y="4268498"/>
            <a:ext cx="496244" cy="339568"/>
          </a:xfrm>
          <a:prstGeom prst="rect">
            <a:avLst/>
          </a:prstGeom>
        </p:spPr>
        <p:txBody>
          <a:bodyPr lIns="0" tIns="0" rIns="0" bIns="0" rtlCol="0" anchor="t">
            <a:spAutoFit/>
          </a:bodyPr>
          <a:lstStyle/>
          <a:p>
            <a:pPr algn="l">
              <a:lnSpc>
                <a:spcPts val="2738"/>
              </a:lnSpc>
            </a:pPr>
            <a:r>
              <a:rPr lang="en-US" sz="1956" spc="58" dirty="0">
                <a:solidFill>
                  <a:srgbClr val="000000"/>
                </a:solidFill>
                <a:latin typeface="Inter"/>
                <a:ea typeface="Inter"/>
                <a:cs typeface="Inter"/>
                <a:sym typeface="Inter"/>
              </a:rPr>
              <a:t>04</a:t>
            </a:r>
          </a:p>
        </p:txBody>
      </p:sp>
      <p:sp>
        <p:nvSpPr>
          <p:cNvPr id="28" name="TextBox 28"/>
          <p:cNvSpPr txBox="1"/>
          <p:nvPr/>
        </p:nvSpPr>
        <p:spPr>
          <a:xfrm>
            <a:off x="9829800" y="5322051"/>
            <a:ext cx="3987256" cy="436883"/>
          </a:xfrm>
          <a:prstGeom prst="rect">
            <a:avLst/>
          </a:prstGeom>
        </p:spPr>
        <p:txBody>
          <a:bodyPr lIns="0" tIns="0" rIns="0" bIns="0" rtlCol="0" anchor="t">
            <a:spAutoFit/>
          </a:bodyPr>
          <a:lstStyle/>
          <a:p>
            <a:pPr algn="l">
              <a:lnSpc>
                <a:spcPts val="3651"/>
              </a:lnSpc>
            </a:pPr>
            <a:r>
              <a:rPr lang="en-US" sz="2608" b="1" spc="78" dirty="0">
                <a:solidFill>
                  <a:srgbClr val="000000"/>
                </a:solidFill>
                <a:latin typeface="Inter Bold"/>
                <a:ea typeface="Inter Bold"/>
                <a:cs typeface="Inter Bold"/>
                <a:sym typeface="Inter Bold"/>
              </a:rPr>
              <a:t>Marketing Strategy</a:t>
            </a:r>
          </a:p>
        </p:txBody>
      </p:sp>
      <p:sp>
        <p:nvSpPr>
          <p:cNvPr id="29" name="AutoShape 29"/>
          <p:cNvSpPr/>
          <p:nvPr/>
        </p:nvSpPr>
        <p:spPr>
          <a:xfrm>
            <a:off x="8675752" y="6119017"/>
            <a:ext cx="9128243" cy="0"/>
          </a:xfrm>
          <a:prstGeom prst="line">
            <a:avLst/>
          </a:prstGeom>
          <a:ln w="19050" cap="flat">
            <a:solidFill>
              <a:srgbClr val="000000"/>
            </a:solidFill>
            <a:prstDash val="solid"/>
            <a:headEnd type="none" w="sm" len="sm"/>
            <a:tailEnd type="none" w="sm" len="sm"/>
          </a:ln>
        </p:spPr>
      </p:sp>
      <p:sp>
        <p:nvSpPr>
          <p:cNvPr id="30" name="Freeform 30"/>
          <p:cNvSpPr/>
          <p:nvPr/>
        </p:nvSpPr>
        <p:spPr>
          <a:xfrm>
            <a:off x="17375456" y="5318781"/>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31" name="TextBox 31"/>
          <p:cNvSpPr txBox="1"/>
          <p:nvPr/>
        </p:nvSpPr>
        <p:spPr>
          <a:xfrm>
            <a:off x="8675752" y="5424720"/>
            <a:ext cx="496244" cy="339568"/>
          </a:xfrm>
          <a:prstGeom prst="rect">
            <a:avLst/>
          </a:prstGeom>
        </p:spPr>
        <p:txBody>
          <a:bodyPr lIns="0" tIns="0" rIns="0" bIns="0" rtlCol="0" anchor="t">
            <a:spAutoFit/>
          </a:bodyPr>
          <a:lstStyle/>
          <a:p>
            <a:pPr algn="l">
              <a:lnSpc>
                <a:spcPts val="2738"/>
              </a:lnSpc>
            </a:pPr>
            <a:r>
              <a:rPr lang="en-US" sz="1956" spc="58" dirty="0">
                <a:solidFill>
                  <a:srgbClr val="000000"/>
                </a:solidFill>
                <a:latin typeface="Inter"/>
                <a:ea typeface="Inter"/>
                <a:cs typeface="Inter"/>
                <a:sym typeface="Inter"/>
              </a:rPr>
              <a:t>05</a:t>
            </a:r>
          </a:p>
        </p:txBody>
      </p:sp>
      <p:sp>
        <p:nvSpPr>
          <p:cNvPr id="32" name="TextBox 32"/>
          <p:cNvSpPr txBox="1"/>
          <p:nvPr/>
        </p:nvSpPr>
        <p:spPr>
          <a:xfrm>
            <a:off x="9829800" y="6353231"/>
            <a:ext cx="3987256" cy="436883"/>
          </a:xfrm>
          <a:prstGeom prst="rect">
            <a:avLst/>
          </a:prstGeom>
        </p:spPr>
        <p:txBody>
          <a:bodyPr lIns="0" tIns="0" rIns="0" bIns="0" rtlCol="0" anchor="t">
            <a:spAutoFit/>
          </a:bodyPr>
          <a:lstStyle/>
          <a:p>
            <a:pPr>
              <a:lnSpc>
                <a:spcPts val="3651"/>
              </a:lnSpc>
            </a:pPr>
            <a:r>
              <a:rPr lang="en-US" sz="2608" b="1" spc="78" dirty="0">
                <a:solidFill>
                  <a:srgbClr val="000000"/>
                </a:solidFill>
                <a:latin typeface="Inter Bold"/>
                <a:ea typeface="Inter Bold"/>
                <a:cs typeface="Inter Bold"/>
                <a:sym typeface="Inter Bold"/>
              </a:rPr>
              <a:t>Financial Plan</a:t>
            </a:r>
          </a:p>
        </p:txBody>
      </p:sp>
      <p:sp>
        <p:nvSpPr>
          <p:cNvPr id="33" name="AutoShape 33"/>
          <p:cNvSpPr/>
          <p:nvPr/>
        </p:nvSpPr>
        <p:spPr>
          <a:xfrm>
            <a:off x="8675752" y="7200900"/>
            <a:ext cx="9128243" cy="0"/>
          </a:xfrm>
          <a:prstGeom prst="line">
            <a:avLst/>
          </a:prstGeom>
          <a:ln w="19050" cap="flat">
            <a:solidFill>
              <a:srgbClr val="000000"/>
            </a:solidFill>
            <a:prstDash val="solid"/>
            <a:headEnd type="none" w="sm" len="sm"/>
            <a:tailEnd type="none" w="sm" len="sm"/>
          </a:ln>
        </p:spPr>
      </p:sp>
      <p:sp>
        <p:nvSpPr>
          <p:cNvPr id="34" name="Freeform 34"/>
          <p:cNvSpPr/>
          <p:nvPr/>
        </p:nvSpPr>
        <p:spPr>
          <a:xfrm>
            <a:off x="17391140" y="6432538"/>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35" name="TextBox 35"/>
          <p:cNvSpPr txBox="1"/>
          <p:nvPr/>
        </p:nvSpPr>
        <p:spPr>
          <a:xfrm>
            <a:off x="8660069" y="6454229"/>
            <a:ext cx="496244" cy="339568"/>
          </a:xfrm>
          <a:prstGeom prst="rect">
            <a:avLst/>
          </a:prstGeom>
        </p:spPr>
        <p:txBody>
          <a:bodyPr lIns="0" tIns="0" rIns="0" bIns="0" rtlCol="0" anchor="t">
            <a:spAutoFit/>
          </a:bodyPr>
          <a:lstStyle/>
          <a:p>
            <a:pPr algn="l">
              <a:lnSpc>
                <a:spcPts val="2738"/>
              </a:lnSpc>
            </a:pPr>
            <a:r>
              <a:rPr lang="en-US" sz="1956" spc="58" dirty="0">
                <a:solidFill>
                  <a:srgbClr val="000000"/>
                </a:solidFill>
                <a:latin typeface="Inter"/>
                <a:ea typeface="Inter"/>
                <a:cs typeface="Inter"/>
                <a:sym typeface="Inter"/>
              </a:rPr>
              <a:t>06</a:t>
            </a:r>
          </a:p>
        </p:txBody>
      </p:sp>
      <p:sp>
        <p:nvSpPr>
          <p:cNvPr id="36" name="TextBox 35">
            <a:extLst>
              <a:ext uri="{FF2B5EF4-FFF2-40B4-BE49-F238E27FC236}">
                <a16:creationId xmlns:a16="http://schemas.microsoft.com/office/drawing/2014/main" id="{66481926-932A-1A03-178C-CC2197FFD6A4}"/>
              </a:ext>
            </a:extLst>
          </p:cNvPr>
          <p:cNvSpPr txBox="1"/>
          <p:nvPr/>
        </p:nvSpPr>
        <p:spPr>
          <a:xfrm>
            <a:off x="8679913" y="7475635"/>
            <a:ext cx="496244" cy="318677"/>
          </a:xfrm>
          <a:prstGeom prst="rect">
            <a:avLst/>
          </a:prstGeom>
        </p:spPr>
        <p:txBody>
          <a:bodyPr lIns="0" tIns="0" rIns="0" bIns="0" rtlCol="0" anchor="t">
            <a:spAutoFit/>
          </a:bodyPr>
          <a:lstStyle/>
          <a:p>
            <a:pPr algn="l">
              <a:lnSpc>
                <a:spcPts val="2738"/>
              </a:lnSpc>
            </a:pPr>
            <a:r>
              <a:rPr lang="en-US" sz="1956" spc="58" dirty="0">
                <a:solidFill>
                  <a:srgbClr val="000000"/>
                </a:solidFill>
                <a:latin typeface="Inter"/>
                <a:ea typeface="Inter"/>
                <a:cs typeface="Inter"/>
                <a:sym typeface="Inter"/>
              </a:rPr>
              <a:t>0</a:t>
            </a:r>
            <a:r>
              <a:rPr lang="uk-UA" sz="1956" spc="58" dirty="0">
                <a:solidFill>
                  <a:srgbClr val="000000"/>
                </a:solidFill>
                <a:latin typeface="Inter"/>
                <a:ea typeface="Inter"/>
                <a:cs typeface="Inter"/>
                <a:sym typeface="Inter"/>
              </a:rPr>
              <a:t>7</a:t>
            </a:r>
            <a:endParaRPr lang="en-US" sz="1956" spc="58" dirty="0">
              <a:solidFill>
                <a:srgbClr val="000000"/>
              </a:solidFill>
              <a:latin typeface="Inter"/>
              <a:ea typeface="Inter"/>
              <a:cs typeface="Inter"/>
              <a:sym typeface="Inter"/>
            </a:endParaRPr>
          </a:p>
        </p:txBody>
      </p:sp>
      <p:sp>
        <p:nvSpPr>
          <p:cNvPr id="37" name="TextBox 32">
            <a:extLst>
              <a:ext uri="{FF2B5EF4-FFF2-40B4-BE49-F238E27FC236}">
                <a16:creationId xmlns:a16="http://schemas.microsoft.com/office/drawing/2014/main" id="{BF565FF7-D3F5-4D2E-54F7-3851E32CE001}"/>
              </a:ext>
            </a:extLst>
          </p:cNvPr>
          <p:cNvSpPr txBox="1"/>
          <p:nvPr/>
        </p:nvSpPr>
        <p:spPr>
          <a:xfrm>
            <a:off x="9829800" y="7416531"/>
            <a:ext cx="3987256" cy="436883"/>
          </a:xfrm>
          <a:prstGeom prst="rect">
            <a:avLst/>
          </a:prstGeom>
        </p:spPr>
        <p:txBody>
          <a:bodyPr lIns="0" tIns="0" rIns="0" bIns="0" rtlCol="0" anchor="t">
            <a:spAutoFit/>
          </a:bodyPr>
          <a:lstStyle/>
          <a:p>
            <a:pPr>
              <a:lnSpc>
                <a:spcPts val="3651"/>
              </a:lnSpc>
            </a:pPr>
            <a:r>
              <a:rPr lang="en-GB" sz="2608" b="1" spc="78" dirty="0">
                <a:solidFill>
                  <a:srgbClr val="000000"/>
                </a:solidFill>
                <a:latin typeface="Inter Bold"/>
                <a:ea typeface="Inter Bold"/>
                <a:cs typeface="Inter Bold"/>
                <a:sym typeface="Inter Bold"/>
              </a:rPr>
              <a:t>Conclusion</a:t>
            </a:r>
            <a:endParaRPr lang="en-US" sz="2608" b="1" spc="78" dirty="0">
              <a:solidFill>
                <a:srgbClr val="000000"/>
              </a:solidFill>
              <a:latin typeface="Inter Bold"/>
              <a:ea typeface="Inter Bold"/>
              <a:cs typeface="Inter Bold"/>
              <a:sym typeface="Inter Bold"/>
            </a:endParaRPr>
          </a:p>
        </p:txBody>
      </p:sp>
      <p:sp>
        <p:nvSpPr>
          <p:cNvPr id="38" name="Freeform 34">
            <a:extLst>
              <a:ext uri="{FF2B5EF4-FFF2-40B4-BE49-F238E27FC236}">
                <a16:creationId xmlns:a16="http://schemas.microsoft.com/office/drawing/2014/main" id="{7575D44D-2CCC-16BD-4010-D0B097B6D2F2}"/>
              </a:ext>
            </a:extLst>
          </p:cNvPr>
          <p:cNvSpPr/>
          <p:nvPr/>
        </p:nvSpPr>
        <p:spPr>
          <a:xfrm>
            <a:off x="17375456" y="7433631"/>
            <a:ext cx="412855" cy="412855"/>
          </a:xfrm>
          <a:custGeom>
            <a:avLst/>
            <a:gdLst/>
            <a:ahLst/>
            <a:cxnLst/>
            <a:rect l="l" t="t" r="r" b="b"/>
            <a:pathLst>
              <a:path w="412855" h="412855">
                <a:moveTo>
                  <a:pt x="0" y="0"/>
                </a:moveTo>
                <a:lnTo>
                  <a:pt x="412855" y="0"/>
                </a:lnTo>
                <a:lnTo>
                  <a:pt x="412855" y="412855"/>
                </a:lnTo>
                <a:lnTo>
                  <a:pt x="0" y="41285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39" name="AutoShape 33">
            <a:extLst>
              <a:ext uri="{FF2B5EF4-FFF2-40B4-BE49-F238E27FC236}">
                <a16:creationId xmlns:a16="http://schemas.microsoft.com/office/drawing/2014/main" id="{0CACCA91-3961-EE09-5FEA-AD4CF4CFE533}"/>
              </a:ext>
            </a:extLst>
          </p:cNvPr>
          <p:cNvSpPr/>
          <p:nvPr/>
        </p:nvSpPr>
        <p:spPr>
          <a:xfrm>
            <a:off x="8675752" y="8191500"/>
            <a:ext cx="9128243" cy="0"/>
          </a:xfrm>
          <a:prstGeom prst="line">
            <a:avLst/>
          </a:prstGeom>
          <a:ln w="19050" cap="flat">
            <a:solidFill>
              <a:srgbClr val="000000"/>
            </a:solidFill>
            <a:prstDash val="solid"/>
            <a:headEnd type="none" w="sm" len="sm"/>
            <a:tailEnd type="none" w="sm" len="sm"/>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3834929" y="0"/>
            <a:ext cx="4391522" cy="10287000"/>
            <a:chOff x="0" y="0"/>
            <a:chExt cx="1156615" cy="2709333"/>
          </a:xfrm>
        </p:grpSpPr>
        <p:sp>
          <p:nvSpPr>
            <p:cNvPr id="3" name="Freeform 3"/>
            <p:cNvSpPr/>
            <p:nvPr/>
          </p:nvSpPr>
          <p:spPr>
            <a:xfrm>
              <a:off x="0" y="0"/>
              <a:ext cx="1156615" cy="2709333"/>
            </a:xfrm>
            <a:custGeom>
              <a:avLst/>
              <a:gdLst/>
              <a:ahLst/>
              <a:cxnLst/>
              <a:rect l="l" t="t" r="r" b="b"/>
              <a:pathLst>
                <a:path w="1156615" h="2709333">
                  <a:moveTo>
                    <a:pt x="0" y="0"/>
                  </a:moveTo>
                  <a:lnTo>
                    <a:pt x="1156615" y="0"/>
                  </a:lnTo>
                  <a:lnTo>
                    <a:pt x="1156615" y="2709333"/>
                  </a:lnTo>
                  <a:lnTo>
                    <a:pt x="0" y="2709333"/>
                  </a:lnTo>
                  <a:close/>
                </a:path>
              </a:pathLst>
            </a:custGeom>
            <a:solidFill>
              <a:srgbClr val="DBDBDD"/>
            </a:solidFill>
          </p:spPr>
        </p:sp>
        <p:sp>
          <p:nvSpPr>
            <p:cNvPr id="4" name="TextBox 4"/>
            <p:cNvSpPr txBox="1"/>
            <p:nvPr/>
          </p:nvSpPr>
          <p:spPr>
            <a:xfrm>
              <a:off x="0" y="-57150"/>
              <a:ext cx="1156615" cy="2766483"/>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rot="-5400000">
            <a:off x="2540937" y="9055470"/>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6" name="Group 6"/>
          <p:cNvGrpSpPr/>
          <p:nvPr/>
        </p:nvGrpSpPr>
        <p:grpSpPr>
          <a:xfrm>
            <a:off x="722665" y="310826"/>
            <a:ext cx="6820738" cy="8767619"/>
            <a:chOff x="0" y="0"/>
            <a:chExt cx="911698" cy="1171929"/>
          </a:xfrm>
        </p:grpSpPr>
        <p:sp>
          <p:nvSpPr>
            <p:cNvPr id="7" name="Freeform 7"/>
            <p:cNvSpPr/>
            <p:nvPr/>
          </p:nvSpPr>
          <p:spPr>
            <a:xfrm>
              <a:off x="0" y="0"/>
              <a:ext cx="911698" cy="1171929"/>
            </a:xfrm>
            <a:custGeom>
              <a:avLst/>
              <a:gdLst/>
              <a:ahLst/>
              <a:cxnLst/>
              <a:rect l="l" t="t" r="r" b="b"/>
              <a:pathLst>
                <a:path w="911698" h="1171929">
                  <a:moveTo>
                    <a:pt x="0" y="0"/>
                  </a:moveTo>
                  <a:lnTo>
                    <a:pt x="911698" y="0"/>
                  </a:lnTo>
                  <a:lnTo>
                    <a:pt x="911698" y="1171929"/>
                  </a:lnTo>
                  <a:lnTo>
                    <a:pt x="0" y="1171929"/>
                  </a:lnTo>
                  <a:close/>
                </a:path>
              </a:pathLst>
            </a:custGeom>
            <a:blipFill>
              <a:blip r:embed="rId3"/>
              <a:stretch>
                <a:fillRect l="-51816" r="-51816"/>
              </a:stretch>
            </a:blipFill>
          </p:spPr>
        </p:sp>
      </p:grpSp>
      <p:sp>
        <p:nvSpPr>
          <p:cNvPr id="8" name="Freeform 8"/>
          <p:cNvSpPr/>
          <p:nvPr/>
        </p:nvSpPr>
        <p:spPr>
          <a:xfrm rot="-5400000">
            <a:off x="0" y="8392474"/>
            <a:ext cx="1894526" cy="1894526"/>
          </a:xfrm>
          <a:custGeom>
            <a:avLst/>
            <a:gdLst/>
            <a:ahLst/>
            <a:cxnLst/>
            <a:rect l="l" t="t" r="r" b="b"/>
            <a:pathLst>
              <a:path w="1894526" h="1894526">
                <a:moveTo>
                  <a:pt x="1894526" y="0"/>
                </a:moveTo>
                <a:lnTo>
                  <a:pt x="1894526" y="1894526"/>
                </a:lnTo>
                <a:lnTo>
                  <a:pt x="0" y="1894526"/>
                </a:lnTo>
                <a:lnTo>
                  <a:pt x="0" y="0"/>
                </a:lnTo>
                <a:lnTo>
                  <a:pt x="1894526" y="0"/>
                </a:lnTo>
                <a:close/>
              </a:path>
            </a:pathLst>
          </a:custGeom>
          <a:blipFill>
            <a:blip>
              <a:extLst>
                <a:ext uri="{96DAC541-7B7A-43D3-8B79-37D633B846F1}">
                  <asvg:svgBlip xmlns:asvg="http://schemas.microsoft.com/office/drawing/2016/SVG/main" r:embed="rId4"/>
                </a:ext>
              </a:extLst>
            </a:blip>
            <a:stretch>
              <a:fillRect l="-17157" t="-17157"/>
            </a:stretch>
          </a:blipFill>
        </p:spPr>
      </p:sp>
      <p:sp>
        <p:nvSpPr>
          <p:cNvPr id="9" name="Freeform 9"/>
          <p:cNvSpPr/>
          <p:nvPr/>
        </p:nvSpPr>
        <p:spPr>
          <a:xfrm>
            <a:off x="17572730"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AutoShape 10"/>
          <p:cNvSpPr/>
          <p:nvPr/>
        </p:nvSpPr>
        <p:spPr>
          <a:xfrm>
            <a:off x="8226451" y="9817805"/>
            <a:ext cx="10061549" cy="0"/>
          </a:xfrm>
          <a:prstGeom prst="line">
            <a:avLst/>
          </a:prstGeom>
          <a:ln w="19050" cap="flat">
            <a:solidFill>
              <a:srgbClr val="000000"/>
            </a:solidFill>
            <a:prstDash val="solid"/>
            <a:headEnd type="none" w="sm" len="sm"/>
            <a:tailEnd type="none" w="sm" len="sm"/>
          </a:ln>
        </p:spPr>
      </p:sp>
      <p:sp>
        <p:nvSpPr>
          <p:cNvPr id="11" name="Freeform 11"/>
          <p:cNvSpPr/>
          <p:nvPr/>
        </p:nvSpPr>
        <p:spPr>
          <a:xfrm>
            <a:off x="8700958" y="3480186"/>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sp>
      <p:sp>
        <p:nvSpPr>
          <p:cNvPr id="12" name="Freeform 12"/>
          <p:cNvSpPr/>
          <p:nvPr/>
        </p:nvSpPr>
        <p:spPr>
          <a:xfrm>
            <a:off x="8700958" y="4750242"/>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a:off x="8700958" y="6091133"/>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4" name="Freeform 14"/>
          <p:cNvSpPr/>
          <p:nvPr/>
        </p:nvSpPr>
        <p:spPr>
          <a:xfrm>
            <a:off x="8700958" y="7197897"/>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10456290" y="815028"/>
            <a:ext cx="5201229"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Introduction</a:t>
            </a:r>
          </a:p>
        </p:txBody>
      </p:sp>
      <p:sp>
        <p:nvSpPr>
          <p:cNvPr id="16" name="TextBox 16"/>
          <p:cNvSpPr txBox="1"/>
          <p:nvPr/>
        </p:nvSpPr>
        <p:spPr>
          <a:xfrm>
            <a:off x="9555316" y="3198433"/>
            <a:ext cx="6283863" cy="895731"/>
          </a:xfrm>
          <a:prstGeom prst="rect">
            <a:avLst/>
          </a:prstGeom>
        </p:spPr>
        <p:txBody>
          <a:bodyPr lIns="0" tIns="0" rIns="0" bIns="0" rtlCol="0" anchor="t">
            <a:spAutoFit/>
          </a:bodyPr>
          <a:lstStyle/>
          <a:p>
            <a:pPr algn="l">
              <a:lnSpc>
                <a:spcPts val="3653"/>
              </a:lnSpc>
            </a:pPr>
            <a:r>
              <a:rPr lang="en-US" sz="2610" b="1" spc="78" dirty="0">
                <a:solidFill>
                  <a:srgbClr val="000000"/>
                </a:solidFill>
                <a:latin typeface="Inter Bold"/>
                <a:ea typeface="Inter Bold"/>
                <a:cs typeface="Inter Bold"/>
                <a:sym typeface="Inter Bold"/>
              </a:rPr>
              <a:t>This presentation presents </a:t>
            </a:r>
            <a:r>
              <a:rPr lang="en-US" sz="2610" b="1" spc="78" dirty="0" err="1">
                <a:solidFill>
                  <a:srgbClr val="000000"/>
                </a:solidFill>
                <a:latin typeface="Inter Bold"/>
                <a:ea typeface="Inter Bold"/>
                <a:cs typeface="Inter Bold"/>
                <a:sym typeface="Inter Bold"/>
              </a:rPr>
              <a:t>CityFrame</a:t>
            </a:r>
            <a:r>
              <a:rPr lang="en-US" sz="2610" b="1" spc="78" dirty="0">
                <a:solidFill>
                  <a:srgbClr val="000000"/>
                </a:solidFill>
                <a:latin typeface="Inter Bold"/>
                <a:ea typeface="Inter Bold"/>
                <a:cs typeface="Inter Bold"/>
                <a:sym typeface="Inter Bold"/>
              </a:rPr>
              <a:t> Tours</a:t>
            </a:r>
          </a:p>
        </p:txBody>
      </p:sp>
      <p:sp>
        <p:nvSpPr>
          <p:cNvPr id="17" name="TextBox 17"/>
          <p:cNvSpPr txBox="1"/>
          <p:nvPr/>
        </p:nvSpPr>
        <p:spPr>
          <a:xfrm>
            <a:off x="9555316" y="4468490"/>
            <a:ext cx="6283863" cy="895731"/>
          </a:xfrm>
          <a:prstGeom prst="rect">
            <a:avLst/>
          </a:prstGeom>
        </p:spPr>
        <p:txBody>
          <a:bodyPr lIns="0" tIns="0" rIns="0" bIns="0" rtlCol="0" anchor="t">
            <a:spAutoFit/>
          </a:bodyPr>
          <a:lstStyle/>
          <a:p>
            <a:pPr algn="just">
              <a:lnSpc>
                <a:spcPts val="3653"/>
              </a:lnSpc>
            </a:pPr>
            <a:r>
              <a:rPr lang="en-US" sz="2610" b="1" spc="78" dirty="0">
                <a:solidFill>
                  <a:srgbClr val="000000"/>
                </a:solidFill>
                <a:latin typeface="Inter Bold"/>
                <a:ea typeface="Inter Bold"/>
                <a:cs typeface="Inter Bold"/>
                <a:sym typeface="Inter Bold"/>
              </a:rPr>
              <a:t>A business offering curated travel experiences</a:t>
            </a:r>
          </a:p>
        </p:txBody>
      </p:sp>
      <p:sp>
        <p:nvSpPr>
          <p:cNvPr id="18" name="TextBox 18"/>
          <p:cNvSpPr txBox="1"/>
          <p:nvPr/>
        </p:nvSpPr>
        <p:spPr>
          <a:xfrm>
            <a:off x="9555316" y="5692317"/>
            <a:ext cx="6283863" cy="895731"/>
          </a:xfrm>
          <a:prstGeom prst="rect">
            <a:avLst/>
          </a:prstGeom>
        </p:spPr>
        <p:txBody>
          <a:bodyPr lIns="0" tIns="0" rIns="0" bIns="0" rtlCol="0" anchor="t">
            <a:spAutoFit/>
          </a:bodyPr>
          <a:lstStyle/>
          <a:p>
            <a:pPr algn="just">
              <a:lnSpc>
                <a:spcPts val="3653"/>
              </a:lnSpc>
            </a:pPr>
            <a:r>
              <a:rPr lang="en-US" sz="2610" b="1" spc="78">
                <a:solidFill>
                  <a:srgbClr val="000000"/>
                </a:solidFill>
                <a:latin typeface="Inter Bold"/>
                <a:ea typeface="Inter Bold"/>
                <a:cs typeface="Inter Bold"/>
                <a:sym typeface="Inter Bold"/>
              </a:rPr>
              <a:t>Focus on structured trips and convenience</a:t>
            </a:r>
          </a:p>
        </p:txBody>
      </p:sp>
      <p:sp>
        <p:nvSpPr>
          <p:cNvPr id="19" name="TextBox 19"/>
          <p:cNvSpPr txBox="1"/>
          <p:nvPr/>
        </p:nvSpPr>
        <p:spPr>
          <a:xfrm>
            <a:off x="9555316" y="6916144"/>
            <a:ext cx="6283863" cy="895731"/>
          </a:xfrm>
          <a:prstGeom prst="rect">
            <a:avLst/>
          </a:prstGeom>
        </p:spPr>
        <p:txBody>
          <a:bodyPr lIns="0" tIns="0" rIns="0" bIns="0" rtlCol="0" anchor="t">
            <a:spAutoFit/>
          </a:bodyPr>
          <a:lstStyle/>
          <a:p>
            <a:pPr algn="just">
              <a:lnSpc>
                <a:spcPts val="3653"/>
              </a:lnSpc>
            </a:pPr>
            <a:r>
              <a:rPr lang="en-US" sz="2610" b="1" spc="78">
                <a:solidFill>
                  <a:srgbClr val="000000"/>
                </a:solidFill>
                <a:latin typeface="Inter Bold"/>
                <a:ea typeface="Inter Bold"/>
                <a:cs typeface="Inter Bold"/>
                <a:sym typeface="Inter Bold"/>
              </a:rPr>
              <a:t>The aim is to explain the business idea and financial plan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3834929" y="0"/>
            <a:ext cx="4391522" cy="10287000"/>
            <a:chOff x="0" y="0"/>
            <a:chExt cx="1156615" cy="2709333"/>
          </a:xfrm>
        </p:grpSpPr>
        <p:sp>
          <p:nvSpPr>
            <p:cNvPr id="3" name="Freeform 3"/>
            <p:cNvSpPr/>
            <p:nvPr/>
          </p:nvSpPr>
          <p:spPr>
            <a:xfrm>
              <a:off x="0" y="0"/>
              <a:ext cx="1156615" cy="2709333"/>
            </a:xfrm>
            <a:custGeom>
              <a:avLst/>
              <a:gdLst/>
              <a:ahLst/>
              <a:cxnLst/>
              <a:rect l="l" t="t" r="r" b="b"/>
              <a:pathLst>
                <a:path w="1156615" h="2709333">
                  <a:moveTo>
                    <a:pt x="0" y="0"/>
                  </a:moveTo>
                  <a:lnTo>
                    <a:pt x="1156615" y="0"/>
                  </a:lnTo>
                  <a:lnTo>
                    <a:pt x="1156615" y="2709333"/>
                  </a:lnTo>
                  <a:lnTo>
                    <a:pt x="0" y="2709333"/>
                  </a:lnTo>
                  <a:close/>
                </a:path>
              </a:pathLst>
            </a:custGeom>
            <a:solidFill>
              <a:srgbClr val="DBDBDD"/>
            </a:solidFill>
          </p:spPr>
        </p:sp>
        <p:sp>
          <p:nvSpPr>
            <p:cNvPr id="4" name="TextBox 4"/>
            <p:cNvSpPr txBox="1"/>
            <p:nvPr/>
          </p:nvSpPr>
          <p:spPr>
            <a:xfrm>
              <a:off x="0" y="-57150"/>
              <a:ext cx="1156615" cy="2766483"/>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6" name="Group 6"/>
          <p:cNvGrpSpPr/>
          <p:nvPr/>
        </p:nvGrpSpPr>
        <p:grpSpPr>
          <a:xfrm>
            <a:off x="1028700" y="1143364"/>
            <a:ext cx="6616450" cy="8410242"/>
            <a:chOff x="0" y="0"/>
            <a:chExt cx="884427" cy="1124205"/>
          </a:xfrm>
        </p:grpSpPr>
        <p:sp>
          <p:nvSpPr>
            <p:cNvPr id="7" name="Freeform 7"/>
            <p:cNvSpPr/>
            <p:nvPr/>
          </p:nvSpPr>
          <p:spPr>
            <a:xfrm>
              <a:off x="0" y="0"/>
              <a:ext cx="884427" cy="1124205"/>
            </a:xfrm>
            <a:custGeom>
              <a:avLst/>
              <a:gdLst/>
              <a:ahLst/>
              <a:cxnLst/>
              <a:rect l="l" t="t" r="r" b="b"/>
              <a:pathLst>
                <a:path w="884427" h="1124205">
                  <a:moveTo>
                    <a:pt x="0" y="0"/>
                  </a:moveTo>
                  <a:lnTo>
                    <a:pt x="884427" y="0"/>
                  </a:lnTo>
                  <a:lnTo>
                    <a:pt x="884427" y="1124205"/>
                  </a:lnTo>
                  <a:lnTo>
                    <a:pt x="0" y="1124205"/>
                  </a:lnTo>
                  <a:close/>
                </a:path>
              </a:pathLst>
            </a:custGeom>
            <a:blipFill>
              <a:blip r:embed="rId3"/>
              <a:stretch>
                <a:fillRect l="-45392" r="-45392"/>
              </a:stretch>
            </a:blipFill>
          </p:spPr>
        </p:sp>
      </p:grpSp>
      <p:sp>
        <p:nvSpPr>
          <p:cNvPr id="8" name="Freeform 8"/>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a:off x="17468733"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AutoShape 10"/>
          <p:cNvSpPr/>
          <p:nvPr/>
        </p:nvSpPr>
        <p:spPr>
          <a:xfrm>
            <a:off x="8226451" y="9817805"/>
            <a:ext cx="10061549" cy="0"/>
          </a:xfrm>
          <a:prstGeom prst="line">
            <a:avLst/>
          </a:prstGeom>
          <a:ln w="19050" cap="flat">
            <a:solidFill>
              <a:srgbClr val="000000"/>
            </a:solidFill>
            <a:prstDash val="solid"/>
            <a:headEnd type="none" w="sm" len="sm"/>
            <a:tailEnd type="none" w="sm" len="sm"/>
          </a:ln>
        </p:spPr>
      </p:sp>
      <p:sp>
        <p:nvSpPr>
          <p:cNvPr id="11" name="Freeform 11"/>
          <p:cNvSpPr/>
          <p:nvPr/>
        </p:nvSpPr>
        <p:spPr>
          <a:xfrm>
            <a:off x="8909461" y="5436051"/>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a:off x="8909461" y="6706108"/>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a:off x="8909461" y="7976164"/>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4" name="TextBox 14"/>
          <p:cNvSpPr txBox="1"/>
          <p:nvPr/>
        </p:nvSpPr>
        <p:spPr>
          <a:xfrm>
            <a:off x="11062266" y="250862"/>
            <a:ext cx="3829595" cy="1094741"/>
          </a:xfrm>
          <a:prstGeom prst="rect">
            <a:avLst/>
          </a:prstGeom>
        </p:spPr>
        <p:txBody>
          <a:bodyPr lIns="0" tIns="0" rIns="0" bIns="0" rtlCol="0" anchor="t">
            <a:spAutoFit/>
          </a:bodyPr>
          <a:lstStyle/>
          <a:p>
            <a:pPr algn="l">
              <a:lnSpc>
                <a:spcPts val="8959"/>
              </a:lnSpc>
            </a:pPr>
            <a:r>
              <a:rPr lang="en-US" sz="6399" b="1">
                <a:solidFill>
                  <a:srgbClr val="000000"/>
                </a:solidFill>
                <a:latin typeface="Inter Bold"/>
                <a:ea typeface="Inter Bold"/>
                <a:cs typeface="Inter Bold"/>
                <a:sym typeface="Inter Bold"/>
              </a:rPr>
              <a:t>Overview</a:t>
            </a:r>
          </a:p>
        </p:txBody>
      </p:sp>
      <p:sp>
        <p:nvSpPr>
          <p:cNvPr id="15" name="TextBox 15"/>
          <p:cNvSpPr txBox="1"/>
          <p:nvPr/>
        </p:nvSpPr>
        <p:spPr>
          <a:xfrm>
            <a:off x="9122946" y="1321432"/>
            <a:ext cx="8345786"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 of the Business Idea</a:t>
            </a:r>
          </a:p>
        </p:txBody>
      </p:sp>
      <p:sp>
        <p:nvSpPr>
          <p:cNvPr id="16" name="TextBox 16"/>
          <p:cNvSpPr txBox="1"/>
          <p:nvPr/>
        </p:nvSpPr>
        <p:spPr>
          <a:xfrm>
            <a:off x="8909461" y="2911473"/>
            <a:ext cx="7601348" cy="1878330"/>
          </a:xfrm>
          <a:prstGeom prst="rect">
            <a:avLst/>
          </a:prstGeom>
        </p:spPr>
        <p:txBody>
          <a:bodyPr lIns="0" tIns="0" rIns="0" bIns="0" rtlCol="0" anchor="t">
            <a:spAutoFit/>
          </a:bodyPr>
          <a:lstStyle/>
          <a:p>
            <a:pPr algn="l">
              <a:lnSpc>
                <a:spcPts val="2520"/>
              </a:lnSpc>
            </a:pPr>
            <a:r>
              <a:rPr lang="en-US" sz="1800" spc="54" dirty="0">
                <a:solidFill>
                  <a:srgbClr val="000000"/>
                </a:solidFill>
                <a:latin typeface="Inter"/>
                <a:ea typeface="Inter"/>
                <a:cs typeface="Inter"/>
                <a:sym typeface="Inter"/>
              </a:rPr>
              <a:t>    </a:t>
            </a:r>
            <a:r>
              <a:rPr lang="en-US" sz="1800" spc="54" dirty="0" err="1">
                <a:solidFill>
                  <a:srgbClr val="000000"/>
                </a:solidFill>
                <a:latin typeface="Inter"/>
                <a:ea typeface="Inter"/>
                <a:cs typeface="Inter"/>
                <a:sym typeface="Inter"/>
              </a:rPr>
              <a:t>CityFrame</a:t>
            </a:r>
            <a:r>
              <a:rPr lang="en-US" sz="1800" spc="54" dirty="0">
                <a:solidFill>
                  <a:srgbClr val="000000"/>
                </a:solidFill>
                <a:latin typeface="Inter"/>
                <a:ea typeface="Inter"/>
                <a:cs typeface="Inter"/>
                <a:sym typeface="Inter"/>
              </a:rPr>
              <a:t> Tours is a London-based travel business offering curated short-break experiences in major European cities such as Paris, Prague, and Budapest. The business provides </a:t>
            </a:r>
            <a:r>
              <a:rPr lang="en-US" sz="1800" spc="54" dirty="0" err="1">
                <a:solidFill>
                  <a:srgbClr val="000000"/>
                </a:solidFill>
                <a:latin typeface="Inter"/>
                <a:ea typeface="Inter"/>
                <a:cs typeface="Inter"/>
                <a:sym typeface="Inter"/>
              </a:rPr>
              <a:t>organised</a:t>
            </a:r>
            <a:r>
              <a:rPr lang="en-US" sz="1800" spc="54" dirty="0">
                <a:solidFill>
                  <a:srgbClr val="000000"/>
                </a:solidFill>
                <a:latin typeface="Inter"/>
                <a:ea typeface="Inter"/>
                <a:cs typeface="Inter"/>
                <a:sym typeface="Inter"/>
              </a:rPr>
              <a:t> travel packages that include accommodation coordination, itinerary planning, and optional local activities for customers who want convenient and structured travel.</a:t>
            </a:r>
          </a:p>
        </p:txBody>
      </p:sp>
      <p:sp>
        <p:nvSpPr>
          <p:cNvPr id="17" name="TextBox 17"/>
          <p:cNvSpPr txBox="1"/>
          <p:nvPr/>
        </p:nvSpPr>
        <p:spPr>
          <a:xfrm>
            <a:off x="9789614" y="5300861"/>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Business Concept</a:t>
            </a:r>
          </a:p>
        </p:txBody>
      </p:sp>
      <p:sp>
        <p:nvSpPr>
          <p:cNvPr id="18" name="TextBox 18"/>
          <p:cNvSpPr txBox="1"/>
          <p:nvPr/>
        </p:nvSpPr>
        <p:spPr>
          <a:xfrm>
            <a:off x="9789614" y="5702184"/>
            <a:ext cx="6283863"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Curated short city-break trips for small groups of 8–12 customers.</a:t>
            </a:r>
          </a:p>
        </p:txBody>
      </p:sp>
      <p:sp>
        <p:nvSpPr>
          <p:cNvPr id="19" name="TextBox 19"/>
          <p:cNvSpPr txBox="1"/>
          <p:nvPr/>
        </p:nvSpPr>
        <p:spPr>
          <a:xfrm>
            <a:off x="9763737" y="6548314"/>
            <a:ext cx="3800674"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Service Offered</a:t>
            </a:r>
          </a:p>
        </p:txBody>
      </p:sp>
      <p:sp>
        <p:nvSpPr>
          <p:cNvPr id="20" name="TextBox 20"/>
          <p:cNvSpPr txBox="1"/>
          <p:nvPr/>
        </p:nvSpPr>
        <p:spPr>
          <a:xfrm>
            <a:off x="9763737" y="6949638"/>
            <a:ext cx="6309740"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Accommodation coordination, itinerary planning, and optional local experiences.</a:t>
            </a:r>
          </a:p>
        </p:txBody>
      </p:sp>
      <p:sp>
        <p:nvSpPr>
          <p:cNvPr id="21" name="TextBox 21"/>
          <p:cNvSpPr txBox="1"/>
          <p:nvPr/>
        </p:nvSpPr>
        <p:spPr>
          <a:xfrm>
            <a:off x="9789614" y="7816840"/>
            <a:ext cx="3800674"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Market Need</a:t>
            </a:r>
          </a:p>
        </p:txBody>
      </p:sp>
      <p:sp>
        <p:nvSpPr>
          <p:cNvPr id="22" name="TextBox 22"/>
          <p:cNvSpPr txBox="1"/>
          <p:nvPr/>
        </p:nvSpPr>
        <p:spPr>
          <a:xfrm>
            <a:off x="9789614" y="8218163"/>
            <a:ext cx="6283863"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The service saves time, reduces planning stress, and meets demand for convenient travel.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0" y="7349412"/>
            <a:ext cx="18288000" cy="2738428"/>
            <a:chOff x="0" y="0"/>
            <a:chExt cx="4816593" cy="721232"/>
          </a:xfrm>
        </p:grpSpPr>
        <p:sp>
          <p:nvSpPr>
            <p:cNvPr id="3" name="Freeform 3"/>
            <p:cNvSpPr/>
            <p:nvPr/>
          </p:nvSpPr>
          <p:spPr>
            <a:xfrm>
              <a:off x="0" y="0"/>
              <a:ext cx="4816592" cy="721232"/>
            </a:xfrm>
            <a:custGeom>
              <a:avLst/>
              <a:gdLst/>
              <a:ahLst/>
              <a:cxnLst/>
              <a:rect l="l" t="t" r="r" b="b"/>
              <a:pathLst>
                <a:path w="4816592" h="721232">
                  <a:moveTo>
                    <a:pt x="0" y="0"/>
                  </a:moveTo>
                  <a:lnTo>
                    <a:pt x="4816592" y="0"/>
                  </a:lnTo>
                  <a:lnTo>
                    <a:pt x="4816592" y="721232"/>
                  </a:lnTo>
                  <a:lnTo>
                    <a:pt x="0" y="721232"/>
                  </a:lnTo>
                  <a:close/>
                </a:path>
              </a:pathLst>
            </a:custGeom>
            <a:solidFill>
              <a:srgbClr val="DBDBDD"/>
            </a:solidFill>
          </p:spPr>
        </p:sp>
        <p:sp>
          <p:nvSpPr>
            <p:cNvPr id="4" name="TextBox 4"/>
            <p:cNvSpPr txBox="1"/>
            <p:nvPr/>
          </p:nvSpPr>
          <p:spPr>
            <a:xfrm>
              <a:off x="0" y="-57150"/>
              <a:ext cx="4816593" cy="778382"/>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7" name="Group 7"/>
          <p:cNvGrpSpPr/>
          <p:nvPr/>
        </p:nvGrpSpPr>
        <p:grpSpPr>
          <a:xfrm>
            <a:off x="1313521" y="6477958"/>
            <a:ext cx="6126983" cy="2780342"/>
            <a:chOff x="0" y="0"/>
            <a:chExt cx="2756601" cy="1250908"/>
          </a:xfrm>
        </p:grpSpPr>
        <p:sp>
          <p:nvSpPr>
            <p:cNvPr id="8" name="Freeform 8"/>
            <p:cNvSpPr/>
            <p:nvPr/>
          </p:nvSpPr>
          <p:spPr>
            <a:xfrm>
              <a:off x="0" y="0"/>
              <a:ext cx="2756601" cy="1250908"/>
            </a:xfrm>
            <a:custGeom>
              <a:avLst/>
              <a:gdLst/>
              <a:ahLst/>
              <a:cxnLst/>
              <a:rect l="l" t="t" r="r" b="b"/>
              <a:pathLst>
                <a:path w="2756601" h="1250908">
                  <a:moveTo>
                    <a:pt x="0" y="0"/>
                  </a:moveTo>
                  <a:lnTo>
                    <a:pt x="2756601" y="0"/>
                  </a:lnTo>
                  <a:lnTo>
                    <a:pt x="2756601" y="1250908"/>
                  </a:lnTo>
                  <a:lnTo>
                    <a:pt x="0" y="1250908"/>
                  </a:lnTo>
                  <a:close/>
                </a:path>
              </a:pathLst>
            </a:custGeom>
            <a:blipFill>
              <a:blip r:embed="rId4"/>
              <a:stretch>
                <a:fillRect t="-11978" b="-11978"/>
              </a:stretch>
            </a:blipFill>
          </p:spPr>
        </p:sp>
      </p:grpSp>
      <p:sp>
        <p:nvSpPr>
          <p:cNvPr id="9" name="Freeform 9"/>
          <p:cNvSpPr/>
          <p:nvPr/>
        </p:nvSpPr>
        <p:spPr>
          <a:xfrm>
            <a:off x="459367"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AutoShape 10"/>
          <p:cNvSpPr/>
          <p:nvPr/>
        </p:nvSpPr>
        <p:spPr>
          <a:xfrm flipH="1">
            <a:off x="532234" y="0"/>
            <a:ext cx="0" cy="4143590"/>
          </a:xfrm>
          <a:prstGeom prst="line">
            <a:avLst/>
          </a:prstGeom>
          <a:ln w="19050" cap="flat">
            <a:solidFill>
              <a:srgbClr val="000000"/>
            </a:solidFill>
            <a:prstDash val="solid"/>
            <a:headEnd type="none" w="sm" len="sm"/>
            <a:tailEnd type="none" w="sm" len="sm"/>
          </a:ln>
        </p:spPr>
      </p:sp>
      <p:sp>
        <p:nvSpPr>
          <p:cNvPr id="11" name="TextBox 11"/>
          <p:cNvSpPr txBox="1"/>
          <p:nvPr/>
        </p:nvSpPr>
        <p:spPr>
          <a:xfrm>
            <a:off x="1313521" y="815028"/>
            <a:ext cx="2609310"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LEGAL</a:t>
            </a:r>
          </a:p>
        </p:txBody>
      </p:sp>
      <p:sp>
        <p:nvSpPr>
          <p:cNvPr id="12" name="TextBox 12"/>
          <p:cNvSpPr txBox="1"/>
          <p:nvPr/>
        </p:nvSpPr>
        <p:spPr>
          <a:xfrm>
            <a:off x="1313521" y="1785944"/>
            <a:ext cx="5218621"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FORMAT</a:t>
            </a:r>
          </a:p>
        </p:txBody>
      </p:sp>
      <p:sp>
        <p:nvSpPr>
          <p:cNvPr id="13" name="TextBox 13"/>
          <p:cNvSpPr txBox="1"/>
          <p:nvPr/>
        </p:nvSpPr>
        <p:spPr>
          <a:xfrm>
            <a:off x="1028700" y="3541084"/>
            <a:ext cx="7219902" cy="2206587"/>
          </a:xfrm>
          <a:prstGeom prst="rect">
            <a:avLst/>
          </a:prstGeom>
        </p:spPr>
        <p:txBody>
          <a:bodyPr lIns="0" tIns="0" rIns="0" bIns="0" rtlCol="0" anchor="t">
            <a:spAutoFit/>
          </a:bodyPr>
          <a:lstStyle/>
          <a:p>
            <a:pPr algn="l">
              <a:lnSpc>
                <a:spcPts val="2969"/>
              </a:lnSpc>
            </a:pPr>
            <a:r>
              <a:rPr lang="en-US" sz="2121" spc="63">
                <a:solidFill>
                  <a:srgbClr val="000000"/>
                </a:solidFill>
                <a:latin typeface="Inter"/>
                <a:ea typeface="Inter"/>
                <a:cs typeface="Inter"/>
                <a:sym typeface="Inter"/>
              </a:rPr>
              <a:t>   CityFrame Tours operates as a Sole Trader business owned and managed by one individual. This structure is simple to set up, requires low initial costs, and allows full control over decision-making. It aligns with the business goal of starting small, minimising financial risk, and maintaining flexibility.</a:t>
            </a:r>
          </a:p>
        </p:txBody>
      </p:sp>
      <p:grpSp>
        <p:nvGrpSpPr>
          <p:cNvPr id="14" name="Group 14"/>
          <p:cNvGrpSpPr/>
          <p:nvPr/>
        </p:nvGrpSpPr>
        <p:grpSpPr>
          <a:xfrm>
            <a:off x="9020730" y="2893766"/>
            <a:ext cx="8407125" cy="1458080"/>
            <a:chOff x="0" y="0"/>
            <a:chExt cx="2214222" cy="384021"/>
          </a:xfrm>
        </p:grpSpPr>
        <p:sp>
          <p:nvSpPr>
            <p:cNvPr id="15" name="Freeform 15"/>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16" name="TextBox 16"/>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17" name="TextBox 17"/>
          <p:cNvSpPr txBox="1"/>
          <p:nvPr/>
        </p:nvSpPr>
        <p:spPr>
          <a:xfrm>
            <a:off x="9484925" y="3716728"/>
            <a:ext cx="5964306" cy="306705"/>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Sole Trader – full ownership and control.</a:t>
            </a:r>
          </a:p>
        </p:txBody>
      </p:sp>
      <p:grpSp>
        <p:nvGrpSpPr>
          <p:cNvPr id="18" name="Group 18"/>
          <p:cNvGrpSpPr/>
          <p:nvPr/>
        </p:nvGrpSpPr>
        <p:grpSpPr>
          <a:xfrm>
            <a:off x="9484925" y="2742953"/>
            <a:ext cx="1931444" cy="341607"/>
            <a:chOff x="0" y="0"/>
            <a:chExt cx="508693" cy="89971"/>
          </a:xfrm>
        </p:grpSpPr>
        <p:sp>
          <p:nvSpPr>
            <p:cNvPr id="19" name="Freeform 19"/>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0" name="TextBox 20"/>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21" name="TextBox 21"/>
          <p:cNvSpPr txBox="1"/>
          <p:nvPr/>
        </p:nvSpPr>
        <p:spPr>
          <a:xfrm>
            <a:off x="9484925" y="3273556"/>
            <a:ext cx="2798207"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Legal Structure</a:t>
            </a:r>
          </a:p>
        </p:txBody>
      </p:sp>
      <p:grpSp>
        <p:nvGrpSpPr>
          <p:cNvPr id="22" name="Group 22"/>
          <p:cNvGrpSpPr/>
          <p:nvPr/>
        </p:nvGrpSpPr>
        <p:grpSpPr>
          <a:xfrm>
            <a:off x="9020730" y="4752306"/>
            <a:ext cx="8407125" cy="1458080"/>
            <a:chOff x="0" y="0"/>
            <a:chExt cx="2214222" cy="384021"/>
          </a:xfrm>
        </p:grpSpPr>
        <p:sp>
          <p:nvSpPr>
            <p:cNvPr id="23" name="Freeform 23"/>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24" name="TextBox 24"/>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25" name="TextBox 25"/>
          <p:cNvSpPr txBox="1"/>
          <p:nvPr/>
        </p:nvSpPr>
        <p:spPr>
          <a:xfrm>
            <a:off x="9484925" y="5575268"/>
            <a:ext cx="6558261" cy="621030"/>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Quick decision-making and operational flexibility.</a:t>
            </a:r>
          </a:p>
          <a:p>
            <a:pPr algn="l">
              <a:lnSpc>
                <a:spcPts val="2520"/>
              </a:lnSpc>
            </a:pPr>
            <a:endParaRPr lang="en-US" sz="1800" spc="54">
              <a:solidFill>
                <a:srgbClr val="FAFAFA"/>
              </a:solidFill>
              <a:latin typeface="Inter"/>
              <a:ea typeface="Inter"/>
              <a:cs typeface="Inter"/>
              <a:sym typeface="Inter"/>
            </a:endParaRPr>
          </a:p>
        </p:txBody>
      </p:sp>
      <p:grpSp>
        <p:nvGrpSpPr>
          <p:cNvPr id="26" name="Group 26"/>
          <p:cNvGrpSpPr/>
          <p:nvPr/>
        </p:nvGrpSpPr>
        <p:grpSpPr>
          <a:xfrm>
            <a:off x="9484925" y="4601494"/>
            <a:ext cx="1931444" cy="341607"/>
            <a:chOff x="0" y="0"/>
            <a:chExt cx="508693" cy="89971"/>
          </a:xfrm>
        </p:grpSpPr>
        <p:sp>
          <p:nvSpPr>
            <p:cNvPr id="27" name="Freeform 27"/>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8" name="TextBox 28"/>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29" name="TextBox 29"/>
          <p:cNvSpPr txBox="1"/>
          <p:nvPr/>
        </p:nvSpPr>
        <p:spPr>
          <a:xfrm>
            <a:off x="9484925" y="5132096"/>
            <a:ext cx="3739368"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Reason for Choice</a:t>
            </a:r>
          </a:p>
        </p:txBody>
      </p:sp>
      <p:grpSp>
        <p:nvGrpSpPr>
          <p:cNvPr id="30" name="Group 30"/>
          <p:cNvGrpSpPr/>
          <p:nvPr/>
        </p:nvGrpSpPr>
        <p:grpSpPr>
          <a:xfrm>
            <a:off x="9020730" y="6610847"/>
            <a:ext cx="8407125" cy="1458080"/>
            <a:chOff x="0" y="0"/>
            <a:chExt cx="2214222" cy="384021"/>
          </a:xfrm>
        </p:grpSpPr>
        <p:sp>
          <p:nvSpPr>
            <p:cNvPr id="31" name="Freeform 31"/>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32" name="TextBox 32"/>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33" name="TextBox 33"/>
          <p:cNvSpPr txBox="1"/>
          <p:nvPr/>
        </p:nvSpPr>
        <p:spPr>
          <a:xfrm>
            <a:off x="9484925" y="7433808"/>
            <a:ext cx="6884197" cy="306705"/>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Easy to scale and expand the business in the future.</a:t>
            </a:r>
          </a:p>
        </p:txBody>
      </p:sp>
      <p:grpSp>
        <p:nvGrpSpPr>
          <p:cNvPr id="34" name="Group 34"/>
          <p:cNvGrpSpPr/>
          <p:nvPr/>
        </p:nvGrpSpPr>
        <p:grpSpPr>
          <a:xfrm>
            <a:off x="9484925" y="6460034"/>
            <a:ext cx="1931444" cy="341607"/>
            <a:chOff x="0" y="0"/>
            <a:chExt cx="508693" cy="89971"/>
          </a:xfrm>
        </p:grpSpPr>
        <p:sp>
          <p:nvSpPr>
            <p:cNvPr id="35" name="Freeform 35"/>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36" name="TextBox 36"/>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37" name="TextBox 37"/>
          <p:cNvSpPr txBox="1"/>
          <p:nvPr/>
        </p:nvSpPr>
        <p:spPr>
          <a:xfrm>
            <a:off x="9484925" y="6990637"/>
            <a:ext cx="3739368"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Business Goal Alignment</a:t>
            </a:r>
          </a:p>
        </p:txBody>
      </p:sp>
      <p:sp>
        <p:nvSpPr>
          <p:cNvPr id="38" name="TextBox 38"/>
          <p:cNvSpPr txBox="1"/>
          <p:nvPr/>
        </p:nvSpPr>
        <p:spPr>
          <a:xfrm>
            <a:off x="16369121" y="3283081"/>
            <a:ext cx="564243" cy="306705"/>
          </a:xfrm>
          <a:prstGeom prst="rect">
            <a:avLst/>
          </a:prstGeom>
        </p:spPr>
        <p:txBody>
          <a:bodyPr lIns="0" tIns="0" rIns="0" bIns="0" rtlCol="0" anchor="t">
            <a:spAutoFit/>
          </a:bodyPr>
          <a:lstStyle/>
          <a:p>
            <a:pPr algn="r">
              <a:lnSpc>
                <a:spcPts val="2520"/>
              </a:lnSpc>
            </a:pPr>
            <a:r>
              <a:rPr lang="en-US" sz="1800" spc="54">
                <a:solidFill>
                  <a:srgbClr val="FAFAFA"/>
                </a:solidFill>
                <a:latin typeface="Inter"/>
                <a:ea typeface="Inter"/>
                <a:cs typeface="Inter"/>
                <a:sym typeface="Inter"/>
              </a:rPr>
              <a:t>01</a:t>
            </a:r>
          </a:p>
        </p:txBody>
      </p:sp>
      <p:sp>
        <p:nvSpPr>
          <p:cNvPr id="39" name="TextBox 39"/>
          <p:cNvSpPr txBox="1"/>
          <p:nvPr/>
        </p:nvSpPr>
        <p:spPr>
          <a:xfrm>
            <a:off x="16369121" y="5158132"/>
            <a:ext cx="564243" cy="306705"/>
          </a:xfrm>
          <a:prstGeom prst="rect">
            <a:avLst/>
          </a:prstGeom>
        </p:spPr>
        <p:txBody>
          <a:bodyPr lIns="0" tIns="0" rIns="0" bIns="0" rtlCol="0" anchor="t">
            <a:spAutoFit/>
          </a:bodyPr>
          <a:lstStyle/>
          <a:p>
            <a:pPr algn="r">
              <a:lnSpc>
                <a:spcPts val="2520"/>
              </a:lnSpc>
            </a:pPr>
            <a:r>
              <a:rPr lang="en-US" sz="1800" spc="54">
                <a:solidFill>
                  <a:srgbClr val="FAFAFA"/>
                </a:solidFill>
                <a:latin typeface="Inter"/>
                <a:ea typeface="Inter"/>
                <a:cs typeface="Inter"/>
                <a:sym typeface="Inter"/>
              </a:rPr>
              <a:t>02</a:t>
            </a:r>
          </a:p>
        </p:txBody>
      </p:sp>
      <p:sp>
        <p:nvSpPr>
          <p:cNvPr id="40" name="TextBox 40"/>
          <p:cNvSpPr txBox="1"/>
          <p:nvPr/>
        </p:nvSpPr>
        <p:spPr>
          <a:xfrm>
            <a:off x="16369121" y="7033182"/>
            <a:ext cx="564243" cy="306705"/>
          </a:xfrm>
          <a:prstGeom prst="rect">
            <a:avLst/>
          </a:prstGeom>
        </p:spPr>
        <p:txBody>
          <a:bodyPr lIns="0" tIns="0" rIns="0" bIns="0" rtlCol="0" anchor="t">
            <a:spAutoFit/>
          </a:bodyPr>
          <a:lstStyle/>
          <a:p>
            <a:pPr algn="r">
              <a:lnSpc>
                <a:spcPts val="2520"/>
              </a:lnSpc>
            </a:pPr>
            <a:r>
              <a:rPr lang="en-US" sz="1800" spc="54">
                <a:solidFill>
                  <a:srgbClr val="FAFAFA"/>
                </a:solidFill>
                <a:latin typeface="Inter"/>
                <a:ea typeface="Inter"/>
                <a:cs typeface="Inter"/>
                <a:sym typeface="Inter"/>
              </a:rPr>
              <a:t>03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14524565" y="0"/>
            <a:ext cx="3763435" cy="10287000"/>
            <a:chOff x="0" y="0"/>
            <a:chExt cx="991193" cy="2709333"/>
          </a:xfrm>
        </p:grpSpPr>
        <p:sp>
          <p:nvSpPr>
            <p:cNvPr id="3" name="Freeform 3"/>
            <p:cNvSpPr/>
            <p:nvPr/>
          </p:nvSpPr>
          <p:spPr>
            <a:xfrm>
              <a:off x="0" y="0"/>
              <a:ext cx="991193" cy="2709333"/>
            </a:xfrm>
            <a:custGeom>
              <a:avLst/>
              <a:gdLst/>
              <a:ahLst/>
              <a:cxnLst/>
              <a:rect l="l" t="t" r="r" b="b"/>
              <a:pathLst>
                <a:path w="991193" h="2709333">
                  <a:moveTo>
                    <a:pt x="0" y="0"/>
                  </a:moveTo>
                  <a:lnTo>
                    <a:pt x="991193" y="0"/>
                  </a:lnTo>
                  <a:lnTo>
                    <a:pt x="991193" y="2709333"/>
                  </a:lnTo>
                  <a:lnTo>
                    <a:pt x="0" y="2709333"/>
                  </a:lnTo>
                  <a:close/>
                </a:path>
              </a:pathLst>
            </a:custGeom>
            <a:solidFill>
              <a:srgbClr val="DBDBDD"/>
            </a:solidFill>
          </p:spPr>
        </p:sp>
        <p:sp>
          <p:nvSpPr>
            <p:cNvPr id="4" name="TextBox 4"/>
            <p:cNvSpPr txBox="1"/>
            <p:nvPr/>
          </p:nvSpPr>
          <p:spPr>
            <a:xfrm>
              <a:off x="0" y="-57150"/>
              <a:ext cx="991193" cy="2766483"/>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9933821" y="2323107"/>
            <a:ext cx="7110084" cy="3892278"/>
            <a:chOff x="0" y="0"/>
            <a:chExt cx="3198910" cy="1751181"/>
          </a:xfrm>
        </p:grpSpPr>
        <p:sp>
          <p:nvSpPr>
            <p:cNvPr id="6" name="Freeform 6"/>
            <p:cNvSpPr/>
            <p:nvPr/>
          </p:nvSpPr>
          <p:spPr>
            <a:xfrm>
              <a:off x="0" y="0"/>
              <a:ext cx="3198910" cy="1751181"/>
            </a:xfrm>
            <a:custGeom>
              <a:avLst/>
              <a:gdLst/>
              <a:ahLst/>
              <a:cxnLst/>
              <a:rect l="l" t="t" r="r" b="b"/>
              <a:pathLst>
                <a:path w="3198910" h="1751181">
                  <a:moveTo>
                    <a:pt x="0" y="0"/>
                  </a:moveTo>
                  <a:lnTo>
                    <a:pt x="3198910" y="0"/>
                  </a:lnTo>
                  <a:lnTo>
                    <a:pt x="3198910" y="1751181"/>
                  </a:lnTo>
                  <a:lnTo>
                    <a:pt x="0" y="1751181"/>
                  </a:lnTo>
                  <a:close/>
                </a:path>
              </a:pathLst>
            </a:custGeom>
            <a:blipFill>
              <a:blip r:embed="rId2"/>
              <a:stretch>
                <a:fillRect t="-18501" b="-18501"/>
              </a:stretch>
            </a:blipFill>
          </p:spPr>
        </p:sp>
      </p:grpSp>
      <p:sp>
        <p:nvSpPr>
          <p:cNvPr id="7" name="Freeform 7"/>
          <p:cNvSpPr/>
          <p:nvPr/>
        </p:nvSpPr>
        <p:spPr>
          <a:xfrm>
            <a:off x="9144000" y="3780920"/>
            <a:ext cx="164785" cy="867288"/>
          </a:xfrm>
          <a:custGeom>
            <a:avLst/>
            <a:gdLst/>
            <a:ahLst/>
            <a:cxnLst/>
            <a:rect l="l" t="t" r="r" b="b"/>
            <a:pathLst>
              <a:path w="164785" h="867288">
                <a:moveTo>
                  <a:pt x="0" y="0"/>
                </a:moveTo>
                <a:lnTo>
                  <a:pt x="164785" y="0"/>
                </a:lnTo>
                <a:lnTo>
                  <a:pt x="164785" y="867288"/>
                </a:lnTo>
                <a:lnTo>
                  <a:pt x="0" y="86728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AutoShape 8"/>
          <p:cNvSpPr/>
          <p:nvPr/>
        </p:nvSpPr>
        <p:spPr>
          <a:xfrm flipH="1" flipV="1">
            <a:off x="0" y="9762810"/>
            <a:ext cx="14524565" cy="0"/>
          </a:xfrm>
          <a:prstGeom prst="line">
            <a:avLst/>
          </a:prstGeom>
          <a:ln w="19050" cap="flat">
            <a:solidFill>
              <a:srgbClr val="000000"/>
            </a:solidFill>
            <a:prstDash val="solid"/>
            <a:headEnd type="none" w="sm" len="sm"/>
            <a:tailEnd type="none" w="sm" len="sm"/>
          </a:ln>
        </p:spPr>
      </p:sp>
      <p:sp>
        <p:nvSpPr>
          <p:cNvPr id="9" name="Freeform 9"/>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11" name="Group 11"/>
          <p:cNvGrpSpPr/>
          <p:nvPr/>
        </p:nvGrpSpPr>
        <p:grpSpPr>
          <a:xfrm>
            <a:off x="1746011" y="3389181"/>
            <a:ext cx="5723302" cy="651635"/>
            <a:chOff x="0" y="0"/>
            <a:chExt cx="1507372" cy="171624"/>
          </a:xfrm>
        </p:grpSpPr>
        <p:sp>
          <p:nvSpPr>
            <p:cNvPr id="12" name="Freeform 12"/>
            <p:cNvSpPr/>
            <p:nvPr/>
          </p:nvSpPr>
          <p:spPr>
            <a:xfrm>
              <a:off x="0" y="0"/>
              <a:ext cx="1507372" cy="171624"/>
            </a:xfrm>
            <a:custGeom>
              <a:avLst/>
              <a:gdLst/>
              <a:ahLst/>
              <a:cxnLst/>
              <a:rect l="l" t="t" r="r" b="b"/>
              <a:pathLst>
                <a:path w="1507372" h="171624">
                  <a:moveTo>
                    <a:pt x="68988" y="0"/>
                  </a:moveTo>
                  <a:lnTo>
                    <a:pt x="1438384" y="0"/>
                  </a:lnTo>
                  <a:cubicBezTo>
                    <a:pt x="1476485" y="0"/>
                    <a:pt x="1507372" y="30887"/>
                    <a:pt x="1507372" y="68988"/>
                  </a:cubicBezTo>
                  <a:lnTo>
                    <a:pt x="1507372" y="102636"/>
                  </a:lnTo>
                  <a:cubicBezTo>
                    <a:pt x="1507372" y="140737"/>
                    <a:pt x="1476485" y="171624"/>
                    <a:pt x="1438384" y="171624"/>
                  </a:cubicBezTo>
                  <a:lnTo>
                    <a:pt x="68988" y="171624"/>
                  </a:lnTo>
                  <a:cubicBezTo>
                    <a:pt x="30887" y="171624"/>
                    <a:pt x="0" y="140737"/>
                    <a:pt x="0" y="102636"/>
                  </a:cubicBezTo>
                  <a:lnTo>
                    <a:pt x="0" y="68988"/>
                  </a:lnTo>
                  <a:cubicBezTo>
                    <a:pt x="0" y="30887"/>
                    <a:pt x="30887" y="0"/>
                    <a:pt x="68988" y="0"/>
                  </a:cubicBezTo>
                  <a:close/>
                </a:path>
              </a:pathLst>
            </a:custGeom>
            <a:solidFill>
              <a:srgbClr val="830001"/>
            </a:solidFill>
          </p:spPr>
        </p:sp>
        <p:sp>
          <p:nvSpPr>
            <p:cNvPr id="13" name="TextBox 13"/>
            <p:cNvSpPr txBox="1"/>
            <p:nvPr/>
          </p:nvSpPr>
          <p:spPr>
            <a:xfrm>
              <a:off x="0" y="-38100"/>
              <a:ext cx="1507372" cy="209724"/>
            </a:xfrm>
            <a:prstGeom prst="rect">
              <a:avLst/>
            </a:prstGeom>
          </p:spPr>
          <p:txBody>
            <a:bodyPr lIns="50800" tIns="50800" rIns="50800" bIns="50800" rtlCol="0" anchor="ctr"/>
            <a:lstStyle/>
            <a:p>
              <a:pPr algn="ctr">
                <a:lnSpc>
                  <a:spcPts val="2520"/>
                </a:lnSpc>
              </a:pPr>
              <a:r>
                <a:rPr lang="en-US" sz="1800" spc="54">
                  <a:solidFill>
                    <a:srgbClr val="FFFFFF"/>
                  </a:solidFill>
                  <a:latin typeface="Inter"/>
                  <a:ea typeface="Inter"/>
                  <a:cs typeface="Inter"/>
                  <a:sym typeface="Inter"/>
                </a:rPr>
                <a:t>Founder (Owner)</a:t>
              </a:r>
            </a:p>
          </p:txBody>
        </p:sp>
      </p:grpSp>
      <p:grpSp>
        <p:nvGrpSpPr>
          <p:cNvPr id="14" name="Group 14"/>
          <p:cNvGrpSpPr/>
          <p:nvPr/>
        </p:nvGrpSpPr>
        <p:grpSpPr>
          <a:xfrm>
            <a:off x="1746011" y="4568702"/>
            <a:ext cx="5723302" cy="651635"/>
            <a:chOff x="0" y="0"/>
            <a:chExt cx="1507372" cy="171624"/>
          </a:xfrm>
        </p:grpSpPr>
        <p:sp>
          <p:nvSpPr>
            <p:cNvPr id="15" name="Freeform 15"/>
            <p:cNvSpPr/>
            <p:nvPr/>
          </p:nvSpPr>
          <p:spPr>
            <a:xfrm>
              <a:off x="0" y="0"/>
              <a:ext cx="1507372" cy="171624"/>
            </a:xfrm>
            <a:custGeom>
              <a:avLst/>
              <a:gdLst/>
              <a:ahLst/>
              <a:cxnLst/>
              <a:rect l="l" t="t" r="r" b="b"/>
              <a:pathLst>
                <a:path w="1507372" h="171624">
                  <a:moveTo>
                    <a:pt x="68988" y="0"/>
                  </a:moveTo>
                  <a:lnTo>
                    <a:pt x="1438384" y="0"/>
                  </a:lnTo>
                  <a:cubicBezTo>
                    <a:pt x="1476485" y="0"/>
                    <a:pt x="1507372" y="30887"/>
                    <a:pt x="1507372" y="68988"/>
                  </a:cubicBezTo>
                  <a:lnTo>
                    <a:pt x="1507372" y="102636"/>
                  </a:lnTo>
                  <a:cubicBezTo>
                    <a:pt x="1507372" y="140737"/>
                    <a:pt x="1476485" y="171624"/>
                    <a:pt x="1438384" y="171624"/>
                  </a:cubicBezTo>
                  <a:lnTo>
                    <a:pt x="68988" y="171624"/>
                  </a:lnTo>
                  <a:cubicBezTo>
                    <a:pt x="30887" y="171624"/>
                    <a:pt x="0" y="140737"/>
                    <a:pt x="0" y="102636"/>
                  </a:cubicBezTo>
                  <a:lnTo>
                    <a:pt x="0" y="68988"/>
                  </a:lnTo>
                  <a:cubicBezTo>
                    <a:pt x="0" y="30887"/>
                    <a:pt x="30887" y="0"/>
                    <a:pt x="68988" y="0"/>
                  </a:cubicBezTo>
                  <a:close/>
                </a:path>
              </a:pathLst>
            </a:custGeom>
            <a:solidFill>
              <a:srgbClr val="830001"/>
            </a:solidFill>
          </p:spPr>
        </p:sp>
        <p:sp>
          <p:nvSpPr>
            <p:cNvPr id="16" name="TextBox 16"/>
            <p:cNvSpPr txBox="1"/>
            <p:nvPr/>
          </p:nvSpPr>
          <p:spPr>
            <a:xfrm>
              <a:off x="0" y="-38100"/>
              <a:ext cx="1507372" cy="209724"/>
            </a:xfrm>
            <a:prstGeom prst="rect">
              <a:avLst/>
            </a:prstGeom>
          </p:spPr>
          <p:txBody>
            <a:bodyPr lIns="50800" tIns="50800" rIns="50800" bIns="50800" rtlCol="0" anchor="ctr"/>
            <a:lstStyle/>
            <a:p>
              <a:pPr algn="ctr">
                <a:lnSpc>
                  <a:spcPts val="2520"/>
                </a:lnSpc>
              </a:pPr>
              <a:endParaRPr/>
            </a:p>
          </p:txBody>
        </p:sp>
      </p:grpSp>
      <p:grpSp>
        <p:nvGrpSpPr>
          <p:cNvPr id="17" name="Group 17"/>
          <p:cNvGrpSpPr/>
          <p:nvPr/>
        </p:nvGrpSpPr>
        <p:grpSpPr>
          <a:xfrm>
            <a:off x="38905" y="5780426"/>
            <a:ext cx="2688452" cy="804652"/>
            <a:chOff x="0" y="0"/>
            <a:chExt cx="708070" cy="211925"/>
          </a:xfrm>
        </p:grpSpPr>
        <p:sp>
          <p:nvSpPr>
            <p:cNvPr id="18" name="Freeform 18"/>
            <p:cNvSpPr/>
            <p:nvPr/>
          </p:nvSpPr>
          <p:spPr>
            <a:xfrm>
              <a:off x="0" y="0"/>
              <a:ext cx="708070" cy="211925"/>
            </a:xfrm>
            <a:custGeom>
              <a:avLst/>
              <a:gdLst/>
              <a:ahLst/>
              <a:cxnLst/>
              <a:rect l="l" t="t" r="r" b="b"/>
              <a:pathLst>
                <a:path w="708070" h="211925">
                  <a:moveTo>
                    <a:pt x="105962" y="0"/>
                  </a:moveTo>
                  <a:lnTo>
                    <a:pt x="602107" y="0"/>
                  </a:lnTo>
                  <a:cubicBezTo>
                    <a:pt x="660629" y="0"/>
                    <a:pt x="708070" y="47441"/>
                    <a:pt x="708070" y="105962"/>
                  </a:cubicBezTo>
                  <a:lnTo>
                    <a:pt x="708070" y="105962"/>
                  </a:lnTo>
                  <a:cubicBezTo>
                    <a:pt x="708070" y="164484"/>
                    <a:pt x="660629" y="211925"/>
                    <a:pt x="602107" y="211925"/>
                  </a:cubicBezTo>
                  <a:lnTo>
                    <a:pt x="105962" y="211925"/>
                  </a:lnTo>
                  <a:cubicBezTo>
                    <a:pt x="47441" y="211925"/>
                    <a:pt x="0" y="164484"/>
                    <a:pt x="0" y="105962"/>
                  </a:cubicBezTo>
                  <a:lnTo>
                    <a:pt x="0" y="105962"/>
                  </a:lnTo>
                  <a:cubicBezTo>
                    <a:pt x="0" y="47441"/>
                    <a:pt x="47441" y="0"/>
                    <a:pt x="105962" y="0"/>
                  </a:cubicBezTo>
                  <a:close/>
                </a:path>
              </a:pathLst>
            </a:custGeom>
            <a:solidFill>
              <a:srgbClr val="830001"/>
            </a:solidFill>
          </p:spPr>
        </p:sp>
        <p:sp>
          <p:nvSpPr>
            <p:cNvPr id="19" name="TextBox 19"/>
            <p:cNvSpPr txBox="1"/>
            <p:nvPr/>
          </p:nvSpPr>
          <p:spPr>
            <a:xfrm>
              <a:off x="0" y="-38100"/>
              <a:ext cx="708070" cy="250025"/>
            </a:xfrm>
            <a:prstGeom prst="rect">
              <a:avLst/>
            </a:prstGeom>
          </p:spPr>
          <p:txBody>
            <a:bodyPr lIns="50800" tIns="50800" rIns="50800" bIns="50800" rtlCol="0" anchor="ctr"/>
            <a:lstStyle/>
            <a:p>
              <a:pPr algn="ctr">
                <a:lnSpc>
                  <a:spcPts val="2520"/>
                </a:lnSpc>
              </a:pPr>
              <a:endParaRPr/>
            </a:p>
          </p:txBody>
        </p:sp>
      </p:grpSp>
      <p:grpSp>
        <p:nvGrpSpPr>
          <p:cNvPr id="20" name="Group 20"/>
          <p:cNvGrpSpPr/>
          <p:nvPr/>
        </p:nvGrpSpPr>
        <p:grpSpPr>
          <a:xfrm>
            <a:off x="6884201" y="5813059"/>
            <a:ext cx="2688452" cy="804652"/>
            <a:chOff x="0" y="0"/>
            <a:chExt cx="708070" cy="211925"/>
          </a:xfrm>
        </p:grpSpPr>
        <p:sp>
          <p:nvSpPr>
            <p:cNvPr id="21" name="Freeform 21"/>
            <p:cNvSpPr/>
            <p:nvPr/>
          </p:nvSpPr>
          <p:spPr>
            <a:xfrm>
              <a:off x="0" y="0"/>
              <a:ext cx="708070" cy="211925"/>
            </a:xfrm>
            <a:custGeom>
              <a:avLst/>
              <a:gdLst/>
              <a:ahLst/>
              <a:cxnLst/>
              <a:rect l="l" t="t" r="r" b="b"/>
              <a:pathLst>
                <a:path w="708070" h="211925">
                  <a:moveTo>
                    <a:pt x="105962" y="0"/>
                  </a:moveTo>
                  <a:lnTo>
                    <a:pt x="602107" y="0"/>
                  </a:lnTo>
                  <a:cubicBezTo>
                    <a:pt x="660629" y="0"/>
                    <a:pt x="708070" y="47441"/>
                    <a:pt x="708070" y="105962"/>
                  </a:cubicBezTo>
                  <a:lnTo>
                    <a:pt x="708070" y="105962"/>
                  </a:lnTo>
                  <a:cubicBezTo>
                    <a:pt x="708070" y="164484"/>
                    <a:pt x="660629" y="211925"/>
                    <a:pt x="602107" y="211925"/>
                  </a:cubicBezTo>
                  <a:lnTo>
                    <a:pt x="105962" y="211925"/>
                  </a:lnTo>
                  <a:cubicBezTo>
                    <a:pt x="47441" y="211925"/>
                    <a:pt x="0" y="164484"/>
                    <a:pt x="0" y="105962"/>
                  </a:cubicBezTo>
                  <a:lnTo>
                    <a:pt x="0" y="105962"/>
                  </a:lnTo>
                  <a:cubicBezTo>
                    <a:pt x="0" y="47441"/>
                    <a:pt x="47441" y="0"/>
                    <a:pt x="105962" y="0"/>
                  </a:cubicBezTo>
                  <a:close/>
                </a:path>
              </a:pathLst>
            </a:custGeom>
            <a:solidFill>
              <a:srgbClr val="830001"/>
            </a:solidFill>
          </p:spPr>
        </p:sp>
        <p:sp>
          <p:nvSpPr>
            <p:cNvPr id="22" name="TextBox 22"/>
            <p:cNvSpPr txBox="1"/>
            <p:nvPr/>
          </p:nvSpPr>
          <p:spPr>
            <a:xfrm>
              <a:off x="0" y="-38100"/>
              <a:ext cx="708070" cy="250025"/>
            </a:xfrm>
            <a:prstGeom prst="rect">
              <a:avLst/>
            </a:prstGeom>
          </p:spPr>
          <p:txBody>
            <a:bodyPr lIns="50800" tIns="50800" rIns="50800" bIns="50800" rtlCol="0" anchor="ctr"/>
            <a:lstStyle/>
            <a:p>
              <a:pPr algn="ctr">
                <a:lnSpc>
                  <a:spcPts val="2520"/>
                </a:lnSpc>
              </a:pPr>
              <a:endParaRPr/>
            </a:p>
          </p:txBody>
        </p:sp>
      </p:grpSp>
      <p:grpSp>
        <p:nvGrpSpPr>
          <p:cNvPr id="23" name="Group 23"/>
          <p:cNvGrpSpPr/>
          <p:nvPr/>
        </p:nvGrpSpPr>
        <p:grpSpPr>
          <a:xfrm>
            <a:off x="1224599" y="7605224"/>
            <a:ext cx="3439880" cy="804652"/>
            <a:chOff x="0" y="0"/>
            <a:chExt cx="905977" cy="211925"/>
          </a:xfrm>
        </p:grpSpPr>
        <p:sp>
          <p:nvSpPr>
            <p:cNvPr id="24" name="Freeform 24"/>
            <p:cNvSpPr/>
            <p:nvPr/>
          </p:nvSpPr>
          <p:spPr>
            <a:xfrm>
              <a:off x="0" y="0"/>
              <a:ext cx="905977" cy="211925"/>
            </a:xfrm>
            <a:custGeom>
              <a:avLst/>
              <a:gdLst/>
              <a:ahLst/>
              <a:cxnLst/>
              <a:rect l="l" t="t" r="r" b="b"/>
              <a:pathLst>
                <a:path w="905977" h="211925">
                  <a:moveTo>
                    <a:pt x="105962" y="0"/>
                  </a:moveTo>
                  <a:lnTo>
                    <a:pt x="800014" y="0"/>
                  </a:lnTo>
                  <a:cubicBezTo>
                    <a:pt x="828117" y="0"/>
                    <a:pt x="855069" y="11164"/>
                    <a:pt x="874941" y="31036"/>
                  </a:cubicBezTo>
                  <a:cubicBezTo>
                    <a:pt x="894813" y="50907"/>
                    <a:pt x="905977" y="77859"/>
                    <a:pt x="905977" y="105962"/>
                  </a:cubicBezTo>
                  <a:lnTo>
                    <a:pt x="905977" y="105962"/>
                  </a:lnTo>
                  <a:cubicBezTo>
                    <a:pt x="905977" y="164484"/>
                    <a:pt x="858536" y="211925"/>
                    <a:pt x="800014" y="211925"/>
                  </a:cubicBezTo>
                  <a:lnTo>
                    <a:pt x="105962" y="211925"/>
                  </a:lnTo>
                  <a:cubicBezTo>
                    <a:pt x="47441" y="211925"/>
                    <a:pt x="0" y="164484"/>
                    <a:pt x="0" y="105962"/>
                  </a:cubicBezTo>
                  <a:lnTo>
                    <a:pt x="0" y="105962"/>
                  </a:lnTo>
                  <a:cubicBezTo>
                    <a:pt x="0" y="47441"/>
                    <a:pt x="47441" y="0"/>
                    <a:pt x="105962" y="0"/>
                  </a:cubicBezTo>
                  <a:close/>
                </a:path>
              </a:pathLst>
            </a:custGeom>
            <a:solidFill>
              <a:srgbClr val="830001"/>
            </a:solidFill>
          </p:spPr>
        </p:sp>
        <p:sp>
          <p:nvSpPr>
            <p:cNvPr id="25" name="TextBox 25"/>
            <p:cNvSpPr txBox="1"/>
            <p:nvPr/>
          </p:nvSpPr>
          <p:spPr>
            <a:xfrm>
              <a:off x="0" y="-38100"/>
              <a:ext cx="905977" cy="250025"/>
            </a:xfrm>
            <a:prstGeom prst="rect">
              <a:avLst/>
            </a:prstGeom>
          </p:spPr>
          <p:txBody>
            <a:bodyPr lIns="50800" tIns="50800" rIns="50800" bIns="50800" rtlCol="0" anchor="ctr"/>
            <a:lstStyle/>
            <a:p>
              <a:pPr algn="ctr">
                <a:lnSpc>
                  <a:spcPts val="2520"/>
                </a:lnSpc>
              </a:pPr>
              <a:endParaRPr/>
            </a:p>
          </p:txBody>
        </p:sp>
      </p:grpSp>
      <p:grpSp>
        <p:nvGrpSpPr>
          <p:cNvPr id="26" name="Group 26"/>
          <p:cNvGrpSpPr/>
          <p:nvPr/>
        </p:nvGrpSpPr>
        <p:grpSpPr>
          <a:xfrm>
            <a:off x="5473349" y="7618879"/>
            <a:ext cx="4216038" cy="804652"/>
            <a:chOff x="0" y="0"/>
            <a:chExt cx="1110397" cy="211925"/>
          </a:xfrm>
        </p:grpSpPr>
        <p:sp>
          <p:nvSpPr>
            <p:cNvPr id="27" name="Freeform 27"/>
            <p:cNvSpPr/>
            <p:nvPr/>
          </p:nvSpPr>
          <p:spPr>
            <a:xfrm>
              <a:off x="0" y="0"/>
              <a:ext cx="1110397" cy="211925"/>
            </a:xfrm>
            <a:custGeom>
              <a:avLst/>
              <a:gdLst/>
              <a:ahLst/>
              <a:cxnLst/>
              <a:rect l="l" t="t" r="r" b="b"/>
              <a:pathLst>
                <a:path w="1110397" h="211925">
                  <a:moveTo>
                    <a:pt x="93651" y="0"/>
                  </a:moveTo>
                  <a:lnTo>
                    <a:pt x="1016745" y="0"/>
                  </a:lnTo>
                  <a:cubicBezTo>
                    <a:pt x="1041583" y="0"/>
                    <a:pt x="1065404" y="9867"/>
                    <a:pt x="1082967" y="27430"/>
                  </a:cubicBezTo>
                  <a:cubicBezTo>
                    <a:pt x="1100530" y="44993"/>
                    <a:pt x="1110397" y="68814"/>
                    <a:pt x="1110397" y="93651"/>
                  </a:cubicBezTo>
                  <a:lnTo>
                    <a:pt x="1110397" y="118273"/>
                  </a:lnTo>
                  <a:cubicBezTo>
                    <a:pt x="1110397" y="143111"/>
                    <a:pt x="1100530" y="166932"/>
                    <a:pt x="1082967" y="184495"/>
                  </a:cubicBezTo>
                  <a:cubicBezTo>
                    <a:pt x="1065404" y="202058"/>
                    <a:pt x="1041583" y="211925"/>
                    <a:pt x="1016745" y="211925"/>
                  </a:cubicBezTo>
                  <a:lnTo>
                    <a:pt x="93651" y="211925"/>
                  </a:lnTo>
                  <a:cubicBezTo>
                    <a:pt x="68814" y="211925"/>
                    <a:pt x="44993" y="202058"/>
                    <a:pt x="27430" y="184495"/>
                  </a:cubicBezTo>
                  <a:cubicBezTo>
                    <a:pt x="9867" y="166932"/>
                    <a:pt x="0" y="143111"/>
                    <a:pt x="0" y="118273"/>
                  </a:cubicBezTo>
                  <a:lnTo>
                    <a:pt x="0" y="93651"/>
                  </a:lnTo>
                  <a:cubicBezTo>
                    <a:pt x="0" y="68814"/>
                    <a:pt x="9867" y="44993"/>
                    <a:pt x="27430" y="27430"/>
                  </a:cubicBezTo>
                  <a:cubicBezTo>
                    <a:pt x="44993" y="9867"/>
                    <a:pt x="68814" y="0"/>
                    <a:pt x="93651" y="0"/>
                  </a:cubicBezTo>
                  <a:close/>
                </a:path>
              </a:pathLst>
            </a:custGeom>
            <a:solidFill>
              <a:srgbClr val="830001"/>
            </a:solidFill>
          </p:spPr>
        </p:sp>
        <p:sp>
          <p:nvSpPr>
            <p:cNvPr id="28" name="TextBox 28"/>
            <p:cNvSpPr txBox="1"/>
            <p:nvPr/>
          </p:nvSpPr>
          <p:spPr>
            <a:xfrm>
              <a:off x="0" y="-38100"/>
              <a:ext cx="1110397" cy="250025"/>
            </a:xfrm>
            <a:prstGeom prst="rect">
              <a:avLst/>
            </a:prstGeom>
          </p:spPr>
          <p:txBody>
            <a:bodyPr lIns="50800" tIns="50800" rIns="50800" bIns="50800" rtlCol="0" anchor="ctr"/>
            <a:lstStyle/>
            <a:p>
              <a:pPr algn="ctr">
                <a:lnSpc>
                  <a:spcPts val="2520"/>
                </a:lnSpc>
              </a:pPr>
              <a:endParaRPr/>
            </a:p>
          </p:txBody>
        </p:sp>
      </p:grpSp>
      <p:grpSp>
        <p:nvGrpSpPr>
          <p:cNvPr id="29" name="Group 29"/>
          <p:cNvGrpSpPr/>
          <p:nvPr/>
        </p:nvGrpSpPr>
        <p:grpSpPr>
          <a:xfrm>
            <a:off x="1720289" y="3370540"/>
            <a:ext cx="991557" cy="668796"/>
            <a:chOff x="0" y="0"/>
            <a:chExt cx="261151" cy="176144"/>
          </a:xfrm>
        </p:grpSpPr>
        <p:sp>
          <p:nvSpPr>
            <p:cNvPr id="30" name="Freeform 30"/>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31" name="TextBox 31"/>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sp>
        <p:nvSpPr>
          <p:cNvPr id="32" name="TextBox 32"/>
          <p:cNvSpPr txBox="1"/>
          <p:nvPr/>
        </p:nvSpPr>
        <p:spPr>
          <a:xfrm>
            <a:off x="2921145" y="635811"/>
            <a:ext cx="5914006"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MANAGEMENT</a:t>
            </a:r>
          </a:p>
        </p:txBody>
      </p:sp>
      <p:sp>
        <p:nvSpPr>
          <p:cNvPr id="33" name="TextBox 33"/>
          <p:cNvSpPr txBox="1"/>
          <p:nvPr/>
        </p:nvSpPr>
        <p:spPr>
          <a:xfrm>
            <a:off x="2921145" y="1713825"/>
            <a:ext cx="5431731"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STRUCTURE</a:t>
            </a:r>
          </a:p>
        </p:txBody>
      </p:sp>
      <p:sp>
        <p:nvSpPr>
          <p:cNvPr id="34" name="TextBox 34"/>
          <p:cNvSpPr txBox="1"/>
          <p:nvPr/>
        </p:nvSpPr>
        <p:spPr>
          <a:xfrm>
            <a:off x="9933821" y="6277178"/>
            <a:ext cx="7110084" cy="3449955"/>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  CityFrame Tours operates with a simple and flexible management structure led by one founder who manages all core business operations.</a:t>
            </a:r>
          </a:p>
          <a:p>
            <a:pPr algn="l">
              <a:lnSpc>
                <a:spcPts val="2520"/>
              </a:lnSpc>
            </a:pPr>
            <a:r>
              <a:rPr lang="en-US" sz="1800" spc="54">
                <a:solidFill>
                  <a:srgbClr val="000000"/>
                </a:solidFill>
                <a:latin typeface="Inter"/>
                <a:ea typeface="Inter"/>
                <a:cs typeface="Inter"/>
                <a:sym typeface="Inter"/>
              </a:rPr>
              <a:t> The founder is responsible for planning, marketing, and customer communication, ensuring efficient and fast decision-making.</a:t>
            </a:r>
          </a:p>
          <a:p>
            <a:pPr algn="l">
              <a:lnSpc>
                <a:spcPts val="2520"/>
              </a:lnSpc>
            </a:pPr>
            <a:r>
              <a:rPr lang="en-US" sz="1800" spc="54">
                <a:solidFill>
                  <a:srgbClr val="000000"/>
                </a:solidFill>
                <a:latin typeface="Inter"/>
                <a:ea typeface="Inter"/>
                <a:cs typeface="Inter"/>
                <a:sym typeface="Inter"/>
              </a:rPr>
              <a:t> External partners, including tour guides, photographers, and transport providers, support service delivery without the need for full-time employees.</a:t>
            </a:r>
          </a:p>
          <a:p>
            <a:pPr algn="l">
              <a:lnSpc>
                <a:spcPts val="2520"/>
              </a:lnSpc>
            </a:pPr>
            <a:r>
              <a:rPr lang="en-US" sz="1800" spc="54">
                <a:solidFill>
                  <a:srgbClr val="000000"/>
                </a:solidFill>
                <a:latin typeface="Inter"/>
                <a:ea typeface="Inter"/>
                <a:cs typeface="Inter"/>
                <a:sym typeface="Inter"/>
              </a:rPr>
              <a:t> This structure allows the business to remain cost-efficient, flexible, and easy to manage.</a:t>
            </a:r>
          </a:p>
        </p:txBody>
      </p:sp>
      <p:grpSp>
        <p:nvGrpSpPr>
          <p:cNvPr id="35" name="Group 35"/>
          <p:cNvGrpSpPr/>
          <p:nvPr/>
        </p:nvGrpSpPr>
        <p:grpSpPr>
          <a:xfrm>
            <a:off x="1720289" y="4550061"/>
            <a:ext cx="991557" cy="668796"/>
            <a:chOff x="0" y="0"/>
            <a:chExt cx="261151" cy="176144"/>
          </a:xfrm>
        </p:grpSpPr>
        <p:sp>
          <p:nvSpPr>
            <p:cNvPr id="36" name="Freeform 36"/>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37" name="TextBox 37"/>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38" name="Group 38"/>
          <p:cNvGrpSpPr/>
          <p:nvPr/>
        </p:nvGrpSpPr>
        <p:grpSpPr>
          <a:xfrm>
            <a:off x="5473349" y="7686807"/>
            <a:ext cx="991557" cy="668796"/>
            <a:chOff x="0" y="0"/>
            <a:chExt cx="261151" cy="176144"/>
          </a:xfrm>
        </p:grpSpPr>
        <p:sp>
          <p:nvSpPr>
            <p:cNvPr id="39" name="Freeform 39"/>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0" name="TextBox 40"/>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41" name="Group 41"/>
          <p:cNvGrpSpPr/>
          <p:nvPr/>
        </p:nvGrpSpPr>
        <p:grpSpPr>
          <a:xfrm>
            <a:off x="1269172" y="7673223"/>
            <a:ext cx="991557" cy="668796"/>
            <a:chOff x="0" y="0"/>
            <a:chExt cx="261151" cy="176144"/>
          </a:xfrm>
        </p:grpSpPr>
        <p:sp>
          <p:nvSpPr>
            <p:cNvPr id="42" name="Freeform 42"/>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3" name="TextBox 43"/>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44" name="Group 44"/>
          <p:cNvGrpSpPr/>
          <p:nvPr/>
        </p:nvGrpSpPr>
        <p:grpSpPr>
          <a:xfrm>
            <a:off x="75125" y="5858925"/>
            <a:ext cx="991557" cy="668796"/>
            <a:chOff x="0" y="0"/>
            <a:chExt cx="261151" cy="176144"/>
          </a:xfrm>
        </p:grpSpPr>
        <p:sp>
          <p:nvSpPr>
            <p:cNvPr id="45" name="Freeform 45"/>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6" name="TextBox 46"/>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grpSp>
        <p:nvGrpSpPr>
          <p:cNvPr id="47" name="Group 47"/>
          <p:cNvGrpSpPr/>
          <p:nvPr/>
        </p:nvGrpSpPr>
        <p:grpSpPr>
          <a:xfrm>
            <a:off x="6916290" y="5874583"/>
            <a:ext cx="991557" cy="668796"/>
            <a:chOff x="0" y="0"/>
            <a:chExt cx="261151" cy="176144"/>
          </a:xfrm>
        </p:grpSpPr>
        <p:sp>
          <p:nvSpPr>
            <p:cNvPr id="48" name="Freeform 48"/>
            <p:cNvSpPr/>
            <p:nvPr/>
          </p:nvSpPr>
          <p:spPr>
            <a:xfrm>
              <a:off x="0" y="0"/>
              <a:ext cx="261151" cy="176144"/>
            </a:xfrm>
            <a:custGeom>
              <a:avLst/>
              <a:gdLst/>
              <a:ahLst/>
              <a:cxnLst/>
              <a:rect l="l" t="t" r="r" b="b"/>
              <a:pathLst>
                <a:path w="261151" h="176144">
                  <a:moveTo>
                    <a:pt x="88072" y="0"/>
                  </a:moveTo>
                  <a:lnTo>
                    <a:pt x="173079" y="0"/>
                  </a:lnTo>
                  <a:cubicBezTo>
                    <a:pt x="221720" y="0"/>
                    <a:pt x="261151" y="39431"/>
                    <a:pt x="261151" y="88072"/>
                  </a:cubicBezTo>
                  <a:lnTo>
                    <a:pt x="261151" y="88072"/>
                  </a:lnTo>
                  <a:cubicBezTo>
                    <a:pt x="261151" y="111430"/>
                    <a:pt x="251872" y="133832"/>
                    <a:pt x="235355" y="150348"/>
                  </a:cubicBezTo>
                  <a:cubicBezTo>
                    <a:pt x="218838" y="166865"/>
                    <a:pt x="196437" y="176144"/>
                    <a:pt x="173079" y="176144"/>
                  </a:cubicBezTo>
                  <a:lnTo>
                    <a:pt x="88072" y="176144"/>
                  </a:lnTo>
                  <a:cubicBezTo>
                    <a:pt x="39431" y="176144"/>
                    <a:pt x="0" y="136713"/>
                    <a:pt x="0" y="88072"/>
                  </a:cubicBezTo>
                  <a:lnTo>
                    <a:pt x="0" y="88072"/>
                  </a:lnTo>
                  <a:cubicBezTo>
                    <a:pt x="0" y="39431"/>
                    <a:pt x="39431" y="0"/>
                    <a:pt x="88072" y="0"/>
                  </a:cubicBezTo>
                  <a:close/>
                </a:path>
              </a:pathLst>
            </a:custGeom>
            <a:solidFill>
              <a:srgbClr val="FF6600"/>
            </a:solidFill>
          </p:spPr>
        </p:sp>
        <p:sp>
          <p:nvSpPr>
            <p:cNvPr id="49" name="TextBox 49"/>
            <p:cNvSpPr txBox="1"/>
            <p:nvPr/>
          </p:nvSpPr>
          <p:spPr>
            <a:xfrm>
              <a:off x="0" y="-38100"/>
              <a:ext cx="261151" cy="214244"/>
            </a:xfrm>
            <a:prstGeom prst="rect">
              <a:avLst/>
            </a:prstGeom>
          </p:spPr>
          <p:txBody>
            <a:bodyPr lIns="50800" tIns="50800" rIns="50800" bIns="50800" rtlCol="0" anchor="ctr"/>
            <a:lstStyle/>
            <a:p>
              <a:pPr algn="ctr">
                <a:lnSpc>
                  <a:spcPts val="2520"/>
                </a:lnSpc>
              </a:pPr>
              <a:endParaRPr/>
            </a:p>
          </p:txBody>
        </p:sp>
      </p:grpSp>
      <p:sp>
        <p:nvSpPr>
          <p:cNvPr id="50" name="TextBox 50"/>
          <p:cNvSpPr txBox="1"/>
          <p:nvPr/>
        </p:nvSpPr>
        <p:spPr>
          <a:xfrm>
            <a:off x="1576918" y="3463494"/>
            <a:ext cx="1367620" cy="389255"/>
          </a:xfrm>
          <a:prstGeom prst="rect">
            <a:avLst/>
          </a:prstGeom>
        </p:spPr>
        <p:txBody>
          <a:bodyPr lIns="0" tIns="0" rIns="0" bIns="0" rtlCol="0" anchor="t">
            <a:spAutoFit/>
          </a:bodyPr>
          <a:lstStyle/>
          <a:p>
            <a:pPr algn="ctr">
              <a:lnSpc>
                <a:spcPts val="3220"/>
              </a:lnSpc>
              <a:spcBef>
                <a:spcPct val="0"/>
              </a:spcBef>
            </a:pPr>
            <a:r>
              <a:rPr lang="en-US" sz="2300" spc="69">
                <a:solidFill>
                  <a:srgbClr val="000000"/>
                </a:solidFill>
                <a:latin typeface="Inter"/>
                <a:ea typeface="Inter"/>
                <a:cs typeface="Inter"/>
                <a:sym typeface="Inter"/>
              </a:rPr>
              <a:t>F</a:t>
            </a:r>
          </a:p>
        </p:txBody>
      </p:sp>
      <p:sp>
        <p:nvSpPr>
          <p:cNvPr id="51" name="TextBox 51"/>
          <p:cNvSpPr txBox="1"/>
          <p:nvPr/>
        </p:nvSpPr>
        <p:spPr>
          <a:xfrm>
            <a:off x="1720289" y="4712057"/>
            <a:ext cx="5723302" cy="306705"/>
          </a:xfrm>
          <a:prstGeom prst="rect">
            <a:avLst/>
          </a:prstGeom>
        </p:spPr>
        <p:txBody>
          <a:bodyPr lIns="0" tIns="0" rIns="0" bIns="0" rtlCol="0" anchor="t">
            <a:spAutoFit/>
          </a:bodyPr>
          <a:lstStyle/>
          <a:p>
            <a:pPr algn="ctr">
              <a:lnSpc>
                <a:spcPts val="2520"/>
              </a:lnSpc>
              <a:spcBef>
                <a:spcPct val="0"/>
              </a:spcBef>
            </a:pPr>
            <a:r>
              <a:rPr lang="en-US" sz="1800" spc="54">
                <a:solidFill>
                  <a:srgbClr val="FFFFFF"/>
                </a:solidFill>
                <a:latin typeface="Inter"/>
                <a:ea typeface="Inter"/>
                <a:cs typeface="Inter"/>
                <a:sym typeface="Inter"/>
              </a:rPr>
              <a:t>Manages all operations</a:t>
            </a:r>
          </a:p>
        </p:txBody>
      </p:sp>
      <p:sp>
        <p:nvSpPr>
          <p:cNvPr id="52" name="TextBox 52"/>
          <p:cNvSpPr txBox="1"/>
          <p:nvPr/>
        </p:nvSpPr>
        <p:spPr>
          <a:xfrm>
            <a:off x="1764950" y="4641254"/>
            <a:ext cx="991557" cy="389255"/>
          </a:xfrm>
          <a:prstGeom prst="rect">
            <a:avLst/>
          </a:prstGeom>
        </p:spPr>
        <p:txBody>
          <a:bodyPr lIns="0" tIns="0" rIns="0" bIns="0" rtlCol="0" anchor="t">
            <a:spAutoFit/>
          </a:bodyPr>
          <a:lstStyle/>
          <a:p>
            <a:pPr algn="ctr">
              <a:lnSpc>
                <a:spcPts val="3219"/>
              </a:lnSpc>
              <a:spcBef>
                <a:spcPct val="0"/>
              </a:spcBef>
            </a:pPr>
            <a:r>
              <a:rPr lang="en-US" sz="2299" spc="68">
                <a:solidFill>
                  <a:srgbClr val="000000"/>
                </a:solidFill>
                <a:latin typeface="Inter"/>
                <a:ea typeface="Inter"/>
                <a:cs typeface="Inter"/>
                <a:sym typeface="Inter"/>
              </a:rPr>
              <a:t>M</a:t>
            </a:r>
          </a:p>
        </p:txBody>
      </p:sp>
      <p:sp>
        <p:nvSpPr>
          <p:cNvPr id="53" name="TextBox 53"/>
          <p:cNvSpPr txBox="1"/>
          <p:nvPr/>
        </p:nvSpPr>
        <p:spPr>
          <a:xfrm>
            <a:off x="495778" y="6021171"/>
            <a:ext cx="2688452" cy="306705"/>
          </a:xfrm>
          <a:prstGeom prst="rect">
            <a:avLst/>
          </a:prstGeom>
        </p:spPr>
        <p:txBody>
          <a:bodyPr lIns="0" tIns="0" rIns="0" bIns="0" rtlCol="0" anchor="t">
            <a:spAutoFit/>
          </a:bodyPr>
          <a:lstStyle/>
          <a:p>
            <a:pPr algn="ctr">
              <a:lnSpc>
                <a:spcPts val="2520"/>
              </a:lnSpc>
              <a:spcBef>
                <a:spcPct val="0"/>
              </a:spcBef>
            </a:pPr>
            <a:r>
              <a:rPr lang="en-US" sz="1800" spc="54" dirty="0">
                <a:solidFill>
                  <a:srgbClr val="FFFFFF"/>
                </a:solidFill>
                <a:latin typeface="Inter"/>
                <a:ea typeface="Inter"/>
                <a:cs typeface="Inter"/>
                <a:sym typeface="Inter"/>
              </a:rPr>
              <a:t>Tour Guides</a:t>
            </a:r>
          </a:p>
        </p:txBody>
      </p:sp>
      <p:sp>
        <p:nvSpPr>
          <p:cNvPr id="54" name="TextBox 54"/>
          <p:cNvSpPr txBox="1"/>
          <p:nvPr/>
        </p:nvSpPr>
        <p:spPr>
          <a:xfrm>
            <a:off x="0" y="5988124"/>
            <a:ext cx="991557" cy="389255"/>
          </a:xfrm>
          <a:prstGeom prst="rect">
            <a:avLst/>
          </a:prstGeom>
        </p:spPr>
        <p:txBody>
          <a:bodyPr lIns="0" tIns="0" rIns="0" bIns="0" rtlCol="0" anchor="t">
            <a:spAutoFit/>
          </a:bodyPr>
          <a:lstStyle/>
          <a:p>
            <a:pPr algn="ctr">
              <a:lnSpc>
                <a:spcPts val="3219"/>
              </a:lnSpc>
              <a:spcBef>
                <a:spcPct val="0"/>
              </a:spcBef>
            </a:pPr>
            <a:r>
              <a:rPr lang="en-US" sz="2299" spc="68" dirty="0">
                <a:solidFill>
                  <a:srgbClr val="000000"/>
                </a:solidFill>
                <a:latin typeface="Inter"/>
                <a:ea typeface="Inter"/>
                <a:cs typeface="Inter"/>
                <a:sym typeface="Inter"/>
              </a:rPr>
              <a:t>TG</a:t>
            </a:r>
          </a:p>
        </p:txBody>
      </p:sp>
      <p:sp>
        <p:nvSpPr>
          <p:cNvPr id="55" name="TextBox 55"/>
          <p:cNvSpPr txBox="1"/>
          <p:nvPr/>
        </p:nvSpPr>
        <p:spPr>
          <a:xfrm>
            <a:off x="7863221" y="6059690"/>
            <a:ext cx="1694557" cy="288733"/>
          </a:xfrm>
          <a:prstGeom prst="rect">
            <a:avLst/>
          </a:prstGeom>
        </p:spPr>
        <p:txBody>
          <a:bodyPr lIns="0" tIns="0" rIns="0" bIns="0" rtlCol="0" anchor="t">
            <a:spAutoFit/>
          </a:bodyPr>
          <a:lstStyle/>
          <a:p>
            <a:pPr algn="ctr">
              <a:lnSpc>
                <a:spcPts val="2520"/>
              </a:lnSpc>
              <a:spcBef>
                <a:spcPct val="0"/>
              </a:spcBef>
            </a:pPr>
            <a:r>
              <a:rPr lang="en-US" sz="1600" spc="54" dirty="0">
                <a:solidFill>
                  <a:srgbClr val="FFFFFF"/>
                </a:solidFill>
                <a:latin typeface="Inter"/>
                <a:ea typeface="Inter"/>
                <a:cs typeface="Inter"/>
                <a:sym typeface="Inter"/>
              </a:rPr>
              <a:t>Photographers</a:t>
            </a:r>
          </a:p>
        </p:txBody>
      </p:sp>
      <p:sp>
        <p:nvSpPr>
          <p:cNvPr id="56" name="TextBox 56"/>
          <p:cNvSpPr txBox="1"/>
          <p:nvPr/>
        </p:nvSpPr>
        <p:spPr>
          <a:xfrm>
            <a:off x="6902547" y="5998696"/>
            <a:ext cx="991557" cy="389255"/>
          </a:xfrm>
          <a:prstGeom prst="rect">
            <a:avLst/>
          </a:prstGeom>
        </p:spPr>
        <p:txBody>
          <a:bodyPr lIns="0" tIns="0" rIns="0" bIns="0" rtlCol="0" anchor="t">
            <a:spAutoFit/>
          </a:bodyPr>
          <a:lstStyle/>
          <a:p>
            <a:pPr algn="ctr">
              <a:lnSpc>
                <a:spcPts val="3219"/>
              </a:lnSpc>
              <a:spcBef>
                <a:spcPct val="0"/>
              </a:spcBef>
            </a:pPr>
            <a:r>
              <a:rPr lang="en-US" sz="2299" spc="68">
                <a:solidFill>
                  <a:srgbClr val="000000"/>
                </a:solidFill>
                <a:latin typeface="Inter"/>
                <a:ea typeface="Inter"/>
                <a:cs typeface="Inter"/>
                <a:sym typeface="Inter"/>
              </a:rPr>
              <a:t>P</a:t>
            </a:r>
          </a:p>
        </p:txBody>
      </p:sp>
      <p:sp>
        <p:nvSpPr>
          <p:cNvPr id="57" name="TextBox 57"/>
          <p:cNvSpPr txBox="1"/>
          <p:nvPr/>
        </p:nvSpPr>
        <p:spPr>
          <a:xfrm>
            <a:off x="2216068" y="7835148"/>
            <a:ext cx="2688452" cy="306705"/>
          </a:xfrm>
          <a:prstGeom prst="rect">
            <a:avLst/>
          </a:prstGeom>
        </p:spPr>
        <p:txBody>
          <a:bodyPr lIns="0" tIns="0" rIns="0" bIns="0" rtlCol="0" anchor="t">
            <a:spAutoFit/>
          </a:bodyPr>
          <a:lstStyle/>
          <a:p>
            <a:pPr algn="ctr">
              <a:lnSpc>
                <a:spcPts val="2520"/>
              </a:lnSpc>
              <a:spcBef>
                <a:spcPct val="0"/>
              </a:spcBef>
            </a:pPr>
            <a:r>
              <a:rPr lang="en-US" sz="1800" spc="54">
                <a:solidFill>
                  <a:srgbClr val="FFFFFF"/>
                </a:solidFill>
                <a:latin typeface="Inter"/>
                <a:ea typeface="Inter"/>
                <a:cs typeface="Inter"/>
                <a:sym typeface="Inter"/>
              </a:rPr>
              <a:t>Transport Providers</a:t>
            </a:r>
          </a:p>
        </p:txBody>
      </p:sp>
      <p:sp>
        <p:nvSpPr>
          <p:cNvPr id="58" name="TextBox 58"/>
          <p:cNvSpPr txBox="1"/>
          <p:nvPr/>
        </p:nvSpPr>
        <p:spPr>
          <a:xfrm>
            <a:off x="1269172" y="7794510"/>
            <a:ext cx="991557" cy="405765"/>
          </a:xfrm>
          <a:prstGeom prst="rect">
            <a:avLst/>
          </a:prstGeom>
        </p:spPr>
        <p:txBody>
          <a:bodyPr lIns="0" tIns="0" rIns="0" bIns="0" rtlCol="0" anchor="t">
            <a:spAutoFit/>
          </a:bodyPr>
          <a:lstStyle/>
          <a:p>
            <a:pPr algn="ctr">
              <a:lnSpc>
                <a:spcPts val="3359"/>
              </a:lnSpc>
              <a:spcBef>
                <a:spcPct val="0"/>
              </a:spcBef>
            </a:pPr>
            <a:r>
              <a:rPr lang="en-US" sz="2399" spc="71">
                <a:solidFill>
                  <a:srgbClr val="000000"/>
                </a:solidFill>
                <a:latin typeface="Inter"/>
                <a:ea typeface="Inter"/>
                <a:cs typeface="Inter"/>
                <a:sym typeface="Inter"/>
              </a:rPr>
              <a:t>TP</a:t>
            </a:r>
          </a:p>
        </p:txBody>
      </p:sp>
      <p:sp>
        <p:nvSpPr>
          <p:cNvPr id="59" name="TextBox 59"/>
          <p:cNvSpPr txBox="1"/>
          <p:nvPr/>
        </p:nvSpPr>
        <p:spPr>
          <a:xfrm>
            <a:off x="6166450" y="7848803"/>
            <a:ext cx="3753044" cy="306705"/>
          </a:xfrm>
          <a:prstGeom prst="rect">
            <a:avLst/>
          </a:prstGeom>
        </p:spPr>
        <p:txBody>
          <a:bodyPr lIns="0" tIns="0" rIns="0" bIns="0" rtlCol="0" anchor="t">
            <a:spAutoFit/>
          </a:bodyPr>
          <a:lstStyle/>
          <a:p>
            <a:pPr algn="ctr">
              <a:lnSpc>
                <a:spcPts val="2520"/>
              </a:lnSpc>
              <a:spcBef>
                <a:spcPct val="0"/>
              </a:spcBef>
            </a:pPr>
            <a:r>
              <a:rPr lang="en-US" sz="1800" spc="54">
                <a:solidFill>
                  <a:srgbClr val="FFFFFF"/>
                </a:solidFill>
                <a:latin typeface="Inter"/>
                <a:ea typeface="Inter"/>
                <a:cs typeface="Inter"/>
                <a:sym typeface="Inter"/>
              </a:rPr>
              <a:t>Accommodation Providers</a:t>
            </a:r>
          </a:p>
        </p:txBody>
      </p:sp>
      <p:sp>
        <p:nvSpPr>
          <p:cNvPr id="60" name="TextBox 60"/>
          <p:cNvSpPr txBox="1"/>
          <p:nvPr/>
        </p:nvSpPr>
        <p:spPr>
          <a:xfrm>
            <a:off x="5473349" y="7839278"/>
            <a:ext cx="991557" cy="389255"/>
          </a:xfrm>
          <a:prstGeom prst="rect">
            <a:avLst/>
          </a:prstGeom>
        </p:spPr>
        <p:txBody>
          <a:bodyPr lIns="0" tIns="0" rIns="0" bIns="0" rtlCol="0" anchor="t">
            <a:spAutoFit/>
          </a:bodyPr>
          <a:lstStyle/>
          <a:p>
            <a:pPr algn="ctr">
              <a:lnSpc>
                <a:spcPts val="3219"/>
              </a:lnSpc>
              <a:spcBef>
                <a:spcPct val="0"/>
              </a:spcBef>
            </a:pPr>
            <a:r>
              <a:rPr lang="en-US" sz="2299" spc="68">
                <a:solidFill>
                  <a:srgbClr val="000000"/>
                </a:solidFill>
                <a:latin typeface="Inter"/>
                <a:ea typeface="Inter"/>
                <a:cs typeface="Inter"/>
                <a:sym typeface="Inter"/>
              </a:rPr>
              <a:t>AP</a:t>
            </a:r>
          </a:p>
        </p:txBody>
      </p:sp>
      <p:sp>
        <p:nvSpPr>
          <p:cNvPr id="61" name="AutoShape 61"/>
          <p:cNvSpPr/>
          <p:nvPr/>
        </p:nvSpPr>
        <p:spPr>
          <a:xfrm flipH="1">
            <a:off x="4607663" y="4040816"/>
            <a:ext cx="0" cy="509245"/>
          </a:xfrm>
          <a:prstGeom prst="line">
            <a:avLst/>
          </a:prstGeom>
          <a:ln w="38100" cap="flat">
            <a:solidFill>
              <a:srgbClr val="000000"/>
            </a:solidFill>
            <a:prstDash val="solid"/>
            <a:headEnd type="none" w="sm" len="sm"/>
            <a:tailEnd type="triangle" w="lg" len="med"/>
          </a:ln>
        </p:spPr>
      </p:sp>
      <p:sp>
        <p:nvSpPr>
          <p:cNvPr id="62" name="AutoShape 62"/>
          <p:cNvSpPr/>
          <p:nvPr/>
        </p:nvSpPr>
        <p:spPr>
          <a:xfrm flipH="1">
            <a:off x="2705471" y="5195815"/>
            <a:ext cx="1939590" cy="904606"/>
          </a:xfrm>
          <a:prstGeom prst="line">
            <a:avLst/>
          </a:prstGeom>
          <a:ln w="38100" cap="flat">
            <a:solidFill>
              <a:srgbClr val="000000"/>
            </a:solidFill>
            <a:prstDash val="solid"/>
            <a:headEnd type="none" w="sm" len="sm"/>
            <a:tailEnd type="triangle" w="lg" len="med"/>
          </a:ln>
        </p:spPr>
      </p:sp>
      <p:sp>
        <p:nvSpPr>
          <p:cNvPr id="63" name="AutoShape 63"/>
          <p:cNvSpPr/>
          <p:nvPr/>
        </p:nvSpPr>
        <p:spPr>
          <a:xfrm flipH="1">
            <a:off x="3516066" y="5220337"/>
            <a:ext cx="1091596" cy="2186690"/>
          </a:xfrm>
          <a:prstGeom prst="line">
            <a:avLst/>
          </a:prstGeom>
          <a:ln w="38100" cap="flat">
            <a:solidFill>
              <a:srgbClr val="000000"/>
            </a:solidFill>
            <a:prstDash val="solid"/>
            <a:headEnd type="none" w="sm" len="sm"/>
            <a:tailEnd type="triangle" w="lg" len="med"/>
          </a:ln>
        </p:spPr>
      </p:sp>
      <p:sp>
        <p:nvSpPr>
          <p:cNvPr id="64" name="AutoShape 64"/>
          <p:cNvSpPr/>
          <p:nvPr/>
        </p:nvSpPr>
        <p:spPr>
          <a:xfrm>
            <a:off x="4607663" y="5220337"/>
            <a:ext cx="1737812" cy="2263855"/>
          </a:xfrm>
          <a:prstGeom prst="line">
            <a:avLst/>
          </a:prstGeom>
          <a:ln w="38100" cap="flat">
            <a:solidFill>
              <a:srgbClr val="000000"/>
            </a:solidFill>
            <a:prstDash val="solid"/>
            <a:headEnd type="none" w="sm" len="sm"/>
            <a:tailEnd type="triangle" w="lg" len="med"/>
          </a:ln>
        </p:spPr>
      </p:sp>
      <p:sp>
        <p:nvSpPr>
          <p:cNvPr id="65" name="AutoShape 65"/>
          <p:cNvSpPr/>
          <p:nvPr/>
        </p:nvSpPr>
        <p:spPr>
          <a:xfrm>
            <a:off x="4607663" y="5220337"/>
            <a:ext cx="2201413" cy="952909"/>
          </a:xfrm>
          <a:prstGeom prst="line">
            <a:avLst/>
          </a:prstGeom>
          <a:ln w="38100" cap="flat">
            <a:solidFill>
              <a:srgbClr val="000000"/>
            </a:solidFill>
            <a:prstDash val="solid"/>
            <a:headEnd type="none" w="sm" len="sm"/>
            <a:tailEnd type="triangle" w="lg" len="med"/>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22643" y="7548572"/>
            <a:ext cx="18288000" cy="2738428"/>
            <a:chOff x="0" y="0"/>
            <a:chExt cx="4816593" cy="721232"/>
          </a:xfrm>
        </p:grpSpPr>
        <p:sp>
          <p:nvSpPr>
            <p:cNvPr id="3" name="Freeform 3"/>
            <p:cNvSpPr/>
            <p:nvPr/>
          </p:nvSpPr>
          <p:spPr>
            <a:xfrm>
              <a:off x="0" y="0"/>
              <a:ext cx="4816592" cy="721232"/>
            </a:xfrm>
            <a:custGeom>
              <a:avLst/>
              <a:gdLst/>
              <a:ahLst/>
              <a:cxnLst/>
              <a:rect l="l" t="t" r="r" b="b"/>
              <a:pathLst>
                <a:path w="4816592" h="721232">
                  <a:moveTo>
                    <a:pt x="0" y="0"/>
                  </a:moveTo>
                  <a:lnTo>
                    <a:pt x="4816592" y="0"/>
                  </a:lnTo>
                  <a:lnTo>
                    <a:pt x="4816592" y="721232"/>
                  </a:lnTo>
                  <a:lnTo>
                    <a:pt x="0" y="721232"/>
                  </a:lnTo>
                  <a:close/>
                </a:path>
              </a:pathLst>
            </a:custGeom>
            <a:solidFill>
              <a:srgbClr val="DBDBDD"/>
            </a:solidFill>
          </p:spPr>
        </p:sp>
        <p:sp>
          <p:nvSpPr>
            <p:cNvPr id="4" name="TextBox 4"/>
            <p:cNvSpPr txBox="1"/>
            <p:nvPr/>
          </p:nvSpPr>
          <p:spPr>
            <a:xfrm>
              <a:off x="0" y="-57150"/>
              <a:ext cx="4816593" cy="778382"/>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8922050" y="8044107"/>
            <a:ext cx="1931444" cy="341607"/>
            <a:chOff x="0" y="0"/>
            <a:chExt cx="508693" cy="89971"/>
          </a:xfrm>
        </p:grpSpPr>
        <p:sp>
          <p:nvSpPr>
            <p:cNvPr id="6" name="Freeform 6"/>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7" name="TextBox 7"/>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sp>
        <p:nvSpPr>
          <p:cNvPr id="8" name="Freeform 8"/>
          <p:cNvSpPr/>
          <p:nvPr/>
        </p:nvSpPr>
        <p:spPr>
          <a:xfrm rot="5400000" flipH="1" flipV="1">
            <a:off x="8550" y="8694597"/>
            <a:ext cx="1605739" cy="1577561"/>
          </a:xfrm>
          <a:custGeom>
            <a:avLst/>
            <a:gdLst/>
            <a:ahLst/>
            <a:cxnLst/>
            <a:rect l="l" t="t" r="r" b="b"/>
            <a:pathLst>
              <a:path w="1720289" h="1720289">
                <a:moveTo>
                  <a:pt x="1720289" y="1720290"/>
                </a:moveTo>
                <a:lnTo>
                  <a:pt x="0" y="1720290"/>
                </a:lnTo>
                <a:lnTo>
                  <a:pt x="0" y="0"/>
                </a:lnTo>
                <a:lnTo>
                  <a:pt x="1720289" y="0"/>
                </a:lnTo>
                <a:lnTo>
                  <a:pt x="1720289" y="1720290"/>
                </a:lnTo>
                <a:close/>
              </a:path>
            </a:pathLst>
          </a:custGeom>
          <a:blipFill>
            <a:blip>
              <a:extLst>
                <a:ext uri="{96DAC541-7B7A-43D3-8B79-37D633B846F1}">
                  <asvg:svgBlip xmlns:asvg="http://schemas.microsoft.com/office/drawing/2016/SVG/main" r:embed="rId2"/>
                </a:ext>
              </a:extLst>
            </a:blip>
            <a:stretch>
              <a:fillRect/>
            </a:stretch>
          </a:blipFill>
        </p:spPr>
      </p:sp>
      <p:sp>
        <p:nvSpPr>
          <p:cNvPr id="9" name="Freeform 9"/>
          <p:cNvSpPr/>
          <p:nvPr/>
        </p:nvSpPr>
        <p:spPr>
          <a:xfrm rot="-5400000">
            <a:off x="16327453" y="8417192"/>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2" name="Freeform 12"/>
          <p:cNvSpPr/>
          <p:nvPr/>
        </p:nvSpPr>
        <p:spPr>
          <a:xfrm>
            <a:off x="459367" y="4709856"/>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3" name="AutoShape 13"/>
          <p:cNvSpPr/>
          <p:nvPr/>
        </p:nvSpPr>
        <p:spPr>
          <a:xfrm flipH="1">
            <a:off x="532234" y="0"/>
            <a:ext cx="0" cy="4143590"/>
          </a:xfrm>
          <a:prstGeom prst="line">
            <a:avLst/>
          </a:prstGeom>
          <a:ln w="19050" cap="flat">
            <a:solidFill>
              <a:srgbClr val="000000"/>
            </a:solidFill>
            <a:prstDash val="solid"/>
            <a:headEnd type="none" w="sm" len="sm"/>
            <a:tailEnd type="none" w="sm" len="sm"/>
          </a:ln>
        </p:spPr>
      </p:sp>
      <p:sp>
        <p:nvSpPr>
          <p:cNvPr id="14" name="TextBox 14"/>
          <p:cNvSpPr txBox="1"/>
          <p:nvPr/>
        </p:nvSpPr>
        <p:spPr>
          <a:xfrm>
            <a:off x="1313521" y="815028"/>
            <a:ext cx="3063491"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PESTEL</a:t>
            </a:r>
          </a:p>
        </p:txBody>
      </p:sp>
      <p:sp>
        <p:nvSpPr>
          <p:cNvPr id="15" name="TextBox 15"/>
          <p:cNvSpPr txBox="1"/>
          <p:nvPr/>
        </p:nvSpPr>
        <p:spPr>
          <a:xfrm>
            <a:off x="1313521" y="1785944"/>
            <a:ext cx="5218621"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Analysis</a:t>
            </a:r>
          </a:p>
        </p:txBody>
      </p:sp>
      <p:sp>
        <p:nvSpPr>
          <p:cNvPr id="16" name="TextBox 16"/>
          <p:cNvSpPr txBox="1"/>
          <p:nvPr/>
        </p:nvSpPr>
        <p:spPr>
          <a:xfrm>
            <a:off x="1028700" y="3541084"/>
            <a:ext cx="7219902" cy="2206587"/>
          </a:xfrm>
          <a:prstGeom prst="rect">
            <a:avLst/>
          </a:prstGeom>
        </p:spPr>
        <p:txBody>
          <a:bodyPr lIns="0" tIns="0" rIns="0" bIns="0" rtlCol="0" anchor="t">
            <a:spAutoFit/>
          </a:bodyPr>
          <a:lstStyle/>
          <a:p>
            <a:pPr algn="l">
              <a:lnSpc>
                <a:spcPts val="2969"/>
              </a:lnSpc>
            </a:pPr>
            <a:r>
              <a:rPr lang="en-US" sz="2121" spc="63">
                <a:solidFill>
                  <a:srgbClr val="000000"/>
                </a:solidFill>
                <a:latin typeface="Inter"/>
                <a:ea typeface="Inter"/>
                <a:cs typeface="Inter"/>
                <a:sym typeface="Inter"/>
              </a:rPr>
              <a:t>   CityFrame Tours operates in a dynamic external environment influenced by political, economic, social, technological, environmental, and legal factors. Understanding these factors helps the business adapt its strategy, reduce risks, and identify growth opportunities in the travel market.</a:t>
            </a:r>
          </a:p>
        </p:txBody>
      </p:sp>
      <p:grpSp>
        <p:nvGrpSpPr>
          <p:cNvPr id="17" name="Group 17"/>
          <p:cNvGrpSpPr/>
          <p:nvPr/>
        </p:nvGrpSpPr>
        <p:grpSpPr>
          <a:xfrm>
            <a:off x="8922050" y="3283831"/>
            <a:ext cx="1931444" cy="279573"/>
            <a:chOff x="0" y="0"/>
            <a:chExt cx="508693" cy="73632"/>
          </a:xfrm>
        </p:grpSpPr>
        <p:sp>
          <p:nvSpPr>
            <p:cNvPr id="18" name="Freeform 18"/>
            <p:cNvSpPr/>
            <p:nvPr/>
          </p:nvSpPr>
          <p:spPr>
            <a:xfrm>
              <a:off x="0" y="0"/>
              <a:ext cx="508693" cy="73632"/>
            </a:xfrm>
            <a:custGeom>
              <a:avLst/>
              <a:gdLst/>
              <a:ahLst/>
              <a:cxnLst/>
              <a:rect l="l" t="t" r="r" b="b"/>
              <a:pathLst>
                <a:path w="508693" h="73632">
                  <a:moveTo>
                    <a:pt x="36816" y="0"/>
                  </a:moveTo>
                  <a:lnTo>
                    <a:pt x="471877" y="0"/>
                  </a:lnTo>
                  <a:cubicBezTo>
                    <a:pt x="492210" y="0"/>
                    <a:pt x="508693" y="16483"/>
                    <a:pt x="508693" y="36816"/>
                  </a:cubicBezTo>
                  <a:lnTo>
                    <a:pt x="508693" y="36816"/>
                  </a:lnTo>
                  <a:cubicBezTo>
                    <a:pt x="508693" y="57149"/>
                    <a:pt x="492210" y="73632"/>
                    <a:pt x="471877" y="73632"/>
                  </a:cubicBezTo>
                  <a:lnTo>
                    <a:pt x="36816" y="73632"/>
                  </a:lnTo>
                  <a:cubicBezTo>
                    <a:pt x="16483" y="73632"/>
                    <a:pt x="0" y="57149"/>
                    <a:pt x="0" y="36816"/>
                  </a:cubicBezTo>
                  <a:lnTo>
                    <a:pt x="0" y="36816"/>
                  </a:lnTo>
                  <a:cubicBezTo>
                    <a:pt x="0" y="16483"/>
                    <a:pt x="16483" y="0"/>
                    <a:pt x="36816" y="0"/>
                  </a:cubicBezTo>
                  <a:close/>
                </a:path>
              </a:pathLst>
            </a:custGeom>
            <a:solidFill>
              <a:srgbClr val="FF6600"/>
            </a:solidFill>
          </p:spPr>
        </p:sp>
        <p:sp>
          <p:nvSpPr>
            <p:cNvPr id="19" name="TextBox 19"/>
            <p:cNvSpPr txBox="1"/>
            <p:nvPr/>
          </p:nvSpPr>
          <p:spPr>
            <a:xfrm>
              <a:off x="0" y="-57150"/>
              <a:ext cx="508693" cy="130782"/>
            </a:xfrm>
            <a:prstGeom prst="rect">
              <a:avLst/>
            </a:prstGeom>
          </p:spPr>
          <p:txBody>
            <a:bodyPr lIns="50800" tIns="50800" rIns="50800" bIns="50800" rtlCol="0" anchor="ctr"/>
            <a:lstStyle/>
            <a:p>
              <a:pPr algn="ctr">
                <a:lnSpc>
                  <a:spcPts val="3602"/>
                </a:lnSpc>
              </a:pPr>
              <a:endParaRPr/>
            </a:p>
          </p:txBody>
        </p:sp>
      </p:grpSp>
      <p:grpSp>
        <p:nvGrpSpPr>
          <p:cNvPr id="20" name="Group 20"/>
          <p:cNvGrpSpPr/>
          <p:nvPr/>
        </p:nvGrpSpPr>
        <p:grpSpPr>
          <a:xfrm>
            <a:off x="8922050" y="1794733"/>
            <a:ext cx="1931444" cy="341607"/>
            <a:chOff x="0" y="0"/>
            <a:chExt cx="508693" cy="89971"/>
          </a:xfrm>
        </p:grpSpPr>
        <p:sp>
          <p:nvSpPr>
            <p:cNvPr id="21" name="Freeform 21"/>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2" name="TextBox 22"/>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grpSp>
        <p:nvGrpSpPr>
          <p:cNvPr id="23" name="Group 23"/>
          <p:cNvGrpSpPr/>
          <p:nvPr/>
        </p:nvGrpSpPr>
        <p:grpSpPr>
          <a:xfrm>
            <a:off x="9020730" y="1965537"/>
            <a:ext cx="8407125" cy="1458080"/>
            <a:chOff x="0" y="0"/>
            <a:chExt cx="2214222" cy="384021"/>
          </a:xfrm>
        </p:grpSpPr>
        <p:sp>
          <p:nvSpPr>
            <p:cNvPr id="24" name="Freeform 24"/>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25" name="TextBox 25"/>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26" name="Group 26"/>
          <p:cNvGrpSpPr/>
          <p:nvPr/>
        </p:nvGrpSpPr>
        <p:grpSpPr>
          <a:xfrm>
            <a:off x="8922050" y="4801893"/>
            <a:ext cx="1931444" cy="341607"/>
            <a:chOff x="0" y="0"/>
            <a:chExt cx="508693" cy="89971"/>
          </a:xfrm>
        </p:grpSpPr>
        <p:sp>
          <p:nvSpPr>
            <p:cNvPr id="27" name="Freeform 27"/>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28" name="TextBox 28"/>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grpSp>
        <p:nvGrpSpPr>
          <p:cNvPr id="29" name="Group 29"/>
          <p:cNvGrpSpPr/>
          <p:nvPr/>
        </p:nvGrpSpPr>
        <p:grpSpPr>
          <a:xfrm>
            <a:off x="9020730" y="3518868"/>
            <a:ext cx="8407125" cy="1458080"/>
            <a:chOff x="0" y="0"/>
            <a:chExt cx="2214222" cy="384021"/>
          </a:xfrm>
        </p:grpSpPr>
        <p:sp>
          <p:nvSpPr>
            <p:cNvPr id="30" name="Freeform 30"/>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31" name="TextBox 31"/>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32" name="Group 32"/>
          <p:cNvGrpSpPr/>
          <p:nvPr/>
        </p:nvGrpSpPr>
        <p:grpSpPr>
          <a:xfrm>
            <a:off x="8922050" y="6381750"/>
            <a:ext cx="1931444" cy="341607"/>
            <a:chOff x="0" y="0"/>
            <a:chExt cx="508693" cy="89971"/>
          </a:xfrm>
        </p:grpSpPr>
        <p:sp>
          <p:nvSpPr>
            <p:cNvPr id="33" name="Freeform 33"/>
            <p:cNvSpPr/>
            <p:nvPr/>
          </p:nvSpPr>
          <p:spPr>
            <a:xfrm>
              <a:off x="0" y="0"/>
              <a:ext cx="508693" cy="89971"/>
            </a:xfrm>
            <a:custGeom>
              <a:avLst/>
              <a:gdLst/>
              <a:ahLst/>
              <a:cxnLst/>
              <a:rect l="l" t="t" r="r" b="b"/>
              <a:pathLst>
                <a:path w="508693" h="89971">
                  <a:moveTo>
                    <a:pt x="44985" y="0"/>
                  </a:moveTo>
                  <a:lnTo>
                    <a:pt x="463708" y="0"/>
                  </a:lnTo>
                  <a:cubicBezTo>
                    <a:pt x="488552" y="0"/>
                    <a:pt x="508693" y="20141"/>
                    <a:pt x="508693" y="44985"/>
                  </a:cubicBezTo>
                  <a:lnTo>
                    <a:pt x="508693" y="44985"/>
                  </a:lnTo>
                  <a:cubicBezTo>
                    <a:pt x="508693" y="56916"/>
                    <a:pt x="503954" y="68358"/>
                    <a:pt x="495517" y="76795"/>
                  </a:cubicBezTo>
                  <a:cubicBezTo>
                    <a:pt x="487081" y="85231"/>
                    <a:pt x="475639" y="89971"/>
                    <a:pt x="463708" y="89971"/>
                  </a:cubicBezTo>
                  <a:lnTo>
                    <a:pt x="44985" y="89971"/>
                  </a:lnTo>
                  <a:cubicBezTo>
                    <a:pt x="33054" y="89971"/>
                    <a:pt x="21612" y="85231"/>
                    <a:pt x="13176" y="76795"/>
                  </a:cubicBezTo>
                  <a:cubicBezTo>
                    <a:pt x="4740" y="68358"/>
                    <a:pt x="0" y="56916"/>
                    <a:pt x="0" y="44985"/>
                  </a:cubicBezTo>
                  <a:lnTo>
                    <a:pt x="0" y="44985"/>
                  </a:lnTo>
                  <a:cubicBezTo>
                    <a:pt x="0" y="33054"/>
                    <a:pt x="4740" y="21612"/>
                    <a:pt x="13176" y="13176"/>
                  </a:cubicBezTo>
                  <a:cubicBezTo>
                    <a:pt x="21612" y="4740"/>
                    <a:pt x="33054" y="0"/>
                    <a:pt x="44985" y="0"/>
                  </a:cubicBezTo>
                  <a:close/>
                </a:path>
              </a:pathLst>
            </a:custGeom>
            <a:solidFill>
              <a:srgbClr val="FF6600"/>
            </a:solidFill>
          </p:spPr>
        </p:sp>
        <p:sp>
          <p:nvSpPr>
            <p:cNvPr id="34" name="TextBox 34"/>
            <p:cNvSpPr txBox="1"/>
            <p:nvPr/>
          </p:nvSpPr>
          <p:spPr>
            <a:xfrm>
              <a:off x="0" y="-57150"/>
              <a:ext cx="508693" cy="147121"/>
            </a:xfrm>
            <a:prstGeom prst="rect">
              <a:avLst/>
            </a:prstGeom>
          </p:spPr>
          <p:txBody>
            <a:bodyPr lIns="50800" tIns="50800" rIns="50800" bIns="50800" rtlCol="0" anchor="ctr"/>
            <a:lstStyle/>
            <a:p>
              <a:pPr algn="ctr">
                <a:lnSpc>
                  <a:spcPts val="3602"/>
                </a:lnSpc>
              </a:pPr>
              <a:endParaRPr/>
            </a:p>
          </p:txBody>
        </p:sp>
      </p:grpSp>
      <p:grpSp>
        <p:nvGrpSpPr>
          <p:cNvPr id="35" name="Group 35"/>
          <p:cNvGrpSpPr/>
          <p:nvPr/>
        </p:nvGrpSpPr>
        <p:grpSpPr>
          <a:xfrm>
            <a:off x="9020730" y="5072198"/>
            <a:ext cx="8407125" cy="1458080"/>
            <a:chOff x="0" y="0"/>
            <a:chExt cx="2214222" cy="384021"/>
          </a:xfrm>
        </p:grpSpPr>
        <p:sp>
          <p:nvSpPr>
            <p:cNvPr id="36" name="Freeform 36"/>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37" name="TextBox 37"/>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38" name="TextBox 38"/>
          <p:cNvSpPr txBox="1"/>
          <p:nvPr/>
        </p:nvSpPr>
        <p:spPr>
          <a:xfrm>
            <a:off x="9683514" y="842383"/>
            <a:ext cx="6884197" cy="306705"/>
          </a:xfrm>
          <a:prstGeom prst="rect">
            <a:avLst/>
          </a:prstGeom>
        </p:spPr>
        <p:txBody>
          <a:bodyPr lIns="0" tIns="0" rIns="0" bIns="0" rtlCol="0" anchor="t">
            <a:spAutoFit/>
          </a:bodyPr>
          <a:lstStyle/>
          <a:p>
            <a:pPr algn="l">
              <a:lnSpc>
                <a:spcPts val="2520"/>
              </a:lnSpc>
            </a:pPr>
            <a:r>
              <a:rPr lang="en-US" sz="1800" spc="54">
                <a:solidFill>
                  <a:srgbClr val="FAFAFA"/>
                </a:solidFill>
                <a:latin typeface="Inter"/>
                <a:ea typeface="Inter"/>
                <a:cs typeface="Inter"/>
                <a:sym typeface="Inter"/>
              </a:rPr>
              <a:t>Easy to scale and expand the business in the future.</a:t>
            </a:r>
          </a:p>
        </p:txBody>
      </p:sp>
      <p:sp>
        <p:nvSpPr>
          <p:cNvPr id="39" name="TextBox 39"/>
          <p:cNvSpPr txBox="1"/>
          <p:nvPr/>
        </p:nvSpPr>
        <p:spPr>
          <a:xfrm>
            <a:off x="9994810" y="102609"/>
            <a:ext cx="3739368" cy="349250"/>
          </a:xfrm>
          <a:prstGeom prst="rect">
            <a:avLst/>
          </a:prstGeom>
        </p:spPr>
        <p:txBody>
          <a:bodyPr lIns="0" tIns="0" rIns="0" bIns="0" rtlCol="0" anchor="t">
            <a:spAutoFit/>
          </a:bodyPr>
          <a:lstStyle/>
          <a:p>
            <a:pPr algn="l">
              <a:lnSpc>
                <a:spcPts val="2800"/>
              </a:lnSpc>
            </a:pPr>
            <a:r>
              <a:rPr lang="en-US" sz="2000" b="1" spc="60">
                <a:solidFill>
                  <a:srgbClr val="FAFAFA"/>
                </a:solidFill>
                <a:latin typeface="Inter Bold"/>
                <a:ea typeface="Inter Bold"/>
                <a:cs typeface="Inter Bold"/>
                <a:sym typeface="Inter Bold"/>
              </a:rPr>
              <a:t>Business Goal Alignment</a:t>
            </a:r>
          </a:p>
        </p:txBody>
      </p:sp>
      <p:grpSp>
        <p:nvGrpSpPr>
          <p:cNvPr id="40" name="Group 40"/>
          <p:cNvGrpSpPr/>
          <p:nvPr/>
        </p:nvGrpSpPr>
        <p:grpSpPr>
          <a:xfrm>
            <a:off x="9020730" y="412207"/>
            <a:ext cx="8407125" cy="1458080"/>
            <a:chOff x="0" y="0"/>
            <a:chExt cx="2214222" cy="384021"/>
          </a:xfrm>
        </p:grpSpPr>
        <p:sp>
          <p:nvSpPr>
            <p:cNvPr id="41" name="Freeform 41"/>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42" name="TextBox 42"/>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43" name="Group 43"/>
          <p:cNvGrpSpPr/>
          <p:nvPr/>
        </p:nvGrpSpPr>
        <p:grpSpPr>
          <a:xfrm>
            <a:off x="9020730" y="6625528"/>
            <a:ext cx="8407125" cy="1458080"/>
            <a:chOff x="0" y="0"/>
            <a:chExt cx="2214222" cy="384021"/>
          </a:xfrm>
        </p:grpSpPr>
        <p:sp>
          <p:nvSpPr>
            <p:cNvPr id="44" name="Freeform 44"/>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45" name="TextBox 45"/>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grpSp>
        <p:nvGrpSpPr>
          <p:cNvPr id="46" name="Group 46"/>
          <p:cNvGrpSpPr/>
          <p:nvPr/>
        </p:nvGrpSpPr>
        <p:grpSpPr>
          <a:xfrm>
            <a:off x="9020730" y="8181808"/>
            <a:ext cx="8407125" cy="1458080"/>
            <a:chOff x="0" y="0"/>
            <a:chExt cx="2214222" cy="384021"/>
          </a:xfrm>
        </p:grpSpPr>
        <p:sp>
          <p:nvSpPr>
            <p:cNvPr id="47" name="Freeform 47"/>
            <p:cNvSpPr/>
            <p:nvPr/>
          </p:nvSpPr>
          <p:spPr>
            <a:xfrm>
              <a:off x="0" y="0"/>
              <a:ext cx="2214222" cy="384021"/>
            </a:xfrm>
            <a:custGeom>
              <a:avLst/>
              <a:gdLst/>
              <a:ahLst/>
              <a:cxnLst/>
              <a:rect l="l" t="t" r="r" b="b"/>
              <a:pathLst>
                <a:path w="2214222" h="384021">
                  <a:moveTo>
                    <a:pt x="43281" y="0"/>
                  </a:moveTo>
                  <a:lnTo>
                    <a:pt x="2170941" y="0"/>
                  </a:lnTo>
                  <a:cubicBezTo>
                    <a:pt x="2182420" y="0"/>
                    <a:pt x="2193429" y="4560"/>
                    <a:pt x="2201545" y="12677"/>
                  </a:cubicBezTo>
                  <a:cubicBezTo>
                    <a:pt x="2209662" y="20794"/>
                    <a:pt x="2214222" y="31802"/>
                    <a:pt x="2214222" y="43281"/>
                  </a:cubicBezTo>
                  <a:lnTo>
                    <a:pt x="2214222" y="340740"/>
                  </a:lnTo>
                  <a:cubicBezTo>
                    <a:pt x="2214222" y="364644"/>
                    <a:pt x="2194845" y="384021"/>
                    <a:pt x="2170941" y="384021"/>
                  </a:cubicBezTo>
                  <a:lnTo>
                    <a:pt x="43281" y="384021"/>
                  </a:lnTo>
                  <a:cubicBezTo>
                    <a:pt x="19378" y="384021"/>
                    <a:pt x="0" y="364644"/>
                    <a:pt x="0" y="340740"/>
                  </a:cubicBezTo>
                  <a:lnTo>
                    <a:pt x="0" y="43281"/>
                  </a:lnTo>
                  <a:cubicBezTo>
                    <a:pt x="0" y="19378"/>
                    <a:pt x="19378" y="0"/>
                    <a:pt x="43281" y="0"/>
                  </a:cubicBezTo>
                  <a:close/>
                </a:path>
              </a:pathLst>
            </a:custGeom>
            <a:solidFill>
              <a:srgbClr val="830001"/>
            </a:solidFill>
          </p:spPr>
        </p:sp>
        <p:sp>
          <p:nvSpPr>
            <p:cNvPr id="48" name="TextBox 48"/>
            <p:cNvSpPr txBox="1"/>
            <p:nvPr/>
          </p:nvSpPr>
          <p:spPr>
            <a:xfrm>
              <a:off x="0" y="-57150"/>
              <a:ext cx="2214222" cy="441171"/>
            </a:xfrm>
            <a:prstGeom prst="rect">
              <a:avLst/>
            </a:prstGeom>
          </p:spPr>
          <p:txBody>
            <a:bodyPr lIns="50800" tIns="50800" rIns="50800" bIns="50800" rtlCol="0" anchor="ctr"/>
            <a:lstStyle/>
            <a:p>
              <a:pPr algn="ctr">
                <a:lnSpc>
                  <a:spcPts val="3602"/>
                </a:lnSpc>
              </a:pPr>
              <a:endParaRPr/>
            </a:p>
          </p:txBody>
        </p:sp>
      </p:grpSp>
      <p:sp>
        <p:nvSpPr>
          <p:cNvPr id="49" name="TextBox 49"/>
          <p:cNvSpPr txBox="1"/>
          <p:nvPr/>
        </p:nvSpPr>
        <p:spPr>
          <a:xfrm>
            <a:off x="9020730" y="541923"/>
            <a:ext cx="8407125"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Political</a:t>
            </a:r>
          </a:p>
        </p:txBody>
      </p:sp>
      <p:sp>
        <p:nvSpPr>
          <p:cNvPr id="50" name="TextBox 50"/>
          <p:cNvSpPr txBox="1"/>
          <p:nvPr/>
        </p:nvSpPr>
        <p:spPr>
          <a:xfrm>
            <a:off x="9144000" y="948323"/>
            <a:ext cx="8137943" cy="621030"/>
          </a:xfrm>
          <a:prstGeom prst="rect">
            <a:avLst/>
          </a:prstGeom>
        </p:spPr>
        <p:txBody>
          <a:bodyPr lIns="0" tIns="0" rIns="0" bIns="0" rtlCol="0" anchor="t">
            <a:spAutoFit/>
          </a:bodyPr>
          <a:lstStyle/>
          <a:p>
            <a:pPr algn="just">
              <a:lnSpc>
                <a:spcPts val="2520"/>
              </a:lnSpc>
              <a:spcBef>
                <a:spcPct val="0"/>
              </a:spcBef>
            </a:pPr>
            <a:r>
              <a:rPr lang="en-US" sz="1800" spc="54">
                <a:solidFill>
                  <a:srgbClr val="FFFFFF"/>
                </a:solidFill>
                <a:latin typeface="Inter"/>
                <a:ea typeface="Inter"/>
                <a:cs typeface="Inter"/>
                <a:sym typeface="Inter"/>
              </a:rPr>
              <a:t>Travel regulations, visas, and international relations affect destination accessibility</a:t>
            </a:r>
            <a:r>
              <a:rPr lang="en-US" sz="1800" b="1" spc="54">
                <a:solidFill>
                  <a:srgbClr val="FFFFFF"/>
                </a:solidFill>
                <a:latin typeface="Inter Bold"/>
                <a:ea typeface="Inter Bold"/>
                <a:cs typeface="Inter Bold"/>
                <a:sym typeface="Inter Bold"/>
              </a:rPr>
              <a:t>.</a:t>
            </a:r>
          </a:p>
        </p:txBody>
      </p:sp>
      <p:sp>
        <p:nvSpPr>
          <p:cNvPr id="51" name="TextBox 51"/>
          <p:cNvSpPr txBox="1"/>
          <p:nvPr/>
        </p:nvSpPr>
        <p:spPr>
          <a:xfrm>
            <a:off x="12732952" y="2078997"/>
            <a:ext cx="1229221" cy="349250"/>
          </a:xfrm>
          <a:prstGeom prst="rect">
            <a:avLst/>
          </a:prstGeom>
        </p:spPr>
        <p:txBody>
          <a:bodyPr lIns="0" tIns="0" rIns="0" bIns="0" rtlCol="0" anchor="t">
            <a:spAutoFit/>
          </a:bodyPr>
          <a:lstStyle/>
          <a:p>
            <a:pPr algn="ctr">
              <a:lnSpc>
                <a:spcPts val="2800"/>
              </a:lnSpc>
              <a:spcBef>
                <a:spcPct val="0"/>
              </a:spcBef>
            </a:pPr>
            <a:r>
              <a:rPr lang="en-US" sz="2000" spc="60">
                <a:solidFill>
                  <a:srgbClr val="FFFFFF"/>
                </a:solidFill>
                <a:latin typeface="Inter"/>
                <a:ea typeface="Inter"/>
                <a:cs typeface="Inter"/>
                <a:sym typeface="Inter"/>
              </a:rPr>
              <a:t>Economic</a:t>
            </a:r>
          </a:p>
        </p:txBody>
      </p:sp>
      <p:sp>
        <p:nvSpPr>
          <p:cNvPr id="52" name="TextBox 52"/>
          <p:cNvSpPr txBox="1"/>
          <p:nvPr/>
        </p:nvSpPr>
        <p:spPr>
          <a:xfrm>
            <a:off x="9020730" y="3744379"/>
            <a:ext cx="8407125"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Social</a:t>
            </a:r>
          </a:p>
        </p:txBody>
      </p:sp>
      <p:sp>
        <p:nvSpPr>
          <p:cNvPr id="53" name="TextBox 53"/>
          <p:cNvSpPr txBox="1"/>
          <p:nvPr/>
        </p:nvSpPr>
        <p:spPr>
          <a:xfrm>
            <a:off x="9144000" y="2523497"/>
            <a:ext cx="8407125" cy="621030"/>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Customer spending depends on income levels, inflation, and travel  costs.</a:t>
            </a:r>
          </a:p>
        </p:txBody>
      </p:sp>
      <p:sp>
        <p:nvSpPr>
          <p:cNvPr id="54" name="TextBox 54"/>
          <p:cNvSpPr txBox="1"/>
          <p:nvPr/>
        </p:nvSpPr>
        <p:spPr>
          <a:xfrm>
            <a:off x="9144000" y="4180863"/>
            <a:ext cx="8407125" cy="306705"/>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Growing demand for short trips and personalised travel experiences.</a:t>
            </a:r>
          </a:p>
        </p:txBody>
      </p:sp>
      <p:sp>
        <p:nvSpPr>
          <p:cNvPr id="55" name="TextBox 55"/>
          <p:cNvSpPr txBox="1"/>
          <p:nvPr/>
        </p:nvSpPr>
        <p:spPr>
          <a:xfrm>
            <a:off x="12302997" y="5227894"/>
            <a:ext cx="1842591" cy="349250"/>
          </a:xfrm>
          <a:prstGeom prst="rect">
            <a:avLst/>
          </a:prstGeom>
        </p:spPr>
        <p:txBody>
          <a:bodyPr lIns="0" tIns="0" rIns="0" bIns="0" rtlCol="0" anchor="t">
            <a:spAutoFit/>
          </a:bodyPr>
          <a:lstStyle/>
          <a:p>
            <a:pPr algn="ctr">
              <a:lnSpc>
                <a:spcPts val="2800"/>
              </a:lnSpc>
              <a:spcBef>
                <a:spcPct val="0"/>
              </a:spcBef>
            </a:pPr>
            <a:r>
              <a:rPr lang="en-US" sz="2000" b="1" spc="60">
                <a:solidFill>
                  <a:srgbClr val="FFFFFF"/>
                </a:solidFill>
                <a:latin typeface="Inter Bold"/>
                <a:ea typeface="Inter Bold"/>
                <a:cs typeface="Inter Bold"/>
                <a:sym typeface="Inter Bold"/>
              </a:rPr>
              <a:t>Technological</a:t>
            </a:r>
          </a:p>
        </p:txBody>
      </p:sp>
      <p:sp>
        <p:nvSpPr>
          <p:cNvPr id="56" name="TextBox 56"/>
          <p:cNvSpPr txBox="1"/>
          <p:nvPr/>
        </p:nvSpPr>
        <p:spPr>
          <a:xfrm>
            <a:off x="9166643" y="5634294"/>
            <a:ext cx="8115300" cy="621030"/>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Online booking platforms and social media marketing suppor business growth.</a:t>
            </a:r>
          </a:p>
        </p:txBody>
      </p:sp>
      <p:sp>
        <p:nvSpPr>
          <p:cNvPr id="57" name="TextBox 57"/>
          <p:cNvSpPr txBox="1"/>
          <p:nvPr/>
        </p:nvSpPr>
        <p:spPr>
          <a:xfrm>
            <a:off x="12396302" y="6800582"/>
            <a:ext cx="2005497" cy="326596"/>
          </a:xfrm>
          <a:prstGeom prst="rect">
            <a:avLst/>
          </a:prstGeom>
        </p:spPr>
        <p:txBody>
          <a:bodyPr wrap="square" lIns="0" tIns="0" rIns="0" bIns="0" rtlCol="0" anchor="t">
            <a:spAutoFit/>
          </a:bodyPr>
          <a:lstStyle/>
          <a:p>
            <a:pPr algn="ctr">
              <a:lnSpc>
                <a:spcPts val="2800"/>
              </a:lnSpc>
              <a:spcBef>
                <a:spcPct val="0"/>
              </a:spcBef>
            </a:pPr>
            <a:r>
              <a:rPr lang="en-US" sz="2000" b="1" spc="60" dirty="0">
                <a:solidFill>
                  <a:srgbClr val="FFFFFF"/>
                </a:solidFill>
                <a:latin typeface="Inter Bold"/>
                <a:ea typeface="Inter Bold"/>
                <a:cs typeface="Inter Bold"/>
                <a:sym typeface="Inter Bold"/>
              </a:rPr>
              <a:t>Environmental</a:t>
            </a:r>
          </a:p>
        </p:txBody>
      </p:sp>
      <p:sp>
        <p:nvSpPr>
          <p:cNvPr id="58" name="TextBox 58"/>
          <p:cNvSpPr txBox="1"/>
          <p:nvPr/>
        </p:nvSpPr>
        <p:spPr>
          <a:xfrm>
            <a:off x="9166643" y="7218657"/>
            <a:ext cx="8092657" cy="306705"/>
          </a:xfrm>
          <a:prstGeom prst="rect">
            <a:avLst/>
          </a:prstGeom>
        </p:spPr>
        <p:txBody>
          <a:bodyPr lIns="0" tIns="0" rIns="0" bIns="0" rtlCol="0" anchor="t">
            <a:spAutoFit/>
          </a:bodyPr>
          <a:lstStyle/>
          <a:p>
            <a:pPr algn="l">
              <a:lnSpc>
                <a:spcPts val="2520"/>
              </a:lnSpc>
              <a:spcBef>
                <a:spcPct val="0"/>
              </a:spcBef>
            </a:pPr>
            <a:r>
              <a:rPr lang="en-US" sz="1800" spc="54" dirty="0">
                <a:solidFill>
                  <a:srgbClr val="FFFFFF"/>
                </a:solidFill>
                <a:latin typeface="Inter"/>
                <a:ea typeface="Inter"/>
                <a:cs typeface="Inter"/>
                <a:sym typeface="Inter"/>
              </a:rPr>
              <a:t>Customers prefer sustainable and eco-friendly travel options.</a:t>
            </a:r>
          </a:p>
        </p:txBody>
      </p:sp>
      <p:sp>
        <p:nvSpPr>
          <p:cNvPr id="59" name="TextBox 59"/>
          <p:cNvSpPr txBox="1"/>
          <p:nvPr/>
        </p:nvSpPr>
        <p:spPr>
          <a:xfrm>
            <a:off x="12991863" y="8280683"/>
            <a:ext cx="970310" cy="329642"/>
          </a:xfrm>
          <a:prstGeom prst="rect">
            <a:avLst/>
          </a:prstGeom>
        </p:spPr>
        <p:txBody>
          <a:bodyPr wrap="square" lIns="0" tIns="0" rIns="0" bIns="0" rtlCol="0" anchor="t">
            <a:spAutoFit/>
          </a:bodyPr>
          <a:lstStyle/>
          <a:p>
            <a:pPr algn="ctr">
              <a:lnSpc>
                <a:spcPts val="2800"/>
              </a:lnSpc>
              <a:spcBef>
                <a:spcPct val="0"/>
              </a:spcBef>
            </a:pPr>
            <a:r>
              <a:rPr lang="en-US" sz="2000" b="1" spc="60" dirty="0">
                <a:solidFill>
                  <a:srgbClr val="FFFFFF"/>
                </a:solidFill>
                <a:latin typeface="Inter Bold"/>
                <a:ea typeface="Inter Bold"/>
                <a:cs typeface="Inter Bold"/>
                <a:sym typeface="Inter Bold"/>
              </a:rPr>
              <a:t>Legal</a:t>
            </a:r>
          </a:p>
        </p:txBody>
      </p:sp>
      <p:sp>
        <p:nvSpPr>
          <p:cNvPr id="60" name="TextBox 60"/>
          <p:cNvSpPr txBox="1"/>
          <p:nvPr/>
        </p:nvSpPr>
        <p:spPr>
          <a:xfrm>
            <a:off x="9144000" y="8738445"/>
            <a:ext cx="8115300" cy="621030"/>
          </a:xfrm>
          <a:prstGeom prst="rect">
            <a:avLst/>
          </a:prstGeom>
        </p:spPr>
        <p:txBody>
          <a:bodyPr lIns="0" tIns="0" rIns="0" bIns="0" rtlCol="0" anchor="t">
            <a:spAutoFit/>
          </a:bodyPr>
          <a:lstStyle/>
          <a:p>
            <a:pPr algn="l">
              <a:lnSpc>
                <a:spcPts val="2520"/>
              </a:lnSpc>
              <a:spcBef>
                <a:spcPct val="0"/>
              </a:spcBef>
            </a:pPr>
            <a:r>
              <a:rPr lang="en-US" sz="1800" spc="54">
                <a:solidFill>
                  <a:srgbClr val="FFFFFF"/>
                </a:solidFill>
                <a:latin typeface="Inter"/>
                <a:ea typeface="Inter"/>
                <a:cs typeface="Inter"/>
                <a:sym typeface="Inter"/>
              </a:rPr>
              <a:t>Business must comply with travel regulations, insurance, an consumer protection laws.</a:t>
            </a:r>
          </a:p>
        </p:txBody>
      </p:sp>
      <p:pic>
        <p:nvPicPr>
          <p:cNvPr id="62" name="Picture 61">
            <a:extLst>
              <a:ext uri="{FF2B5EF4-FFF2-40B4-BE49-F238E27FC236}">
                <a16:creationId xmlns:a16="http://schemas.microsoft.com/office/drawing/2014/main" id="{C1585A18-214D-00C1-366E-4936A9F743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9585" y="6002401"/>
            <a:ext cx="6351816" cy="295787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0" y="168555"/>
            <a:ext cx="18288000" cy="1720289"/>
            <a:chOff x="0" y="0"/>
            <a:chExt cx="4816593" cy="453080"/>
          </a:xfrm>
        </p:grpSpPr>
        <p:sp>
          <p:nvSpPr>
            <p:cNvPr id="3" name="Freeform 3"/>
            <p:cNvSpPr/>
            <p:nvPr/>
          </p:nvSpPr>
          <p:spPr>
            <a:xfrm>
              <a:off x="0" y="0"/>
              <a:ext cx="4816592" cy="453080"/>
            </a:xfrm>
            <a:custGeom>
              <a:avLst/>
              <a:gdLst/>
              <a:ahLst/>
              <a:cxnLst/>
              <a:rect l="l" t="t" r="r" b="b"/>
              <a:pathLst>
                <a:path w="4816592" h="453080">
                  <a:moveTo>
                    <a:pt x="0" y="0"/>
                  </a:moveTo>
                  <a:lnTo>
                    <a:pt x="4816592" y="0"/>
                  </a:lnTo>
                  <a:lnTo>
                    <a:pt x="4816592" y="453080"/>
                  </a:lnTo>
                  <a:lnTo>
                    <a:pt x="0" y="453080"/>
                  </a:lnTo>
                  <a:close/>
                </a:path>
              </a:pathLst>
            </a:custGeom>
            <a:solidFill>
              <a:srgbClr val="DBDBDD"/>
            </a:solidFill>
          </p:spPr>
        </p:sp>
        <p:sp>
          <p:nvSpPr>
            <p:cNvPr id="4" name="TextBox 4"/>
            <p:cNvSpPr txBox="1"/>
            <p:nvPr/>
          </p:nvSpPr>
          <p:spPr>
            <a:xfrm>
              <a:off x="0" y="-57150"/>
              <a:ext cx="4816593" cy="510230"/>
            </a:xfrm>
            <a:prstGeom prst="rect">
              <a:avLst/>
            </a:prstGeom>
          </p:spPr>
          <p:txBody>
            <a:bodyPr lIns="50800" tIns="50800" rIns="50800" bIns="50800" rtlCol="0" anchor="ctr"/>
            <a:lstStyle/>
            <a:p>
              <a:pPr algn="ctr">
                <a:lnSpc>
                  <a:spcPts val="3602"/>
                </a:lnSpc>
              </a:pPr>
              <a:endParaRPr/>
            </a:p>
          </p:txBody>
        </p:sp>
      </p:grpSp>
      <p:grpSp>
        <p:nvGrpSpPr>
          <p:cNvPr id="5" name="Group 5"/>
          <p:cNvGrpSpPr/>
          <p:nvPr/>
        </p:nvGrpSpPr>
        <p:grpSpPr>
          <a:xfrm>
            <a:off x="9420106" y="6975528"/>
            <a:ext cx="6099321" cy="2679740"/>
            <a:chOff x="0" y="0"/>
            <a:chExt cx="4306837" cy="1892211"/>
          </a:xfrm>
        </p:grpSpPr>
        <p:sp>
          <p:nvSpPr>
            <p:cNvPr id="6" name="Freeform 6"/>
            <p:cNvSpPr/>
            <p:nvPr/>
          </p:nvSpPr>
          <p:spPr>
            <a:xfrm>
              <a:off x="0" y="0"/>
              <a:ext cx="4306837" cy="1892211"/>
            </a:xfrm>
            <a:custGeom>
              <a:avLst/>
              <a:gdLst/>
              <a:ahLst/>
              <a:cxnLst/>
              <a:rect l="l" t="t" r="r" b="b"/>
              <a:pathLst>
                <a:path w="4306837" h="1892211">
                  <a:moveTo>
                    <a:pt x="0" y="0"/>
                  </a:moveTo>
                  <a:lnTo>
                    <a:pt x="4306837" y="0"/>
                  </a:lnTo>
                  <a:lnTo>
                    <a:pt x="4306837" y="1892211"/>
                  </a:lnTo>
                  <a:lnTo>
                    <a:pt x="0" y="1892211"/>
                  </a:lnTo>
                  <a:close/>
                </a:path>
              </a:pathLst>
            </a:custGeom>
            <a:blipFill>
              <a:blip r:embed="rId2"/>
              <a:stretch>
                <a:fillRect t="-25822" b="-25822"/>
              </a:stretch>
            </a:blipFill>
          </p:spPr>
        </p:sp>
      </p:grpSp>
      <p:sp>
        <p:nvSpPr>
          <p:cNvPr id="7" name="Freeform 7"/>
          <p:cNvSpPr/>
          <p:nvPr/>
        </p:nvSpPr>
        <p:spPr>
          <a:xfrm>
            <a:off x="17551125" y="4557960"/>
            <a:ext cx="164785" cy="867288"/>
          </a:xfrm>
          <a:custGeom>
            <a:avLst/>
            <a:gdLst/>
            <a:ahLst/>
            <a:cxnLst/>
            <a:rect l="l" t="t" r="r" b="b"/>
            <a:pathLst>
              <a:path w="164785" h="867288">
                <a:moveTo>
                  <a:pt x="0" y="0"/>
                </a:moveTo>
                <a:lnTo>
                  <a:pt x="164785" y="0"/>
                </a:lnTo>
                <a:lnTo>
                  <a:pt x="164785" y="867288"/>
                </a:lnTo>
                <a:lnTo>
                  <a:pt x="0" y="86728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AutoShape 8"/>
          <p:cNvSpPr/>
          <p:nvPr/>
        </p:nvSpPr>
        <p:spPr>
          <a:xfrm flipV="1">
            <a:off x="9420106" y="1888845"/>
            <a:ext cx="0" cy="4586323"/>
          </a:xfrm>
          <a:prstGeom prst="line">
            <a:avLst/>
          </a:prstGeom>
          <a:ln w="19050" cap="flat">
            <a:solidFill>
              <a:srgbClr val="000000"/>
            </a:solidFill>
            <a:prstDash val="solid"/>
            <a:headEnd type="none" w="sm" len="sm"/>
            <a:tailEnd type="none" w="sm" len="sm"/>
          </a:ln>
        </p:spPr>
      </p:sp>
      <p:sp>
        <p:nvSpPr>
          <p:cNvPr id="9" name="TextBox 9"/>
          <p:cNvSpPr txBox="1"/>
          <p:nvPr/>
        </p:nvSpPr>
        <p:spPr>
          <a:xfrm>
            <a:off x="1028700" y="3958088"/>
            <a:ext cx="4142756" cy="1094741"/>
          </a:xfrm>
          <a:prstGeom prst="rect">
            <a:avLst/>
          </a:prstGeom>
        </p:spPr>
        <p:txBody>
          <a:bodyPr lIns="0" tIns="0" rIns="0" bIns="0" rtlCol="0" anchor="t">
            <a:spAutoFit/>
          </a:bodyPr>
          <a:lstStyle/>
          <a:p>
            <a:pPr algn="l">
              <a:lnSpc>
                <a:spcPts val="8959"/>
              </a:lnSpc>
            </a:pPr>
            <a:r>
              <a:rPr lang="en-US" sz="6399">
                <a:solidFill>
                  <a:srgbClr val="000000"/>
                </a:solidFill>
                <a:latin typeface="Inter"/>
                <a:ea typeface="Inter"/>
                <a:cs typeface="Inter"/>
                <a:sym typeface="Inter"/>
              </a:rPr>
              <a:t>Marketing</a:t>
            </a:r>
          </a:p>
        </p:txBody>
      </p:sp>
      <p:sp>
        <p:nvSpPr>
          <p:cNvPr id="10" name="TextBox 10"/>
          <p:cNvSpPr txBox="1"/>
          <p:nvPr/>
        </p:nvSpPr>
        <p:spPr>
          <a:xfrm>
            <a:off x="1028699" y="4909100"/>
            <a:ext cx="4533899" cy="1094741"/>
          </a:xfrm>
          <a:prstGeom prst="rect">
            <a:avLst/>
          </a:prstGeom>
        </p:spPr>
        <p:txBody>
          <a:bodyPr wrap="square" lIns="0" tIns="0" rIns="0" bIns="0" rtlCol="0" anchor="t">
            <a:spAutoFit/>
          </a:bodyPr>
          <a:lstStyle/>
          <a:p>
            <a:pPr algn="l">
              <a:lnSpc>
                <a:spcPts val="8959"/>
              </a:lnSpc>
            </a:pPr>
            <a:r>
              <a:rPr lang="en-US" sz="6399" b="1" dirty="0">
                <a:solidFill>
                  <a:srgbClr val="830001"/>
                </a:solidFill>
                <a:latin typeface="Inter Bold"/>
                <a:ea typeface="Inter Bold"/>
                <a:cs typeface="Inter Bold"/>
                <a:sym typeface="Inter Bold"/>
              </a:rPr>
              <a:t>Strategies</a:t>
            </a:r>
          </a:p>
        </p:txBody>
      </p:sp>
      <p:sp>
        <p:nvSpPr>
          <p:cNvPr id="11" name="TextBox 11"/>
          <p:cNvSpPr txBox="1"/>
          <p:nvPr/>
        </p:nvSpPr>
        <p:spPr>
          <a:xfrm>
            <a:off x="677443" y="6166856"/>
            <a:ext cx="7894510" cy="3449955"/>
          </a:xfrm>
          <a:prstGeom prst="rect">
            <a:avLst/>
          </a:prstGeom>
        </p:spPr>
        <p:txBody>
          <a:bodyPr lIns="0" tIns="0" rIns="0" bIns="0" rtlCol="0" anchor="t">
            <a:spAutoFit/>
          </a:bodyPr>
          <a:lstStyle/>
          <a:p>
            <a:pPr algn="l">
              <a:lnSpc>
                <a:spcPts val="2520"/>
              </a:lnSpc>
            </a:pPr>
            <a:r>
              <a:rPr lang="en-US" sz="1800" spc="54" dirty="0">
                <a:solidFill>
                  <a:srgbClr val="000000"/>
                </a:solidFill>
                <a:latin typeface="Inter"/>
                <a:ea typeface="Inter"/>
                <a:cs typeface="Inter"/>
                <a:sym typeface="Inter"/>
              </a:rPr>
              <a:t>   </a:t>
            </a:r>
            <a:r>
              <a:rPr lang="en-US" sz="1800" spc="54" dirty="0" err="1">
                <a:solidFill>
                  <a:srgbClr val="000000"/>
                </a:solidFill>
                <a:latin typeface="Inter"/>
                <a:ea typeface="Inter"/>
                <a:cs typeface="Inter"/>
                <a:sym typeface="Inter"/>
              </a:rPr>
              <a:t>CityFrame</a:t>
            </a:r>
            <a:r>
              <a:rPr lang="en-US" sz="1800" spc="54" dirty="0">
                <a:solidFill>
                  <a:srgbClr val="000000"/>
                </a:solidFill>
                <a:latin typeface="Inter"/>
                <a:ea typeface="Inter"/>
                <a:cs typeface="Inter"/>
                <a:sym typeface="Inter"/>
              </a:rPr>
              <a:t> Tours applies an integrated marketing strategy focused on building brand trust, increasing visibility, and driving customer acquisition across digital and offline channels. The business targets time-conscious </a:t>
            </a:r>
            <a:r>
              <a:rPr lang="en-US" sz="1800" spc="54" dirty="0" err="1">
                <a:solidFill>
                  <a:srgbClr val="000000"/>
                </a:solidFill>
                <a:latin typeface="Inter"/>
                <a:ea typeface="Inter"/>
                <a:cs typeface="Inter"/>
                <a:sym typeface="Inter"/>
              </a:rPr>
              <a:t>travellers</a:t>
            </a:r>
            <a:r>
              <a:rPr lang="en-US" sz="1800" spc="54" dirty="0">
                <a:solidFill>
                  <a:srgbClr val="000000"/>
                </a:solidFill>
                <a:latin typeface="Inter"/>
                <a:ea typeface="Inter"/>
                <a:cs typeface="Inter"/>
                <a:sym typeface="Inter"/>
              </a:rPr>
              <a:t> who value convenience and curated experiences.</a:t>
            </a:r>
          </a:p>
          <a:p>
            <a:pPr algn="l">
              <a:lnSpc>
                <a:spcPts val="2520"/>
              </a:lnSpc>
            </a:pPr>
            <a:r>
              <a:rPr lang="en-US" sz="1800" spc="54" dirty="0">
                <a:solidFill>
                  <a:srgbClr val="000000"/>
                </a:solidFill>
                <a:latin typeface="Inter"/>
                <a:ea typeface="Inter"/>
                <a:cs typeface="Inter"/>
                <a:sym typeface="Inter"/>
              </a:rPr>
              <a:t>   The strategy combines targeted digital marketing with partnerships and word-of-mouth to </a:t>
            </a:r>
            <a:r>
              <a:rPr lang="en-US" sz="1800" spc="54" dirty="0" err="1">
                <a:solidFill>
                  <a:srgbClr val="000000"/>
                </a:solidFill>
                <a:latin typeface="Inter"/>
                <a:ea typeface="Inter"/>
                <a:cs typeface="Inter"/>
                <a:sym typeface="Inter"/>
              </a:rPr>
              <a:t>maximise</a:t>
            </a:r>
            <a:r>
              <a:rPr lang="en-US" sz="1800" spc="54" dirty="0">
                <a:solidFill>
                  <a:srgbClr val="000000"/>
                </a:solidFill>
                <a:latin typeface="Inter"/>
                <a:ea typeface="Inter"/>
                <a:cs typeface="Inter"/>
                <a:sym typeface="Inter"/>
              </a:rPr>
              <a:t> reach and conversion. A data-driven approach is used to track performance, </a:t>
            </a:r>
            <a:r>
              <a:rPr lang="en-US" sz="1800" spc="54" dirty="0" err="1">
                <a:solidFill>
                  <a:srgbClr val="000000"/>
                </a:solidFill>
                <a:latin typeface="Inter"/>
                <a:ea typeface="Inter"/>
                <a:cs typeface="Inter"/>
                <a:sym typeface="Inter"/>
              </a:rPr>
              <a:t>optimise</a:t>
            </a:r>
            <a:r>
              <a:rPr lang="en-US" sz="1800" spc="54" dirty="0">
                <a:solidFill>
                  <a:srgbClr val="000000"/>
                </a:solidFill>
                <a:latin typeface="Inter"/>
                <a:ea typeface="Inter"/>
                <a:cs typeface="Inter"/>
                <a:sym typeface="Inter"/>
              </a:rPr>
              <a:t> campaigns, and improve customer retention, ensuring sustainable business growth.</a:t>
            </a:r>
          </a:p>
          <a:p>
            <a:pPr algn="l">
              <a:lnSpc>
                <a:spcPts val="2520"/>
              </a:lnSpc>
            </a:pPr>
            <a:endParaRPr lang="en-US" sz="1800" spc="54" dirty="0">
              <a:solidFill>
                <a:srgbClr val="000000"/>
              </a:solidFill>
              <a:latin typeface="Inter"/>
              <a:ea typeface="Inter"/>
              <a:cs typeface="Inter"/>
              <a:sym typeface="Inter"/>
            </a:endParaRPr>
          </a:p>
        </p:txBody>
      </p:sp>
      <p:grpSp>
        <p:nvGrpSpPr>
          <p:cNvPr id="12" name="Group 12"/>
          <p:cNvGrpSpPr/>
          <p:nvPr/>
        </p:nvGrpSpPr>
        <p:grpSpPr>
          <a:xfrm>
            <a:off x="1028700" y="938853"/>
            <a:ext cx="2860292" cy="2679740"/>
            <a:chOff x="0" y="0"/>
            <a:chExt cx="2126849" cy="1992595"/>
          </a:xfrm>
        </p:grpSpPr>
        <p:sp>
          <p:nvSpPr>
            <p:cNvPr id="13" name="Freeform 13"/>
            <p:cNvSpPr/>
            <p:nvPr/>
          </p:nvSpPr>
          <p:spPr>
            <a:xfrm>
              <a:off x="0" y="0"/>
              <a:ext cx="2126849" cy="1992595"/>
            </a:xfrm>
            <a:custGeom>
              <a:avLst/>
              <a:gdLst/>
              <a:ahLst/>
              <a:cxnLst/>
              <a:rect l="l" t="t" r="r" b="b"/>
              <a:pathLst>
                <a:path w="2126849" h="1992595">
                  <a:moveTo>
                    <a:pt x="0" y="0"/>
                  </a:moveTo>
                  <a:lnTo>
                    <a:pt x="2126849" y="0"/>
                  </a:lnTo>
                  <a:lnTo>
                    <a:pt x="2126849" y="1992595"/>
                  </a:lnTo>
                  <a:lnTo>
                    <a:pt x="0" y="1992595"/>
                  </a:lnTo>
                  <a:close/>
                </a:path>
              </a:pathLst>
            </a:custGeom>
            <a:blipFill>
              <a:blip r:embed="rId4"/>
              <a:stretch>
                <a:fillRect l="-30074" r="-30074"/>
              </a:stretch>
            </a:blipFill>
          </p:spPr>
        </p:sp>
      </p:grpSp>
      <p:sp>
        <p:nvSpPr>
          <p:cNvPr id="14" name="Freeform 14"/>
          <p:cNvSpPr/>
          <p:nvPr/>
        </p:nvSpPr>
        <p:spPr>
          <a:xfrm>
            <a:off x="10236260" y="3006902"/>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5" name="TextBox 15"/>
          <p:cNvSpPr txBox="1"/>
          <p:nvPr/>
        </p:nvSpPr>
        <p:spPr>
          <a:xfrm>
            <a:off x="11116413" y="2871711"/>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Brand Positioning</a:t>
            </a:r>
          </a:p>
        </p:txBody>
      </p:sp>
      <p:sp>
        <p:nvSpPr>
          <p:cNvPr id="16" name="TextBox 16"/>
          <p:cNvSpPr txBox="1"/>
          <p:nvPr/>
        </p:nvSpPr>
        <p:spPr>
          <a:xfrm>
            <a:off x="11116413" y="3273034"/>
            <a:ext cx="5326732" cy="621030"/>
          </a:xfrm>
          <a:prstGeom prst="rect">
            <a:avLst/>
          </a:prstGeom>
        </p:spPr>
        <p:txBody>
          <a:bodyPr lIns="0" tIns="0" rIns="0" bIns="0" rtlCol="0" anchor="t">
            <a:spAutoFit/>
          </a:bodyPr>
          <a:lstStyle/>
          <a:p>
            <a:pPr algn="l">
              <a:lnSpc>
                <a:spcPts val="2520"/>
              </a:lnSpc>
            </a:pPr>
            <a:r>
              <a:rPr lang="en-US" sz="1800" spc="54" dirty="0">
                <a:solidFill>
                  <a:srgbClr val="000000"/>
                </a:solidFill>
                <a:latin typeface="Inter"/>
                <a:ea typeface="Inter"/>
                <a:cs typeface="Inter"/>
                <a:sym typeface="Inter"/>
              </a:rPr>
              <a:t>Premium, convenient, and stress-free travel experience tailored for modern </a:t>
            </a:r>
            <a:r>
              <a:rPr lang="en-US" sz="1800" spc="54" dirty="0" err="1">
                <a:solidFill>
                  <a:srgbClr val="000000"/>
                </a:solidFill>
                <a:latin typeface="Inter"/>
                <a:ea typeface="Inter"/>
                <a:cs typeface="Inter"/>
                <a:sym typeface="Inter"/>
              </a:rPr>
              <a:t>travellers</a:t>
            </a:r>
            <a:r>
              <a:rPr lang="en-US" sz="1800" spc="54" dirty="0">
                <a:solidFill>
                  <a:srgbClr val="000000"/>
                </a:solidFill>
                <a:latin typeface="Inter"/>
                <a:ea typeface="Inter"/>
                <a:cs typeface="Inter"/>
                <a:sym typeface="Inter"/>
              </a:rPr>
              <a:t>.</a:t>
            </a:r>
          </a:p>
        </p:txBody>
      </p:sp>
      <p:sp>
        <p:nvSpPr>
          <p:cNvPr id="17" name="Freeform 17"/>
          <p:cNvSpPr/>
          <p:nvPr/>
        </p:nvSpPr>
        <p:spPr>
          <a:xfrm>
            <a:off x="10236260" y="4167680"/>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8" name="TextBox 18"/>
          <p:cNvSpPr txBox="1"/>
          <p:nvPr/>
        </p:nvSpPr>
        <p:spPr>
          <a:xfrm>
            <a:off x="11116413" y="4032489"/>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Digital Marketing</a:t>
            </a:r>
          </a:p>
        </p:txBody>
      </p:sp>
      <p:sp>
        <p:nvSpPr>
          <p:cNvPr id="19" name="TextBox 19"/>
          <p:cNvSpPr txBox="1"/>
          <p:nvPr/>
        </p:nvSpPr>
        <p:spPr>
          <a:xfrm>
            <a:off x="11116413" y="4433812"/>
            <a:ext cx="5326732" cy="124968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Instagram, TikTok, SEO, paid ads, and influencer collaborations to reach target audiences.</a:t>
            </a:r>
          </a:p>
          <a:p>
            <a:pPr algn="l">
              <a:lnSpc>
                <a:spcPts val="2520"/>
              </a:lnSpc>
            </a:pPr>
            <a:endParaRPr lang="en-US" sz="1800" spc="54">
              <a:solidFill>
                <a:srgbClr val="000000"/>
              </a:solidFill>
              <a:latin typeface="Inter"/>
              <a:ea typeface="Inter"/>
              <a:cs typeface="Inter"/>
              <a:sym typeface="Inter"/>
            </a:endParaRPr>
          </a:p>
        </p:txBody>
      </p:sp>
      <p:sp>
        <p:nvSpPr>
          <p:cNvPr id="20" name="Freeform 20"/>
          <p:cNvSpPr/>
          <p:nvPr/>
        </p:nvSpPr>
        <p:spPr>
          <a:xfrm>
            <a:off x="10236260" y="5623990"/>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21" name="TextBox 21"/>
          <p:cNvSpPr txBox="1"/>
          <p:nvPr/>
        </p:nvSpPr>
        <p:spPr>
          <a:xfrm>
            <a:off x="11116413" y="5509871"/>
            <a:ext cx="2798207" cy="349250"/>
          </a:xfrm>
          <a:prstGeom prst="rect">
            <a:avLst/>
          </a:prstGeom>
        </p:spPr>
        <p:txBody>
          <a:bodyPr lIns="0" tIns="0" rIns="0" bIns="0" rtlCol="0" anchor="t">
            <a:spAutoFit/>
          </a:bodyPr>
          <a:lstStyle/>
          <a:p>
            <a:pPr algn="l">
              <a:lnSpc>
                <a:spcPts val="2800"/>
              </a:lnSpc>
            </a:pPr>
            <a:r>
              <a:rPr lang="en-US" sz="2000" b="1" spc="60">
                <a:solidFill>
                  <a:srgbClr val="000000"/>
                </a:solidFill>
                <a:latin typeface="Inter Bold"/>
                <a:ea typeface="Inter Bold"/>
                <a:cs typeface="Inter Bold"/>
                <a:sym typeface="Inter Bold"/>
              </a:rPr>
              <a:t>Offline Outreach</a:t>
            </a:r>
          </a:p>
        </p:txBody>
      </p:sp>
      <p:sp>
        <p:nvSpPr>
          <p:cNvPr id="22" name="TextBox 22"/>
          <p:cNvSpPr txBox="1"/>
          <p:nvPr/>
        </p:nvSpPr>
        <p:spPr>
          <a:xfrm>
            <a:off x="11116413" y="5906746"/>
            <a:ext cx="5326732" cy="621030"/>
          </a:xfrm>
          <a:prstGeom prst="rect">
            <a:avLst/>
          </a:prstGeom>
        </p:spPr>
        <p:txBody>
          <a:bodyPr lIns="0" tIns="0" rIns="0" bIns="0" rtlCol="0" anchor="t">
            <a:spAutoFit/>
          </a:bodyPr>
          <a:lstStyle/>
          <a:p>
            <a:pPr algn="l">
              <a:lnSpc>
                <a:spcPts val="2520"/>
              </a:lnSpc>
            </a:pPr>
            <a:r>
              <a:rPr lang="en-US" sz="1800" spc="54">
                <a:solidFill>
                  <a:srgbClr val="000000"/>
                </a:solidFill>
                <a:latin typeface="Inter"/>
                <a:ea typeface="Inter"/>
                <a:cs typeface="Inter"/>
                <a:sym typeface="Inter"/>
              </a:rPr>
              <a:t>Partnerships, referrals, and networking to build trust and brand awareness.</a:t>
            </a:r>
          </a:p>
        </p:txBody>
      </p:sp>
      <p:sp>
        <p:nvSpPr>
          <p:cNvPr id="23" name="Freeform 23"/>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6"/>
                </a:ext>
              </a:extLst>
            </a:blip>
            <a:stretch>
              <a:fillRect/>
            </a:stretch>
          </a:blipFill>
        </p:spPr>
      </p:sp>
      <p:sp>
        <p:nvSpPr>
          <p:cNvPr id="24" name="Freeform 24"/>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4615038" y="3075958"/>
            <a:ext cx="12225856" cy="2191617"/>
            <a:chOff x="0" y="0"/>
            <a:chExt cx="3219979" cy="577216"/>
          </a:xfrm>
        </p:grpSpPr>
        <p:sp>
          <p:nvSpPr>
            <p:cNvPr id="3" name="Freeform 3"/>
            <p:cNvSpPr/>
            <p:nvPr/>
          </p:nvSpPr>
          <p:spPr>
            <a:xfrm>
              <a:off x="0" y="0"/>
              <a:ext cx="3219978" cy="577216"/>
            </a:xfrm>
            <a:custGeom>
              <a:avLst/>
              <a:gdLst/>
              <a:ahLst/>
              <a:cxnLst/>
              <a:rect l="l" t="t" r="r" b="b"/>
              <a:pathLst>
                <a:path w="3219978" h="577216">
                  <a:moveTo>
                    <a:pt x="0" y="0"/>
                  </a:moveTo>
                  <a:lnTo>
                    <a:pt x="3219978" y="0"/>
                  </a:lnTo>
                  <a:lnTo>
                    <a:pt x="3219978" y="577216"/>
                  </a:lnTo>
                  <a:lnTo>
                    <a:pt x="0" y="577216"/>
                  </a:lnTo>
                  <a:close/>
                </a:path>
              </a:pathLst>
            </a:custGeom>
            <a:solidFill>
              <a:srgbClr val="DBDBDD"/>
            </a:solidFill>
          </p:spPr>
        </p:sp>
        <p:sp>
          <p:nvSpPr>
            <p:cNvPr id="4" name="TextBox 4"/>
            <p:cNvSpPr txBox="1"/>
            <p:nvPr/>
          </p:nvSpPr>
          <p:spPr>
            <a:xfrm>
              <a:off x="0" y="-57150"/>
              <a:ext cx="3219979" cy="634366"/>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17468733" y="6397738"/>
            <a:ext cx="164785" cy="867288"/>
          </a:xfrm>
          <a:custGeom>
            <a:avLst/>
            <a:gdLst/>
            <a:ahLst/>
            <a:cxnLst/>
            <a:rect l="l" t="t" r="r" b="b"/>
            <a:pathLst>
              <a:path w="164785" h="867288">
                <a:moveTo>
                  <a:pt x="0" y="0"/>
                </a:moveTo>
                <a:lnTo>
                  <a:pt x="164784" y="0"/>
                </a:lnTo>
                <a:lnTo>
                  <a:pt x="164784" y="867288"/>
                </a:lnTo>
                <a:lnTo>
                  <a:pt x="0" y="867288"/>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AutoShape 6"/>
          <p:cNvSpPr/>
          <p:nvPr/>
        </p:nvSpPr>
        <p:spPr>
          <a:xfrm flipV="1">
            <a:off x="17541600" y="1810394"/>
            <a:ext cx="0" cy="4207852"/>
          </a:xfrm>
          <a:prstGeom prst="line">
            <a:avLst/>
          </a:prstGeom>
          <a:ln w="19050" cap="flat">
            <a:solidFill>
              <a:srgbClr val="000000"/>
            </a:solidFill>
            <a:prstDash val="solid"/>
            <a:headEnd type="none" w="sm" len="sm"/>
            <a:tailEnd type="none" w="sm" len="sm"/>
          </a:ln>
        </p:spPr>
      </p:sp>
      <p:sp>
        <p:nvSpPr>
          <p:cNvPr id="7" name="AutoShape 7"/>
          <p:cNvSpPr/>
          <p:nvPr/>
        </p:nvSpPr>
        <p:spPr>
          <a:xfrm>
            <a:off x="17212947" y="938853"/>
            <a:ext cx="338178" cy="0"/>
          </a:xfrm>
          <a:prstGeom prst="line">
            <a:avLst/>
          </a:prstGeom>
          <a:ln w="19050" cap="flat">
            <a:solidFill>
              <a:srgbClr val="000000"/>
            </a:solidFill>
            <a:prstDash val="solid"/>
            <a:headEnd type="none" w="sm" len="sm"/>
            <a:tailEnd type="none" w="sm" len="sm"/>
          </a:ln>
        </p:spPr>
      </p:sp>
      <p:sp>
        <p:nvSpPr>
          <p:cNvPr id="8" name="TextBox 8"/>
          <p:cNvSpPr txBox="1"/>
          <p:nvPr/>
        </p:nvSpPr>
        <p:spPr>
          <a:xfrm>
            <a:off x="4615038" y="815028"/>
            <a:ext cx="6573918" cy="1094741"/>
          </a:xfrm>
          <a:prstGeom prst="rect">
            <a:avLst/>
          </a:prstGeom>
        </p:spPr>
        <p:txBody>
          <a:bodyPr lIns="0" tIns="0" rIns="0" bIns="0" rtlCol="0" anchor="t">
            <a:spAutoFit/>
          </a:bodyPr>
          <a:lstStyle/>
          <a:p>
            <a:pPr algn="l">
              <a:lnSpc>
                <a:spcPts val="8959"/>
              </a:lnSpc>
            </a:pPr>
            <a:r>
              <a:rPr lang="en-US" sz="6399" b="1">
                <a:solidFill>
                  <a:srgbClr val="000000"/>
                </a:solidFill>
                <a:latin typeface="Inter Bold"/>
                <a:ea typeface="Inter Bold"/>
                <a:cs typeface="Inter Bold"/>
                <a:sym typeface="Inter Bold"/>
              </a:rPr>
              <a:t>Financial </a:t>
            </a:r>
          </a:p>
        </p:txBody>
      </p:sp>
      <p:sp>
        <p:nvSpPr>
          <p:cNvPr id="9" name="TextBox 9"/>
          <p:cNvSpPr txBox="1"/>
          <p:nvPr/>
        </p:nvSpPr>
        <p:spPr>
          <a:xfrm>
            <a:off x="4615038" y="1766040"/>
            <a:ext cx="3667137" cy="1094741"/>
          </a:xfrm>
          <a:prstGeom prst="rect">
            <a:avLst/>
          </a:prstGeom>
        </p:spPr>
        <p:txBody>
          <a:bodyPr lIns="0" tIns="0" rIns="0" bIns="0" rtlCol="0" anchor="t">
            <a:spAutoFit/>
          </a:bodyPr>
          <a:lstStyle/>
          <a:p>
            <a:pPr algn="l">
              <a:lnSpc>
                <a:spcPts val="8959"/>
              </a:lnSpc>
            </a:pPr>
            <a:r>
              <a:rPr lang="en-US" sz="6399" b="1">
                <a:solidFill>
                  <a:srgbClr val="830001"/>
                </a:solidFill>
                <a:latin typeface="Inter Bold"/>
                <a:ea typeface="Inter Bold"/>
                <a:cs typeface="Inter Bold"/>
                <a:sym typeface="Inter Bold"/>
              </a:rPr>
              <a:t>Plan</a:t>
            </a:r>
          </a:p>
        </p:txBody>
      </p:sp>
      <p:sp>
        <p:nvSpPr>
          <p:cNvPr id="10" name="TextBox 10"/>
          <p:cNvSpPr txBox="1"/>
          <p:nvPr/>
        </p:nvSpPr>
        <p:spPr>
          <a:xfrm>
            <a:off x="16536686" y="482776"/>
            <a:ext cx="1014439" cy="276860"/>
          </a:xfrm>
          <a:prstGeom prst="rect">
            <a:avLst/>
          </a:prstGeom>
        </p:spPr>
        <p:txBody>
          <a:bodyPr lIns="0" tIns="0" rIns="0" bIns="0" rtlCol="0" anchor="t">
            <a:spAutoFit/>
          </a:bodyPr>
          <a:lstStyle/>
          <a:p>
            <a:pPr algn="r">
              <a:lnSpc>
                <a:spcPts val="2100"/>
              </a:lnSpc>
            </a:pPr>
            <a:r>
              <a:rPr lang="en-US" sz="1500" b="1" spc="44">
                <a:solidFill>
                  <a:srgbClr val="000000"/>
                </a:solidFill>
                <a:latin typeface="Inter Medium"/>
                <a:ea typeface="Inter Medium"/>
                <a:cs typeface="Inter Medium"/>
                <a:sym typeface="Inter Medium"/>
              </a:rPr>
              <a:t>Page 08</a:t>
            </a:r>
          </a:p>
        </p:txBody>
      </p:sp>
      <p:sp>
        <p:nvSpPr>
          <p:cNvPr id="11" name="TextBox 11"/>
          <p:cNvSpPr txBox="1"/>
          <p:nvPr/>
        </p:nvSpPr>
        <p:spPr>
          <a:xfrm>
            <a:off x="5196745" y="3530142"/>
            <a:ext cx="11201910" cy="1054100"/>
          </a:xfrm>
          <a:prstGeom prst="rect">
            <a:avLst/>
          </a:prstGeom>
        </p:spPr>
        <p:txBody>
          <a:bodyPr lIns="0" tIns="0" rIns="0" bIns="0" rtlCol="0" anchor="t">
            <a:spAutoFit/>
          </a:bodyPr>
          <a:lstStyle/>
          <a:p>
            <a:pPr algn="l">
              <a:lnSpc>
                <a:spcPts val="2800"/>
              </a:lnSpc>
            </a:pPr>
            <a:r>
              <a:rPr lang="en-US" sz="2000" spc="60">
                <a:solidFill>
                  <a:srgbClr val="000000"/>
                </a:solidFill>
                <a:latin typeface="Inter"/>
                <a:ea typeface="Inter"/>
                <a:cs typeface="Inter"/>
                <a:sym typeface="Inter"/>
              </a:rPr>
              <a:t>   The funding plan outlines the financial requirements needed to launch and sustain CityFrame Tours. It includes a clear allocation of funds, cost structure, and financial projections to ensure business stability and growth.</a:t>
            </a:r>
          </a:p>
        </p:txBody>
      </p:sp>
      <p:grpSp>
        <p:nvGrpSpPr>
          <p:cNvPr id="12" name="Group 12"/>
          <p:cNvGrpSpPr/>
          <p:nvPr/>
        </p:nvGrpSpPr>
        <p:grpSpPr>
          <a:xfrm>
            <a:off x="860145" y="938853"/>
            <a:ext cx="3282451" cy="4328722"/>
            <a:chOff x="0" y="0"/>
            <a:chExt cx="2440757" cy="3218740"/>
          </a:xfrm>
        </p:grpSpPr>
        <p:sp>
          <p:nvSpPr>
            <p:cNvPr id="13" name="Freeform 13"/>
            <p:cNvSpPr/>
            <p:nvPr/>
          </p:nvSpPr>
          <p:spPr>
            <a:xfrm>
              <a:off x="0" y="0"/>
              <a:ext cx="2440757" cy="3218740"/>
            </a:xfrm>
            <a:custGeom>
              <a:avLst/>
              <a:gdLst/>
              <a:ahLst/>
              <a:cxnLst/>
              <a:rect l="l" t="t" r="r" b="b"/>
              <a:pathLst>
                <a:path w="2440757" h="3218740">
                  <a:moveTo>
                    <a:pt x="0" y="0"/>
                  </a:moveTo>
                  <a:lnTo>
                    <a:pt x="2440757" y="0"/>
                  </a:lnTo>
                  <a:lnTo>
                    <a:pt x="2440757" y="3218740"/>
                  </a:lnTo>
                  <a:lnTo>
                    <a:pt x="0" y="3218740"/>
                  </a:lnTo>
                  <a:close/>
                </a:path>
              </a:pathLst>
            </a:custGeom>
            <a:blipFill>
              <a:blip r:embed="rId3"/>
              <a:stretch>
                <a:fillRect l="-48967" r="-48967"/>
              </a:stretch>
            </a:blipFill>
          </p:spPr>
        </p:sp>
      </p:grpSp>
      <p:grpSp>
        <p:nvGrpSpPr>
          <p:cNvPr id="14" name="Group 14"/>
          <p:cNvGrpSpPr/>
          <p:nvPr/>
        </p:nvGrpSpPr>
        <p:grpSpPr>
          <a:xfrm rot="5400000">
            <a:off x="1358435" y="5301889"/>
            <a:ext cx="2643898" cy="3640479"/>
            <a:chOff x="0" y="0"/>
            <a:chExt cx="1813479" cy="2497045"/>
          </a:xfrm>
        </p:grpSpPr>
        <p:sp>
          <p:nvSpPr>
            <p:cNvPr id="15" name="Freeform 15"/>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16" name="TextBox 16"/>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17" name="TextBox 17"/>
          <p:cNvSpPr txBox="1"/>
          <p:nvPr/>
        </p:nvSpPr>
        <p:spPr>
          <a:xfrm>
            <a:off x="1218172" y="6482132"/>
            <a:ext cx="2351974"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Funding Amount</a:t>
            </a:r>
          </a:p>
        </p:txBody>
      </p:sp>
      <p:sp>
        <p:nvSpPr>
          <p:cNvPr id="18" name="TextBox 18"/>
          <p:cNvSpPr txBox="1"/>
          <p:nvPr/>
        </p:nvSpPr>
        <p:spPr>
          <a:xfrm>
            <a:off x="1220470" y="7070810"/>
            <a:ext cx="2924423" cy="93535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Total funding required to start the business and cover initial expenses.</a:t>
            </a:r>
          </a:p>
        </p:txBody>
      </p:sp>
      <p:sp>
        <p:nvSpPr>
          <p:cNvPr id="19" name="TextBox 19"/>
          <p:cNvSpPr txBox="1"/>
          <p:nvPr/>
        </p:nvSpPr>
        <p:spPr>
          <a:xfrm>
            <a:off x="1218172"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01</a:t>
            </a:r>
          </a:p>
        </p:txBody>
      </p:sp>
      <p:grpSp>
        <p:nvGrpSpPr>
          <p:cNvPr id="20" name="Group 20"/>
          <p:cNvGrpSpPr/>
          <p:nvPr/>
        </p:nvGrpSpPr>
        <p:grpSpPr>
          <a:xfrm rot="5400000">
            <a:off x="5471859" y="5301889"/>
            <a:ext cx="2643898" cy="3640479"/>
            <a:chOff x="0" y="0"/>
            <a:chExt cx="1813479" cy="2497045"/>
          </a:xfrm>
        </p:grpSpPr>
        <p:sp>
          <p:nvSpPr>
            <p:cNvPr id="21" name="Freeform 21"/>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22" name="TextBox 22"/>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23" name="TextBox 23"/>
          <p:cNvSpPr txBox="1"/>
          <p:nvPr/>
        </p:nvSpPr>
        <p:spPr>
          <a:xfrm>
            <a:off x="5331596" y="6482132"/>
            <a:ext cx="2570401"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Cost Structure</a:t>
            </a:r>
          </a:p>
        </p:txBody>
      </p:sp>
      <p:sp>
        <p:nvSpPr>
          <p:cNvPr id="24" name="TextBox 24"/>
          <p:cNvSpPr txBox="1"/>
          <p:nvPr/>
        </p:nvSpPr>
        <p:spPr>
          <a:xfrm>
            <a:off x="5331596" y="7012357"/>
            <a:ext cx="3126746" cy="1249680"/>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Startup costs, fixed monthly costs, and variable operational expenses.</a:t>
            </a:r>
          </a:p>
        </p:txBody>
      </p:sp>
      <p:sp>
        <p:nvSpPr>
          <p:cNvPr id="25" name="TextBox 25"/>
          <p:cNvSpPr txBox="1"/>
          <p:nvPr/>
        </p:nvSpPr>
        <p:spPr>
          <a:xfrm>
            <a:off x="5331596"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02</a:t>
            </a:r>
          </a:p>
        </p:txBody>
      </p:sp>
      <p:grpSp>
        <p:nvGrpSpPr>
          <p:cNvPr id="26" name="Group 26"/>
          <p:cNvGrpSpPr/>
          <p:nvPr/>
        </p:nvGrpSpPr>
        <p:grpSpPr>
          <a:xfrm rot="5400000">
            <a:off x="9585282" y="5301889"/>
            <a:ext cx="2643898" cy="3640479"/>
            <a:chOff x="0" y="0"/>
            <a:chExt cx="1813479" cy="2497045"/>
          </a:xfrm>
        </p:grpSpPr>
        <p:sp>
          <p:nvSpPr>
            <p:cNvPr id="27" name="Freeform 27"/>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28" name="TextBox 28"/>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29" name="TextBox 29"/>
          <p:cNvSpPr txBox="1"/>
          <p:nvPr/>
        </p:nvSpPr>
        <p:spPr>
          <a:xfrm>
            <a:off x="9445019" y="6482132"/>
            <a:ext cx="2613122"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Financial Forecast</a:t>
            </a:r>
          </a:p>
        </p:txBody>
      </p:sp>
      <p:sp>
        <p:nvSpPr>
          <p:cNvPr id="30" name="TextBox 30"/>
          <p:cNvSpPr txBox="1"/>
          <p:nvPr/>
        </p:nvSpPr>
        <p:spPr>
          <a:xfrm>
            <a:off x="9445019" y="7012357"/>
            <a:ext cx="2924423" cy="93535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Projected monthly income and expenses for the first six months.</a:t>
            </a:r>
          </a:p>
        </p:txBody>
      </p:sp>
      <p:sp>
        <p:nvSpPr>
          <p:cNvPr id="31" name="TextBox 31"/>
          <p:cNvSpPr txBox="1"/>
          <p:nvPr/>
        </p:nvSpPr>
        <p:spPr>
          <a:xfrm>
            <a:off x="9445019"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03</a:t>
            </a:r>
          </a:p>
        </p:txBody>
      </p:sp>
      <p:grpSp>
        <p:nvGrpSpPr>
          <p:cNvPr id="32" name="Group 32"/>
          <p:cNvGrpSpPr/>
          <p:nvPr/>
        </p:nvGrpSpPr>
        <p:grpSpPr>
          <a:xfrm rot="5400000">
            <a:off x="13698706" y="5301889"/>
            <a:ext cx="2643898" cy="3640479"/>
            <a:chOff x="0" y="0"/>
            <a:chExt cx="1813479" cy="2497045"/>
          </a:xfrm>
        </p:grpSpPr>
        <p:sp>
          <p:nvSpPr>
            <p:cNvPr id="33" name="Freeform 33"/>
            <p:cNvSpPr/>
            <p:nvPr/>
          </p:nvSpPr>
          <p:spPr>
            <a:xfrm>
              <a:off x="0" y="0"/>
              <a:ext cx="1813479" cy="2497045"/>
            </a:xfrm>
            <a:custGeom>
              <a:avLst/>
              <a:gdLst/>
              <a:ahLst/>
              <a:cxnLst/>
              <a:rect l="l" t="t" r="r" b="b"/>
              <a:pathLst>
                <a:path w="1813479" h="2497045">
                  <a:moveTo>
                    <a:pt x="0" y="0"/>
                  </a:moveTo>
                  <a:lnTo>
                    <a:pt x="1813479" y="0"/>
                  </a:lnTo>
                  <a:lnTo>
                    <a:pt x="1813479" y="2497045"/>
                  </a:lnTo>
                  <a:lnTo>
                    <a:pt x="0" y="2497045"/>
                  </a:lnTo>
                  <a:close/>
                </a:path>
              </a:pathLst>
            </a:custGeom>
            <a:solidFill>
              <a:srgbClr val="830001"/>
            </a:solidFill>
          </p:spPr>
        </p:sp>
        <p:sp>
          <p:nvSpPr>
            <p:cNvPr id="34" name="TextBox 34"/>
            <p:cNvSpPr txBox="1"/>
            <p:nvPr/>
          </p:nvSpPr>
          <p:spPr>
            <a:xfrm>
              <a:off x="0" y="-57150"/>
              <a:ext cx="1813479" cy="2554195"/>
            </a:xfrm>
            <a:prstGeom prst="rect">
              <a:avLst/>
            </a:prstGeom>
          </p:spPr>
          <p:txBody>
            <a:bodyPr lIns="50800" tIns="50800" rIns="50800" bIns="50800" rtlCol="0" anchor="ctr"/>
            <a:lstStyle/>
            <a:p>
              <a:pPr algn="ctr">
                <a:lnSpc>
                  <a:spcPts val="3602"/>
                </a:lnSpc>
              </a:pPr>
              <a:endParaRPr/>
            </a:p>
          </p:txBody>
        </p:sp>
      </p:grpSp>
      <p:sp>
        <p:nvSpPr>
          <p:cNvPr id="35" name="TextBox 35"/>
          <p:cNvSpPr txBox="1"/>
          <p:nvPr/>
        </p:nvSpPr>
        <p:spPr>
          <a:xfrm>
            <a:off x="13558443" y="6482132"/>
            <a:ext cx="2484743" cy="349250"/>
          </a:xfrm>
          <a:prstGeom prst="rect">
            <a:avLst/>
          </a:prstGeom>
        </p:spPr>
        <p:txBody>
          <a:bodyPr lIns="0" tIns="0" rIns="0" bIns="0" rtlCol="0" anchor="t">
            <a:spAutoFit/>
          </a:bodyPr>
          <a:lstStyle/>
          <a:p>
            <a:pPr algn="l">
              <a:lnSpc>
                <a:spcPts val="2800"/>
              </a:lnSpc>
            </a:pPr>
            <a:r>
              <a:rPr lang="en-US" sz="2000" b="1" spc="60">
                <a:solidFill>
                  <a:srgbClr val="FFFFFF"/>
                </a:solidFill>
                <a:latin typeface="Inter Bold"/>
                <a:ea typeface="Inter Bold"/>
                <a:cs typeface="Inter Bold"/>
                <a:sym typeface="Inter Bold"/>
              </a:rPr>
              <a:t>Break-even Point</a:t>
            </a:r>
          </a:p>
        </p:txBody>
      </p:sp>
      <p:sp>
        <p:nvSpPr>
          <p:cNvPr id="36" name="TextBox 36"/>
          <p:cNvSpPr txBox="1"/>
          <p:nvPr/>
        </p:nvSpPr>
        <p:spPr>
          <a:xfrm>
            <a:off x="13558443" y="7012357"/>
            <a:ext cx="2924423" cy="15640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Expected time when the business covers all costs and starts generating profit.</a:t>
            </a:r>
          </a:p>
          <a:p>
            <a:pPr algn="l">
              <a:lnSpc>
                <a:spcPts val="2520"/>
              </a:lnSpc>
            </a:pPr>
            <a:endParaRPr lang="en-US" sz="1800" spc="54">
              <a:solidFill>
                <a:srgbClr val="FFFFFF"/>
              </a:solidFill>
              <a:latin typeface="Inter"/>
              <a:ea typeface="Inter"/>
              <a:cs typeface="Inter"/>
              <a:sym typeface="Inter"/>
            </a:endParaRPr>
          </a:p>
        </p:txBody>
      </p:sp>
      <p:sp>
        <p:nvSpPr>
          <p:cNvPr id="37" name="TextBox 37"/>
          <p:cNvSpPr txBox="1"/>
          <p:nvPr/>
        </p:nvSpPr>
        <p:spPr>
          <a:xfrm>
            <a:off x="13558443" y="6066936"/>
            <a:ext cx="644410" cy="266700"/>
          </a:xfrm>
          <a:prstGeom prst="rect">
            <a:avLst/>
          </a:prstGeom>
        </p:spPr>
        <p:txBody>
          <a:bodyPr lIns="0" tIns="0" rIns="0" bIns="0" rtlCol="0" anchor="t">
            <a:spAutoFit/>
          </a:bodyPr>
          <a:lstStyle/>
          <a:p>
            <a:pPr algn="l">
              <a:lnSpc>
                <a:spcPts val="2100"/>
              </a:lnSpc>
            </a:pPr>
            <a:r>
              <a:rPr lang="en-US" sz="1500" spc="45">
                <a:solidFill>
                  <a:srgbClr val="FFFFFF"/>
                </a:solidFill>
                <a:latin typeface="Inter"/>
                <a:ea typeface="Inter"/>
                <a:cs typeface="Inter"/>
                <a:sym typeface="Inter"/>
              </a:rPr>
              <a:t>04</a:t>
            </a:r>
          </a:p>
        </p:txBody>
      </p:sp>
      <p:sp>
        <p:nvSpPr>
          <p:cNvPr id="38" name="Freeform 38"/>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4"/>
                </a:ext>
              </a:extLst>
            </a:blip>
            <a:stretch>
              <a:fillRect/>
            </a:stretch>
          </a:blipFill>
        </p:spPr>
      </p:sp>
      <p:sp>
        <p:nvSpPr>
          <p:cNvPr id="39" name="Freeform 39"/>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9366938" y="1272169"/>
            <a:ext cx="8266580" cy="8634234"/>
            <a:chOff x="0" y="0"/>
            <a:chExt cx="2177206" cy="2274037"/>
          </a:xfrm>
        </p:grpSpPr>
        <p:sp>
          <p:nvSpPr>
            <p:cNvPr id="3" name="Freeform 3"/>
            <p:cNvSpPr/>
            <p:nvPr/>
          </p:nvSpPr>
          <p:spPr>
            <a:xfrm>
              <a:off x="0" y="0"/>
              <a:ext cx="2177206" cy="2274037"/>
            </a:xfrm>
            <a:custGeom>
              <a:avLst/>
              <a:gdLst/>
              <a:ahLst/>
              <a:cxnLst/>
              <a:rect l="l" t="t" r="r" b="b"/>
              <a:pathLst>
                <a:path w="2177206" h="2274037">
                  <a:moveTo>
                    <a:pt x="0" y="0"/>
                  </a:moveTo>
                  <a:lnTo>
                    <a:pt x="2177206" y="0"/>
                  </a:lnTo>
                  <a:lnTo>
                    <a:pt x="2177206" y="2274037"/>
                  </a:lnTo>
                  <a:lnTo>
                    <a:pt x="0" y="2274037"/>
                  </a:lnTo>
                  <a:close/>
                </a:path>
              </a:pathLst>
            </a:custGeom>
            <a:solidFill>
              <a:srgbClr val="DBDBDD"/>
            </a:solidFill>
          </p:spPr>
        </p:sp>
        <p:sp>
          <p:nvSpPr>
            <p:cNvPr id="4" name="TextBox 4"/>
            <p:cNvSpPr txBox="1"/>
            <p:nvPr/>
          </p:nvSpPr>
          <p:spPr>
            <a:xfrm>
              <a:off x="0" y="-57150"/>
              <a:ext cx="2177206" cy="2331187"/>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8434090" y="2115959"/>
            <a:ext cx="164785" cy="867288"/>
          </a:xfrm>
          <a:custGeom>
            <a:avLst/>
            <a:gdLst/>
            <a:ahLst/>
            <a:cxnLst/>
            <a:rect l="l" t="t" r="r" b="b"/>
            <a:pathLst>
              <a:path w="164785" h="867288">
                <a:moveTo>
                  <a:pt x="0" y="0"/>
                </a:moveTo>
                <a:lnTo>
                  <a:pt x="164785" y="0"/>
                </a:lnTo>
                <a:lnTo>
                  <a:pt x="164785" y="867289"/>
                </a:lnTo>
                <a:lnTo>
                  <a:pt x="0" y="867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4"/>
                </a:ext>
              </a:extLst>
            </a:blip>
            <a:stretch>
              <a:fillRect/>
            </a:stretch>
          </a:blipFill>
        </p:spPr>
      </p:sp>
      <p:graphicFrame>
        <p:nvGraphicFramePr>
          <p:cNvPr id="10" name="Table 9">
            <a:extLst>
              <a:ext uri="{FF2B5EF4-FFF2-40B4-BE49-F238E27FC236}">
                <a16:creationId xmlns:a16="http://schemas.microsoft.com/office/drawing/2014/main" id="{E71F82E9-F57E-FDD8-5274-D5E2D33366A5}"/>
              </a:ext>
            </a:extLst>
          </p:cNvPr>
          <p:cNvGraphicFramePr>
            <a:graphicFrameLocks noGrp="1"/>
          </p:cNvGraphicFramePr>
          <p:nvPr>
            <p:extLst>
              <p:ext uri="{D42A27DB-BD31-4B8C-83A1-F6EECF244321}">
                <p14:modId xmlns:p14="http://schemas.microsoft.com/office/powerpoint/2010/main" val="521855556"/>
              </p:ext>
            </p:extLst>
          </p:nvPr>
        </p:nvGraphicFramePr>
        <p:xfrm>
          <a:off x="1116847" y="1600199"/>
          <a:ext cx="6910306" cy="7581897"/>
        </p:xfrm>
        <a:graphic>
          <a:graphicData uri="http://schemas.openxmlformats.org/drawingml/2006/table">
            <a:tbl>
              <a:tblPr/>
              <a:tblGrid>
                <a:gridCol w="3455153">
                  <a:extLst>
                    <a:ext uri="{9D8B030D-6E8A-4147-A177-3AD203B41FA5}">
                      <a16:colId xmlns:a16="http://schemas.microsoft.com/office/drawing/2014/main" val="544953710"/>
                    </a:ext>
                  </a:extLst>
                </a:gridCol>
                <a:gridCol w="3455153">
                  <a:extLst>
                    <a:ext uri="{9D8B030D-6E8A-4147-A177-3AD203B41FA5}">
                      <a16:colId xmlns:a16="http://schemas.microsoft.com/office/drawing/2014/main" val="1531502713"/>
                    </a:ext>
                  </a:extLst>
                </a:gridCol>
              </a:tblGrid>
              <a:tr h="842433">
                <a:tc>
                  <a:txBody>
                    <a:bodyPr/>
                    <a:lstStyle/>
                    <a:p>
                      <a:pPr>
                        <a:buNone/>
                      </a:pPr>
                      <a:r>
                        <a:rPr lang="en-GB" sz="1500" b="1">
                          <a:solidFill>
                            <a:srgbClr val="FAFAFA"/>
                          </a:solidFill>
                          <a:effectLst/>
                        </a:rPr>
                        <a:t>Startup Cost</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500" b="1">
                          <a:solidFill>
                            <a:srgbClr val="FAFAFA"/>
                          </a:solidFill>
                          <a:effectLst/>
                        </a:rPr>
                        <a:t>Amount</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809451582"/>
                  </a:ext>
                </a:extLst>
              </a:tr>
              <a:tr h="842433">
                <a:tc>
                  <a:txBody>
                    <a:bodyPr/>
                    <a:lstStyle/>
                    <a:p>
                      <a:pPr>
                        <a:buNone/>
                      </a:pPr>
                      <a:r>
                        <a:rPr lang="en-GB" sz="1500">
                          <a:solidFill>
                            <a:srgbClr val="830001"/>
                          </a:solidFill>
                          <a:effectLst/>
                        </a:rPr>
                        <a:t>Website and domain 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£800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95369958"/>
                  </a:ext>
                </a:extLst>
              </a:tr>
              <a:tr h="842433">
                <a:tc>
                  <a:txBody>
                    <a:bodyPr/>
                    <a:lstStyle/>
                    <a:p>
                      <a:pPr>
                        <a:buNone/>
                      </a:pPr>
                      <a:r>
                        <a:rPr lang="en-GB" sz="1500">
                          <a:solidFill>
                            <a:srgbClr val="830001"/>
                          </a:solidFill>
                          <a:effectLst/>
                        </a:rPr>
                        <a:t>Branding and logo design</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£300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194598584"/>
                  </a:ext>
                </a:extLst>
              </a:tr>
              <a:tr h="842433">
                <a:tc>
                  <a:txBody>
                    <a:bodyPr/>
                    <a:lstStyle/>
                    <a:p>
                      <a:pPr>
                        <a:buNone/>
                      </a:pPr>
                      <a:r>
                        <a:rPr lang="en-GB" sz="1500">
                          <a:solidFill>
                            <a:srgbClr val="830001"/>
                          </a:solidFill>
                          <a:effectLst/>
                        </a:rPr>
                        <a:t>Laptop/software 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£1000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08610781"/>
                  </a:ext>
                </a:extLst>
              </a:tr>
              <a:tr h="842433">
                <a:tc>
                  <a:txBody>
                    <a:bodyPr/>
                    <a:lstStyle/>
                    <a:p>
                      <a:pPr>
                        <a:buNone/>
                      </a:pPr>
                      <a:r>
                        <a:rPr lang="en-GB" sz="1500">
                          <a:solidFill>
                            <a:srgbClr val="830001"/>
                          </a:solidFill>
                          <a:effectLst/>
                        </a:rPr>
                        <a:t>Business registration and insurance 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£500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21817947"/>
                  </a:ext>
                </a:extLst>
              </a:tr>
              <a:tr h="842433">
                <a:tc>
                  <a:txBody>
                    <a:bodyPr/>
                    <a:lstStyle/>
                    <a:p>
                      <a:pPr>
                        <a:buNone/>
                      </a:pPr>
                      <a:r>
                        <a:rPr lang="en-GB" sz="1500">
                          <a:solidFill>
                            <a:srgbClr val="830001"/>
                          </a:solidFill>
                          <a:effectLst/>
                        </a:rPr>
                        <a:t>Initial digital marketing launch</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£700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68599363"/>
                  </a:ext>
                </a:extLst>
              </a:tr>
              <a:tr h="842433">
                <a:tc>
                  <a:txBody>
                    <a:bodyPr/>
                    <a:lstStyle/>
                    <a:p>
                      <a:pPr>
                        <a:buNone/>
                      </a:pPr>
                      <a:r>
                        <a:rPr lang="en-GB" sz="1500">
                          <a:solidFill>
                            <a:srgbClr val="830001"/>
                          </a:solidFill>
                          <a:effectLst/>
                        </a:rPr>
                        <a:t>Supplier and partner research/setup</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£500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54969290"/>
                  </a:ext>
                </a:extLst>
              </a:tr>
              <a:tr h="842433">
                <a:tc>
                  <a:txBody>
                    <a:bodyPr/>
                    <a:lstStyle/>
                    <a:p>
                      <a:pPr>
                        <a:buNone/>
                      </a:pPr>
                      <a:r>
                        <a:rPr lang="en-GB" sz="1500">
                          <a:solidFill>
                            <a:srgbClr val="830001"/>
                          </a:solidFill>
                          <a:effectLst/>
                        </a:rPr>
                        <a:t>Contingency fund</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£700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60292727"/>
                  </a:ext>
                </a:extLst>
              </a:tr>
              <a:tr h="842433">
                <a:tc>
                  <a:txBody>
                    <a:bodyPr/>
                    <a:lstStyle/>
                    <a:p>
                      <a:pPr algn="ctr">
                        <a:buNone/>
                      </a:pPr>
                      <a:r>
                        <a:rPr lang="en-GB" sz="1500" b="1" dirty="0">
                          <a:solidFill>
                            <a:srgbClr val="830001"/>
                          </a:solidFill>
                          <a:effectLst/>
                        </a:rPr>
                        <a:t>Total</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lgn="ctr">
                        <a:buNone/>
                      </a:pPr>
                      <a:r>
                        <a:rPr lang="uk-UA" sz="1500" b="1" dirty="0">
                          <a:effectLst/>
                        </a:rPr>
                        <a:t>£4500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41024163"/>
                  </a:ext>
                </a:extLst>
              </a:tr>
            </a:tbl>
          </a:graphicData>
        </a:graphic>
      </p:graphicFrame>
      <p:sp>
        <p:nvSpPr>
          <p:cNvPr id="11" name="Rectangle 1">
            <a:extLst>
              <a:ext uri="{FF2B5EF4-FFF2-40B4-BE49-F238E27FC236}">
                <a16:creationId xmlns:a16="http://schemas.microsoft.com/office/drawing/2014/main" id="{E7AB7E78-35EE-390A-5663-F347D3F58130}"/>
              </a:ext>
            </a:extLst>
          </p:cNvPr>
          <p:cNvSpPr>
            <a:spLocks noChangeArrowheads="1"/>
          </p:cNvSpPr>
          <p:nvPr/>
        </p:nvSpPr>
        <p:spPr bwMode="auto">
          <a:xfrm>
            <a:off x="1117600" y="16002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uk-UA"/>
          </a:p>
        </p:txBody>
      </p:sp>
      <p:graphicFrame>
        <p:nvGraphicFramePr>
          <p:cNvPr id="12" name="Table 11">
            <a:extLst>
              <a:ext uri="{FF2B5EF4-FFF2-40B4-BE49-F238E27FC236}">
                <a16:creationId xmlns:a16="http://schemas.microsoft.com/office/drawing/2014/main" id="{F7E1DEE6-FC0D-47E3-1C20-9C97A4B9A163}"/>
              </a:ext>
            </a:extLst>
          </p:cNvPr>
          <p:cNvGraphicFramePr>
            <a:graphicFrameLocks noGrp="1"/>
          </p:cNvGraphicFramePr>
          <p:nvPr>
            <p:extLst>
              <p:ext uri="{D42A27DB-BD31-4B8C-83A1-F6EECF244321}">
                <p14:modId xmlns:p14="http://schemas.microsoft.com/office/powerpoint/2010/main" val="852576033"/>
              </p:ext>
            </p:extLst>
          </p:nvPr>
        </p:nvGraphicFramePr>
        <p:xfrm>
          <a:off x="9926185" y="1600199"/>
          <a:ext cx="6910304" cy="7631622"/>
        </p:xfrm>
        <a:graphic>
          <a:graphicData uri="http://schemas.openxmlformats.org/drawingml/2006/table">
            <a:tbl>
              <a:tblPr/>
              <a:tblGrid>
                <a:gridCol w="3455152">
                  <a:extLst>
                    <a:ext uri="{9D8B030D-6E8A-4147-A177-3AD203B41FA5}">
                      <a16:colId xmlns:a16="http://schemas.microsoft.com/office/drawing/2014/main" val="1820422725"/>
                    </a:ext>
                  </a:extLst>
                </a:gridCol>
                <a:gridCol w="3455152">
                  <a:extLst>
                    <a:ext uri="{9D8B030D-6E8A-4147-A177-3AD203B41FA5}">
                      <a16:colId xmlns:a16="http://schemas.microsoft.com/office/drawing/2014/main" val="229180713"/>
                    </a:ext>
                  </a:extLst>
                </a:gridCol>
              </a:tblGrid>
              <a:tr h="1102604">
                <a:tc>
                  <a:txBody>
                    <a:bodyPr/>
                    <a:lstStyle/>
                    <a:p>
                      <a:pPr algn="ctr" rtl="0">
                        <a:buNone/>
                      </a:pPr>
                      <a:r>
                        <a:rPr lang="en-GB" sz="1500" b="1" i="0" dirty="0">
                          <a:solidFill>
                            <a:srgbClr val="FAFAFA"/>
                          </a:solidFill>
                          <a:effectLst/>
                        </a:rPr>
                        <a:t>Fixed Costs per month</a:t>
                      </a:r>
                      <a:endParaRPr lang="en-GB" sz="1500" b="1" dirty="0">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500" b="1">
                          <a:solidFill>
                            <a:srgbClr val="FAFAFA"/>
                          </a:solidFill>
                          <a:effectLst/>
                        </a:rPr>
                        <a:t>Amount</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3168870884"/>
                  </a:ext>
                </a:extLst>
              </a:tr>
              <a:tr h="906649">
                <a:tc>
                  <a:txBody>
                    <a:bodyPr/>
                    <a:lstStyle/>
                    <a:p>
                      <a:pPr>
                        <a:buNone/>
                      </a:pPr>
                      <a:r>
                        <a:rPr lang="en-GB" sz="1500">
                          <a:solidFill>
                            <a:srgbClr val="830001"/>
                          </a:solidFill>
                          <a:effectLst/>
                        </a:rPr>
                        <a:t>Internet and phone</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£80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129908442"/>
                  </a:ext>
                </a:extLst>
              </a:tr>
              <a:tr h="903953">
                <a:tc>
                  <a:txBody>
                    <a:bodyPr/>
                    <a:lstStyle/>
                    <a:p>
                      <a:pPr>
                        <a:buNone/>
                      </a:pPr>
                      <a:r>
                        <a:rPr lang="en-GB" sz="1500">
                          <a:solidFill>
                            <a:srgbClr val="830001"/>
                          </a:solidFill>
                          <a:effectLst/>
                        </a:rPr>
                        <a:t>Software subscriptions</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£70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239854470"/>
                  </a:ext>
                </a:extLst>
              </a:tr>
              <a:tr h="903953">
                <a:tc>
                  <a:txBody>
                    <a:bodyPr/>
                    <a:lstStyle/>
                    <a:p>
                      <a:pPr algn="l" rtl="0">
                        <a:buNone/>
                      </a:pPr>
                      <a:r>
                        <a:rPr lang="en-GB" sz="1500" b="0" i="0" dirty="0">
                          <a:solidFill>
                            <a:srgbClr val="830001"/>
                          </a:solidFill>
                          <a:effectLst/>
                        </a:rPr>
                        <a:t>Digital advertising</a:t>
                      </a:r>
                      <a:endParaRPr lang="en-GB" sz="1500" dirty="0">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£250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78036563"/>
                  </a:ext>
                </a:extLst>
              </a:tr>
              <a:tr h="903953">
                <a:tc>
                  <a:txBody>
                    <a:bodyPr/>
                    <a:lstStyle/>
                    <a:p>
                      <a:pPr>
                        <a:buNone/>
                      </a:pPr>
                      <a:r>
                        <a:rPr lang="en-GB" sz="1500">
                          <a:solidFill>
                            <a:srgbClr val="830001"/>
                          </a:solidFill>
                          <a:effectLst/>
                        </a:rPr>
                        <a:t>Accountant / bookkeeping</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£100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393668839"/>
                  </a:ext>
                </a:extLst>
              </a:tr>
              <a:tr h="903953">
                <a:tc>
                  <a:txBody>
                    <a:bodyPr/>
                    <a:lstStyle/>
                    <a:p>
                      <a:pPr>
                        <a:buNone/>
                      </a:pPr>
                      <a:r>
                        <a:rPr lang="en-GB" sz="1500">
                          <a:solidFill>
                            <a:srgbClr val="830001"/>
                          </a:solidFill>
                          <a:effectLst/>
                        </a:rPr>
                        <a:t>Business insurance</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£80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734630548"/>
                  </a:ext>
                </a:extLst>
              </a:tr>
              <a:tr h="903953">
                <a:tc>
                  <a:txBody>
                    <a:bodyPr/>
                    <a:lstStyle/>
                    <a:p>
                      <a:pPr>
                        <a:buNone/>
                      </a:pPr>
                      <a:r>
                        <a:rPr lang="en-GB" sz="1500">
                          <a:solidFill>
                            <a:srgbClr val="830001"/>
                          </a:solidFill>
                          <a:effectLst/>
                        </a:rPr>
                        <a:t>Transport / admin costs</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500">
                          <a:effectLst/>
                        </a:rPr>
                        <a:t>£120</a:t>
                      </a: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366618640"/>
                  </a:ext>
                </a:extLst>
              </a:tr>
              <a:tr h="1102604">
                <a:tc>
                  <a:txBody>
                    <a:bodyPr/>
                    <a:lstStyle/>
                    <a:p>
                      <a:pPr algn="ctr" rtl="0">
                        <a:buNone/>
                      </a:pPr>
                      <a:r>
                        <a:rPr lang="en-GB" sz="1500" b="1" i="0">
                          <a:solidFill>
                            <a:srgbClr val="830001"/>
                          </a:solidFill>
                          <a:effectLst/>
                        </a:rPr>
                        <a:t>Total cost</a:t>
                      </a:r>
                      <a:endParaRPr lang="en-GB" sz="1500" b="1">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lgn="ctr" rtl="0">
                        <a:buNone/>
                      </a:pPr>
                      <a:r>
                        <a:rPr lang="uk-UA" sz="1500" b="1" i="0" dirty="0">
                          <a:solidFill>
                            <a:srgbClr val="000000"/>
                          </a:solidFill>
                          <a:effectLst/>
                        </a:rPr>
                        <a:t>£700</a:t>
                      </a:r>
                      <a:endParaRPr lang="uk-UA" sz="1500" b="1" dirty="0">
                        <a:effectLst/>
                      </a:endParaRPr>
                    </a:p>
                  </a:txBody>
                  <a:tcPr marL="76781" marR="76781" marT="38391" marB="38391"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516887463"/>
                  </a:ext>
                </a:extLst>
              </a:tr>
            </a:tbl>
          </a:graphicData>
        </a:graphic>
      </p:graphicFrame>
      <p:sp>
        <p:nvSpPr>
          <p:cNvPr id="13" name="Rectangle 2">
            <a:extLst>
              <a:ext uri="{FF2B5EF4-FFF2-40B4-BE49-F238E27FC236}">
                <a16:creationId xmlns:a16="http://schemas.microsoft.com/office/drawing/2014/main" id="{AC1D8C45-A1BF-BC12-8466-D49D7CE9F2C4}"/>
              </a:ext>
            </a:extLst>
          </p:cNvPr>
          <p:cNvSpPr>
            <a:spLocks noChangeArrowheads="1"/>
          </p:cNvSpPr>
          <p:nvPr/>
        </p:nvSpPr>
        <p:spPr bwMode="auto">
          <a:xfrm>
            <a:off x="9926937" y="16002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uk-UA"/>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9366938" y="1272169"/>
            <a:ext cx="8266580" cy="8634234"/>
            <a:chOff x="0" y="0"/>
            <a:chExt cx="2177206" cy="2274037"/>
          </a:xfrm>
        </p:grpSpPr>
        <p:sp>
          <p:nvSpPr>
            <p:cNvPr id="3" name="Freeform 3"/>
            <p:cNvSpPr/>
            <p:nvPr/>
          </p:nvSpPr>
          <p:spPr>
            <a:xfrm>
              <a:off x="0" y="0"/>
              <a:ext cx="2177206" cy="2274037"/>
            </a:xfrm>
            <a:custGeom>
              <a:avLst/>
              <a:gdLst/>
              <a:ahLst/>
              <a:cxnLst/>
              <a:rect l="l" t="t" r="r" b="b"/>
              <a:pathLst>
                <a:path w="2177206" h="2274037">
                  <a:moveTo>
                    <a:pt x="0" y="0"/>
                  </a:moveTo>
                  <a:lnTo>
                    <a:pt x="2177206" y="0"/>
                  </a:lnTo>
                  <a:lnTo>
                    <a:pt x="2177206" y="2274037"/>
                  </a:lnTo>
                  <a:lnTo>
                    <a:pt x="0" y="2274037"/>
                  </a:lnTo>
                  <a:close/>
                </a:path>
              </a:pathLst>
            </a:custGeom>
            <a:solidFill>
              <a:srgbClr val="DBDBDD"/>
            </a:solidFill>
          </p:spPr>
        </p:sp>
        <p:sp>
          <p:nvSpPr>
            <p:cNvPr id="4" name="TextBox 4"/>
            <p:cNvSpPr txBox="1"/>
            <p:nvPr/>
          </p:nvSpPr>
          <p:spPr>
            <a:xfrm>
              <a:off x="0" y="-57150"/>
              <a:ext cx="2177206" cy="2331187"/>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graphicFrame>
        <p:nvGraphicFramePr>
          <p:cNvPr id="8" name="Table 7">
            <a:extLst>
              <a:ext uri="{FF2B5EF4-FFF2-40B4-BE49-F238E27FC236}">
                <a16:creationId xmlns:a16="http://schemas.microsoft.com/office/drawing/2014/main" id="{FD1E4933-A1E3-B0DB-AEE9-2329384893C4}"/>
              </a:ext>
            </a:extLst>
          </p:cNvPr>
          <p:cNvGraphicFramePr>
            <a:graphicFrameLocks noGrp="1"/>
          </p:cNvGraphicFramePr>
          <p:nvPr>
            <p:extLst>
              <p:ext uri="{D42A27DB-BD31-4B8C-83A1-F6EECF244321}">
                <p14:modId xmlns:p14="http://schemas.microsoft.com/office/powerpoint/2010/main" val="3706716841"/>
              </p:ext>
            </p:extLst>
          </p:nvPr>
        </p:nvGraphicFramePr>
        <p:xfrm>
          <a:off x="2328347" y="2171700"/>
          <a:ext cx="13673653" cy="6843133"/>
        </p:xfrm>
        <a:graphic>
          <a:graphicData uri="http://schemas.openxmlformats.org/drawingml/2006/table">
            <a:tbl>
              <a:tblPr/>
              <a:tblGrid>
                <a:gridCol w="1953379">
                  <a:extLst>
                    <a:ext uri="{9D8B030D-6E8A-4147-A177-3AD203B41FA5}">
                      <a16:colId xmlns:a16="http://schemas.microsoft.com/office/drawing/2014/main" val="503766967"/>
                    </a:ext>
                  </a:extLst>
                </a:gridCol>
                <a:gridCol w="1953379">
                  <a:extLst>
                    <a:ext uri="{9D8B030D-6E8A-4147-A177-3AD203B41FA5}">
                      <a16:colId xmlns:a16="http://schemas.microsoft.com/office/drawing/2014/main" val="2758045622"/>
                    </a:ext>
                  </a:extLst>
                </a:gridCol>
                <a:gridCol w="1953379">
                  <a:extLst>
                    <a:ext uri="{9D8B030D-6E8A-4147-A177-3AD203B41FA5}">
                      <a16:colId xmlns:a16="http://schemas.microsoft.com/office/drawing/2014/main" val="1841941920"/>
                    </a:ext>
                  </a:extLst>
                </a:gridCol>
                <a:gridCol w="1953379">
                  <a:extLst>
                    <a:ext uri="{9D8B030D-6E8A-4147-A177-3AD203B41FA5}">
                      <a16:colId xmlns:a16="http://schemas.microsoft.com/office/drawing/2014/main" val="3368240860"/>
                    </a:ext>
                  </a:extLst>
                </a:gridCol>
                <a:gridCol w="1953379">
                  <a:extLst>
                    <a:ext uri="{9D8B030D-6E8A-4147-A177-3AD203B41FA5}">
                      <a16:colId xmlns:a16="http://schemas.microsoft.com/office/drawing/2014/main" val="678659563"/>
                    </a:ext>
                  </a:extLst>
                </a:gridCol>
                <a:gridCol w="1953379">
                  <a:extLst>
                    <a:ext uri="{9D8B030D-6E8A-4147-A177-3AD203B41FA5}">
                      <a16:colId xmlns:a16="http://schemas.microsoft.com/office/drawing/2014/main" val="2219691564"/>
                    </a:ext>
                  </a:extLst>
                </a:gridCol>
                <a:gridCol w="1953379">
                  <a:extLst>
                    <a:ext uri="{9D8B030D-6E8A-4147-A177-3AD203B41FA5}">
                      <a16:colId xmlns:a16="http://schemas.microsoft.com/office/drawing/2014/main" val="1561047096"/>
                    </a:ext>
                  </a:extLst>
                </a:gridCol>
              </a:tblGrid>
              <a:tr h="963416">
                <a:tc>
                  <a:txBody>
                    <a:bodyPr/>
                    <a:lstStyle/>
                    <a:p>
                      <a:pPr>
                        <a:buNone/>
                      </a:pPr>
                      <a:r>
                        <a:rPr lang="en-GB" sz="1600" b="1">
                          <a:solidFill>
                            <a:srgbClr val="FAFAFA"/>
                          </a:solidFill>
                          <a:effectLst/>
                        </a:rPr>
                        <a:t>Variable Costs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Jan</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Feb</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Mar</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Apr</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May</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600" b="1">
                          <a:solidFill>
                            <a:srgbClr val="FAFAFA"/>
                          </a:solidFill>
                          <a:effectLst/>
                        </a:rPr>
                        <a:t>Jun</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2726290100"/>
                  </a:ext>
                </a:extLst>
              </a:tr>
              <a:tr h="963416">
                <a:tc>
                  <a:txBody>
                    <a:bodyPr/>
                    <a:lstStyle/>
                    <a:p>
                      <a:pPr>
                        <a:buNone/>
                      </a:pPr>
                      <a:r>
                        <a:rPr lang="en-GB" sz="1600" b="1">
                          <a:solidFill>
                            <a:srgbClr val="FAFAFA"/>
                          </a:solidFill>
                          <a:effectLst/>
                        </a:rPr>
                        <a:t>Utility Bills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noFill/>
                  </a:tcPr>
                </a:tc>
                <a:tc>
                  <a:txBody>
                    <a:bodyPr/>
                    <a:lstStyle/>
                    <a:p>
                      <a:pPr>
                        <a:buNone/>
                      </a:pPr>
                      <a:r>
                        <a:rPr lang="uk-UA" sz="1600" b="1">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£120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84033060"/>
                  </a:ext>
                </a:extLst>
              </a:tr>
              <a:tr h="1197844">
                <a:tc>
                  <a:txBody>
                    <a:bodyPr/>
                    <a:lstStyle/>
                    <a:p>
                      <a:pPr>
                        <a:buNone/>
                      </a:pPr>
                      <a:r>
                        <a:rPr lang="en-GB" sz="1600" b="1">
                          <a:solidFill>
                            <a:srgbClr val="FAFAFA"/>
                          </a:solidFill>
                          <a:effectLst/>
                        </a:rPr>
                        <a:t>Transportation Costs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solidFill>
                            <a:srgbClr val="830001"/>
                          </a:solidFill>
                          <a:effectLst/>
                        </a:rPr>
                        <a:t>£240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£300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£350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£400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£450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£500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1752255"/>
                  </a:ext>
                </a:extLst>
              </a:tr>
              <a:tr h="1197844">
                <a:tc>
                  <a:txBody>
                    <a:bodyPr/>
                    <a:lstStyle/>
                    <a:p>
                      <a:pPr>
                        <a:buNone/>
                      </a:pPr>
                      <a:r>
                        <a:rPr lang="en-GB" sz="1600" b="1">
                          <a:solidFill>
                            <a:srgbClr val="FAFAFA"/>
                          </a:solidFill>
                          <a:effectLst/>
                        </a:rPr>
                        <a:t>Photography Services</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58266860"/>
                  </a:ext>
                </a:extLst>
              </a:tr>
              <a:tr h="1557197">
                <a:tc>
                  <a:txBody>
                    <a:bodyPr/>
                    <a:lstStyle/>
                    <a:p>
                      <a:pPr>
                        <a:buNone/>
                      </a:pPr>
                      <a:r>
                        <a:rPr lang="en-GB" sz="1600" b="1">
                          <a:solidFill>
                            <a:srgbClr val="FAFAFA"/>
                          </a:solidFill>
                          <a:effectLst/>
                        </a:rPr>
                        <a:t>Marketing/ Promotion</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solidFill>
                            <a:srgbClr val="830001"/>
                          </a:solidFill>
                          <a:effectLst/>
                        </a:rPr>
                        <a:t>£90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£200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£300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£400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£450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£500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279530917"/>
                  </a:ext>
                </a:extLst>
              </a:tr>
              <a:tr h="963416">
                <a:tc>
                  <a:txBody>
                    <a:bodyPr/>
                    <a:lstStyle/>
                    <a:p>
                      <a:pPr>
                        <a:buNone/>
                      </a:pPr>
                      <a:r>
                        <a:rPr lang="en-GB" sz="1600" b="1">
                          <a:solidFill>
                            <a:srgbClr val="FAFAFA"/>
                          </a:solidFill>
                          <a:effectLst/>
                        </a:rPr>
                        <a:t>Total</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uk-UA" sz="1600" b="1">
                          <a:effectLst/>
                        </a:rPr>
                        <a:t>£600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£1050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£1350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solidFill>
                            <a:srgbClr val="830001"/>
                          </a:solidFill>
                          <a:effectLst/>
                        </a:rPr>
                        <a:t>£1650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a:effectLst/>
                        </a:rPr>
                        <a:t>£1800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600" b="1" dirty="0">
                          <a:solidFill>
                            <a:srgbClr val="830001"/>
                          </a:solidFill>
                          <a:effectLst/>
                        </a:rPr>
                        <a:t>£1950</a:t>
                      </a:r>
                    </a:p>
                  </a:txBody>
                  <a:tcPr marL="79224" marR="79224" marT="39612" marB="39612"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671107620"/>
                  </a:ext>
                </a:extLst>
              </a:tr>
            </a:tbl>
          </a:graphicData>
        </a:graphic>
      </p:graphicFrame>
      <p:sp>
        <p:nvSpPr>
          <p:cNvPr id="9" name="Rectangle 1">
            <a:extLst>
              <a:ext uri="{FF2B5EF4-FFF2-40B4-BE49-F238E27FC236}">
                <a16:creationId xmlns:a16="http://schemas.microsoft.com/office/drawing/2014/main" id="{E08EC8B2-F58F-E608-6B86-531D2D8B7200}"/>
              </a:ext>
            </a:extLst>
          </p:cNvPr>
          <p:cNvSpPr>
            <a:spLocks noChangeArrowheads="1"/>
          </p:cNvSpPr>
          <p:nvPr/>
        </p:nvSpPr>
        <p:spPr bwMode="auto">
          <a:xfrm>
            <a:off x="-5855370" y="3162300"/>
            <a:ext cx="3916773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uk-UA"/>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9143999" y="826383"/>
            <a:ext cx="8266580" cy="8634234"/>
            <a:chOff x="0" y="0"/>
            <a:chExt cx="2177206" cy="2274037"/>
          </a:xfrm>
        </p:grpSpPr>
        <p:sp>
          <p:nvSpPr>
            <p:cNvPr id="3" name="Freeform 3"/>
            <p:cNvSpPr/>
            <p:nvPr/>
          </p:nvSpPr>
          <p:spPr>
            <a:xfrm>
              <a:off x="0" y="0"/>
              <a:ext cx="2177206" cy="2274037"/>
            </a:xfrm>
            <a:custGeom>
              <a:avLst/>
              <a:gdLst/>
              <a:ahLst/>
              <a:cxnLst/>
              <a:rect l="l" t="t" r="r" b="b"/>
              <a:pathLst>
                <a:path w="2177206" h="2274037">
                  <a:moveTo>
                    <a:pt x="0" y="0"/>
                  </a:moveTo>
                  <a:lnTo>
                    <a:pt x="2177206" y="0"/>
                  </a:lnTo>
                  <a:lnTo>
                    <a:pt x="2177206" y="2274037"/>
                  </a:lnTo>
                  <a:lnTo>
                    <a:pt x="0" y="2274037"/>
                  </a:lnTo>
                  <a:close/>
                </a:path>
              </a:pathLst>
            </a:custGeom>
            <a:solidFill>
              <a:srgbClr val="DBDBDD"/>
            </a:solidFill>
          </p:spPr>
        </p:sp>
        <p:sp>
          <p:nvSpPr>
            <p:cNvPr id="4" name="TextBox 4"/>
            <p:cNvSpPr txBox="1"/>
            <p:nvPr/>
          </p:nvSpPr>
          <p:spPr>
            <a:xfrm>
              <a:off x="0" y="-57150"/>
              <a:ext cx="2177206" cy="2331187"/>
            </a:xfrm>
            <a:prstGeom prst="rect">
              <a:avLst/>
            </a:prstGeom>
          </p:spPr>
          <p:txBody>
            <a:bodyPr lIns="50800" tIns="50800" rIns="50800" bIns="50800" rtlCol="0" anchor="ctr"/>
            <a:lstStyle/>
            <a:p>
              <a:pPr algn="ctr">
                <a:lnSpc>
                  <a:spcPts val="3602"/>
                </a:lnSpc>
              </a:pPr>
              <a:endParaRPr/>
            </a:p>
          </p:txBody>
        </p:sp>
      </p:grpSp>
      <p:sp>
        <p:nvSpPr>
          <p:cNvPr id="5" name="Freeform 5"/>
          <p:cNvSpPr/>
          <p:nvPr/>
        </p:nvSpPr>
        <p:spPr>
          <a:xfrm>
            <a:off x="0" y="0"/>
            <a:ext cx="1720289" cy="1720289"/>
          </a:xfrm>
          <a:custGeom>
            <a:avLst/>
            <a:gdLst/>
            <a:ahLst/>
            <a:cxnLst/>
            <a:rect l="l" t="t" r="r" b="b"/>
            <a:pathLst>
              <a:path w="1720289" h="1720289">
                <a:moveTo>
                  <a:pt x="0" y="0"/>
                </a:moveTo>
                <a:lnTo>
                  <a:pt x="1720289" y="0"/>
                </a:lnTo>
                <a:lnTo>
                  <a:pt x="1720289" y="1720289"/>
                </a:lnTo>
                <a:lnTo>
                  <a:pt x="0" y="1720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rot="-5400000">
            <a:off x="1396499" y="340321"/>
            <a:ext cx="647581" cy="1216114"/>
          </a:xfrm>
          <a:custGeom>
            <a:avLst/>
            <a:gdLst/>
            <a:ahLst/>
            <a:cxnLst/>
            <a:rect l="l" t="t" r="r" b="b"/>
            <a:pathLst>
              <a:path w="647581" h="1216114">
                <a:moveTo>
                  <a:pt x="0" y="0"/>
                </a:moveTo>
                <a:lnTo>
                  <a:pt x="647581" y="0"/>
                </a:lnTo>
                <a:lnTo>
                  <a:pt x="647581" y="1216114"/>
                </a:lnTo>
                <a:lnTo>
                  <a:pt x="0" y="12161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TextBox 8"/>
          <p:cNvSpPr txBox="1"/>
          <p:nvPr/>
        </p:nvSpPr>
        <p:spPr>
          <a:xfrm>
            <a:off x="3558059" y="8816658"/>
            <a:ext cx="11171881" cy="826135"/>
          </a:xfrm>
          <a:prstGeom prst="rect">
            <a:avLst/>
          </a:prstGeom>
        </p:spPr>
        <p:txBody>
          <a:bodyPr lIns="0" tIns="0" rIns="0" bIns="0" rtlCol="0" anchor="t">
            <a:spAutoFit/>
          </a:bodyPr>
          <a:lstStyle/>
          <a:p>
            <a:pPr algn="ctr">
              <a:lnSpc>
                <a:spcPts val="4059"/>
              </a:lnSpc>
            </a:pPr>
            <a:r>
              <a:rPr lang="en-US" sz="2899" b="1" spc="86" dirty="0">
                <a:solidFill>
                  <a:srgbClr val="830001"/>
                </a:solidFill>
                <a:latin typeface="Inter Bold"/>
                <a:ea typeface="Inter Bold"/>
                <a:cs typeface="Inter Bold"/>
                <a:sym typeface="Inter Bold"/>
              </a:rPr>
              <a:t>Total Investment capital needed = £6000</a:t>
            </a:r>
          </a:p>
          <a:p>
            <a:pPr algn="ctr">
              <a:lnSpc>
                <a:spcPts val="2520"/>
              </a:lnSpc>
              <a:spcBef>
                <a:spcPct val="0"/>
              </a:spcBef>
            </a:pPr>
            <a:endParaRPr lang="en-US" sz="2899" b="1" spc="86" dirty="0">
              <a:solidFill>
                <a:srgbClr val="830001"/>
              </a:solidFill>
              <a:latin typeface="Inter Bold"/>
              <a:ea typeface="Inter Bold"/>
              <a:cs typeface="Inter Bold"/>
              <a:sym typeface="Inter Bold"/>
            </a:endParaRPr>
          </a:p>
        </p:txBody>
      </p:sp>
      <p:graphicFrame>
        <p:nvGraphicFramePr>
          <p:cNvPr id="9" name="Table 8">
            <a:extLst>
              <a:ext uri="{FF2B5EF4-FFF2-40B4-BE49-F238E27FC236}">
                <a16:creationId xmlns:a16="http://schemas.microsoft.com/office/drawing/2014/main" id="{C4FCD549-56BD-8A8F-11EE-6C651416C1CD}"/>
              </a:ext>
            </a:extLst>
          </p:cNvPr>
          <p:cNvGraphicFramePr>
            <a:graphicFrameLocks noGrp="1"/>
          </p:cNvGraphicFramePr>
          <p:nvPr>
            <p:extLst>
              <p:ext uri="{D42A27DB-BD31-4B8C-83A1-F6EECF244321}">
                <p14:modId xmlns:p14="http://schemas.microsoft.com/office/powerpoint/2010/main" val="786399006"/>
              </p:ext>
            </p:extLst>
          </p:nvPr>
        </p:nvGraphicFramePr>
        <p:xfrm>
          <a:off x="2367862" y="2116518"/>
          <a:ext cx="13106401" cy="5638800"/>
        </p:xfrm>
        <a:graphic>
          <a:graphicData uri="http://schemas.openxmlformats.org/drawingml/2006/table">
            <a:tbl>
              <a:tblPr/>
              <a:tblGrid>
                <a:gridCol w="1872343">
                  <a:extLst>
                    <a:ext uri="{9D8B030D-6E8A-4147-A177-3AD203B41FA5}">
                      <a16:colId xmlns:a16="http://schemas.microsoft.com/office/drawing/2014/main" val="2338721652"/>
                    </a:ext>
                  </a:extLst>
                </a:gridCol>
                <a:gridCol w="1872343">
                  <a:extLst>
                    <a:ext uri="{9D8B030D-6E8A-4147-A177-3AD203B41FA5}">
                      <a16:colId xmlns:a16="http://schemas.microsoft.com/office/drawing/2014/main" val="188848886"/>
                    </a:ext>
                  </a:extLst>
                </a:gridCol>
                <a:gridCol w="1872343">
                  <a:extLst>
                    <a:ext uri="{9D8B030D-6E8A-4147-A177-3AD203B41FA5}">
                      <a16:colId xmlns:a16="http://schemas.microsoft.com/office/drawing/2014/main" val="1040890104"/>
                    </a:ext>
                  </a:extLst>
                </a:gridCol>
                <a:gridCol w="1872343">
                  <a:extLst>
                    <a:ext uri="{9D8B030D-6E8A-4147-A177-3AD203B41FA5}">
                      <a16:colId xmlns:a16="http://schemas.microsoft.com/office/drawing/2014/main" val="1082155534"/>
                    </a:ext>
                  </a:extLst>
                </a:gridCol>
                <a:gridCol w="1872343">
                  <a:extLst>
                    <a:ext uri="{9D8B030D-6E8A-4147-A177-3AD203B41FA5}">
                      <a16:colId xmlns:a16="http://schemas.microsoft.com/office/drawing/2014/main" val="1910852771"/>
                    </a:ext>
                  </a:extLst>
                </a:gridCol>
                <a:gridCol w="1872343">
                  <a:extLst>
                    <a:ext uri="{9D8B030D-6E8A-4147-A177-3AD203B41FA5}">
                      <a16:colId xmlns:a16="http://schemas.microsoft.com/office/drawing/2014/main" val="3815408295"/>
                    </a:ext>
                  </a:extLst>
                </a:gridCol>
                <a:gridCol w="1872343">
                  <a:extLst>
                    <a:ext uri="{9D8B030D-6E8A-4147-A177-3AD203B41FA5}">
                      <a16:colId xmlns:a16="http://schemas.microsoft.com/office/drawing/2014/main" val="1572136115"/>
                    </a:ext>
                  </a:extLst>
                </a:gridCol>
              </a:tblGrid>
              <a:tr h="939800">
                <a:tc>
                  <a:txBody>
                    <a:bodyPr/>
                    <a:lstStyle/>
                    <a:p>
                      <a:pPr>
                        <a:buNone/>
                      </a:pPr>
                      <a:endParaRPr lang="uk-UA" sz="1800">
                        <a:effectLst/>
                      </a:endParaRP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en-GB" sz="1800" b="1">
                          <a:solidFill>
                            <a:srgbClr val="FAFAFA"/>
                          </a:solidFill>
                          <a:effectLst/>
                        </a:rPr>
                        <a:t>Jan</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Feb</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Mar</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Apr</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May</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tc>
                  <a:txBody>
                    <a:bodyPr/>
                    <a:lstStyle/>
                    <a:p>
                      <a:pPr>
                        <a:buNone/>
                      </a:pPr>
                      <a:r>
                        <a:rPr lang="en-GB" sz="1800" b="1">
                          <a:solidFill>
                            <a:srgbClr val="FAFAFA"/>
                          </a:solidFill>
                          <a:effectLst/>
                        </a:rPr>
                        <a:t>Jun</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830001"/>
                    </a:solidFill>
                  </a:tcPr>
                </a:tc>
                <a:extLst>
                  <a:ext uri="{0D108BD9-81ED-4DB2-BD59-A6C34878D82A}">
                    <a16:rowId xmlns:a16="http://schemas.microsoft.com/office/drawing/2014/main" val="67565244"/>
                  </a:ext>
                </a:extLst>
              </a:tr>
              <a:tr h="939800">
                <a:tc>
                  <a:txBody>
                    <a:bodyPr/>
                    <a:lstStyle/>
                    <a:p>
                      <a:pPr>
                        <a:buNone/>
                      </a:pPr>
                      <a:r>
                        <a:rPr lang="en-GB" sz="1800" b="1">
                          <a:solidFill>
                            <a:srgbClr val="830001"/>
                          </a:solidFill>
                          <a:effectLst/>
                        </a:rPr>
                        <a:t>Fixed cost</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030819536"/>
                  </a:ext>
                </a:extLst>
              </a:tr>
              <a:tr h="939800">
                <a:tc>
                  <a:txBody>
                    <a:bodyPr/>
                    <a:lstStyle/>
                    <a:p>
                      <a:pPr>
                        <a:buNone/>
                      </a:pPr>
                      <a:r>
                        <a:rPr lang="en-GB" sz="1800" b="1">
                          <a:solidFill>
                            <a:srgbClr val="830001"/>
                          </a:solidFill>
                          <a:effectLst/>
                        </a:rPr>
                        <a:t>Variable cost</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£600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£1050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£1350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£1650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£1800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£1950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800132301"/>
                  </a:ext>
                </a:extLst>
              </a:tr>
              <a:tr h="939800">
                <a:tc>
                  <a:txBody>
                    <a:bodyPr/>
                    <a:lstStyle/>
                    <a:p>
                      <a:pPr>
                        <a:buNone/>
                      </a:pPr>
                      <a:r>
                        <a:rPr lang="en-GB" sz="1800" b="1">
                          <a:solidFill>
                            <a:srgbClr val="830001"/>
                          </a:solidFill>
                          <a:effectLst/>
                        </a:rPr>
                        <a:t>Total cost</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£1300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£1750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£2050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£2350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£2500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£2650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5149645"/>
                  </a:ext>
                </a:extLst>
              </a:tr>
              <a:tr h="939800">
                <a:tc>
                  <a:txBody>
                    <a:bodyPr/>
                    <a:lstStyle/>
                    <a:p>
                      <a:pPr>
                        <a:buNone/>
                      </a:pPr>
                      <a:r>
                        <a:rPr lang="en-GB" sz="1800" b="1">
                          <a:solidFill>
                            <a:srgbClr val="830001"/>
                          </a:solidFill>
                          <a:effectLst/>
                        </a:rPr>
                        <a:t>Revenue</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£600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£1200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£1800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£2600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£3200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£3800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1768635"/>
                  </a:ext>
                </a:extLst>
              </a:tr>
              <a:tr h="939800">
                <a:tc>
                  <a:txBody>
                    <a:bodyPr/>
                    <a:lstStyle/>
                    <a:p>
                      <a:pPr>
                        <a:buNone/>
                      </a:pPr>
                      <a:r>
                        <a:rPr lang="en-GB" sz="1800" b="1">
                          <a:solidFill>
                            <a:srgbClr val="830001"/>
                          </a:solidFill>
                          <a:effectLst/>
                        </a:rPr>
                        <a:t>Profit / Loss</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-£550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£250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a:effectLst/>
                        </a:rPr>
                        <a:t>£700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tc>
                  <a:txBody>
                    <a:bodyPr/>
                    <a:lstStyle/>
                    <a:p>
                      <a:pPr>
                        <a:buNone/>
                      </a:pPr>
                      <a:r>
                        <a:rPr lang="uk-UA" sz="1800" b="1" dirty="0">
                          <a:effectLst/>
                        </a:rPr>
                        <a:t>£1150</a:t>
                      </a:r>
                    </a:p>
                  </a:txBody>
                  <a:tcPr marL="91275" marR="91275" marT="45638" marB="45638" anchor="ctr">
                    <a:lnL w="8446" cap="flat" cmpd="sng" algn="ctr">
                      <a:solidFill>
                        <a:srgbClr val="000000"/>
                      </a:solidFill>
                      <a:prstDash val="solid"/>
                      <a:round/>
                      <a:headEnd type="none" w="med" len="med"/>
                      <a:tailEnd type="none" w="med" len="med"/>
                    </a:lnL>
                    <a:lnR w="8446" cap="flat" cmpd="sng" algn="ctr">
                      <a:solidFill>
                        <a:srgbClr val="000000"/>
                      </a:solidFill>
                      <a:prstDash val="solid"/>
                      <a:round/>
                      <a:headEnd type="none" w="med" len="med"/>
                      <a:tailEnd type="none" w="med" len="med"/>
                    </a:lnR>
                    <a:lnT w="8446" cap="flat" cmpd="sng" algn="ctr">
                      <a:solidFill>
                        <a:srgbClr val="000000"/>
                      </a:solidFill>
                      <a:prstDash val="solid"/>
                      <a:round/>
                      <a:headEnd type="none" w="med" len="med"/>
                      <a:tailEnd type="none" w="med" len="med"/>
                    </a:lnT>
                    <a:lnB w="8446"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0815159"/>
                  </a:ext>
                </a:extLst>
              </a:tr>
            </a:tbl>
          </a:graphicData>
        </a:graphic>
      </p:graphicFrame>
      <p:sp>
        <p:nvSpPr>
          <p:cNvPr id="10" name="Rectangle 1">
            <a:extLst>
              <a:ext uri="{FF2B5EF4-FFF2-40B4-BE49-F238E27FC236}">
                <a16:creationId xmlns:a16="http://schemas.microsoft.com/office/drawing/2014/main" id="{096EBD0E-3C67-A1E8-07A8-F4ADC158C8D2}"/>
              </a:ext>
            </a:extLst>
          </p:cNvPr>
          <p:cNvSpPr>
            <a:spLocks noChangeArrowheads="1"/>
          </p:cNvSpPr>
          <p:nvPr/>
        </p:nvSpPr>
        <p:spPr bwMode="auto">
          <a:xfrm>
            <a:off x="1042144" y="2116518"/>
            <a:ext cx="2917788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uk-UA"/>
          </a:p>
        </p:txBody>
      </p:sp>
      <p:sp>
        <p:nvSpPr>
          <p:cNvPr id="7" name="TextBox 8">
            <a:extLst>
              <a:ext uri="{FF2B5EF4-FFF2-40B4-BE49-F238E27FC236}">
                <a16:creationId xmlns:a16="http://schemas.microsoft.com/office/drawing/2014/main" id="{9F09B686-EFD0-C23F-A563-AF3499FC09A5}"/>
              </a:ext>
            </a:extLst>
          </p:cNvPr>
          <p:cNvSpPr txBox="1"/>
          <p:nvPr/>
        </p:nvSpPr>
        <p:spPr>
          <a:xfrm>
            <a:off x="2367862" y="7930697"/>
            <a:ext cx="16496179" cy="941989"/>
          </a:xfrm>
          <a:prstGeom prst="rect">
            <a:avLst/>
          </a:prstGeom>
        </p:spPr>
        <p:txBody>
          <a:bodyPr wrap="square" lIns="0" tIns="0" rIns="0" bIns="0" rtlCol="0" anchor="t">
            <a:spAutoFit/>
          </a:bodyPr>
          <a:lstStyle/>
          <a:p>
            <a:pPr>
              <a:lnSpc>
                <a:spcPts val="2520"/>
              </a:lnSpc>
              <a:spcBef>
                <a:spcPct val="0"/>
              </a:spcBef>
            </a:pPr>
            <a:r>
              <a:rPr lang="en-GB" sz="2000"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2000" kern="100" dirty="0">
                <a:latin typeface="Aptos" panose="020B0004020202020204" pitchFamily="34" charset="0"/>
                <a:ea typeface="DengXian" panose="02010600030101010101" pitchFamily="2" charset="-122"/>
                <a:cs typeface="Times New Roman" panose="02020603050405020304" pitchFamily="18" charset="0"/>
              </a:rPr>
              <a:t> = </a:t>
            </a:r>
            <a:r>
              <a:rPr lang="en-GB" sz="2000" kern="100" dirty="0">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2000" kern="100" dirty="0">
                <a:latin typeface="Aptos" panose="020B0004020202020204" pitchFamily="34" charset="0"/>
                <a:ea typeface="DengXian" panose="02010600030101010101" pitchFamily="2" charset="-122"/>
                <a:cs typeface="Times New Roman" panose="02020603050405020304" pitchFamily="18" charset="0"/>
              </a:rPr>
              <a:t> + (</a:t>
            </a:r>
            <a:r>
              <a:rPr lang="en-GB" sz="2000" kern="100" dirty="0">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2000" kern="100" dirty="0">
                <a:latin typeface="Aptos" panose="020B0004020202020204" pitchFamily="34" charset="0"/>
                <a:ea typeface="DengXian" panose="02010600030101010101" pitchFamily="2" charset="-122"/>
                <a:cs typeface="Times New Roman" panose="02020603050405020304" pitchFamily="18" charset="0"/>
              </a:rPr>
              <a:t>– </a:t>
            </a:r>
            <a:r>
              <a:rPr lang="en-GB" sz="2000" kern="100" dirty="0">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2000" kern="100" dirty="0">
                <a:latin typeface="Aptos" panose="020B0004020202020204" pitchFamily="34" charset="0"/>
                <a:ea typeface="DengXian" panose="02010600030101010101" pitchFamily="2" charset="-122"/>
                <a:cs typeface="Times New Roman" panose="02020603050405020304" pitchFamily="18" charset="0"/>
              </a:rPr>
              <a:t>  up to the break-even point)</a:t>
            </a:r>
            <a:endParaRPr lang="uk-UA" sz="2000" kern="100" dirty="0">
              <a:latin typeface="Aptos" panose="020B0004020202020204" pitchFamily="34" charset="0"/>
              <a:ea typeface="DengXian" panose="02010600030101010101" pitchFamily="2" charset="-122"/>
              <a:cs typeface="Times New Roman" panose="02020603050405020304" pitchFamily="18" charset="0"/>
            </a:endParaRPr>
          </a:p>
          <a:p>
            <a:pPr>
              <a:lnSpc>
                <a:spcPts val="2520"/>
              </a:lnSpc>
              <a:spcBef>
                <a:spcPct val="0"/>
              </a:spcBef>
            </a:pPr>
            <a:r>
              <a:rPr lang="uk-UA" sz="2000" kern="100" dirty="0">
                <a:latin typeface="Aptos" panose="020B0004020202020204" pitchFamily="34" charset="0"/>
                <a:ea typeface="DengXian" panose="02010600030101010101" pitchFamily="2" charset="-122"/>
                <a:cs typeface="Times New Roman" panose="02020603050405020304" pitchFamily="18" charset="0"/>
              </a:rPr>
              <a:t>(</a:t>
            </a:r>
            <a:r>
              <a:rPr lang="en-GB" sz="2000" kern="100" dirty="0">
                <a:latin typeface="Aptos" panose="020B0004020202020204" pitchFamily="34" charset="0"/>
                <a:ea typeface="DengXian" panose="02010600030101010101" pitchFamily="2" charset="-122"/>
                <a:cs typeface="Times New Roman" panose="02020603050405020304" pitchFamily="18" charset="0"/>
              </a:rPr>
              <a:t>£</a:t>
            </a:r>
            <a:r>
              <a:rPr lang="uk-UA" sz="2800" kern="100" dirty="0">
                <a:latin typeface="Aptos" panose="020B0004020202020204" pitchFamily="34" charset="0"/>
                <a:ea typeface="DengXian" panose="02010600030101010101" pitchFamily="2" charset="-122"/>
                <a:cs typeface="Times New Roman" panose="02020603050405020304" pitchFamily="18" charset="0"/>
              </a:rPr>
              <a:t>4500+</a:t>
            </a:r>
            <a:r>
              <a:rPr lang="en-GB" sz="2800" kern="100" dirty="0">
                <a:latin typeface="Aptos" panose="020B0004020202020204" pitchFamily="34" charset="0"/>
                <a:ea typeface="DengXian" panose="02010600030101010101" pitchFamily="2" charset="-122"/>
                <a:cs typeface="Times New Roman" panose="02020603050405020304" pitchFamily="18" charset="0"/>
              </a:rPr>
              <a:t>£</a:t>
            </a:r>
            <a:r>
              <a:rPr lang="uk-UA" sz="2800" kern="100" dirty="0">
                <a:latin typeface="Aptos" panose="020B0004020202020204" pitchFamily="34" charset="0"/>
                <a:ea typeface="DengXian" panose="02010600030101010101" pitchFamily="2" charset="-122"/>
                <a:cs typeface="Times New Roman" panose="02020603050405020304" pitchFamily="18" charset="0"/>
              </a:rPr>
              <a:t>700+</a:t>
            </a:r>
            <a:r>
              <a:rPr lang="en-GB" sz="2800" kern="100" dirty="0">
                <a:latin typeface="Aptos" panose="020B0004020202020204" pitchFamily="34" charset="0"/>
                <a:ea typeface="DengXian" panose="02010600030101010101" pitchFamily="2" charset="-122"/>
                <a:cs typeface="Times New Roman" panose="02020603050405020304" pitchFamily="18" charset="0"/>
              </a:rPr>
              <a:t>£</a:t>
            </a:r>
            <a:r>
              <a:rPr lang="uk-UA" sz="2800" kern="100" dirty="0">
                <a:latin typeface="Aptos" panose="020B0004020202020204" pitchFamily="34" charset="0"/>
                <a:ea typeface="DengXian" panose="02010600030101010101" pitchFamily="2" charset="-122"/>
                <a:cs typeface="Times New Roman" panose="02020603050405020304" pitchFamily="18" charset="0"/>
              </a:rPr>
              <a:t>550+</a:t>
            </a:r>
            <a:r>
              <a:rPr lang="en-GB" sz="2800" kern="100" dirty="0">
                <a:latin typeface="Aptos" panose="020B0004020202020204" pitchFamily="34" charset="0"/>
                <a:ea typeface="DengXian" panose="02010600030101010101" pitchFamily="2" charset="-122"/>
                <a:cs typeface="Times New Roman" panose="02020603050405020304" pitchFamily="18" charset="0"/>
              </a:rPr>
              <a:t>£</a:t>
            </a:r>
            <a:r>
              <a:rPr lang="uk-UA" sz="2800" kern="100" dirty="0">
                <a:latin typeface="Aptos" panose="020B0004020202020204" pitchFamily="34" charset="0"/>
                <a:ea typeface="DengXian" panose="02010600030101010101" pitchFamily="2" charset="-122"/>
                <a:cs typeface="Times New Roman" panose="02020603050405020304" pitchFamily="18" charset="0"/>
              </a:rPr>
              <a:t>250=</a:t>
            </a:r>
            <a:r>
              <a:rPr lang="en-GB" sz="2800" kern="100" dirty="0">
                <a:latin typeface="Aptos" panose="020B0004020202020204" pitchFamily="34" charset="0"/>
                <a:ea typeface="DengXian" panose="02010600030101010101" pitchFamily="2" charset="-122"/>
                <a:cs typeface="Times New Roman" panose="02020603050405020304" pitchFamily="18" charset="0"/>
              </a:rPr>
              <a:t>£</a:t>
            </a:r>
            <a:r>
              <a:rPr lang="uk-UA" sz="2800" kern="100" dirty="0">
                <a:latin typeface="Aptos" panose="020B0004020202020204" pitchFamily="34" charset="0"/>
                <a:ea typeface="DengXian" panose="02010600030101010101" pitchFamily="2" charset="-122"/>
                <a:cs typeface="Times New Roman" panose="02020603050405020304" pitchFamily="18" charset="0"/>
              </a:rPr>
              <a:t>6000)</a:t>
            </a:r>
            <a:endParaRPr lang="en-GB" sz="2800" kern="100" dirty="0">
              <a:latin typeface="Aptos" panose="020B0004020202020204" pitchFamily="34" charset="0"/>
              <a:ea typeface="DengXian" panose="02010600030101010101" pitchFamily="2" charset="-122"/>
              <a:cs typeface="Times New Roman" panose="02020603050405020304" pitchFamily="18" charset="0"/>
            </a:endParaRPr>
          </a:p>
          <a:p>
            <a:pPr>
              <a:lnSpc>
                <a:spcPts val="2520"/>
              </a:lnSpc>
              <a:spcBef>
                <a:spcPct val="0"/>
              </a:spcBef>
            </a:pPr>
            <a:endParaRPr lang="en-US" sz="2000" b="1" spc="86" dirty="0">
              <a:solidFill>
                <a:srgbClr val="830001"/>
              </a:solidFill>
              <a:latin typeface="Inter Bold"/>
              <a:ea typeface="Inter Bold"/>
              <a:cs typeface="Inter Bold"/>
              <a:sym typeface="Inter Bo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7AF6F-8678-41E0-DCE5-8FB4DDB99D7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7C4AF78-D99E-C262-1F2F-6051851AA6CF}"/>
              </a:ext>
            </a:extLst>
          </p:cNvPr>
          <p:cNvGrpSpPr/>
          <p:nvPr/>
        </p:nvGrpSpPr>
        <p:grpSpPr>
          <a:xfrm>
            <a:off x="0" y="168555"/>
            <a:ext cx="18288000" cy="1720289"/>
            <a:chOff x="0" y="0"/>
            <a:chExt cx="4816593" cy="453080"/>
          </a:xfrm>
        </p:grpSpPr>
        <p:sp>
          <p:nvSpPr>
            <p:cNvPr id="3" name="Freeform 3">
              <a:extLst>
                <a:ext uri="{FF2B5EF4-FFF2-40B4-BE49-F238E27FC236}">
                  <a16:creationId xmlns:a16="http://schemas.microsoft.com/office/drawing/2014/main" id="{93E39F21-8C31-4108-C51B-C7872C6B123D}"/>
                </a:ext>
              </a:extLst>
            </p:cNvPr>
            <p:cNvSpPr/>
            <p:nvPr/>
          </p:nvSpPr>
          <p:spPr>
            <a:xfrm>
              <a:off x="0" y="0"/>
              <a:ext cx="4816592" cy="453080"/>
            </a:xfrm>
            <a:custGeom>
              <a:avLst/>
              <a:gdLst/>
              <a:ahLst/>
              <a:cxnLst/>
              <a:rect l="l" t="t" r="r" b="b"/>
              <a:pathLst>
                <a:path w="4816592" h="453080">
                  <a:moveTo>
                    <a:pt x="0" y="0"/>
                  </a:moveTo>
                  <a:lnTo>
                    <a:pt x="4816592" y="0"/>
                  </a:lnTo>
                  <a:lnTo>
                    <a:pt x="4816592" y="453080"/>
                  </a:lnTo>
                  <a:lnTo>
                    <a:pt x="0" y="453080"/>
                  </a:lnTo>
                  <a:close/>
                </a:path>
              </a:pathLst>
            </a:custGeom>
            <a:solidFill>
              <a:srgbClr val="DBDBDD"/>
            </a:solidFill>
          </p:spPr>
        </p:sp>
        <p:sp>
          <p:nvSpPr>
            <p:cNvPr id="4" name="TextBox 4">
              <a:extLst>
                <a:ext uri="{FF2B5EF4-FFF2-40B4-BE49-F238E27FC236}">
                  <a16:creationId xmlns:a16="http://schemas.microsoft.com/office/drawing/2014/main" id="{A63C1F04-FFC2-41D2-2BE3-53848C6139B1}"/>
                </a:ext>
              </a:extLst>
            </p:cNvPr>
            <p:cNvSpPr txBox="1"/>
            <p:nvPr/>
          </p:nvSpPr>
          <p:spPr>
            <a:xfrm>
              <a:off x="0" y="-57150"/>
              <a:ext cx="4816593" cy="510230"/>
            </a:xfrm>
            <a:prstGeom prst="rect">
              <a:avLst/>
            </a:prstGeom>
          </p:spPr>
          <p:txBody>
            <a:bodyPr lIns="50800" tIns="50800" rIns="50800" bIns="50800" rtlCol="0" anchor="ctr"/>
            <a:lstStyle/>
            <a:p>
              <a:pPr algn="ctr">
                <a:lnSpc>
                  <a:spcPts val="3602"/>
                </a:lnSpc>
              </a:pPr>
              <a:endParaRPr/>
            </a:p>
          </p:txBody>
        </p:sp>
      </p:grpSp>
      <p:sp>
        <p:nvSpPr>
          <p:cNvPr id="7" name="Freeform 7">
            <a:extLst>
              <a:ext uri="{FF2B5EF4-FFF2-40B4-BE49-F238E27FC236}">
                <a16:creationId xmlns:a16="http://schemas.microsoft.com/office/drawing/2014/main" id="{7971DA4B-6524-47C6-5E1C-F5385C1E3B3D}"/>
              </a:ext>
            </a:extLst>
          </p:cNvPr>
          <p:cNvSpPr/>
          <p:nvPr/>
        </p:nvSpPr>
        <p:spPr>
          <a:xfrm>
            <a:off x="17551125" y="4557960"/>
            <a:ext cx="164785" cy="867288"/>
          </a:xfrm>
          <a:custGeom>
            <a:avLst/>
            <a:gdLst/>
            <a:ahLst/>
            <a:cxnLst/>
            <a:rect l="l" t="t" r="r" b="b"/>
            <a:pathLst>
              <a:path w="164785" h="867288">
                <a:moveTo>
                  <a:pt x="0" y="0"/>
                </a:moveTo>
                <a:lnTo>
                  <a:pt x="164785" y="0"/>
                </a:lnTo>
                <a:lnTo>
                  <a:pt x="164785" y="867288"/>
                </a:lnTo>
                <a:lnTo>
                  <a:pt x="0" y="867288"/>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8" name="AutoShape 8">
            <a:extLst>
              <a:ext uri="{FF2B5EF4-FFF2-40B4-BE49-F238E27FC236}">
                <a16:creationId xmlns:a16="http://schemas.microsoft.com/office/drawing/2014/main" id="{34226DE7-0427-0BD9-BEB4-E175EE2C95A3}"/>
              </a:ext>
            </a:extLst>
          </p:cNvPr>
          <p:cNvSpPr/>
          <p:nvPr/>
        </p:nvSpPr>
        <p:spPr>
          <a:xfrm flipV="1">
            <a:off x="9420106" y="1888845"/>
            <a:ext cx="0" cy="4586323"/>
          </a:xfrm>
          <a:prstGeom prst="line">
            <a:avLst/>
          </a:prstGeom>
          <a:ln w="19050" cap="flat">
            <a:solidFill>
              <a:srgbClr val="000000"/>
            </a:solidFill>
            <a:prstDash val="solid"/>
            <a:headEnd type="none" w="sm" len="sm"/>
            <a:tailEnd type="none" w="sm" len="sm"/>
          </a:ln>
        </p:spPr>
      </p:sp>
      <p:sp>
        <p:nvSpPr>
          <p:cNvPr id="10" name="TextBox 10">
            <a:extLst>
              <a:ext uri="{FF2B5EF4-FFF2-40B4-BE49-F238E27FC236}">
                <a16:creationId xmlns:a16="http://schemas.microsoft.com/office/drawing/2014/main" id="{A2C427E0-A7F5-FF5F-E8A0-31B507B50A33}"/>
              </a:ext>
            </a:extLst>
          </p:cNvPr>
          <p:cNvSpPr txBox="1"/>
          <p:nvPr/>
        </p:nvSpPr>
        <p:spPr>
          <a:xfrm>
            <a:off x="10236259" y="324586"/>
            <a:ext cx="5105399" cy="1064650"/>
          </a:xfrm>
          <a:prstGeom prst="rect">
            <a:avLst/>
          </a:prstGeom>
        </p:spPr>
        <p:txBody>
          <a:bodyPr wrap="square" lIns="0" tIns="0" rIns="0" bIns="0" rtlCol="0" anchor="t">
            <a:spAutoFit/>
          </a:bodyPr>
          <a:lstStyle/>
          <a:p>
            <a:pPr>
              <a:lnSpc>
                <a:spcPts val="8959"/>
              </a:lnSpc>
            </a:pPr>
            <a:r>
              <a:rPr lang="en-GB" sz="6600" b="1" dirty="0">
                <a:solidFill>
                  <a:srgbClr val="830001"/>
                </a:solidFill>
                <a:latin typeface="Inter Bold"/>
                <a:ea typeface="Inter Bold"/>
                <a:cs typeface="Inter Bold"/>
                <a:sym typeface="Inter Bold"/>
              </a:rPr>
              <a:t>Conclusion</a:t>
            </a:r>
            <a:endParaRPr lang="en-US" sz="6399" b="1" dirty="0">
              <a:solidFill>
                <a:srgbClr val="830001"/>
              </a:solidFill>
              <a:latin typeface="Inter Bold"/>
              <a:ea typeface="Inter Bold"/>
              <a:cs typeface="Inter Bold"/>
              <a:sym typeface="Inter Bold"/>
            </a:endParaRPr>
          </a:p>
        </p:txBody>
      </p:sp>
      <p:sp>
        <p:nvSpPr>
          <p:cNvPr id="11" name="TextBox 11">
            <a:extLst>
              <a:ext uri="{FF2B5EF4-FFF2-40B4-BE49-F238E27FC236}">
                <a16:creationId xmlns:a16="http://schemas.microsoft.com/office/drawing/2014/main" id="{28C1DFC2-B673-3F70-2011-15FB6802ED0A}"/>
              </a:ext>
            </a:extLst>
          </p:cNvPr>
          <p:cNvSpPr txBox="1"/>
          <p:nvPr/>
        </p:nvSpPr>
        <p:spPr>
          <a:xfrm>
            <a:off x="677442" y="5199671"/>
            <a:ext cx="7894510" cy="3372526"/>
          </a:xfrm>
          <a:prstGeom prst="rect">
            <a:avLst/>
          </a:prstGeom>
        </p:spPr>
        <p:txBody>
          <a:bodyPr lIns="0" tIns="0" rIns="0" bIns="0" rtlCol="0" anchor="t">
            <a:spAutoFit/>
          </a:bodyPr>
          <a:lstStyle/>
          <a:p>
            <a:r>
              <a:rPr lang="en-US" sz="1800" spc="54" dirty="0">
                <a:solidFill>
                  <a:srgbClr val="000000"/>
                </a:solidFill>
                <a:latin typeface="Inter" panose="020B0604020202020204" charset="0"/>
                <a:ea typeface="Inter" panose="020B0604020202020204" charset="0"/>
                <a:cs typeface="Inter"/>
                <a:sym typeface="Inter"/>
              </a:rPr>
              <a:t>   </a:t>
            </a:r>
            <a:r>
              <a:rPr lang="en-GB" sz="2000" dirty="0" err="1">
                <a:latin typeface="Inter" panose="020B0604020202020204" charset="0"/>
                <a:ea typeface="Inter" panose="020B0604020202020204" charset="0"/>
              </a:rPr>
              <a:t>CityFrame</a:t>
            </a:r>
            <a:r>
              <a:rPr lang="en-GB" sz="2000" dirty="0">
                <a:latin typeface="Inter" panose="020B0604020202020204" charset="0"/>
                <a:ea typeface="Inter" panose="020B0604020202020204" charset="0"/>
              </a:rPr>
              <a:t> Tours presents a clear and scalable business concept focused on delivering convenient and structured travel experiences. The business addresses a strong market demand for time-saving and personalised trips, supported by a simple legal structure and cost-efficient management model.</a:t>
            </a:r>
          </a:p>
          <a:p>
            <a:r>
              <a:rPr lang="en-GB" sz="2000" dirty="0">
                <a:latin typeface="Inter" panose="020B0604020202020204" charset="0"/>
                <a:ea typeface="Inter" panose="020B0604020202020204" charset="0"/>
              </a:rPr>
              <a:t>    The financial plan demonstrates that the business can be launched with a relatively low investment while maintaining manageable ongoing costs. Combined with a targeted marketing strategy and growing industry demand, </a:t>
            </a:r>
            <a:r>
              <a:rPr lang="en-GB" sz="2000" dirty="0" err="1">
                <a:latin typeface="Inter" panose="020B0604020202020204" charset="0"/>
                <a:ea typeface="Inter" panose="020B0604020202020204" charset="0"/>
              </a:rPr>
              <a:t>CityFrame</a:t>
            </a:r>
            <a:r>
              <a:rPr lang="en-GB" sz="2000" dirty="0">
                <a:latin typeface="Inter" panose="020B0604020202020204" charset="0"/>
                <a:ea typeface="Inter" panose="020B0604020202020204" charset="0"/>
              </a:rPr>
              <a:t> Tours has strong potential for sustainable growth and profitability.</a:t>
            </a:r>
          </a:p>
          <a:p>
            <a:pPr algn="l">
              <a:lnSpc>
                <a:spcPts val="2520"/>
              </a:lnSpc>
            </a:pPr>
            <a:endParaRPr lang="en-US" sz="1800" spc="54" dirty="0">
              <a:solidFill>
                <a:srgbClr val="000000"/>
              </a:solidFill>
              <a:latin typeface="Inter"/>
              <a:ea typeface="Inter"/>
              <a:cs typeface="Inter"/>
              <a:sym typeface="Inter"/>
            </a:endParaRPr>
          </a:p>
        </p:txBody>
      </p:sp>
      <p:sp>
        <p:nvSpPr>
          <p:cNvPr id="14" name="Freeform 14">
            <a:extLst>
              <a:ext uri="{FF2B5EF4-FFF2-40B4-BE49-F238E27FC236}">
                <a16:creationId xmlns:a16="http://schemas.microsoft.com/office/drawing/2014/main" id="{F088D44F-9EF2-BCA0-F29A-2ED05C6C5C59}"/>
              </a:ext>
            </a:extLst>
          </p:cNvPr>
          <p:cNvSpPr/>
          <p:nvPr/>
        </p:nvSpPr>
        <p:spPr>
          <a:xfrm>
            <a:off x="10236260" y="3006902"/>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5" name="TextBox 15">
            <a:extLst>
              <a:ext uri="{FF2B5EF4-FFF2-40B4-BE49-F238E27FC236}">
                <a16:creationId xmlns:a16="http://schemas.microsoft.com/office/drawing/2014/main" id="{44E5C404-57F5-8A1D-0A1C-93AC9DC96B10}"/>
              </a:ext>
            </a:extLst>
          </p:cNvPr>
          <p:cNvSpPr txBox="1"/>
          <p:nvPr/>
        </p:nvSpPr>
        <p:spPr>
          <a:xfrm>
            <a:off x="11200622" y="3043865"/>
            <a:ext cx="3834805" cy="359073"/>
          </a:xfrm>
          <a:prstGeom prst="rect">
            <a:avLst/>
          </a:prstGeom>
        </p:spPr>
        <p:txBody>
          <a:bodyPr wrap="square" lIns="0" tIns="0" rIns="0" bIns="0" rtlCol="0" anchor="t">
            <a:spAutoFit/>
          </a:bodyPr>
          <a:lstStyle/>
          <a:p>
            <a:pPr>
              <a:lnSpc>
                <a:spcPts val="2800"/>
              </a:lnSpc>
            </a:pPr>
            <a:r>
              <a:rPr lang="en-GB" sz="2400" b="1" dirty="0"/>
              <a:t>Clear business concept</a:t>
            </a:r>
            <a:endParaRPr lang="en-US" sz="2400" b="1" spc="60" dirty="0">
              <a:solidFill>
                <a:srgbClr val="000000"/>
              </a:solidFill>
              <a:latin typeface="Inter Bold"/>
              <a:ea typeface="Inter Bold"/>
              <a:cs typeface="Inter Bold"/>
              <a:sym typeface="Inter Bold"/>
            </a:endParaRPr>
          </a:p>
        </p:txBody>
      </p:sp>
      <p:sp>
        <p:nvSpPr>
          <p:cNvPr id="17" name="Freeform 17">
            <a:extLst>
              <a:ext uri="{FF2B5EF4-FFF2-40B4-BE49-F238E27FC236}">
                <a16:creationId xmlns:a16="http://schemas.microsoft.com/office/drawing/2014/main" id="{5B989C78-2777-D39A-AA76-94FF62EBFBF3}"/>
              </a:ext>
            </a:extLst>
          </p:cNvPr>
          <p:cNvSpPr/>
          <p:nvPr/>
        </p:nvSpPr>
        <p:spPr>
          <a:xfrm>
            <a:off x="10236259" y="3913361"/>
            <a:ext cx="379851" cy="379851"/>
          </a:xfrm>
          <a:custGeom>
            <a:avLst/>
            <a:gdLst/>
            <a:ahLst/>
            <a:cxnLst/>
            <a:rect l="l" t="t" r="r" b="b"/>
            <a:pathLst>
              <a:path w="379851" h="379851">
                <a:moveTo>
                  <a:pt x="0" y="0"/>
                </a:moveTo>
                <a:lnTo>
                  <a:pt x="379851" y="0"/>
                </a:lnTo>
                <a:lnTo>
                  <a:pt x="379851" y="379850"/>
                </a:lnTo>
                <a:lnTo>
                  <a:pt x="0" y="37985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8" name="TextBox 18">
            <a:extLst>
              <a:ext uri="{FF2B5EF4-FFF2-40B4-BE49-F238E27FC236}">
                <a16:creationId xmlns:a16="http://schemas.microsoft.com/office/drawing/2014/main" id="{C5EF46B1-A4CC-ABE0-355F-6E18568312A3}"/>
              </a:ext>
            </a:extLst>
          </p:cNvPr>
          <p:cNvSpPr txBox="1"/>
          <p:nvPr/>
        </p:nvSpPr>
        <p:spPr>
          <a:xfrm>
            <a:off x="11200622" y="3936031"/>
            <a:ext cx="3666385" cy="359073"/>
          </a:xfrm>
          <a:prstGeom prst="rect">
            <a:avLst/>
          </a:prstGeom>
        </p:spPr>
        <p:txBody>
          <a:bodyPr wrap="square" lIns="0" tIns="0" rIns="0" bIns="0" rtlCol="0" anchor="t">
            <a:spAutoFit/>
          </a:bodyPr>
          <a:lstStyle/>
          <a:p>
            <a:pPr>
              <a:lnSpc>
                <a:spcPts val="2800"/>
              </a:lnSpc>
            </a:pPr>
            <a:r>
              <a:rPr lang="en-GB" sz="2400" b="1" dirty="0"/>
              <a:t>Low-risk financial structure</a:t>
            </a:r>
            <a:endParaRPr lang="en-US" sz="2400" b="1" spc="60" dirty="0">
              <a:solidFill>
                <a:srgbClr val="000000"/>
              </a:solidFill>
              <a:latin typeface="Inter Bold"/>
              <a:ea typeface="Inter Bold"/>
              <a:cs typeface="Inter Bold"/>
              <a:sym typeface="Inter Bold"/>
            </a:endParaRPr>
          </a:p>
        </p:txBody>
      </p:sp>
      <p:sp>
        <p:nvSpPr>
          <p:cNvPr id="20" name="Freeform 20">
            <a:extLst>
              <a:ext uri="{FF2B5EF4-FFF2-40B4-BE49-F238E27FC236}">
                <a16:creationId xmlns:a16="http://schemas.microsoft.com/office/drawing/2014/main" id="{EEFBC332-7D4B-1838-FD8F-306EDCEDEEB5}"/>
              </a:ext>
            </a:extLst>
          </p:cNvPr>
          <p:cNvSpPr/>
          <p:nvPr/>
        </p:nvSpPr>
        <p:spPr>
          <a:xfrm>
            <a:off x="10268260" y="4819820"/>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1" name="TextBox 21">
            <a:extLst>
              <a:ext uri="{FF2B5EF4-FFF2-40B4-BE49-F238E27FC236}">
                <a16:creationId xmlns:a16="http://schemas.microsoft.com/office/drawing/2014/main" id="{6FF9B9B3-C06C-0346-A047-06C7E27E8BB4}"/>
              </a:ext>
            </a:extLst>
          </p:cNvPr>
          <p:cNvSpPr txBox="1"/>
          <p:nvPr/>
        </p:nvSpPr>
        <p:spPr>
          <a:xfrm>
            <a:off x="11200622" y="4803491"/>
            <a:ext cx="3666383" cy="359073"/>
          </a:xfrm>
          <a:prstGeom prst="rect">
            <a:avLst/>
          </a:prstGeom>
        </p:spPr>
        <p:txBody>
          <a:bodyPr wrap="square" lIns="0" tIns="0" rIns="0" bIns="0" rtlCol="0" anchor="t">
            <a:spAutoFit/>
          </a:bodyPr>
          <a:lstStyle/>
          <a:p>
            <a:pPr>
              <a:lnSpc>
                <a:spcPts val="2800"/>
              </a:lnSpc>
            </a:pPr>
            <a:r>
              <a:rPr lang="en-GB" sz="2400" b="1" dirty="0"/>
              <a:t>Strong market demand</a:t>
            </a:r>
            <a:endParaRPr lang="en-US" sz="2400" b="1" spc="60" dirty="0">
              <a:solidFill>
                <a:srgbClr val="000000"/>
              </a:solidFill>
              <a:latin typeface="Inter Bold"/>
              <a:ea typeface="Inter Bold"/>
              <a:cs typeface="Inter Bold"/>
              <a:sym typeface="Inter Bold"/>
            </a:endParaRPr>
          </a:p>
        </p:txBody>
      </p:sp>
      <p:sp>
        <p:nvSpPr>
          <p:cNvPr id="23" name="Freeform 23">
            <a:extLst>
              <a:ext uri="{FF2B5EF4-FFF2-40B4-BE49-F238E27FC236}">
                <a16:creationId xmlns:a16="http://schemas.microsoft.com/office/drawing/2014/main" id="{10944524-ED1A-37D8-E30B-6F7D9E00CA6B}"/>
              </a:ext>
            </a:extLst>
          </p:cNvPr>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4"/>
                </a:ext>
              </a:extLst>
            </a:blip>
            <a:stretch>
              <a:fillRect/>
            </a:stretch>
          </a:blipFill>
        </p:spPr>
      </p:sp>
      <p:sp>
        <p:nvSpPr>
          <p:cNvPr id="24" name="Freeform 24">
            <a:extLst>
              <a:ext uri="{FF2B5EF4-FFF2-40B4-BE49-F238E27FC236}">
                <a16:creationId xmlns:a16="http://schemas.microsoft.com/office/drawing/2014/main" id="{FB5132B9-2A02-B99E-0125-88612CFF7842}"/>
              </a:ext>
            </a:extLst>
          </p:cNvPr>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25" name="Freeform 20">
            <a:extLst>
              <a:ext uri="{FF2B5EF4-FFF2-40B4-BE49-F238E27FC236}">
                <a16:creationId xmlns:a16="http://schemas.microsoft.com/office/drawing/2014/main" id="{B4030289-FB26-23C6-31FA-293551A52262}"/>
              </a:ext>
            </a:extLst>
          </p:cNvPr>
          <p:cNvSpPr/>
          <p:nvPr/>
        </p:nvSpPr>
        <p:spPr>
          <a:xfrm>
            <a:off x="10268260" y="5726279"/>
            <a:ext cx="379851" cy="379851"/>
          </a:xfrm>
          <a:custGeom>
            <a:avLst/>
            <a:gdLst/>
            <a:ahLst/>
            <a:cxnLst/>
            <a:rect l="l" t="t" r="r" b="b"/>
            <a:pathLst>
              <a:path w="379851" h="379851">
                <a:moveTo>
                  <a:pt x="0" y="0"/>
                </a:moveTo>
                <a:lnTo>
                  <a:pt x="379851" y="0"/>
                </a:lnTo>
                <a:lnTo>
                  <a:pt x="379851" y="379851"/>
                </a:lnTo>
                <a:lnTo>
                  <a:pt x="0" y="37985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TextBox 21">
            <a:extLst>
              <a:ext uri="{FF2B5EF4-FFF2-40B4-BE49-F238E27FC236}">
                <a16:creationId xmlns:a16="http://schemas.microsoft.com/office/drawing/2014/main" id="{8A8F4E29-EAD6-98ED-74A1-C0BB53271866}"/>
              </a:ext>
            </a:extLst>
          </p:cNvPr>
          <p:cNvSpPr txBox="1"/>
          <p:nvPr/>
        </p:nvSpPr>
        <p:spPr>
          <a:xfrm>
            <a:off x="11200622" y="5747057"/>
            <a:ext cx="3666383" cy="359073"/>
          </a:xfrm>
          <a:prstGeom prst="rect">
            <a:avLst/>
          </a:prstGeom>
        </p:spPr>
        <p:txBody>
          <a:bodyPr wrap="square" lIns="0" tIns="0" rIns="0" bIns="0" rtlCol="0" anchor="t">
            <a:spAutoFit/>
          </a:bodyPr>
          <a:lstStyle/>
          <a:p>
            <a:pPr>
              <a:lnSpc>
                <a:spcPts val="2800"/>
              </a:lnSpc>
            </a:pPr>
            <a:r>
              <a:rPr lang="en-GB" sz="2400" b="1" dirty="0"/>
              <a:t>High growth potential</a:t>
            </a:r>
            <a:endParaRPr lang="en-US" sz="2400" b="1" spc="60" dirty="0">
              <a:solidFill>
                <a:srgbClr val="000000"/>
              </a:solidFill>
              <a:latin typeface="Inter Bold"/>
              <a:ea typeface="Inter Bold"/>
              <a:cs typeface="Inter Bold"/>
              <a:sym typeface="Inter Bold"/>
            </a:endParaRPr>
          </a:p>
        </p:txBody>
      </p:sp>
      <p:pic>
        <p:nvPicPr>
          <p:cNvPr id="30" name="Picture 29">
            <a:extLst>
              <a:ext uri="{FF2B5EF4-FFF2-40B4-BE49-F238E27FC236}">
                <a16:creationId xmlns:a16="http://schemas.microsoft.com/office/drawing/2014/main" id="{CC2BCF3D-420F-13E8-8AE1-0737C8A8D7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4786" y="568177"/>
            <a:ext cx="7894509" cy="3725035"/>
          </a:xfrm>
          <a:prstGeom prst="rect">
            <a:avLst/>
          </a:prstGeom>
        </p:spPr>
      </p:pic>
      <p:pic>
        <p:nvPicPr>
          <p:cNvPr id="34" name="Picture 33">
            <a:extLst>
              <a:ext uri="{FF2B5EF4-FFF2-40B4-BE49-F238E27FC236}">
                <a16:creationId xmlns:a16="http://schemas.microsoft.com/office/drawing/2014/main" id="{B13A03F4-B736-3C5E-F997-5679C0B8E6A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230816" y="6522149"/>
            <a:ext cx="5222439" cy="3472922"/>
          </a:xfrm>
          <a:prstGeom prst="rect">
            <a:avLst/>
          </a:prstGeom>
        </p:spPr>
      </p:pic>
    </p:spTree>
    <p:extLst>
      <p:ext uri="{BB962C8B-B14F-4D97-AF65-F5344CB8AC3E}">
        <p14:creationId xmlns:p14="http://schemas.microsoft.com/office/powerpoint/2010/main" val="2950915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433091" y="5684113"/>
            <a:ext cx="164785" cy="867288"/>
          </a:xfrm>
          <a:custGeom>
            <a:avLst/>
            <a:gdLst/>
            <a:ahLst/>
            <a:cxnLst/>
            <a:rect l="l" t="t" r="r" b="b"/>
            <a:pathLst>
              <a:path w="164785" h="867288">
                <a:moveTo>
                  <a:pt x="0" y="0"/>
                </a:moveTo>
                <a:lnTo>
                  <a:pt x="164785" y="0"/>
                </a:lnTo>
                <a:lnTo>
                  <a:pt x="164785" y="867289"/>
                </a:lnTo>
                <a:lnTo>
                  <a:pt x="0" y="867289"/>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3" name="Freeform 3"/>
          <p:cNvSpPr/>
          <p:nvPr/>
        </p:nvSpPr>
        <p:spPr>
          <a:xfrm flipH="1" flipV="1">
            <a:off x="16567711" y="8566711"/>
            <a:ext cx="1720289" cy="1720289"/>
          </a:xfrm>
          <a:custGeom>
            <a:avLst/>
            <a:gdLst/>
            <a:ahLst/>
            <a:cxnLst/>
            <a:rect l="l" t="t" r="r" b="b"/>
            <a:pathLst>
              <a:path w="1720289" h="1720289">
                <a:moveTo>
                  <a:pt x="1720289" y="1720289"/>
                </a:moveTo>
                <a:lnTo>
                  <a:pt x="0" y="1720289"/>
                </a:lnTo>
                <a:lnTo>
                  <a:pt x="0" y="0"/>
                </a:lnTo>
                <a:lnTo>
                  <a:pt x="1720289" y="0"/>
                </a:lnTo>
                <a:lnTo>
                  <a:pt x="1720289" y="1720289"/>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5400000">
            <a:off x="16327453" y="8692415"/>
            <a:ext cx="647581" cy="1216114"/>
          </a:xfrm>
          <a:custGeom>
            <a:avLst/>
            <a:gdLst/>
            <a:ahLst/>
            <a:cxnLst/>
            <a:rect l="l" t="t" r="r" b="b"/>
            <a:pathLst>
              <a:path w="647581" h="1216114">
                <a:moveTo>
                  <a:pt x="0" y="0"/>
                </a:moveTo>
                <a:lnTo>
                  <a:pt x="647580" y="0"/>
                </a:lnTo>
                <a:lnTo>
                  <a:pt x="647580" y="1216114"/>
                </a:lnTo>
                <a:lnTo>
                  <a:pt x="0" y="1216114"/>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838200" y="836295"/>
            <a:ext cx="16230600" cy="8115300"/>
          </a:xfrm>
          <a:custGeom>
            <a:avLst/>
            <a:gdLst/>
            <a:ahLst/>
            <a:cxnLst/>
            <a:rect l="l" t="t" r="r" b="b"/>
            <a:pathLst>
              <a:path w="16230600" h="8115300">
                <a:moveTo>
                  <a:pt x="0" y="0"/>
                </a:moveTo>
                <a:lnTo>
                  <a:pt x="16230600" y="0"/>
                </a:lnTo>
                <a:lnTo>
                  <a:pt x="16230600" y="8115300"/>
                </a:lnTo>
                <a:lnTo>
                  <a:pt x="0" y="8115300"/>
                </a:lnTo>
                <a:lnTo>
                  <a:pt x="0" y="0"/>
                </a:lnTo>
                <a:close/>
              </a:path>
            </a:pathLst>
          </a:custGeom>
          <a:blipFill>
            <a:blip r:embed="rId5"/>
            <a:stretch>
              <a:fillRect/>
            </a:stretch>
          </a:blipFill>
        </p:spPr>
      </p:sp>
      <p:sp>
        <p:nvSpPr>
          <p:cNvPr id="7" name="TextBox 7"/>
          <p:cNvSpPr txBox="1"/>
          <p:nvPr/>
        </p:nvSpPr>
        <p:spPr>
          <a:xfrm>
            <a:off x="4936587" y="8239254"/>
            <a:ext cx="96607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Email</a:t>
            </a:r>
          </a:p>
        </p:txBody>
      </p:sp>
      <p:sp>
        <p:nvSpPr>
          <p:cNvPr id="8" name="TextBox 8"/>
          <p:cNvSpPr txBox="1"/>
          <p:nvPr/>
        </p:nvSpPr>
        <p:spPr>
          <a:xfrm>
            <a:off x="6101964" y="8239254"/>
            <a:ext cx="341230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 hello@reallygreatsite.com</a:t>
            </a:r>
          </a:p>
        </p:txBody>
      </p:sp>
      <p:sp>
        <p:nvSpPr>
          <p:cNvPr id="9" name="TextBox 9"/>
          <p:cNvSpPr txBox="1"/>
          <p:nvPr/>
        </p:nvSpPr>
        <p:spPr>
          <a:xfrm>
            <a:off x="4936587" y="8951595"/>
            <a:ext cx="96607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Phone</a:t>
            </a:r>
          </a:p>
        </p:txBody>
      </p:sp>
      <p:sp>
        <p:nvSpPr>
          <p:cNvPr id="10" name="TextBox 10"/>
          <p:cNvSpPr txBox="1"/>
          <p:nvPr/>
        </p:nvSpPr>
        <p:spPr>
          <a:xfrm>
            <a:off x="6101964" y="8951595"/>
            <a:ext cx="341230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 +123-456-7890</a:t>
            </a:r>
          </a:p>
        </p:txBody>
      </p:sp>
      <p:sp>
        <p:nvSpPr>
          <p:cNvPr id="11" name="TextBox 11"/>
          <p:cNvSpPr txBox="1"/>
          <p:nvPr/>
        </p:nvSpPr>
        <p:spPr>
          <a:xfrm>
            <a:off x="10325311" y="8239254"/>
            <a:ext cx="966073"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Webiste</a:t>
            </a:r>
          </a:p>
        </p:txBody>
      </p:sp>
      <p:sp>
        <p:nvSpPr>
          <p:cNvPr id="12" name="TextBox 12"/>
          <p:cNvSpPr txBox="1"/>
          <p:nvPr/>
        </p:nvSpPr>
        <p:spPr>
          <a:xfrm>
            <a:off x="10325311" y="8951595"/>
            <a:ext cx="1073836" cy="306705"/>
          </a:xfrm>
          <a:prstGeom prst="rect">
            <a:avLst/>
          </a:prstGeom>
        </p:spPr>
        <p:txBody>
          <a:bodyPr lIns="0" tIns="0" rIns="0" bIns="0" rtlCol="0" anchor="t">
            <a:spAutoFit/>
          </a:bodyPr>
          <a:lstStyle/>
          <a:p>
            <a:pPr algn="l">
              <a:lnSpc>
                <a:spcPts val="2520"/>
              </a:lnSpc>
            </a:pPr>
            <a:r>
              <a:rPr lang="en-US" sz="1800" spc="54">
                <a:solidFill>
                  <a:srgbClr val="FFFFFF"/>
                </a:solidFill>
                <a:latin typeface="Inter"/>
                <a:ea typeface="Inter"/>
                <a:cs typeface="Inter"/>
                <a:sym typeface="Inter"/>
              </a:rPr>
              <a:t>Address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1143</Words>
  <Application>Microsoft Office PowerPoint</Application>
  <PresentationFormat>Custom</PresentationFormat>
  <Paragraphs>242</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Inter Bold</vt:lpstr>
      <vt:lpstr>Inter Medium</vt:lpstr>
      <vt:lpstr>Calibri</vt:lpstr>
      <vt:lpstr>Inter</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Ingoude Company</dc:title>
  <cp:lastModifiedBy>Оля Яцина</cp:lastModifiedBy>
  <cp:revision>1</cp:revision>
  <dcterms:created xsi:type="dcterms:W3CDTF">2006-08-16T00:00:00Z</dcterms:created>
  <dcterms:modified xsi:type="dcterms:W3CDTF">2026-04-18T11:23:01Z</dcterms:modified>
  <dc:identifier>DAHGo_nfX1s</dc:identifier>
</cp:coreProperties>
</file>