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18"/>
  </p:notesMasterIdLst>
  <p:sldIdLst>
    <p:sldId id="256" r:id="rId2"/>
    <p:sldId id="260" r:id="rId3"/>
    <p:sldId id="261" r:id="rId4"/>
    <p:sldId id="273" r:id="rId5"/>
    <p:sldId id="274"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F5223012-F887-4C5D-9AC7-61B0E99125AF}" type="datetimeFigureOut">
              <a:rPr lang="en-GB"/>
              <a:pPr>
                <a:defRPr/>
              </a:pPr>
              <a:t>30/01/2017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EF1C14D-374E-42D5-B8CF-C8D149FA79E9}" type="slidenum">
              <a:rPr lang="en-GB"/>
              <a:pPr>
                <a:defRPr/>
              </a:pPr>
              <a:t>‹#›</a:t>
            </a:fld>
            <a:endParaRPr lang="en-GB"/>
          </a:p>
        </p:txBody>
      </p:sp>
    </p:spTree>
    <p:extLst>
      <p:ext uri="{BB962C8B-B14F-4D97-AF65-F5344CB8AC3E}">
        <p14:creationId xmlns:p14="http://schemas.microsoft.com/office/powerpoint/2010/main" val="42127167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FD6657C4-C9AA-44AA-AE90-F120EE4B9344}" type="datetimeFigureOut">
              <a:rPr lang="en-GB"/>
              <a:pPr>
                <a:defRPr/>
              </a:pPr>
              <a:t>30/01/2017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E3D118F5-8A19-424A-8288-20AAD5B0DE0F}" type="slidenum">
              <a:rPr lang="en-GB"/>
              <a:pPr>
                <a:defRPr/>
              </a:pPr>
              <a:t>‹#›</a:t>
            </a:fld>
            <a:endParaRPr lang="en-GB"/>
          </a:p>
        </p:txBody>
      </p:sp>
    </p:spTree>
    <p:extLst>
      <p:ext uri="{BB962C8B-B14F-4D97-AF65-F5344CB8AC3E}">
        <p14:creationId xmlns:p14="http://schemas.microsoft.com/office/powerpoint/2010/main" val="3083088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C54ECB12-ED77-4F0F-A0F4-EBBA956DEF35}" type="slidenum">
              <a:rPr lang="en-GB"/>
              <a:pPr>
                <a:defRPr/>
              </a:pPr>
              <a:t>‹#›</a:t>
            </a:fld>
            <a:endParaRPr lang="en-GB"/>
          </a:p>
        </p:txBody>
      </p:sp>
    </p:spTree>
    <p:extLst>
      <p:ext uri="{BB962C8B-B14F-4D97-AF65-F5344CB8AC3E}">
        <p14:creationId xmlns:p14="http://schemas.microsoft.com/office/powerpoint/2010/main" val="1900057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C9BBAD04-85FF-4178-8985-D89B5243B531}" type="datetimeFigureOut">
              <a:rPr lang="en-GB"/>
              <a:pPr>
                <a:defRPr/>
              </a:pPr>
              <a:t>30/01/2017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581DE85-895A-4591-9786-CE95792738E3}" type="slidenum">
              <a:rPr lang="en-GB"/>
              <a:pPr>
                <a:defRPr/>
              </a:pPr>
              <a:t>‹#›</a:t>
            </a:fld>
            <a:endParaRPr lang="en-GB"/>
          </a:p>
        </p:txBody>
      </p:sp>
    </p:spTree>
    <p:extLst>
      <p:ext uri="{BB962C8B-B14F-4D97-AF65-F5344CB8AC3E}">
        <p14:creationId xmlns:p14="http://schemas.microsoft.com/office/powerpoint/2010/main" val="787273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5162D06C-49E1-4DE7-A193-90CF97F29986}" type="datetimeFigureOut">
              <a:rPr lang="en-GB"/>
              <a:pPr>
                <a:defRPr/>
              </a:pPr>
              <a:t>30/01/2017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4230708B-A781-48AF-B385-DD86B50D80E8}" type="slidenum">
              <a:rPr lang="en-GB"/>
              <a:pPr>
                <a:defRPr/>
              </a:pPr>
              <a:t>‹#›</a:t>
            </a:fld>
            <a:endParaRPr lang="en-GB"/>
          </a:p>
        </p:txBody>
      </p:sp>
    </p:spTree>
    <p:extLst>
      <p:ext uri="{BB962C8B-B14F-4D97-AF65-F5344CB8AC3E}">
        <p14:creationId xmlns:p14="http://schemas.microsoft.com/office/powerpoint/2010/main" val="374726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CC7C7401-89ED-4F90-A346-35C5FF1EC167}" type="datetimeFigureOut">
              <a:rPr lang="en-GB"/>
              <a:pPr>
                <a:defRPr/>
              </a:pPr>
              <a:t>30/01/2017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2293260D-4949-4D09-B9D8-00B2989460EF}" type="slidenum">
              <a:rPr lang="en-GB"/>
              <a:pPr>
                <a:defRPr/>
              </a:pPr>
              <a:t>‹#›</a:t>
            </a:fld>
            <a:endParaRPr lang="en-GB"/>
          </a:p>
        </p:txBody>
      </p:sp>
    </p:spTree>
    <p:extLst>
      <p:ext uri="{BB962C8B-B14F-4D97-AF65-F5344CB8AC3E}">
        <p14:creationId xmlns:p14="http://schemas.microsoft.com/office/powerpoint/2010/main" val="3350795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6DACCE7-ED25-481A-906C-D5DB122FA02D}" type="datetimeFigureOut">
              <a:rPr lang="en-GB"/>
              <a:pPr>
                <a:defRPr/>
              </a:pPr>
              <a:t>30/01/2017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62AA1D12-2517-421D-8D7A-750B67391154}" type="slidenum">
              <a:rPr lang="en-GB"/>
              <a:pPr>
                <a:defRPr/>
              </a:pPr>
              <a:t>‹#›</a:t>
            </a:fld>
            <a:endParaRPr lang="en-GB"/>
          </a:p>
        </p:txBody>
      </p:sp>
    </p:spTree>
    <p:extLst>
      <p:ext uri="{BB962C8B-B14F-4D97-AF65-F5344CB8AC3E}">
        <p14:creationId xmlns:p14="http://schemas.microsoft.com/office/powerpoint/2010/main" val="69627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5F2C19-4476-45FA-A66C-117DA69C4727}" type="datetimeFigureOut">
              <a:rPr lang="en-GB"/>
              <a:pPr>
                <a:defRPr/>
              </a:pPr>
              <a:t>30/01/2017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07C7DF32-CE1B-4A6A-BB88-657BE0B3A051}" type="slidenum">
              <a:rPr lang="en-GB"/>
              <a:pPr>
                <a:defRPr/>
              </a:pPr>
              <a:t>‹#›</a:t>
            </a:fld>
            <a:endParaRPr lang="en-GB"/>
          </a:p>
        </p:txBody>
      </p:sp>
    </p:spTree>
    <p:extLst>
      <p:ext uri="{BB962C8B-B14F-4D97-AF65-F5344CB8AC3E}">
        <p14:creationId xmlns:p14="http://schemas.microsoft.com/office/powerpoint/2010/main" val="149040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A93E007C-BBB3-4A9F-BACA-14186040AC6B}" type="datetimeFigureOut">
              <a:rPr lang="en-GB"/>
              <a:pPr>
                <a:defRPr/>
              </a:pPr>
              <a:t>30/01/2017</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7D76C73F-DB86-4233-92FC-7D2248B31907}" type="slidenum">
              <a:rPr lang="en-GB"/>
              <a:pPr>
                <a:defRPr/>
              </a:pPr>
              <a:t>‹#›</a:t>
            </a:fld>
            <a:endParaRPr lang="en-GB"/>
          </a:p>
        </p:txBody>
      </p:sp>
    </p:spTree>
    <p:extLst>
      <p:ext uri="{BB962C8B-B14F-4D97-AF65-F5344CB8AC3E}">
        <p14:creationId xmlns:p14="http://schemas.microsoft.com/office/powerpoint/2010/main" val="2106156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2CC55B11-119C-4D7A-B200-7B9464E1B9CE}" type="datetimeFigureOut">
              <a:rPr lang="en-GB"/>
              <a:pPr>
                <a:defRPr/>
              </a:pPr>
              <a:t>30/01/2017</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5D79C087-C5B3-4C2F-9364-83DF5ACA300C}" type="slidenum">
              <a:rPr lang="en-GB"/>
              <a:pPr>
                <a:defRPr/>
              </a:pPr>
              <a:t>‹#›</a:t>
            </a:fld>
            <a:endParaRPr lang="en-GB"/>
          </a:p>
        </p:txBody>
      </p:sp>
    </p:spTree>
    <p:extLst>
      <p:ext uri="{BB962C8B-B14F-4D97-AF65-F5344CB8AC3E}">
        <p14:creationId xmlns:p14="http://schemas.microsoft.com/office/powerpoint/2010/main" val="912748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D8029735-BC19-441B-838E-78EAD4A5BD72}" type="datetimeFigureOut">
              <a:rPr lang="en-GB"/>
              <a:pPr>
                <a:defRPr/>
              </a:pPr>
              <a:t>30/01/2017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790DE8C5-90ED-4362-820E-ABA414913732}" type="slidenum">
              <a:rPr lang="en-GB"/>
              <a:pPr>
                <a:defRPr/>
              </a:pPr>
              <a:t>‹#›</a:t>
            </a:fld>
            <a:endParaRPr lang="en-GB"/>
          </a:p>
        </p:txBody>
      </p:sp>
    </p:spTree>
    <p:extLst>
      <p:ext uri="{BB962C8B-B14F-4D97-AF65-F5344CB8AC3E}">
        <p14:creationId xmlns:p14="http://schemas.microsoft.com/office/powerpoint/2010/main" val="1828406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0021876-79FC-41E6-B1C0-8E80B81E1637}" type="datetimeFigureOut">
              <a:rPr lang="en-GB"/>
              <a:pPr>
                <a:defRPr/>
              </a:pPr>
              <a:t>30/01/2017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E18E344D-81B8-4B9A-A974-CEB64E2DB540}" type="slidenum">
              <a:rPr lang="en-GB"/>
              <a:pPr>
                <a:defRPr/>
              </a:pPr>
              <a:t>‹#›</a:t>
            </a:fld>
            <a:endParaRPr lang="en-GB"/>
          </a:p>
        </p:txBody>
      </p:sp>
    </p:spTree>
    <p:extLst>
      <p:ext uri="{BB962C8B-B14F-4D97-AF65-F5344CB8AC3E}">
        <p14:creationId xmlns:p14="http://schemas.microsoft.com/office/powerpoint/2010/main" val="381774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457200" y="1600200"/>
            <a:ext cx="4038600" cy="4530725"/>
          </a:xfrm>
        </p:spPr>
        <p:txBody>
          <a:bodyPr/>
          <a:lstStyle/>
          <a:p>
            <a:pPr lvl="0"/>
            <a:endParaRPr lang="en-GB" noProof="0" smtClean="0"/>
          </a:p>
        </p:txBody>
      </p:sp>
      <p:sp>
        <p:nvSpPr>
          <p:cNvPr id="4" name="Text Placeholder 3"/>
          <p:cNvSpPr>
            <a:spLocks noGrp="1"/>
          </p:cNvSpPr>
          <p:nvPr>
            <p:ph type="body"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4"/>
          <p:cNvSpPr>
            <a:spLocks noGrp="1" noChangeArrowheads="1"/>
          </p:cNvSpPr>
          <p:nvPr>
            <p:ph type="dt" sz="half" idx="10"/>
          </p:nvPr>
        </p:nvSpPr>
        <p:spPr>
          <a:ln/>
        </p:spPr>
        <p:txBody>
          <a:bodyPr/>
          <a:lstStyle>
            <a:lvl1pPr>
              <a:defRPr/>
            </a:lvl1pPr>
          </a:lstStyle>
          <a:p>
            <a:pPr>
              <a:defRPr/>
            </a:pPr>
            <a:endParaRPr lang="en-GB"/>
          </a:p>
        </p:txBody>
      </p:sp>
      <p:sp>
        <p:nvSpPr>
          <p:cNvPr id="6" name="Rectangle 45"/>
          <p:cNvSpPr>
            <a:spLocks noGrp="1" noChangeArrowheads="1"/>
          </p:cNvSpPr>
          <p:nvPr>
            <p:ph type="ftr" sz="quarter" idx="11"/>
          </p:nvPr>
        </p:nvSpPr>
        <p:spPr>
          <a:ln/>
        </p:spPr>
        <p:txBody>
          <a:bodyPr/>
          <a:lstStyle>
            <a:lvl1pPr>
              <a:defRPr/>
            </a:lvl1pPr>
          </a:lstStyle>
          <a:p>
            <a:pPr>
              <a:defRPr/>
            </a:pPr>
            <a:endParaRPr lang="en-GB"/>
          </a:p>
        </p:txBody>
      </p:sp>
      <p:sp>
        <p:nvSpPr>
          <p:cNvPr id="7" name="Rectangle 46"/>
          <p:cNvSpPr>
            <a:spLocks noGrp="1" noChangeArrowheads="1"/>
          </p:cNvSpPr>
          <p:nvPr>
            <p:ph type="sldNum" sz="quarter" idx="12"/>
          </p:nvPr>
        </p:nvSpPr>
        <p:spPr>
          <a:ln/>
        </p:spPr>
        <p:txBody>
          <a:bodyPr/>
          <a:lstStyle>
            <a:lvl1pPr>
              <a:defRPr/>
            </a:lvl1pPr>
          </a:lstStyle>
          <a:p>
            <a:pPr>
              <a:defRPr/>
            </a:pPr>
            <a:fld id="{A816EF31-1E7D-4116-BD40-AA6C215362D3}" type="slidenum">
              <a:rPr lang="en-GB"/>
              <a:pPr>
                <a:defRPr/>
              </a:pPr>
              <a:t>‹#›</a:t>
            </a:fld>
            <a:endParaRPr lang="en-GB"/>
          </a:p>
        </p:txBody>
      </p:sp>
    </p:spTree>
    <p:extLst>
      <p:ext uri="{BB962C8B-B14F-4D97-AF65-F5344CB8AC3E}">
        <p14:creationId xmlns:p14="http://schemas.microsoft.com/office/powerpoint/2010/main" val="422955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DC2D667E-89C3-40FB-A88E-378C73F1FDC9}" type="datetimeFigureOut">
              <a:rPr lang="en-GB"/>
              <a:pPr>
                <a:defRPr/>
              </a:pPr>
              <a:t>30/01/2017</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5CDEACCD-8DE9-4FB3-9924-B58A579FCE3C}"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 id="2147483856" r:id="rId12"/>
  </p:sldLayoutIdLst>
  <p:txStyles>
    <p:titleStyle>
      <a:lvl1pPr algn="l" rtl="0" eaLnBrk="1" fontAlgn="base" hangingPunct="1">
        <a:spcBef>
          <a:spcPct val="0"/>
        </a:spcBef>
        <a:spcAft>
          <a:spcPct val="0"/>
        </a:spcAft>
        <a:defRPr sz="2800" kern="1200" cap="all">
          <a:solidFill>
            <a:schemeClr val="tx1"/>
          </a:solidFill>
          <a:latin typeface="+mj-lt"/>
          <a:ea typeface="+mj-ea"/>
          <a:cs typeface="+mj-cs"/>
        </a:defRPr>
      </a:lvl1pPr>
      <a:lvl2pPr algn="l" rtl="0" eaLnBrk="1" fontAlgn="base" hangingPunct="1">
        <a:spcBef>
          <a:spcPct val="0"/>
        </a:spcBef>
        <a:spcAft>
          <a:spcPct val="0"/>
        </a:spcAft>
        <a:defRPr sz="2800">
          <a:solidFill>
            <a:schemeClr val="tx1"/>
          </a:solidFill>
          <a:latin typeface="Franklin Gothic Medium" pitchFamily="34" charset="0"/>
        </a:defRPr>
      </a:lvl2pPr>
      <a:lvl3pPr algn="l" rtl="0" eaLnBrk="1" fontAlgn="base" hangingPunct="1">
        <a:spcBef>
          <a:spcPct val="0"/>
        </a:spcBef>
        <a:spcAft>
          <a:spcPct val="0"/>
        </a:spcAft>
        <a:defRPr sz="2800">
          <a:solidFill>
            <a:schemeClr val="tx1"/>
          </a:solidFill>
          <a:latin typeface="Franklin Gothic Medium" pitchFamily="34" charset="0"/>
        </a:defRPr>
      </a:lvl3pPr>
      <a:lvl4pPr algn="l" rtl="0" eaLnBrk="1" fontAlgn="base" hangingPunct="1">
        <a:spcBef>
          <a:spcPct val="0"/>
        </a:spcBef>
        <a:spcAft>
          <a:spcPct val="0"/>
        </a:spcAft>
        <a:defRPr sz="2800">
          <a:solidFill>
            <a:schemeClr val="tx1"/>
          </a:solidFill>
          <a:latin typeface="Franklin Gothic Medium" pitchFamily="34" charset="0"/>
        </a:defRPr>
      </a:lvl4pPr>
      <a:lvl5pPr algn="l" rtl="0" eaLnBrk="1" fontAlgn="base" hangingPunct="1">
        <a:spcBef>
          <a:spcPct val="0"/>
        </a:spcBef>
        <a:spcAft>
          <a:spcPct val="0"/>
        </a:spcAft>
        <a:defRPr sz="2800">
          <a:solidFill>
            <a:schemeClr val="tx1"/>
          </a:solidFill>
          <a:latin typeface="Franklin Gothic Medium" pitchFamily="34" charset="0"/>
        </a:defRPr>
      </a:lvl5pPr>
      <a:lvl6pPr marL="457200" algn="l" rtl="0" eaLnBrk="1" fontAlgn="base" hangingPunct="1">
        <a:spcBef>
          <a:spcPct val="0"/>
        </a:spcBef>
        <a:spcAft>
          <a:spcPct val="0"/>
        </a:spcAft>
        <a:defRPr sz="2800">
          <a:solidFill>
            <a:schemeClr val="tx1"/>
          </a:solidFill>
          <a:latin typeface="Franklin Gothic Medium" pitchFamily="34" charset="0"/>
        </a:defRPr>
      </a:lvl6pPr>
      <a:lvl7pPr marL="914400" algn="l" rtl="0" eaLnBrk="1" fontAlgn="base" hangingPunct="1">
        <a:spcBef>
          <a:spcPct val="0"/>
        </a:spcBef>
        <a:spcAft>
          <a:spcPct val="0"/>
        </a:spcAft>
        <a:defRPr sz="2800">
          <a:solidFill>
            <a:schemeClr val="tx1"/>
          </a:solidFill>
          <a:latin typeface="Franklin Gothic Medium" pitchFamily="34" charset="0"/>
        </a:defRPr>
      </a:lvl7pPr>
      <a:lvl8pPr marL="1371600" algn="l" rtl="0" eaLnBrk="1" fontAlgn="base" hangingPunct="1">
        <a:spcBef>
          <a:spcPct val="0"/>
        </a:spcBef>
        <a:spcAft>
          <a:spcPct val="0"/>
        </a:spcAft>
        <a:defRPr sz="2800">
          <a:solidFill>
            <a:schemeClr val="tx1"/>
          </a:solidFill>
          <a:latin typeface="Franklin Gothic Medium" pitchFamily="34" charset="0"/>
        </a:defRPr>
      </a:lvl8pPr>
      <a:lvl9pPr marL="1828800" algn="l" rtl="0" eaLnBrk="1" fontAlgn="base" hangingPunct="1">
        <a:spcBef>
          <a:spcPct val="0"/>
        </a:spcBef>
        <a:spcAft>
          <a:spcPct val="0"/>
        </a:spcAft>
        <a:defRPr sz="2800">
          <a:solidFill>
            <a:schemeClr val="tx1"/>
          </a:solidFill>
          <a:latin typeface="Franklin Gothic Medium" pitchFamily="34" charset="0"/>
        </a:defRPr>
      </a:lvl9pPr>
    </p:titleStyle>
    <p:bodyStyle>
      <a:lvl1pPr marL="342900" indent="-342900" algn="l" rtl="0" eaLnBrk="1" fontAlgn="base" hangingPunct="1">
        <a:spcBef>
          <a:spcPts val="800"/>
        </a:spcBef>
        <a:spcAft>
          <a:spcPct val="0"/>
        </a:spcAft>
        <a:buFont typeface="Arial" charset="0"/>
        <a:defRPr sz="1600" b="1" kern="1200">
          <a:solidFill>
            <a:schemeClr val="tx1"/>
          </a:solidFill>
          <a:latin typeface="+mn-lt"/>
          <a:ea typeface="+mn-ea"/>
          <a:cs typeface="+mn-cs"/>
        </a:defRPr>
      </a:lvl1pPr>
      <a:lvl2pPr marL="1730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dirty="0"/>
              <a:t>Designing user application in MS-Excel</a:t>
            </a:r>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defRPr/>
            </a:pPr>
            <a:r>
              <a:rPr lang="en-GB" sz="2800" dirty="0"/>
              <a:t>A purchase ordering system</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lIns="92075" tIns="46038" rIns="92075" bIns="46038"/>
          <a:lstStyle/>
          <a:p>
            <a:pPr eaLnBrk="1" hangingPunct="1">
              <a:defRPr/>
            </a:pPr>
            <a:r>
              <a:rPr lang="en-GB" dirty="0" smtClean="0"/>
              <a:t>Introduction</a:t>
            </a:r>
          </a:p>
        </p:txBody>
      </p:sp>
      <p:sp>
        <p:nvSpPr>
          <p:cNvPr id="5123" name="Rectangle 3"/>
          <p:cNvSpPr>
            <a:spLocks noGrp="1" noChangeArrowheads="1"/>
          </p:cNvSpPr>
          <p:nvPr>
            <p:ph type="body" idx="1"/>
          </p:nvPr>
        </p:nvSpPr>
        <p:spPr>
          <a:xfrm>
            <a:off x="827584" y="980728"/>
            <a:ext cx="7772400" cy="4114800"/>
          </a:xfrm>
        </p:spPr>
        <p:txBody>
          <a:bodyPr lIns="92075" tIns="46038" rIns="92075" bIns="46038"/>
          <a:lstStyle/>
          <a:p>
            <a:pPr eaLnBrk="1" hangingPunct="1">
              <a:buFont typeface="Arial" panose="020B0604020202020204" pitchFamily="34" charset="0"/>
              <a:buChar char="•"/>
              <a:defRPr/>
            </a:pPr>
            <a:r>
              <a:rPr lang="en-GB" sz="2400" dirty="0" smtClean="0"/>
              <a:t>Excel will allow the use of macros to automate a whole application</a:t>
            </a:r>
          </a:p>
          <a:p>
            <a:pPr eaLnBrk="1" hangingPunct="1">
              <a:buFont typeface="Arial" panose="020B0604020202020204" pitchFamily="34" charset="0"/>
              <a:buChar char="•"/>
              <a:defRPr/>
            </a:pPr>
            <a:r>
              <a:rPr lang="en-GB" sz="2400" dirty="0" smtClean="0"/>
              <a:t>We are going to try to create a simple purchase order recording system.</a:t>
            </a:r>
          </a:p>
          <a:p>
            <a:pPr eaLnBrk="1" hangingPunct="1">
              <a:buFont typeface="Arial" panose="020B0604020202020204" pitchFamily="34" charset="0"/>
              <a:buChar char="•"/>
              <a:defRPr/>
            </a:pPr>
            <a:r>
              <a:rPr lang="en-GB" sz="2400" dirty="0" smtClean="0"/>
              <a:t>Every time a company orders goods it sends out a purchase order</a:t>
            </a:r>
          </a:p>
          <a:p>
            <a:pPr eaLnBrk="1" hangingPunct="1">
              <a:buFont typeface="Arial" panose="020B0604020202020204" pitchFamily="34" charset="0"/>
              <a:buChar char="•"/>
              <a:defRPr/>
            </a:pPr>
            <a:r>
              <a:rPr lang="en-GB" sz="2400" dirty="0" smtClean="0"/>
              <a:t>It must maintain the purchase orders in a database</a:t>
            </a:r>
          </a:p>
          <a:p>
            <a:pPr eaLnBrk="1" hangingPunct="1">
              <a:buFont typeface="Arial" panose="020B0604020202020204" pitchFamily="34" charset="0"/>
              <a:buChar char="•"/>
              <a:defRPr/>
            </a:pPr>
            <a:r>
              <a:rPr lang="en-GB" sz="2400" dirty="0" smtClean="0"/>
              <a:t>Non programmers need not worry we will explore the application rather than the theory of  programming techniques. </a:t>
            </a:r>
          </a:p>
        </p:txBody>
      </p:sp>
    </p:spTree>
    <p:extLst>
      <p:ext uri="{BB962C8B-B14F-4D97-AF65-F5344CB8AC3E}">
        <p14:creationId xmlns:p14="http://schemas.microsoft.com/office/powerpoint/2010/main" val="2736852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lIns="92075" tIns="46038" rIns="92075" bIns="46038"/>
          <a:lstStyle/>
          <a:p>
            <a:pPr eaLnBrk="1" hangingPunct="1">
              <a:defRPr/>
            </a:pPr>
            <a:r>
              <a:rPr lang="en-GB" smtClean="0"/>
              <a:t>Overview of application</a:t>
            </a:r>
          </a:p>
        </p:txBody>
      </p:sp>
      <p:sp>
        <p:nvSpPr>
          <p:cNvPr id="6147" name="Rectangle 3"/>
          <p:cNvSpPr>
            <a:spLocks noGrp="1" noChangeArrowheads="1"/>
          </p:cNvSpPr>
          <p:nvPr>
            <p:ph type="body" idx="1"/>
          </p:nvPr>
        </p:nvSpPr>
        <p:spPr/>
        <p:txBody>
          <a:bodyPr lIns="92075" tIns="46038" rIns="92075" bIns="46038"/>
          <a:lstStyle/>
          <a:p>
            <a:pPr eaLnBrk="1" hangingPunct="1">
              <a:defRPr/>
            </a:pPr>
            <a:r>
              <a:rPr lang="en-GB" sz="2400" dirty="0" smtClean="0"/>
              <a:t>The user will see a specially designed screen which will offer a custom menu on the first sheet. Followed by a database of goods supplied and a database that is created containing records of goods purchased.</a:t>
            </a:r>
          </a:p>
          <a:p>
            <a:pPr eaLnBrk="1" hangingPunct="1">
              <a:defRPr/>
            </a:pPr>
            <a:r>
              <a:rPr lang="en-GB" sz="2400" dirty="0" smtClean="0"/>
              <a:t>There are four main section that we must concern ourselves with</a:t>
            </a:r>
          </a:p>
          <a:p>
            <a:pPr lvl="2" eaLnBrk="1" hangingPunct="1">
              <a:defRPr/>
            </a:pPr>
            <a:r>
              <a:rPr lang="en-GB" sz="1800" dirty="0" smtClean="0"/>
              <a:t>a title screen</a:t>
            </a:r>
          </a:p>
          <a:p>
            <a:pPr lvl="2" eaLnBrk="1" hangingPunct="1">
              <a:defRPr/>
            </a:pPr>
            <a:r>
              <a:rPr lang="en-GB" sz="1800" dirty="0" smtClean="0"/>
              <a:t>a database </a:t>
            </a:r>
            <a:r>
              <a:rPr lang="en-GB" sz="1800" dirty="0"/>
              <a:t> </a:t>
            </a:r>
            <a:r>
              <a:rPr lang="en-GB" sz="1800" dirty="0" smtClean="0"/>
              <a:t>to capture</a:t>
            </a:r>
            <a:r>
              <a:rPr lang="en-GB" sz="1800" dirty="0" smtClean="0"/>
              <a:t> </a:t>
            </a:r>
            <a:r>
              <a:rPr lang="en-GB" sz="1800" dirty="0" smtClean="0"/>
              <a:t>purchase orders</a:t>
            </a:r>
          </a:p>
          <a:p>
            <a:pPr lvl="2" eaLnBrk="1" hangingPunct="1">
              <a:defRPr/>
            </a:pPr>
            <a:r>
              <a:rPr lang="en-GB" sz="1800" dirty="0" smtClean="0"/>
              <a:t>a list of </a:t>
            </a:r>
            <a:r>
              <a:rPr lang="en-GB" sz="1800" dirty="0" smtClean="0"/>
              <a:t>products that the company need to</a:t>
            </a:r>
            <a:endParaRPr lang="en-GB" sz="1800" dirty="0" smtClean="0"/>
          </a:p>
          <a:p>
            <a:pPr lvl="2" eaLnBrk="1" hangingPunct="1">
              <a:defRPr/>
            </a:pPr>
            <a:r>
              <a:rPr lang="en-GB" sz="1800" dirty="0" smtClean="0"/>
              <a:t>and the macro module sheet</a:t>
            </a:r>
          </a:p>
        </p:txBody>
      </p:sp>
    </p:spTree>
    <p:extLst>
      <p:ext uri="{BB962C8B-B14F-4D97-AF65-F5344CB8AC3E}">
        <p14:creationId xmlns:p14="http://schemas.microsoft.com/office/powerpoint/2010/main" val="2985946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Problem for this task</a:t>
            </a:r>
            <a:endParaRPr lang="en-GB" dirty="0"/>
          </a:p>
        </p:txBody>
      </p:sp>
      <p:pic>
        <p:nvPicPr>
          <p:cNvPr id="4" name="Content Placeholder 3"/>
          <p:cNvPicPr>
            <a:picLocks noGrp="1" noChangeAspect="1"/>
          </p:cNvPicPr>
          <p:nvPr>
            <p:ph idx="1"/>
          </p:nvPr>
        </p:nvPicPr>
        <p:blipFill>
          <a:blip r:embed="rId2"/>
          <a:stretch>
            <a:fillRect/>
          </a:stretch>
        </p:blipFill>
        <p:spPr>
          <a:xfrm>
            <a:off x="2083564" y="1100138"/>
            <a:ext cx="4999097" cy="3579812"/>
          </a:xfrm>
          <a:prstGeom prst="rect">
            <a:avLst/>
          </a:prstGeom>
        </p:spPr>
      </p:pic>
    </p:spTree>
    <p:extLst>
      <p:ext uri="{BB962C8B-B14F-4D97-AF65-F5344CB8AC3E}">
        <p14:creationId xmlns:p14="http://schemas.microsoft.com/office/powerpoint/2010/main" val="3611295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Company Purchase</a:t>
            </a:r>
            <a:endParaRPr lang="en-GB" dirty="0"/>
          </a:p>
        </p:txBody>
      </p:sp>
      <p:sp>
        <p:nvSpPr>
          <p:cNvPr id="3" name="Content Placeholder 2"/>
          <p:cNvSpPr>
            <a:spLocks noGrp="1"/>
          </p:cNvSpPr>
          <p:nvPr>
            <p:ph idx="1"/>
          </p:nvPr>
        </p:nvSpPr>
        <p:spPr/>
        <p:txBody>
          <a:bodyPr/>
          <a:lstStyle/>
          <a:p>
            <a:r>
              <a:rPr lang="en-GB" dirty="0" smtClean="0"/>
              <a:t>Although the above slide explains a bit about the company and what they sell we also need to look at the other side of the business and what they need to purchase to be able to bake the cakes.</a:t>
            </a:r>
          </a:p>
          <a:p>
            <a:r>
              <a:rPr lang="en-GB" dirty="0" smtClean="0"/>
              <a:t>Our list could be something like this </a:t>
            </a:r>
          </a:p>
          <a:p>
            <a:r>
              <a:rPr lang="en-GB" sz="1050" dirty="0" smtClean="0"/>
              <a:t>Flour  £10 per 20 kg bags </a:t>
            </a:r>
          </a:p>
          <a:p>
            <a:r>
              <a:rPr lang="en-GB" sz="1050" dirty="0" smtClean="0"/>
              <a:t>Sugar £18 per 10 kg bags</a:t>
            </a:r>
          </a:p>
          <a:p>
            <a:r>
              <a:rPr lang="en-GB" sz="1050" dirty="0" smtClean="0"/>
              <a:t>Butter     £2.00 / KG</a:t>
            </a:r>
          </a:p>
          <a:p>
            <a:r>
              <a:rPr lang="en-GB" sz="1050" dirty="0" smtClean="0"/>
              <a:t>Margarine £1.00 /KG</a:t>
            </a:r>
          </a:p>
          <a:p>
            <a:r>
              <a:rPr lang="en-GB" sz="1050" dirty="0" smtClean="0"/>
              <a:t>Flavourings various cost (research)</a:t>
            </a:r>
          </a:p>
          <a:p>
            <a:r>
              <a:rPr lang="en-GB" sz="1050" dirty="0" smtClean="0"/>
              <a:t>Icing Sugar £5.50 / 5kg box</a:t>
            </a:r>
          </a:p>
          <a:p>
            <a:r>
              <a:rPr lang="en-GB" sz="1050" dirty="0" smtClean="0"/>
              <a:t>Butter cream £6.50 / 5kg tub</a:t>
            </a:r>
          </a:p>
          <a:p>
            <a:r>
              <a:rPr lang="en-GB" sz="1050" dirty="0" smtClean="0"/>
              <a:t>Decorations various (research)</a:t>
            </a:r>
          </a:p>
          <a:p>
            <a:r>
              <a:rPr lang="en-GB" sz="1050" dirty="0" smtClean="0"/>
              <a:t>We could also buy this from various different suppliers as the above a only guide process and suppliers may have offers. You will need to think about how you structure this information on your system.</a:t>
            </a:r>
          </a:p>
          <a:p>
            <a:endParaRPr lang="en-GB" sz="1050" dirty="0" smtClean="0"/>
          </a:p>
          <a:p>
            <a:r>
              <a:rPr lang="en-GB" dirty="0" smtClean="0"/>
              <a:t> </a:t>
            </a:r>
          </a:p>
          <a:p>
            <a:endParaRPr lang="en-GB" dirty="0"/>
          </a:p>
        </p:txBody>
      </p:sp>
    </p:spTree>
    <p:extLst>
      <p:ext uri="{BB962C8B-B14F-4D97-AF65-F5344CB8AC3E}">
        <p14:creationId xmlns:p14="http://schemas.microsoft.com/office/powerpoint/2010/main" val="3239485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buFont typeface="Arial" panose="020B0604020202020204" pitchFamily="34" charset="0"/>
              <a:buChar char="•"/>
              <a:defRPr/>
            </a:pPr>
            <a:r>
              <a:rPr lang="en-GB" sz="2400" dirty="0" smtClean="0"/>
              <a:t>We need to add some text.</a:t>
            </a:r>
          </a:p>
          <a:p>
            <a:pPr eaLnBrk="1" hangingPunct="1">
              <a:buFont typeface="Arial" panose="020B0604020202020204" pitchFamily="34" charset="0"/>
              <a:buChar char="•"/>
              <a:defRPr/>
            </a:pPr>
            <a:r>
              <a:rPr lang="en-GB" sz="2400" dirty="0" smtClean="0"/>
              <a:t>A user friendly background </a:t>
            </a:r>
          </a:p>
          <a:p>
            <a:pPr eaLnBrk="1" hangingPunct="1">
              <a:buFont typeface="Arial" panose="020B0604020202020204" pitchFamily="34" charset="0"/>
              <a:buChar char="•"/>
              <a:defRPr/>
            </a:pPr>
            <a:r>
              <a:rPr lang="en-GB" sz="2400" dirty="0" smtClean="0"/>
              <a:t>and eventually some buttons that will be attached to macros that will direct the user to specific </a:t>
            </a:r>
            <a:r>
              <a:rPr lang="en-GB" sz="2400" dirty="0" smtClean="0"/>
              <a:t>function and area for inpu</a:t>
            </a:r>
            <a:r>
              <a:rPr lang="en-GB" sz="2400" dirty="0"/>
              <a:t>t</a:t>
            </a:r>
            <a:r>
              <a:rPr lang="en-GB" sz="2400" dirty="0" smtClean="0"/>
              <a:t> </a:t>
            </a:r>
            <a:r>
              <a:rPr lang="en-GB" sz="2400" dirty="0" smtClean="0"/>
              <a:t>on the system.</a:t>
            </a:r>
          </a:p>
        </p:txBody>
      </p:sp>
      <p:sp>
        <p:nvSpPr>
          <p:cNvPr id="4" name="Rectangle 2"/>
          <p:cNvSpPr>
            <a:spLocks noGrp="1" noChangeArrowheads="1"/>
          </p:cNvSpPr>
          <p:nvPr>
            <p:ph type="title"/>
          </p:nvPr>
        </p:nvSpPr>
        <p:spPr/>
        <p:txBody>
          <a:bodyPr lIns="92075" tIns="46038" rIns="92075" bIns="46038"/>
          <a:lstStyle/>
          <a:p>
            <a:pPr eaLnBrk="1" hangingPunct="1">
              <a:defRPr/>
            </a:pPr>
            <a:r>
              <a:rPr lang="en-GB" dirty="0" smtClean="0"/>
              <a:t>Defining </a:t>
            </a:r>
            <a:r>
              <a:rPr lang="en-GB" dirty="0" smtClean="0"/>
              <a:t>A </a:t>
            </a:r>
            <a:r>
              <a:rPr lang="en-GB" dirty="0" smtClean="0"/>
              <a:t>title screen</a:t>
            </a:r>
          </a:p>
        </p:txBody>
      </p:sp>
    </p:spTree>
    <p:extLst>
      <p:ext uri="{BB962C8B-B14F-4D97-AF65-F5344CB8AC3E}">
        <p14:creationId xmlns:p14="http://schemas.microsoft.com/office/powerpoint/2010/main" val="11780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lIns="92075" tIns="46038" rIns="92075" bIns="46038"/>
          <a:lstStyle/>
          <a:p>
            <a:pPr eaLnBrk="1" hangingPunct="1">
              <a:defRPr/>
            </a:pPr>
            <a:r>
              <a:rPr lang="en-GB" dirty="0" smtClean="0"/>
              <a:t>Defining the title screen</a:t>
            </a:r>
          </a:p>
        </p:txBody>
      </p:sp>
      <p:pic>
        <p:nvPicPr>
          <p:cNvPr id="4" name="Picture 3"/>
          <p:cNvPicPr>
            <a:picLocks noChangeAspect="1"/>
          </p:cNvPicPr>
          <p:nvPr/>
        </p:nvPicPr>
        <p:blipFill>
          <a:blip r:embed="rId2"/>
          <a:stretch>
            <a:fillRect/>
          </a:stretch>
        </p:blipFill>
        <p:spPr>
          <a:xfrm>
            <a:off x="456653" y="1124744"/>
            <a:ext cx="8252917" cy="4369866"/>
          </a:xfrm>
          <a:prstGeom prst="rect">
            <a:avLst/>
          </a:prstGeom>
        </p:spPr>
      </p:pic>
    </p:spTree>
    <p:extLst>
      <p:ext uri="{BB962C8B-B14F-4D97-AF65-F5344CB8AC3E}">
        <p14:creationId xmlns:p14="http://schemas.microsoft.com/office/powerpoint/2010/main" val="2977081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Developer Tab</a:t>
            </a:r>
          </a:p>
        </p:txBody>
      </p:sp>
      <p:pic>
        <p:nvPicPr>
          <p:cNvPr id="4" name="Content Placeholder 3"/>
          <p:cNvPicPr>
            <a:picLocks noGrp="1" noChangeAspect="1"/>
          </p:cNvPicPr>
          <p:nvPr>
            <p:ph idx="1"/>
          </p:nvPr>
        </p:nvPicPr>
        <p:blipFill>
          <a:blip r:embed="rId2"/>
          <a:stretch>
            <a:fillRect/>
          </a:stretch>
        </p:blipFill>
        <p:spPr>
          <a:xfrm>
            <a:off x="822325" y="1947209"/>
            <a:ext cx="7521575" cy="1885670"/>
          </a:xfrm>
          <a:prstGeom prst="rect">
            <a:avLst/>
          </a:prstGeom>
        </p:spPr>
      </p:pic>
      <p:sp>
        <p:nvSpPr>
          <p:cNvPr id="5" name="Oval 4"/>
          <p:cNvSpPr/>
          <p:nvPr/>
        </p:nvSpPr>
        <p:spPr bwMode="auto">
          <a:xfrm>
            <a:off x="611560" y="1844824"/>
            <a:ext cx="6572250" cy="1143000"/>
          </a:xfrm>
          <a:prstGeom prst="ellipse">
            <a:avLst/>
          </a:prstGeom>
          <a:solidFill>
            <a:schemeClr val="accent1">
              <a:alpha val="18000"/>
            </a:schemeClr>
          </a:solidFill>
          <a:ln w="12700" cap="flat" cmpd="sng" algn="ctr">
            <a:solidFill>
              <a:schemeClr val="bg2">
                <a:lumMod val="75000"/>
              </a:schemeClr>
            </a:solidFill>
            <a:prstDash val="solid"/>
            <a:round/>
            <a:headEnd type="none" w="sm" len="sm"/>
            <a:tailEnd type="none" w="sm" len="sm"/>
          </a:ln>
          <a:effectLst/>
        </p:spPr>
        <p:txBody>
          <a:bodyPr/>
          <a:lstStyle/>
          <a:p>
            <a:pPr>
              <a:defRPr/>
            </a:pPr>
            <a:endParaRPr lang="en-GB"/>
          </a:p>
        </p:txBody>
      </p:sp>
    </p:spTree>
    <p:extLst>
      <p:ext uri="{BB962C8B-B14F-4D97-AF65-F5344CB8AC3E}">
        <p14:creationId xmlns:p14="http://schemas.microsoft.com/office/powerpoint/2010/main" val="1730899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lIns="92075" tIns="46038" rIns="92075" bIns="46038"/>
          <a:lstStyle/>
          <a:p>
            <a:pPr eaLnBrk="1" hangingPunct="1">
              <a:defRPr/>
            </a:pPr>
            <a:r>
              <a:rPr lang="en-GB" sz="2800" dirty="0" smtClean="0"/>
              <a:t>Next Create a product list </a:t>
            </a:r>
            <a:r>
              <a:rPr lang="en-GB" sz="2800" dirty="0" smtClean="0"/>
              <a:t>For Example (i.e</a:t>
            </a:r>
            <a:r>
              <a:rPr lang="en-GB" sz="2800" dirty="0" smtClean="0"/>
              <a:t>. goods the company supplies). Use a new sheet appropriately labelled </a:t>
            </a:r>
          </a:p>
        </p:txBody>
      </p:sp>
      <p:pic>
        <p:nvPicPr>
          <p:cNvPr id="2" name="Picture 1"/>
          <p:cNvPicPr>
            <a:picLocks noChangeAspect="1"/>
          </p:cNvPicPr>
          <p:nvPr/>
        </p:nvPicPr>
        <p:blipFill>
          <a:blip r:embed="rId2"/>
          <a:stretch>
            <a:fillRect/>
          </a:stretch>
        </p:blipFill>
        <p:spPr>
          <a:xfrm>
            <a:off x="1571625" y="1346939"/>
            <a:ext cx="5592663" cy="4491885"/>
          </a:xfrm>
          <a:prstGeom prst="rect">
            <a:avLst/>
          </a:prstGeom>
        </p:spPr>
      </p:pic>
    </p:spTree>
    <p:extLst>
      <p:ext uri="{BB962C8B-B14F-4D97-AF65-F5344CB8AC3E}">
        <p14:creationId xmlns:p14="http://schemas.microsoft.com/office/powerpoint/2010/main" val="2235600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Defining the Product list</a:t>
            </a:r>
          </a:p>
        </p:txBody>
      </p:sp>
      <p:sp>
        <p:nvSpPr>
          <p:cNvPr id="3" name="Content Placeholder 2"/>
          <p:cNvSpPr>
            <a:spLocks noGrp="1"/>
          </p:cNvSpPr>
          <p:nvPr>
            <p:ph idx="1"/>
          </p:nvPr>
        </p:nvSpPr>
        <p:spPr/>
        <p:txBody>
          <a:bodyPr/>
          <a:lstStyle/>
          <a:p>
            <a:pPr eaLnBrk="1" hangingPunct="1">
              <a:defRPr/>
            </a:pPr>
            <a:r>
              <a:rPr lang="en-GB" sz="2400" dirty="0" smtClean="0"/>
              <a:t>Highlight the range of cells just inserted</a:t>
            </a:r>
          </a:p>
          <a:p>
            <a:pPr eaLnBrk="1" hangingPunct="1">
              <a:defRPr/>
            </a:pPr>
            <a:r>
              <a:rPr lang="en-GB" sz="2400" dirty="0" smtClean="0"/>
              <a:t>Define a name, you will find this under the </a:t>
            </a:r>
            <a:r>
              <a:rPr lang="en-GB" sz="2800" i="1" u="sng" dirty="0" smtClean="0"/>
              <a:t>formulas tab</a:t>
            </a:r>
          </a:p>
          <a:p>
            <a:pPr lvl="3" eaLnBrk="1" hangingPunct="1">
              <a:defRPr/>
            </a:pPr>
            <a:r>
              <a:rPr lang="en-GB" sz="2400" i="1" dirty="0" smtClean="0"/>
              <a:t>Name-Define</a:t>
            </a:r>
            <a:endParaRPr lang="en-GB" sz="2400" dirty="0" smtClean="0"/>
          </a:p>
          <a:p>
            <a:pPr lvl="3" eaLnBrk="1" hangingPunct="1">
              <a:defRPr/>
            </a:pPr>
            <a:r>
              <a:rPr lang="en-GB" sz="2400" dirty="0" smtClean="0"/>
              <a:t>a dialogue box appears</a:t>
            </a:r>
          </a:p>
          <a:p>
            <a:pPr lvl="3" eaLnBrk="1" hangingPunct="1">
              <a:defRPr/>
            </a:pPr>
            <a:r>
              <a:rPr lang="en-GB" sz="2400" dirty="0" smtClean="0"/>
              <a:t>enter PRODUCT_LIST </a:t>
            </a:r>
          </a:p>
          <a:p>
            <a:pPr eaLnBrk="1" hangingPunct="1">
              <a:defRPr/>
            </a:pPr>
            <a:endParaRPr lang="en-GB" sz="2400" dirty="0" smtClean="0"/>
          </a:p>
        </p:txBody>
      </p:sp>
      <p:pic>
        <p:nvPicPr>
          <p:cNvPr id="4" name="Picture 3"/>
          <p:cNvPicPr>
            <a:picLocks noChangeAspect="1"/>
          </p:cNvPicPr>
          <p:nvPr/>
        </p:nvPicPr>
        <p:blipFill>
          <a:blip r:embed="rId2"/>
          <a:stretch>
            <a:fillRect/>
          </a:stretch>
        </p:blipFill>
        <p:spPr>
          <a:xfrm>
            <a:off x="4716016" y="3501008"/>
            <a:ext cx="3810000" cy="1543050"/>
          </a:xfrm>
          <a:prstGeom prst="rect">
            <a:avLst/>
          </a:prstGeom>
        </p:spPr>
      </p:pic>
    </p:spTree>
    <p:extLst>
      <p:ext uri="{BB962C8B-B14F-4D97-AF65-F5344CB8AC3E}">
        <p14:creationId xmlns:p14="http://schemas.microsoft.com/office/powerpoint/2010/main" val="3284204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purchase order database</a:t>
            </a:r>
          </a:p>
        </p:txBody>
      </p:sp>
      <p:sp>
        <p:nvSpPr>
          <p:cNvPr id="3" name="Content Placeholder 2"/>
          <p:cNvSpPr>
            <a:spLocks noGrp="1"/>
          </p:cNvSpPr>
          <p:nvPr>
            <p:ph idx="1"/>
          </p:nvPr>
        </p:nvSpPr>
        <p:spPr/>
        <p:txBody>
          <a:bodyPr/>
          <a:lstStyle/>
          <a:p>
            <a:pPr marL="457200" indent="-457200" eaLnBrk="1" hangingPunct="1">
              <a:buFont typeface="Arial" panose="020B0604020202020204" pitchFamily="34" charset="0"/>
              <a:buChar char="•"/>
              <a:defRPr/>
            </a:pPr>
            <a:r>
              <a:rPr lang="en-GB" sz="2400" dirty="0" smtClean="0"/>
              <a:t>The next sheet will contain the purchase order database.</a:t>
            </a:r>
          </a:p>
          <a:p>
            <a:pPr marL="457200" indent="-457200" eaLnBrk="1" hangingPunct="1">
              <a:buFont typeface="Arial" panose="020B0604020202020204" pitchFamily="34" charset="0"/>
              <a:buChar char="•"/>
              <a:defRPr/>
            </a:pPr>
            <a:r>
              <a:rPr lang="en-GB" sz="2400" dirty="0" smtClean="0"/>
              <a:t>This is a record of items purchase by the company from various suppliers.</a:t>
            </a:r>
          </a:p>
          <a:p>
            <a:pPr marL="457200" indent="-457200" eaLnBrk="1" hangingPunct="1">
              <a:buFont typeface="Arial" panose="020B0604020202020204" pitchFamily="34" charset="0"/>
              <a:buChar char="•"/>
              <a:defRPr/>
            </a:pPr>
            <a:r>
              <a:rPr lang="en-GB" sz="2400" dirty="0" smtClean="0"/>
              <a:t>Records must be kept for accounting purposes.</a:t>
            </a:r>
          </a:p>
          <a:p>
            <a:pPr marL="457200" indent="-457200" eaLnBrk="1" hangingPunct="1">
              <a:buFont typeface="Arial" panose="020B0604020202020204" pitchFamily="34" charset="0"/>
              <a:buChar char="•"/>
              <a:defRPr/>
            </a:pPr>
            <a:r>
              <a:rPr lang="en-GB" sz="2400" dirty="0" smtClean="0"/>
              <a:t>Setting up this screen is a little complicated as we need to define named ranges.</a:t>
            </a:r>
          </a:p>
          <a:p>
            <a:pPr marL="457200" indent="-457200" eaLnBrk="1" hangingPunct="1">
              <a:buFont typeface="Arial" panose="020B0604020202020204" pitchFamily="34" charset="0"/>
              <a:buChar char="•"/>
              <a:defRPr/>
            </a:pPr>
            <a:r>
              <a:rPr lang="en-GB" sz="2400" dirty="0" smtClean="0"/>
              <a:t>This will help us when we eventually automate the system.</a:t>
            </a:r>
          </a:p>
        </p:txBody>
      </p:sp>
    </p:spTree>
    <p:extLst>
      <p:ext uri="{BB962C8B-B14F-4D97-AF65-F5344CB8AC3E}">
        <p14:creationId xmlns:p14="http://schemas.microsoft.com/office/powerpoint/2010/main" val="3279035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title"/>
          </p:nvPr>
        </p:nvSpPr>
        <p:spPr/>
        <p:txBody>
          <a:bodyPr/>
          <a:lstStyle/>
          <a:p>
            <a:pPr eaLnBrk="1" hangingPunct="1">
              <a:defRPr/>
            </a:pPr>
            <a:r>
              <a:rPr lang="en-GB" dirty="0" smtClean="0"/>
              <a:t>Create the orders database as shown below</a:t>
            </a:r>
          </a:p>
        </p:txBody>
      </p:sp>
      <p:pic>
        <p:nvPicPr>
          <p:cNvPr id="2" name="Picture 1"/>
          <p:cNvPicPr>
            <a:picLocks noChangeAspect="1"/>
          </p:cNvPicPr>
          <p:nvPr/>
        </p:nvPicPr>
        <p:blipFill>
          <a:blip r:embed="rId2"/>
          <a:stretch>
            <a:fillRect/>
          </a:stretch>
        </p:blipFill>
        <p:spPr>
          <a:xfrm>
            <a:off x="899592" y="1412776"/>
            <a:ext cx="7924800" cy="3533775"/>
          </a:xfrm>
          <a:prstGeom prst="rect">
            <a:avLst/>
          </a:prstGeom>
        </p:spPr>
      </p:pic>
      <p:cxnSp>
        <p:nvCxnSpPr>
          <p:cNvPr id="12292" name="Straight Arrow Connector 6"/>
          <p:cNvCxnSpPr>
            <a:cxnSpLocks noChangeShapeType="1"/>
          </p:cNvCxnSpPr>
          <p:nvPr/>
        </p:nvCxnSpPr>
        <p:spPr bwMode="auto">
          <a:xfrm flipV="1">
            <a:off x="611560" y="2348880"/>
            <a:ext cx="5760640" cy="1586012"/>
          </a:xfrm>
          <a:prstGeom prst="straightConnector1">
            <a:avLst/>
          </a:prstGeom>
          <a:noFill/>
          <a:ln w="34925" algn="ctr">
            <a:solidFill>
              <a:srgbClr val="C00000"/>
            </a:solidFill>
            <a:round/>
            <a:headEnd type="none" w="sm" len="sm"/>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4051190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lIns="92075" tIns="46038" rIns="92075" bIns="46038"/>
          <a:lstStyle/>
          <a:p>
            <a:pPr eaLnBrk="1" hangingPunct="1">
              <a:defRPr/>
            </a:pPr>
            <a:r>
              <a:rPr lang="en-GB" dirty="0" smtClean="0"/>
              <a:t>Naming a cell range</a:t>
            </a:r>
          </a:p>
        </p:txBody>
      </p:sp>
      <p:sp>
        <p:nvSpPr>
          <p:cNvPr id="10243" name="Rectangle 3"/>
          <p:cNvSpPr>
            <a:spLocks noGrp="1" noChangeArrowheads="1"/>
          </p:cNvSpPr>
          <p:nvPr>
            <p:ph type="body" idx="1"/>
          </p:nvPr>
        </p:nvSpPr>
        <p:spPr/>
        <p:txBody>
          <a:bodyPr lIns="92075" tIns="46038" rIns="92075" bIns="46038"/>
          <a:lstStyle/>
          <a:p>
            <a:pPr eaLnBrk="1" hangingPunct="1">
              <a:buFont typeface="Arial" panose="020B0604020202020204" pitchFamily="34" charset="0"/>
              <a:buChar char="•"/>
              <a:defRPr/>
            </a:pPr>
            <a:r>
              <a:rPr lang="en-GB" sz="2400" b="0" dirty="0" smtClean="0"/>
              <a:t>After creating the above list you need to name the range of cells.</a:t>
            </a:r>
          </a:p>
          <a:p>
            <a:pPr eaLnBrk="1" hangingPunct="1">
              <a:buFont typeface="Arial" panose="020B0604020202020204" pitchFamily="34" charset="0"/>
              <a:buChar char="•"/>
              <a:defRPr/>
            </a:pPr>
            <a:r>
              <a:rPr lang="en-GB" sz="2400" b="0" dirty="0" smtClean="0"/>
              <a:t>Each cell directly two rows above the title will need a defined name attached ( the cell will remain blank for later use).</a:t>
            </a:r>
          </a:p>
          <a:p>
            <a:pPr eaLnBrk="1" hangingPunct="1">
              <a:buFont typeface="Arial" panose="020B0604020202020204" pitchFamily="34" charset="0"/>
              <a:buChar char="•"/>
              <a:defRPr/>
            </a:pPr>
            <a:r>
              <a:rPr lang="en-GB" sz="2400" b="0" dirty="0" smtClean="0"/>
              <a:t>Rename the worksheet </a:t>
            </a:r>
            <a:r>
              <a:rPr lang="en-GB" sz="2400" b="0" dirty="0" err="1" smtClean="0"/>
              <a:t>PurchasedOrders</a:t>
            </a:r>
            <a:r>
              <a:rPr lang="en-GB" sz="2400" b="0" dirty="0" smtClean="0"/>
              <a:t>.</a:t>
            </a:r>
          </a:p>
        </p:txBody>
      </p:sp>
    </p:spTree>
    <p:extLst>
      <p:ext uri="{BB962C8B-B14F-4D97-AF65-F5344CB8AC3E}">
        <p14:creationId xmlns:p14="http://schemas.microsoft.com/office/powerpoint/2010/main" val="2927685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lIns="92075" tIns="46038" rIns="92075" bIns="46038"/>
          <a:lstStyle/>
          <a:p>
            <a:pPr eaLnBrk="1" hangingPunct="1">
              <a:defRPr/>
            </a:pPr>
            <a:r>
              <a:rPr lang="en-GB" smtClean="0"/>
              <a:t>Creating macros for the application</a:t>
            </a:r>
          </a:p>
        </p:txBody>
      </p:sp>
      <p:sp>
        <p:nvSpPr>
          <p:cNvPr id="11268" name="Rectangle 4"/>
          <p:cNvSpPr>
            <a:spLocks noGrp="1" noChangeArrowheads="1"/>
          </p:cNvSpPr>
          <p:nvPr>
            <p:ph type="body" sz="half" idx="2"/>
          </p:nvPr>
        </p:nvSpPr>
        <p:spPr>
          <a:xfrm>
            <a:off x="4355976" y="1196752"/>
            <a:ext cx="4035425" cy="4530725"/>
          </a:xfrm>
        </p:spPr>
        <p:txBody>
          <a:bodyPr lIns="92075" tIns="46038" rIns="92075" bIns="46038"/>
          <a:lstStyle/>
          <a:p>
            <a:pPr eaLnBrk="1" hangingPunct="1">
              <a:buFont typeface="Arial" pitchFamily="34" charset="0"/>
              <a:buChar char="•"/>
              <a:defRPr/>
            </a:pPr>
            <a:r>
              <a:rPr lang="en-GB" sz="1400" b="0" dirty="0" smtClean="0"/>
              <a:t>Select the record new macro from the Developers menu.</a:t>
            </a:r>
          </a:p>
          <a:p>
            <a:pPr eaLnBrk="1" hangingPunct="1">
              <a:buFont typeface="Arial" pitchFamily="34" charset="0"/>
              <a:buChar char="•"/>
              <a:defRPr/>
            </a:pPr>
            <a:r>
              <a:rPr lang="en-GB" sz="1400" b="0" dirty="0" smtClean="0"/>
              <a:t>Give the macro a suitable name.</a:t>
            </a:r>
          </a:p>
          <a:p>
            <a:pPr eaLnBrk="1" hangingPunct="1">
              <a:buFont typeface="Arial" pitchFamily="34" charset="0"/>
              <a:buChar char="•"/>
              <a:defRPr/>
            </a:pPr>
            <a:r>
              <a:rPr lang="en-GB" sz="1400" b="0" dirty="0" smtClean="0"/>
              <a:t>Once you click on OK you are recording a macro that will help to drive the application.</a:t>
            </a:r>
          </a:p>
          <a:p>
            <a:pPr eaLnBrk="1" hangingPunct="1">
              <a:buFont typeface="Arial" pitchFamily="34" charset="0"/>
              <a:buChar char="•"/>
              <a:defRPr/>
            </a:pPr>
            <a:r>
              <a:rPr lang="en-GB" sz="1400" b="0" dirty="0" smtClean="0"/>
              <a:t>First we need to clear the screen of Excel features.</a:t>
            </a:r>
          </a:p>
          <a:p>
            <a:pPr eaLnBrk="1" hangingPunct="1">
              <a:buFont typeface="Arial" pitchFamily="34" charset="0"/>
              <a:buChar char="•"/>
              <a:defRPr/>
            </a:pPr>
            <a:r>
              <a:rPr lang="en-GB" sz="1400" b="0" dirty="0" smtClean="0"/>
              <a:t>The best way to decide on the look of your opening screen is to change formats and feature before you run the macro.</a:t>
            </a:r>
          </a:p>
          <a:p>
            <a:pPr eaLnBrk="1" hangingPunct="1">
              <a:buFont typeface="Arial" pitchFamily="34" charset="0"/>
              <a:buChar char="•"/>
              <a:defRPr/>
            </a:pPr>
            <a:r>
              <a:rPr lang="en-GB" sz="1400" b="0" dirty="0" smtClean="0"/>
              <a:t>Our aim is to turn off feature e.g. grid lines but also be able to restore these features while we are developing the application. </a:t>
            </a:r>
          </a:p>
          <a:p>
            <a:pPr eaLnBrk="1" hangingPunct="1">
              <a:buFont typeface="Wingdings" pitchFamily="2" charset="2"/>
              <a:buNone/>
              <a:defRPr/>
            </a:pPr>
            <a:endParaRPr lang="en-GB" sz="1400" b="0" dirty="0" smtClean="0"/>
          </a:p>
          <a:p>
            <a:pPr eaLnBrk="1" hangingPunct="1">
              <a:buFont typeface="Wingdings" pitchFamily="2" charset="2"/>
              <a:buNone/>
              <a:defRPr/>
            </a:pPr>
            <a:endParaRPr lang="en-GB" sz="1400" b="0" dirty="0" smtClean="0"/>
          </a:p>
          <a:p>
            <a:pPr eaLnBrk="1" hangingPunct="1">
              <a:buFont typeface="Wingdings" pitchFamily="2" charset="2"/>
              <a:buNone/>
              <a:defRPr/>
            </a:pPr>
            <a:endParaRPr lang="en-GB" sz="1400" b="0" dirty="0" smtClean="0"/>
          </a:p>
        </p:txBody>
      </p:sp>
      <p:pic>
        <p:nvPicPr>
          <p:cNvPr id="2" name="Picture 1"/>
          <p:cNvPicPr>
            <a:picLocks noChangeAspect="1"/>
          </p:cNvPicPr>
          <p:nvPr/>
        </p:nvPicPr>
        <p:blipFill>
          <a:blip r:embed="rId2"/>
          <a:stretch>
            <a:fillRect/>
          </a:stretch>
        </p:blipFill>
        <p:spPr>
          <a:xfrm>
            <a:off x="423407" y="1556792"/>
            <a:ext cx="3409950" cy="2800350"/>
          </a:xfrm>
          <a:prstGeom prst="rect">
            <a:avLst/>
          </a:prstGeom>
        </p:spPr>
      </p:pic>
    </p:spTree>
    <p:extLst>
      <p:ext uri="{BB962C8B-B14F-4D97-AF65-F5344CB8AC3E}">
        <p14:creationId xmlns:p14="http://schemas.microsoft.com/office/powerpoint/2010/main" val="92197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2324" y="42124"/>
            <a:ext cx="7521575" cy="549275"/>
          </a:xfrm>
        </p:spPr>
        <p:txBody>
          <a:bodyPr lIns="92075" tIns="46038" rIns="92075" bIns="46038"/>
          <a:lstStyle/>
          <a:p>
            <a:pPr eaLnBrk="1" hangingPunct="1">
              <a:defRPr/>
            </a:pPr>
            <a:r>
              <a:rPr lang="en-GB" smtClean="0"/>
              <a:t>' Set_Title_Screen Macro</a:t>
            </a:r>
          </a:p>
        </p:txBody>
      </p:sp>
      <p:sp>
        <p:nvSpPr>
          <p:cNvPr id="12291" name="Rectangle 3"/>
          <p:cNvSpPr>
            <a:spLocks noGrp="1" noChangeArrowheads="1"/>
          </p:cNvSpPr>
          <p:nvPr>
            <p:ph type="body" sz="half" idx="1"/>
          </p:nvPr>
        </p:nvSpPr>
        <p:spPr>
          <a:xfrm>
            <a:off x="912812" y="1556792"/>
            <a:ext cx="3670300" cy="4214813"/>
          </a:xfrm>
        </p:spPr>
        <p:txBody>
          <a:bodyPr lIns="92075" tIns="46038" rIns="92075" bIns="46038"/>
          <a:lstStyle/>
          <a:p>
            <a:pPr eaLnBrk="1" hangingPunct="1">
              <a:buFont typeface="Wingdings" pitchFamily="2" charset="2"/>
              <a:buChar char="§"/>
              <a:defRPr/>
            </a:pPr>
            <a:r>
              <a:rPr lang="en-GB" sz="1400" dirty="0" smtClean="0"/>
              <a:t>The code you can see has been generated by the record function on the macro</a:t>
            </a:r>
          </a:p>
          <a:p>
            <a:pPr eaLnBrk="1" hangingPunct="1">
              <a:buFont typeface="Wingdings" pitchFamily="2" charset="2"/>
              <a:buChar char="§"/>
              <a:defRPr/>
            </a:pPr>
            <a:r>
              <a:rPr lang="en-GB" sz="1400" dirty="0" smtClean="0"/>
              <a:t>Have a look and see if you can match the code to the function that you removed or carried out when changing the view.</a:t>
            </a:r>
          </a:p>
          <a:p>
            <a:pPr eaLnBrk="1" hangingPunct="1">
              <a:buFont typeface="Wingdings" pitchFamily="2" charset="2"/>
              <a:buChar char="§"/>
              <a:defRPr/>
            </a:pPr>
            <a:r>
              <a:rPr lang="en-GB" sz="1400" dirty="0" smtClean="0"/>
              <a:t>Try to create another macro to restore the functions.</a:t>
            </a:r>
          </a:p>
        </p:txBody>
      </p:sp>
      <p:sp>
        <p:nvSpPr>
          <p:cNvPr id="12292" name="Rectangle 4"/>
          <p:cNvSpPr>
            <a:spLocks noGrp="1" noChangeArrowheads="1"/>
          </p:cNvSpPr>
          <p:nvPr>
            <p:ph type="body" sz="half" idx="2"/>
          </p:nvPr>
        </p:nvSpPr>
        <p:spPr>
          <a:xfrm>
            <a:off x="4716016" y="980728"/>
            <a:ext cx="3960440" cy="2592288"/>
          </a:xfrm>
          <a:ln>
            <a:solidFill>
              <a:srgbClr val="7030A0"/>
            </a:solidFill>
          </a:ln>
        </p:spPr>
        <p:txBody>
          <a:bodyPr lIns="92075" tIns="46038" rIns="92075" bIns="46038"/>
          <a:lstStyle/>
          <a:p>
            <a:pPr>
              <a:defRPr/>
            </a:pPr>
            <a:r>
              <a:rPr lang="en-GB" sz="900" b="0" dirty="0" smtClean="0"/>
              <a:t>	</a:t>
            </a:r>
            <a:r>
              <a:rPr lang="en-GB" sz="900" b="0" dirty="0" smtClean="0"/>
              <a:t>S</a:t>
            </a:r>
            <a:r>
              <a:rPr lang="en-GB" sz="900" b="0" dirty="0" smtClean="0"/>
              <a:t>ub </a:t>
            </a:r>
            <a:r>
              <a:rPr lang="en-GB" sz="900" b="0" dirty="0"/>
              <a:t>Macro2</a:t>
            </a:r>
            <a:r>
              <a:rPr lang="en-GB" sz="900" b="0" dirty="0" smtClean="0"/>
              <a:t>()</a:t>
            </a:r>
            <a:endParaRPr lang="en-GB" sz="900" b="0" dirty="0"/>
          </a:p>
          <a:p>
            <a:pPr>
              <a:defRPr/>
            </a:pPr>
            <a:r>
              <a:rPr lang="en-GB" sz="900" b="0" dirty="0"/>
              <a:t>' Macro2 Macro</a:t>
            </a:r>
          </a:p>
          <a:p>
            <a:pPr>
              <a:defRPr/>
            </a:pPr>
            <a:r>
              <a:rPr lang="en-GB" sz="900" b="0" dirty="0" smtClean="0"/>
              <a:t>    </a:t>
            </a:r>
            <a:r>
              <a:rPr lang="en-GB" sz="900" b="0" dirty="0" err="1"/>
              <a:t>Application.DisplayFormulaBar</a:t>
            </a:r>
            <a:r>
              <a:rPr lang="en-GB" sz="900" b="0" dirty="0"/>
              <a:t> = False</a:t>
            </a:r>
          </a:p>
          <a:p>
            <a:pPr>
              <a:defRPr/>
            </a:pPr>
            <a:r>
              <a:rPr lang="en-GB" sz="900" b="0" dirty="0"/>
              <a:t>    With </a:t>
            </a:r>
            <a:r>
              <a:rPr lang="en-GB" sz="900" b="0" dirty="0" err="1"/>
              <a:t>ActiveWindow</a:t>
            </a:r>
            <a:endParaRPr lang="en-GB" sz="900" b="0" dirty="0"/>
          </a:p>
          <a:p>
            <a:pPr>
              <a:defRPr/>
            </a:pPr>
            <a:r>
              <a:rPr lang="en-GB" sz="900" b="0" dirty="0"/>
              <a:t>        .</a:t>
            </a:r>
            <a:r>
              <a:rPr lang="en-GB" sz="900" b="0" dirty="0" err="1"/>
              <a:t>DisplayHorizontalScrollBar</a:t>
            </a:r>
            <a:r>
              <a:rPr lang="en-GB" sz="900" b="0" dirty="0"/>
              <a:t> = False</a:t>
            </a:r>
          </a:p>
          <a:p>
            <a:pPr>
              <a:defRPr/>
            </a:pPr>
            <a:r>
              <a:rPr lang="en-GB" sz="900" b="0" dirty="0"/>
              <a:t>        .</a:t>
            </a:r>
            <a:r>
              <a:rPr lang="en-GB" sz="900" b="0" dirty="0" err="1"/>
              <a:t>DisplayVerticalScrollBar</a:t>
            </a:r>
            <a:r>
              <a:rPr lang="en-GB" sz="900" b="0" dirty="0"/>
              <a:t> = False</a:t>
            </a:r>
          </a:p>
          <a:p>
            <a:pPr>
              <a:defRPr/>
            </a:pPr>
            <a:r>
              <a:rPr lang="en-GB" sz="900" b="0" dirty="0"/>
              <a:t>        .</a:t>
            </a:r>
            <a:r>
              <a:rPr lang="en-GB" sz="900" b="0" dirty="0" err="1"/>
              <a:t>DisplayWorkbookTabs</a:t>
            </a:r>
            <a:r>
              <a:rPr lang="en-GB" sz="900" b="0" dirty="0"/>
              <a:t> = False</a:t>
            </a:r>
          </a:p>
          <a:p>
            <a:pPr>
              <a:defRPr/>
            </a:pPr>
            <a:r>
              <a:rPr lang="en-GB" sz="900" b="0" dirty="0"/>
              <a:t>        .</a:t>
            </a:r>
            <a:r>
              <a:rPr lang="en-GB" sz="900" b="0" dirty="0" err="1"/>
              <a:t>AutoFilterDateGrouping</a:t>
            </a:r>
            <a:r>
              <a:rPr lang="en-GB" sz="900" b="0" dirty="0"/>
              <a:t> = False</a:t>
            </a:r>
          </a:p>
          <a:p>
            <a:pPr>
              <a:defRPr/>
            </a:pPr>
            <a:r>
              <a:rPr lang="en-GB" sz="900" b="0" dirty="0"/>
              <a:t>    End With</a:t>
            </a:r>
          </a:p>
          <a:p>
            <a:pPr>
              <a:defRPr/>
            </a:pPr>
            <a:r>
              <a:rPr lang="en-GB" sz="900" b="0" dirty="0"/>
              <a:t>    </a:t>
            </a:r>
            <a:r>
              <a:rPr lang="en-GB" sz="900" b="0" dirty="0" err="1"/>
              <a:t>Application.DisplayFunctionToolTips</a:t>
            </a:r>
            <a:r>
              <a:rPr lang="en-GB" sz="900" b="0" dirty="0"/>
              <a:t> = False</a:t>
            </a:r>
          </a:p>
          <a:p>
            <a:pPr>
              <a:defRPr/>
            </a:pPr>
            <a:r>
              <a:rPr lang="en-GB" sz="900" b="0" dirty="0"/>
              <a:t>End Sub</a:t>
            </a:r>
            <a:endParaRPr lang="en-GB" sz="900" b="0" dirty="0" smtClean="0"/>
          </a:p>
        </p:txBody>
      </p:sp>
      <p:sp>
        <p:nvSpPr>
          <p:cNvPr id="2" name="Rectangle 1"/>
          <p:cNvSpPr/>
          <p:nvPr/>
        </p:nvSpPr>
        <p:spPr>
          <a:xfrm>
            <a:off x="187837" y="4077072"/>
            <a:ext cx="4168139" cy="1477328"/>
          </a:xfrm>
          <a:prstGeom prst="rect">
            <a:avLst/>
          </a:prstGeom>
          <a:ln>
            <a:solidFill>
              <a:srgbClr val="00B0F0"/>
            </a:solidFill>
          </a:ln>
        </p:spPr>
        <p:txBody>
          <a:bodyPr wrap="square">
            <a:spAutoFit/>
          </a:bodyPr>
          <a:lstStyle/>
          <a:p>
            <a:r>
              <a:rPr lang="en-GB" sz="1000" dirty="0"/>
              <a:t>Sub Macro3()</a:t>
            </a:r>
          </a:p>
          <a:p>
            <a:r>
              <a:rPr lang="en-GB" sz="1000" dirty="0"/>
              <a:t>'</a:t>
            </a:r>
          </a:p>
          <a:p>
            <a:r>
              <a:rPr lang="en-GB" sz="1000" dirty="0"/>
              <a:t>' Macro3 Macro</a:t>
            </a:r>
          </a:p>
          <a:p>
            <a:r>
              <a:rPr lang="en-GB" sz="1000" dirty="0" smtClean="0"/>
              <a:t>If </a:t>
            </a:r>
            <a:r>
              <a:rPr lang="en-GB" sz="1000" dirty="0"/>
              <a:t>Application.ExecuteExcel4Macro("</a:t>
            </a:r>
            <a:r>
              <a:rPr lang="en-GB" sz="1000" dirty="0" err="1"/>
              <a:t>Get.ToolBar</a:t>
            </a:r>
            <a:r>
              <a:rPr lang="en-GB" sz="1000" dirty="0"/>
              <a:t>(7,""Ribbon"")") Then</a:t>
            </a:r>
          </a:p>
          <a:p>
            <a:r>
              <a:rPr lang="en-GB" sz="1000" dirty="0" smtClean="0"/>
              <a:t>Application.ExecuteExcel4Macro </a:t>
            </a:r>
            <a:r>
              <a:rPr lang="en-GB" sz="1000" dirty="0"/>
              <a:t>"</a:t>
            </a:r>
            <a:r>
              <a:rPr lang="en-GB" sz="1000" dirty="0" err="1"/>
              <a:t>Show.ToolBar</a:t>
            </a:r>
            <a:r>
              <a:rPr lang="en-GB" sz="1000" dirty="0"/>
              <a:t>(""Ribbon"", False)"</a:t>
            </a:r>
          </a:p>
          <a:p>
            <a:r>
              <a:rPr lang="en-GB" sz="1000" dirty="0" smtClean="0"/>
              <a:t>Else</a:t>
            </a:r>
            <a:endParaRPr lang="en-GB" sz="1000" dirty="0"/>
          </a:p>
          <a:p>
            <a:r>
              <a:rPr lang="en-GB" sz="1000" dirty="0" smtClean="0"/>
              <a:t>Application.ExecuteExcel4Macro </a:t>
            </a:r>
            <a:r>
              <a:rPr lang="en-GB" sz="1000" dirty="0"/>
              <a:t>"</a:t>
            </a:r>
            <a:r>
              <a:rPr lang="en-GB" sz="1000" dirty="0" err="1"/>
              <a:t>Show.ToolBar</a:t>
            </a:r>
            <a:r>
              <a:rPr lang="en-GB" sz="1000" dirty="0"/>
              <a:t>(""Ribbon"", True)"</a:t>
            </a:r>
          </a:p>
          <a:p>
            <a:r>
              <a:rPr lang="en-GB" sz="1000" dirty="0" smtClean="0"/>
              <a:t>End </a:t>
            </a:r>
            <a:r>
              <a:rPr lang="en-GB" sz="1000" dirty="0"/>
              <a:t>If</a:t>
            </a:r>
          </a:p>
          <a:p>
            <a:r>
              <a:rPr lang="en-GB" sz="1000" dirty="0" smtClean="0"/>
              <a:t>End </a:t>
            </a:r>
            <a:r>
              <a:rPr lang="en-GB" sz="1000" dirty="0"/>
              <a:t>Sub</a:t>
            </a:r>
          </a:p>
        </p:txBody>
      </p:sp>
      <p:sp>
        <p:nvSpPr>
          <p:cNvPr id="3" name="Rectangle 2"/>
          <p:cNvSpPr/>
          <p:nvPr/>
        </p:nvSpPr>
        <p:spPr>
          <a:xfrm>
            <a:off x="5004048" y="3962345"/>
            <a:ext cx="3672408" cy="1107996"/>
          </a:xfrm>
          <a:prstGeom prst="rect">
            <a:avLst/>
          </a:prstGeom>
          <a:ln>
            <a:solidFill>
              <a:srgbClr val="92D050"/>
            </a:solidFill>
          </a:ln>
        </p:spPr>
        <p:txBody>
          <a:bodyPr wrap="square">
            <a:spAutoFit/>
          </a:bodyPr>
          <a:lstStyle/>
          <a:p>
            <a:r>
              <a:rPr lang="en-GB" sz="1100" dirty="0"/>
              <a:t>Sub </a:t>
            </a:r>
            <a:r>
              <a:rPr lang="en-GB" sz="1100" dirty="0" err="1"/>
              <a:t>screenchange</a:t>
            </a:r>
            <a:r>
              <a:rPr lang="en-GB" sz="1100" dirty="0"/>
              <a:t>()</a:t>
            </a:r>
          </a:p>
          <a:p>
            <a:r>
              <a:rPr lang="en-GB" sz="1100" dirty="0"/>
              <a:t>'</a:t>
            </a:r>
          </a:p>
          <a:p>
            <a:r>
              <a:rPr lang="en-GB" sz="1100" dirty="0"/>
              <a:t>' </a:t>
            </a:r>
            <a:r>
              <a:rPr lang="en-GB" sz="1100" dirty="0" err="1"/>
              <a:t>screenchange</a:t>
            </a:r>
            <a:r>
              <a:rPr lang="en-GB" sz="1100" dirty="0"/>
              <a:t> Macro</a:t>
            </a:r>
          </a:p>
          <a:p>
            <a:r>
              <a:rPr lang="en-GB" sz="1100" dirty="0" smtClean="0"/>
              <a:t>Application.ExecuteExcel4Macro </a:t>
            </a:r>
            <a:r>
              <a:rPr lang="en-GB" sz="1100" dirty="0"/>
              <a:t>"</a:t>
            </a:r>
            <a:r>
              <a:rPr lang="en-GB" sz="1100" dirty="0" err="1"/>
              <a:t>Show.ToolBar</a:t>
            </a:r>
            <a:r>
              <a:rPr lang="en-GB" sz="1100" dirty="0"/>
              <a:t>(""Ribbon"", True)"</a:t>
            </a:r>
          </a:p>
          <a:p>
            <a:r>
              <a:rPr lang="en-GB" sz="1100" dirty="0" smtClean="0"/>
              <a:t>End </a:t>
            </a:r>
            <a:r>
              <a:rPr lang="en-GB" sz="1100" dirty="0"/>
              <a:t>Sub</a:t>
            </a:r>
          </a:p>
        </p:txBody>
      </p:sp>
    </p:spTree>
    <p:extLst>
      <p:ext uri="{BB962C8B-B14F-4D97-AF65-F5344CB8AC3E}">
        <p14:creationId xmlns:p14="http://schemas.microsoft.com/office/powerpoint/2010/main" val="4149184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lIns="92075" tIns="46038" rIns="92075" bIns="46038"/>
          <a:lstStyle/>
          <a:p>
            <a:pPr eaLnBrk="1" hangingPunct="1">
              <a:defRPr/>
            </a:pPr>
            <a:r>
              <a:rPr lang="en-GB" smtClean="0"/>
              <a:t>Viewing the system </a:t>
            </a:r>
          </a:p>
        </p:txBody>
      </p:sp>
      <p:sp>
        <p:nvSpPr>
          <p:cNvPr id="13315" name="Rectangle 3"/>
          <p:cNvSpPr>
            <a:spLocks noGrp="1" noChangeArrowheads="1"/>
          </p:cNvSpPr>
          <p:nvPr>
            <p:ph type="body" idx="1"/>
          </p:nvPr>
        </p:nvSpPr>
        <p:spPr/>
        <p:txBody>
          <a:bodyPr lIns="92075" tIns="46038" rIns="92075" bIns="46038"/>
          <a:lstStyle/>
          <a:p>
            <a:pPr eaLnBrk="1" hangingPunct="1">
              <a:defRPr/>
            </a:pPr>
            <a:r>
              <a:rPr lang="en-GB" sz="2000" dirty="0" smtClean="0"/>
              <a:t>When you have developed the macros you should have three sheet that are needed for the application Orders and Modules</a:t>
            </a:r>
          </a:p>
          <a:p>
            <a:pPr eaLnBrk="1" hangingPunct="1">
              <a:defRPr/>
            </a:pPr>
            <a:r>
              <a:rPr lang="en-GB" sz="2000" dirty="0" smtClean="0"/>
              <a:t>Add the following macros</a:t>
            </a:r>
          </a:p>
          <a:p>
            <a:pPr lvl="1" eaLnBrk="1" hangingPunct="1">
              <a:defRPr/>
            </a:pPr>
            <a:r>
              <a:rPr lang="en-GB" sz="2000" dirty="0" smtClean="0"/>
              <a:t>Restore title screen</a:t>
            </a:r>
          </a:p>
          <a:p>
            <a:pPr lvl="1" eaLnBrk="1" hangingPunct="1">
              <a:defRPr/>
            </a:pPr>
            <a:r>
              <a:rPr lang="en-GB" sz="2000" dirty="0" smtClean="0"/>
              <a:t>Move the cursor to the data base screen</a:t>
            </a:r>
          </a:p>
          <a:p>
            <a:pPr lvl="1" eaLnBrk="1" hangingPunct="1">
              <a:defRPr/>
            </a:pPr>
            <a:r>
              <a:rPr lang="en-GB" sz="2000" dirty="0" smtClean="0"/>
              <a:t>Move to a suitable position on the title screen </a:t>
            </a:r>
          </a:p>
          <a:p>
            <a:pPr eaLnBrk="1" hangingPunct="1">
              <a:buFont typeface="Wingdings" pitchFamily="2" charset="2"/>
              <a:buNone/>
              <a:defRPr/>
            </a:pPr>
            <a:endParaRPr lang="en-GB" sz="2000" dirty="0" smtClean="0"/>
          </a:p>
        </p:txBody>
      </p:sp>
    </p:spTree>
    <p:extLst>
      <p:ext uri="{BB962C8B-B14F-4D97-AF65-F5344CB8AC3E}">
        <p14:creationId xmlns:p14="http://schemas.microsoft.com/office/powerpoint/2010/main" val="395442557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Information engineering</Template>
  <TotalTime>1406</TotalTime>
  <Words>764</Words>
  <Application>Microsoft Office PowerPoint</Application>
  <PresentationFormat>On-screen Show (4:3)</PresentationFormat>
  <Paragraphs>97</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Franklin Gothic Book</vt:lpstr>
      <vt:lpstr>Franklin Gothic Medium</vt:lpstr>
      <vt:lpstr>Tunga</vt:lpstr>
      <vt:lpstr>Wingdings</vt:lpstr>
      <vt:lpstr>Information engineering</vt:lpstr>
      <vt:lpstr>Designing user application in MS-Excel</vt:lpstr>
      <vt:lpstr>Introduction</vt:lpstr>
      <vt:lpstr>Overview of application</vt:lpstr>
      <vt:lpstr>Our Problem for this task</vt:lpstr>
      <vt:lpstr>What Does The Company Purchase</vt:lpstr>
      <vt:lpstr>Defining A title screen</vt:lpstr>
      <vt:lpstr>Defining the title screen</vt:lpstr>
      <vt:lpstr>The Developer Tab</vt:lpstr>
      <vt:lpstr>Next Create a product list For Example (i.e. goods the company supplies). Use a new sheet appropriately labelled </vt:lpstr>
      <vt:lpstr>Defining the Product list</vt:lpstr>
      <vt:lpstr>The purchase order database</vt:lpstr>
      <vt:lpstr>Create the orders database as shown below</vt:lpstr>
      <vt:lpstr>Naming a cell range</vt:lpstr>
      <vt:lpstr>Creating macros for the application</vt:lpstr>
      <vt:lpstr>' Set_Title_Screen Macro</vt:lpstr>
      <vt:lpstr>Viewing the system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user application in MS-Excel</dc:title>
  <dc:creator>Holland, Beverley</dc:creator>
  <cp:lastModifiedBy>Beverley Holland</cp:lastModifiedBy>
  <cp:revision>10</cp:revision>
  <dcterms:created xsi:type="dcterms:W3CDTF">2014-11-07T13:17:07Z</dcterms:created>
  <dcterms:modified xsi:type="dcterms:W3CDTF">2017-01-31T13:30:56Z</dcterms:modified>
</cp:coreProperties>
</file>