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3" r:id="rId4"/>
  </p:sldMasterIdLst>
  <p:notesMasterIdLst>
    <p:notesMasterId r:id="rId29"/>
  </p:notesMasterIdLst>
  <p:handoutMasterIdLst>
    <p:handoutMasterId r:id="rId30"/>
  </p:handoutMasterIdLst>
  <p:sldIdLst>
    <p:sldId id="310" r:id="rId5"/>
    <p:sldId id="354" r:id="rId6"/>
    <p:sldId id="312" r:id="rId7"/>
    <p:sldId id="355" r:id="rId8"/>
    <p:sldId id="358" r:id="rId9"/>
    <p:sldId id="359" r:id="rId10"/>
    <p:sldId id="324" r:id="rId11"/>
    <p:sldId id="343" r:id="rId12"/>
    <p:sldId id="344" r:id="rId13"/>
    <p:sldId id="345" r:id="rId14"/>
    <p:sldId id="341" r:id="rId15"/>
    <p:sldId id="348" r:id="rId16"/>
    <p:sldId id="349" r:id="rId17"/>
    <p:sldId id="350" r:id="rId18"/>
    <p:sldId id="351" r:id="rId19"/>
    <p:sldId id="338" r:id="rId20"/>
    <p:sldId id="346" r:id="rId21"/>
    <p:sldId id="337" r:id="rId22"/>
    <p:sldId id="353" r:id="rId23"/>
    <p:sldId id="356" r:id="rId24"/>
    <p:sldId id="331" r:id="rId25"/>
    <p:sldId id="357" r:id="rId26"/>
    <p:sldId id="321" r:id="rId27"/>
    <p:sldId id="352" r:id="rId2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AB2B"/>
    <a:srgbClr val="F4A7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902" autoAdjust="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outlineViewPr>
    <p:cViewPr>
      <p:scale>
        <a:sx n="33" d="100"/>
        <a:sy n="33" d="100"/>
      </p:scale>
      <p:origin x="0" y="-974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E3A1A4-B413-45F0-AED0-3A231515E6DB}" type="doc">
      <dgm:prSet loTypeId="urn:microsoft.com/office/officeart/2005/8/layout/vProcess5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72623C5-1E51-4C20-B54B-705A26A96078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Introduction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521B1B9-A143-46D8-B27F-EEC02B827E13}" type="parTrans" cxnId="{4C0560CB-598F-47B3-9DCC-49F7112FFE3C}">
      <dgm:prSet/>
      <dgm:spPr/>
      <dgm:t>
        <a:bodyPr/>
        <a:lstStyle/>
        <a:p>
          <a:endParaRPr lang="en-US"/>
        </a:p>
      </dgm:t>
    </dgm:pt>
    <dgm:pt modelId="{8C8C41EB-6740-4234-AC6E-AA6752B865C5}" type="sibTrans" cxnId="{4C0560CB-598F-47B3-9DCC-49F7112FFE3C}">
      <dgm:prSet/>
      <dgm:spPr/>
      <dgm:t>
        <a:bodyPr/>
        <a:lstStyle/>
        <a:p>
          <a:endParaRPr lang="en-US"/>
        </a:p>
      </dgm:t>
    </dgm:pt>
    <dgm:pt modelId="{EDEE7A43-D0FF-4F4C-8094-548946EC6ADE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Assumptions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7623BA5-1E49-45DF-9253-76D0BE4E4D6E}" type="parTrans" cxnId="{A0CD4A7B-FFAC-49B1-A5F3-EB7AF6DB2E3E}">
      <dgm:prSet/>
      <dgm:spPr/>
      <dgm:t>
        <a:bodyPr/>
        <a:lstStyle/>
        <a:p>
          <a:endParaRPr lang="en-US"/>
        </a:p>
      </dgm:t>
    </dgm:pt>
    <dgm:pt modelId="{059A748B-8FFD-4D10-8AA9-093A758AB51C}" type="sibTrans" cxnId="{A0CD4A7B-FFAC-49B1-A5F3-EB7AF6DB2E3E}">
      <dgm:prSet/>
      <dgm:spPr/>
      <dgm:t>
        <a:bodyPr/>
        <a:lstStyle/>
        <a:p>
          <a:endParaRPr lang="en-US"/>
        </a:p>
      </dgm:t>
    </dgm:pt>
    <dgm:pt modelId="{11958ECD-0074-42E1-9E9E-77D98B20D213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Issues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2190B375-20A4-49DF-AF8F-C3E38766D24B}" type="parTrans" cxnId="{9AA711B5-FA36-48A0-A04C-3C6E5D20F816}">
      <dgm:prSet/>
      <dgm:spPr/>
      <dgm:t>
        <a:bodyPr/>
        <a:lstStyle/>
        <a:p>
          <a:endParaRPr lang="en-US"/>
        </a:p>
      </dgm:t>
    </dgm:pt>
    <dgm:pt modelId="{5FF8B517-BE30-490A-A11D-DDD3D7341D27}" type="sibTrans" cxnId="{9AA711B5-FA36-48A0-A04C-3C6E5D20F816}">
      <dgm:prSet/>
      <dgm:spPr/>
      <dgm:t>
        <a:bodyPr/>
        <a:lstStyle/>
        <a:p>
          <a:endParaRPr lang="en-US"/>
        </a:p>
      </dgm:t>
    </dgm:pt>
    <dgm:pt modelId="{79DC500D-8562-49AD-9D6A-500EC7F2B75F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Conclusion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792FB73-CAE0-4ADE-8FBD-EE7AA57AC792}" type="parTrans" cxnId="{33339E99-E0C8-44CE-A680-739E404AB01E}">
      <dgm:prSet/>
      <dgm:spPr/>
      <dgm:t>
        <a:bodyPr/>
        <a:lstStyle/>
        <a:p>
          <a:endParaRPr lang="en-US"/>
        </a:p>
      </dgm:t>
    </dgm:pt>
    <dgm:pt modelId="{B89F95B2-162F-49E4-A878-2C16B3A338D0}" type="sibTrans" cxnId="{33339E99-E0C8-44CE-A680-739E404AB01E}">
      <dgm:prSet/>
      <dgm:spPr/>
      <dgm:t>
        <a:bodyPr/>
        <a:lstStyle/>
        <a:p>
          <a:endParaRPr lang="en-US"/>
        </a:p>
      </dgm:t>
    </dgm:pt>
    <dgm:pt modelId="{85CF372B-B97D-45DE-A935-37440D55052E}" type="pres">
      <dgm:prSet presAssocID="{43E3A1A4-B413-45F0-AED0-3A231515E6DB}" presName="outerComposite" presStyleCnt="0">
        <dgm:presLayoutVars>
          <dgm:chMax val="5"/>
          <dgm:dir/>
          <dgm:resizeHandles val="exact"/>
        </dgm:presLayoutVars>
      </dgm:prSet>
      <dgm:spPr/>
    </dgm:pt>
    <dgm:pt modelId="{1A8B436D-96A5-48E0-ABE2-140164E34192}" type="pres">
      <dgm:prSet presAssocID="{43E3A1A4-B413-45F0-AED0-3A231515E6DB}" presName="dummyMaxCanvas" presStyleCnt="0">
        <dgm:presLayoutVars/>
      </dgm:prSet>
      <dgm:spPr/>
    </dgm:pt>
    <dgm:pt modelId="{312DD695-7DDC-43FD-AE27-800A72AFAED9}" type="pres">
      <dgm:prSet presAssocID="{43E3A1A4-B413-45F0-AED0-3A231515E6DB}" presName="FourNodes_1" presStyleLbl="node1" presStyleIdx="0" presStyleCnt="4">
        <dgm:presLayoutVars>
          <dgm:bulletEnabled val="1"/>
        </dgm:presLayoutVars>
      </dgm:prSet>
      <dgm:spPr/>
    </dgm:pt>
    <dgm:pt modelId="{8B8E9289-374C-4653-AD31-A46304EC420A}" type="pres">
      <dgm:prSet presAssocID="{43E3A1A4-B413-45F0-AED0-3A231515E6DB}" presName="FourNodes_2" presStyleLbl="node1" presStyleIdx="1" presStyleCnt="4">
        <dgm:presLayoutVars>
          <dgm:bulletEnabled val="1"/>
        </dgm:presLayoutVars>
      </dgm:prSet>
      <dgm:spPr/>
    </dgm:pt>
    <dgm:pt modelId="{C77BC3C5-9CA1-416E-9A06-46E99373C74F}" type="pres">
      <dgm:prSet presAssocID="{43E3A1A4-B413-45F0-AED0-3A231515E6DB}" presName="FourNodes_3" presStyleLbl="node1" presStyleIdx="2" presStyleCnt="4">
        <dgm:presLayoutVars>
          <dgm:bulletEnabled val="1"/>
        </dgm:presLayoutVars>
      </dgm:prSet>
      <dgm:spPr/>
    </dgm:pt>
    <dgm:pt modelId="{2D21C1C4-F549-4BFD-9D05-F30EB138A82F}" type="pres">
      <dgm:prSet presAssocID="{43E3A1A4-B413-45F0-AED0-3A231515E6DB}" presName="FourNodes_4" presStyleLbl="node1" presStyleIdx="3" presStyleCnt="4">
        <dgm:presLayoutVars>
          <dgm:bulletEnabled val="1"/>
        </dgm:presLayoutVars>
      </dgm:prSet>
      <dgm:spPr/>
    </dgm:pt>
    <dgm:pt modelId="{EFBEEA38-DCF1-482A-87AF-ED7DAA453D36}" type="pres">
      <dgm:prSet presAssocID="{43E3A1A4-B413-45F0-AED0-3A231515E6DB}" presName="FourConn_1-2" presStyleLbl="fgAccFollowNode1" presStyleIdx="0" presStyleCnt="3">
        <dgm:presLayoutVars>
          <dgm:bulletEnabled val="1"/>
        </dgm:presLayoutVars>
      </dgm:prSet>
      <dgm:spPr/>
    </dgm:pt>
    <dgm:pt modelId="{0A74694D-06A5-434D-9BE7-691FF380C557}" type="pres">
      <dgm:prSet presAssocID="{43E3A1A4-B413-45F0-AED0-3A231515E6DB}" presName="FourConn_2-3" presStyleLbl="fgAccFollowNode1" presStyleIdx="1" presStyleCnt="3">
        <dgm:presLayoutVars>
          <dgm:bulletEnabled val="1"/>
        </dgm:presLayoutVars>
      </dgm:prSet>
      <dgm:spPr/>
    </dgm:pt>
    <dgm:pt modelId="{132D601F-7C91-4A62-A32F-97F8C9F76B46}" type="pres">
      <dgm:prSet presAssocID="{43E3A1A4-B413-45F0-AED0-3A231515E6DB}" presName="FourConn_3-4" presStyleLbl="fgAccFollowNode1" presStyleIdx="2" presStyleCnt="3">
        <dgm:presLayoutVars>
          <dgm:bulletEnabled val="1"/>
        </dgm:presLayoutVars>
      </dgm:prSet>
      <dgm:spPr/>
    </dgm:pt>
    <dgm:pt modelId="{79275FB1-8E73-4C08-9FA0-BD12F51E1D36}" type="pres">
      <dgm:prSet presAssocID="{43E3A1A4-B413-45F0-AED0-3A231515E6DB}" presName="FourNodes_1_text" presStyleLbl="node1" presStyleIdx="3" presStyleCnt="4">
        <dgm:presLayoutVars>
          <dgm:bulletEnabled val="1"/>
        </dgm:presLayoutVars>
      </dgm:prSet>
      <dgm:spPr/>
    </dgm:pt>
    <dgm:pt modelId="{C78AE669-0163-468C-8BC2-6C24DE932225}" type="pres">
      <dgm:prSet presAssocID="{43E3A1A4-B413-45F0-AED0-3A231515E6DB}" presName="FourNodes_2_text" presStyleLbl="node1" presStyleIdx="3" presStyleCnt="4">
        <dgm:presLayoutVars>
          <dgm:bulletEnabled val="1"/>
        </dgm:presLayoutVars>
      </dgm:prSet>
      <dgm:spPr/>
    </dgm:pt>
    <dgm:pt modelId="{68B6353C-6543-4DD7-B5CC-751FAE67859A}" type="pres">
      <dgm:prSet presAssocID="{43E3A1A4-B413-45F0-AED0-3A231515E6DB}" presName="FourNodes_3_text" presStyleLbl="node1" presStyleIdx="3" presStyleCnt="4">
        <dgm:presLayoutVars>
          <dgm:bulletEnabled val="1"/>
        </dgm:presLayoutVars>
      </dgm:prSet>
      <dgm:spPr/>
    </dgm:pt>
    <dgm:pt modelId="{DCB1BC5C-DEE3-47B0-941E-A89B18042674}" type="pres">
      <dgm:prSet presAssocID="{43E3A1A4-B413-45F0-AED0-3A231515E6D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E4A8D04-0120-4D59-9E12-5004932C5A0F}" type="presOf" srcId="{11958ECD-0074-42E1-9E9E-77D98B20D213}" destId="{68B6353C-6543-4DD7-B5CC-751FAE67859A}" srcOrd="1" destOrd="0" presId="urn:microsoft.com/office/officeart/2005/8/layout/vProcess5"/>
    <dgm:cxn modelId="{2668F609-9D23-4BA1-BE43-A6B98F67C82C}" type="presOf" srcId="{79DC500D-8562-49AD-9D6A-500EC7F2B75F}" destId="{2D21C1C4-F549-4BFD-9D05-F30EB138A82F}" srcOrd="0" destOrd="0" presId="urn:microsoft.com/office/officeart/2005/8/layout/vProcess5"/>
    <dgm:cxn modelId="{E09B763C-6899-4C6B-B948-84660C0645F3}" type="presOf" srcId="{EDEE7A43-D0FF-4F4C-8094-548946EC6ADE}" destId="{8B8E9289-374C-4653-AD31-A46304EC420A}" srcOrd="0" destOrd="0" presId="urn:microsoft.com/office/officeart/2005/8/layout/vProcess5"/>
    <dgm:cxn modelId="{F28D593F-AED6-4863-87FD-10A0785A7096}" type="presOf" srcId="{5FF8B517-BE30-490A-A11D-DDD3D7341D27}" destId="{132D601F-7C91-4A62-A32F-97F8C9F76B46}" srcOrd="0" destOrd="0" presId="urn:microsoft.com/office/officeart/2005/8/layout/vProcess5"/>
    <dgm:cxn modelId="{05362D71-62AD-44AF-A161-3B9128750F08}" type="presOf" srcId="{672623C5-1E51-4C20-B54B-705A26A96078}" destId="{312DD695-7DDC-43FD-AE27-800A72AFAED9}" srcOrd="0" destOrd="0" presId="urn:microsoft.com/office/officeart/2005/8/layout/vProcess5"/>
    <dgm:cxn modelId="{A0CD4A7B-FFAC-49B1-A5F3-EB7AF6DB2E3E}" srcId="{43E3A1A4-B413-45F0-AED0-3A231515E6DB}" destId="{EDEE7A43-D0FF-4F4C-8094-548946EC6ADE}" srcOrd="1" destOrd="0" parTransId="{B7623BA5-1E49-45DF-9253-76D0BE4E4D6E}" sibTransId="{059A748B-8FFD-4D10-8AA9-093A758AB51C}"/>
    <dgm:cxn modelId="{BD77EB7D-2CE9-46E6-BE19-D1B2583415A5}" type="presOf" srcId="{11958ECD-0074-42E1-9E9E-77D98B20D213}" destId="{C77BC3C5-9CA1-416E-9A06-46E99373C74F}" srcOrd="0" destOrd="0" presId="urn:microsoft.com/office/officeart/2005/8/layout/vProcess5"/>
    <dgm:cxn modelId="{2A426B84-E347-4554-8AC9-5D904801FD59}" type="presOf" srcId="{EDEE7A43-D0FF-4F4C-8094-548946EC6ADE}" destId="{C78AE669-0163-468C-8BC2-6C24DE932225}" srcOrd="1" destOrd="0" presId="urn:microsoft.com/office/officeart/2005/8/layout/vProcess5"/>
    <dgm:cxn modelId="{33339E99-E0C8-44CE-A680-739E404AB01E}" srcId="{43E3A1A4-B413-45F0-AED0-3A231515E6DB}" destId="{79DC500D-8562-49AD-9D6A-500EC7F2B75F}" srcOrd="3" destOrd="0" parTransId="{C792FB73-CAE0-4ADE-8FBD-EE7AA57AC792}" sibTransId="{B89F95B2-162F-49E4-A878-2C16B3A338D0}"/>
    <dgm:cxn modelId="{A9DE24A1-397F-464F-90C5-502144AAED87}" type="presOf" srcId="{8C8C41EB-6740-4234-AC6E-AA6752B865C5}" destId="{EFBEEA38-DCF1-482A-87AF-ED7DAA453D36}" srcOrd="0" destOrd="0" presId="urn:microsoft.com/office/officeart/2005/8/layout/vProcess5"/>
    <dgm:cxn modelId="{9AA711B5-FA36-48A0-A04C-3C6E5D20F816}" srcId="{43E3A1A4-B413-45F0-AED0-3A231515E6DB}" destId="{11958ECD-0074-42E1-9E9E-77D98B20D213}" srcOrd="2" destOrd="0" parTransId="{2190B375-20A4-49DF-AF8F-C3E38766D24B}" sibTransId="{5FF8B517-BE30-490A-A11D-DDD3D7341D27}"/>
    <dgm:cxn modelId="{4C0560CB-598F-47B3-9DCC-49F7112FFE3C}" srcId="{43E3A1A4-B413-45F0-AED0-3A231515E6DB}" destId="{672623C5-1E51-4C20-B54B-705A26A96078}" srcOrd="0" destOrd="0" parTransId="{9521B1B9-A143-46D8-B27F-EEC02B827E13}" sibTransId="{8C8C41EB-6740-4234-AC6E-AA6752B865C5}"/>
    <dgm:cxn modelId="{443475E0-7EC2-47B2-86BF-043A53A3285E}" type="presOf" srcId="{79DC500D-8562-49AD-9D6A-500EC7F2B75F}" destId="{DCB1BC5C-DEE3-47B0-941E-A89B18042674}" srcOrd="1" destOrd="0" presId="urn:microsoft.com/office/officeart/2005/8/layout/vProcess5"/>
    <dgm:cxn modelId="{B0A896E1-B24C-4F43-B76B-375DFB406B70}" type="presOf" srcId="{43E3A1A4-B413-45F0-AED0-3A231515E6DB}" destId="{85CF372B-B97D-45DE-A935-37440D55052E}" srcOrd="0" destOrd="0" presId="urn:microsoft.com/office/officeart/2005/8/layout/vProcess5"/>
    <dgm:cxn modelId="{101FABE9-364C-41E9-8BA9-F35FF52AEA56}" type="presOf" srcId="{059A748B-8FFD-4D10-8AA9-093A758AB51C}" destId="{0A74694D-06A5-434D-9BE7-691FF380C557}" srcOrd="0" destOrd="0" presId="urn:microsoft.com/office/officeart/2005/8/layout/vProcess5"/>
    <dgm:cxn modelId="{8EBDDBF2-B037-4322-AAFD-953896FC9160}" type="presOf" srcId="{672623C5-1E51-4C20-B54B-705A26A96078}" destId="{79275FB1-8E73-4C08-9FA0-BD12F51E1D36}" srcOrd="1" destOrd="0" presId="urn:microsoft.com/office/officeart/2005/8/layout/vProcess5"/>
    <dgm:cxn modelId="{55A5772C-5FC1-4097-9474-BD9CC378B03B}" type="presParOf" srcId="{85CF372B-B97D-45DE-A935-37440D55052E}" destId="{1A8B436D-96A5-48E0-ABE2-140164E34192}" srcOrd="0" destOrd="0" presId="urn:microsoft.com/office/officeart/2005/8/layout/vProcess5"/>
    <dgm:cxn modelId="{3D98A2C5-9956-4FCC-96DB-4AC6CFABD3AF}" type="presParOf" srcId="{85CF372B-B97D-45DE-A935-37440D55052E}" destId="{312DD695-7DDC-43FD-AE27-800A72AFAED9}" srcOrd="1" destOrd="0" presId="urn:microsoft.com/office/officeart/2005/8/layout/vProcess5"/>
    <dgm:cxn modelId="{3F06B533-49A6-4F1C-A46B-A012FF6D23C2}" type="presParOf" srcId="{85CF372B-B97D-45DE-A935-37440D55052E}" destId="{8B8E9289-374C-4653-AD31-A46304EC420A}" srcOrd="2" destOrd="0" presId="urn:microsoft.com/office/officeart/2005/8/layout/vProcess5"/>
    <dgm:cxn modelId="{B9323E1E-39D0-4218-A16F-C39DE2E5519E}" type="presParOf" srcId="{85CF372B-B97D-45DE-A935-37440D55052E}" destId="{C77BC3C5-9CA1-416E-9A06-46E99373C74F}" srcOrd="3" destOrd="0" presId="urn:microsoft.com/office/officeart/2005/8/layout/vProcess5"/>
    <dgm:cxn modelId="{DB2AB633-FF55-4EB4-91A8-DA7A4DAD4845}" type="presParOf" srcId="{85CF372B-B97D-45DE-A935-37440D55052E}" destId="{2D21C1C4-F549-4BFD-9D05-F30EB138A82F}" srcOrd="4" destOrd="0" presId="urn:microsoft.com/office/officeart/2005/8/layout/vProcess5"/>
    <dgm:cxn modelId="{3E4F67BA-6106-4F68-83A1-C5C906A8C6F2}" type="presParOf" srcId="{85CF372B-B97D-45DE-A935-37440D55052E}" destId="{EFBEEA38-DCF1-482A-87AF-ED7DAA453D36}" srcOrd="5" destOrd="0" presId="urn:microsoft.com/office/officeart/2005/8/layout/vProcess5"/>
    <dgm:cxn modelId="{9B34B0CB-5CA7-4EB6-932C-FD9C4FF96257}" type="presParOf" srcId="{85CF372B-B97D-45DE-A935-37440D55052E}" destId="{0A74694D-06A5-434D-9BE7-691FF380C557}" srcOrd="6" destOrd="0" presId="urn:microsoft.com/office/officeart/2005/8/layout/vProcess5"/>
    <dgm:cxn modelId="{CC1DDEFC-A97A-4F5E-B60B-F65D10DC075D}" type="presParOf" srcId="{85CF372B-B97D-45DE-A935-37440D55052E}" destId="{132D601F-7C91-4A62-A32F-97F8C9F76B46}" srcOrd="7" destOrd="0" presId="urn:microsoft.com/office/officeart/2005/8/layout/vProcess5"/>
    <dgm:cxn modelId="{FD467C9B-DC0D-47C8-BF0F-EE2A00924DDC}" type="presParOf" srcId="{85CF372B-B97D-45DE-A935-37440D55052E}" destId="{79275FB1-8E73-4C08-9FA0-BD12F51E1D36}" srcOrd="8" destOrd="0" presId="urn:microsoft.com/office/officeart/2005/8/layout/vProcess5"/>
    <dgm:cxn modelId="{7777999C-DCC8-4C13-9D55-9A539DC02173}" type="presParOf" srcId="{85CF372B-B97D-45DE-A935-37440D55052E}" destId="{C78AE669-0163-468C-8BC2-6C24DE932225}" srcOrd="9" destOrd="0" presId="urn:microsoft.com/office/officeart/2005/8/layout/vProcess5"/>
    <dgm:cxn modelId="{72C7DDBE-43C6-4199-9784-D48166B5A414}" type="presParOf" srcId="{85CF372B-B97D-45DE-A935-37440D55052E}" destId="{68B6353C-6543-4DD7-B5CC-751FAE67859A}" srcOrd="10" destOrd="0" presId="urn:microsoft.com/office/officeart/2005/8/layout/vProcess5"/>
    <dgm:cxn modelId="{F74F43FE-07C3-49A6-92F0-703433272B9C}" type="presParOf" srcId="{85CF372B-B97D-45DE-A935-37440D55052E}" destId="{DCB1BC5C-DEE3-47B0-941E-A89B1804267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DD695-7DDC-43FD-AE27-800A72AFAED9}">
      <dsp:nvSpPr>
        <dsp:cNvPr id="0" name=""/>
        <dsp:cNvSpPr/>
      </dsp:nvSpPr>
      <dsp:spPr>
        <a:xfrm>
          <a:off x="0" y="0"/>
          <a:ext cx="4479340" cy="9254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Calibri" panose="020F0502020204030204" pitchFamily="34" charset="0"/>
              <a:cs typeface="Calibri" panose="020F0502020204030204" pitchFamily="34" charset="0"/>
            </a:rPr>
            <a:t>Introduction</a:t>
          </a:r>
          <a:endParaRPr lang="en-US" sz="4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7104" y="27104"/>
        <a:ext cx="3402561" cy="871196"/>
      </dsp:txXfrm>
    </dsp:sp>
    <dsp:sp modelId="{8B8E9289-374C-4653-AD31-A46304EC420A}">
      <dsp:nvSpPr>
        <dsp:cNvPr id="0" name=""/>
        <dsp:cNvSpPr/>
      </dsp:nvSpPr>
      <dsp:spPr>
        <a:xfrm>
          <a:off x="375144" y="1093659"/>
          <a:ext cx="4479340" cy="9254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Calibri" panose="020F0502020204030204" pitchFamily="34" charset="0"/>
              <a:cs typeface="Calibri" panose="020F0502020204030204" pitchFamily="34" charset="0"/>
            </a:rPr>
            <a:t>Assumptions</a:t>
          </a:r>
          <a:endParaRPr lang="en-US" sz="4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02248" y="1120763"/>
        <a:ext cx="3448475" cy="871196"/>
      </dsp:txXfrm>
    </dsp:sp>
    <dsp:sp modelId="{C77BC3C5-9CA1-416E-9A06-46E99373C74F}">
      <dsp:nvSpPr>
        <dsp:cNvPr id="0" name=""/>
        <dsp:cNvSpPr/>
      </dsp:nvSpPr>
      <dsp:spPr>
        <a:xfrm>
          <a:off x="744690" y="2187318"/>
          <a:ext cx="4479340" cy="9254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Calibri" panose="020F0502020204030204" pitchFamily="34" charset="0"/>
              <a:cs typeface="Calibri" panose="020F0502020204030204" pitchFamily="34" charset="0"/>
            </a:rPr>
            <a:t>Issues</a:t>
          </a:r>
          <a:endParaRPr lang="en-US" sz="4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771794" y="2214422"/>
        <a:ext cx="3454074" cy="871196"/>
      </dsp:txXfrm>
    </dsp:sp>
    <dsp:sp modelId="{2D21C1C4-F549-4BFD-9D05-F30EB138A82F}">
      <dsp:nvSpPr>
        <dsp:cNvPr id="0" name=""/>
        <dsp:cNvSpPr/>
      </dsp:nvSpPr>
      <dsp:spPr>
        <a:xfrm>
          <a:off x="1119835" y="3280977"/>
          <a:ext cx="4479340" cy="9254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Calibri" panose="020F0502020204030204" pitchFamily="34" charset="0"/>
              <a:cs typeface="Calibri" panose="020F0502020204030204" pitchFamily="34" charset="0"/>
            </a:rPr>
            <a:t>Conclusion</a:t>
          </a:r>
          <a:endParaRPr lang="en-US" sz="4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146939" y="3308081"/>
        <a:ext cx="3448475" cy="871196"/>
      </dsp:txXfrm>
    </dsp:sp>
    <dsp:sp modelId="{EFBEEA38-DCF1-482A-87AF-ED7DAA453D36}">
      <dsp:nvSpPr>
        <dsp:cNvPr id="0" name=""/>
        <dsp:cNvSpPr/>
      </dsp:nvSpPr>
      <dsp:spPr>
        <a:xfrm>
          <a:off x="3877828" y="708775"/>
          <a:ext cx="601512" cy="60151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013168" y="708775"/>
        <a:ext cx="330832" cy="452638"/>
      </dsp:txXfrm>
    </dsp:sp>
    <dsp:sp modelId="{0A74694D-06A5-434D-9BE7-691FF380C557}">
      <dsp:nvSpPr>
        <dsp:cNvPr id="0" name=""/>
        <dsp:cNvSpPr/>
      </dsp:nvSpPr>
      <dsp:spPr>
        <a:xfrm>
          <a:off x="4252972" y="1802434"/>
          <a:ext cx="601512" cy="60151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388312" y="1802434"/>
        <a:ext cx="330832" cy="452638"/>
      </dsp:txXfrm>
    </dsp:sp>
    <dsp:sp modelId="{132D601F-7C91-4A62-A32F-97F8C9F76B46}">
      <dsp:nvSpPr>
        <dsp:cNvPr id="0" name=""/>
        <dsp:cNvSpPr/>
      </dsp:nvSpPr>
      <dsp:spPr>
        <a:xfrm>
          <a:off x="4622518" y="2896094"/>
          <a:ext cx="601512" cy="60151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757858" y="2896094"/>
        <a:ext cx="330832" cy="4526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B54ECD4-C204-48D1-AD5F-745C8B6B9F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E3AB7-0ECF-421F-921A-6288C872CB4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FA1535-9615-47DE-AA1C-D211EFC32F84}" type="datetime1">
              <a:rPr lang="en-GB" smtClean="0"/>
              <a:t>20/03/2025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020C0-36AB-4A77-A03F-AC25B91606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D6C3D-5A1C-4403-A396-74F0A03041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14E1D4-42DD-4E4E-821B-0346F789B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2271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C92804-03A6-47F6-A893-4DDB8903A8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1735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C92804-03A6-47F6-A893-4DDB8903A808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FE2A3-B611-4763-89C7-5FC690BC243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B950707-849C-431F-8ACD-96D709B54EF9}" type="datetime1">
              <a:rPr lang="en-GB" smtClean="0"/>
              <a:t>20/03/2025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00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188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66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6537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214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18017-447D-FA6F-0462-0E6F59941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69FF80-F5E1-754F-A235-6ACAC19347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E12D17-FD45-BDD1-815D-A49847ABE1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61D42-2833-47D7-979A-99A0A5094F7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68FCA-E58E-AE9F-7851-91ECC0CB3D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8918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18017-447D-FA6F-0462-0E6F59941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69FF80-F5E1-754F-A235-6ACAC19347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E12D17-FD45-BDD1-815D-A49847ABE1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61D42-2833-47D7-979A-99A0A5094F7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68FCA-E58E-AE9F-7851-91ECC0CB3D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7729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08AD20-4D31-9DA1-DBFB-13437A636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D1A2C4-DEF8-C271-5856-D5B05AC3CB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CC017F-39ED-4324-34FD-5E274751F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2AC21-6598-EE14-1C94-73010D5C24C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69FD9E-513A-394E-A373-ECE7B3BFE9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137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49908-B4F5-EBE9-50B7-183B3FB48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E9FC0E-31B4-ABC5-2771-26321E7014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6448EB-DC5F-7493-A32B-59269E751B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1646B-242B-5CBB-B7B5-85193186EF9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D53856-4AE9-FA4E-F39A-8A5AB29C65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500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634F4-F009-8069-9817-96258442F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1C800D-1527-CE38-3DDA-E3035F0A02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95CF4F-56A5-5D31-B489-758F61FD6B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C3EDC-34A0-94E2-E28C-1BBE5A7B1B64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97C4D0-49DA-8C3D-B1E1-6BC13E05E3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2297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55FCAF-34D3-644A-3238-3B4C86F7F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A885BA-1283-743F-9F0E-1AE91BFF27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D81665-5558-82C5-0B3D-34E5E48C32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B1F22-8F30-9C1C-CB8D-868BB213AEC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999843-FC61-6D8D-4B90-4796FAB948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6254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10244D-625F-231F-7B14-665276AAAD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8C3AD8-2F8F-1C30-005B-78B13897ED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AE232A-CE53-9619-50AE-3679D34012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71CE-88E2-B7E6-0DFE-21BFC4301AA4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0D37A0-2AC9-2E43-75E1-ACB52A842F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124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08502-9CBF-262B-50AA-DA2D115369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C05012-4EF2-E87F-5785-71189C0700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3C83C8-37C7-3BFF-6F36-F9D423EBCD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001BE-7B89-0314-AAF6-648EEB40E5D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5448B-8780-5537-E77F-50C6501691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6707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4A818-7155-4DD3-C00C-E4798E496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726A3E-71B5-AF75-2D2D-29A7DBF6BB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954B1A-C549-D41F-1FDC-BCDEA17C7D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13ECA-6D89-18CA-39DA-8B0FCE495F8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D5BF2-7897-FB2F-C3B6-F28DF7B4AC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39260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D13DC-8D2C-BCB7-F674-FDAEDA6D2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F85FF9-C9C0-228C-7D4F-93E4D0F7D9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276C9E-1785-7B28-A851-D81979937F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6FA53-8D1A-D177-5C29-D11CEC43255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0EBDA8-3757-5C32-D5D1-A488F2E0C0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0002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0E39F-6C80-D037-FE50-9E381555C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A2A4DB-69D5-694C-A931-622A03E0A4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AA47D6-03CA-67EF-1522-185AAC2D50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B1C62-2F4F-9DB3-EBE4-4F74880F19D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20FD4C-A906-5F0E-7F0B-F92A46B481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4379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05A3D-E70E-1F7C-78A9-6CC7D075F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B4652C-502C-6DFB-B6C4-642ABB6D2D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E123C0-17F4-68E4-B9B4-6802F21FFD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6B107-97EC-6189-D893-D40D643EFCD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3EF43-B4E1-0D83-7702-D1D18273B2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2758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05A3D-E70E-1F7C-78A9-6CC7D075F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B4652C-502C-6DFB-B6C4-642ABB6D2D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E123C0-17F4-68E4-B9B4-6802F21FFD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6B107-97EC-6189-D893-D40D643EFCD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6762C6B-0980-48E9-870F-2BD7181A7BF9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3EF43-B4E1-0D83-7702-D1D18273B2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275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C3AFB24-9188-4C0A-A512-E59E6F17D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565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D31D73-6FE4-4E4B-8D0B-E55FABBFA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524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9A9F4D9-AE67-4B73-8B27-FD437564D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4476329"/>
            <a:ext cx="6467547" cy="1558680"/>
          </a:xfrm>
        </p:spPr>
        <p:txBody>
          <a:bodyPr rtlCol="0" anchor="ctr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Subtitle 24">
            <a:extLst>
              <a:ext uri="{FF2B5EF4-FFF2-40B4-BE49-F238E27FC236}">
                <a16:creationId xmlns:a16="http://schemas.microsoft.com/office/drawing/2014/main" id="{2A23FDD6-741A-4F02-B44B-70D85FCF5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924" y="4476328"/>
            <a:ext cx="4046957" cy="1558673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 sz="2200"/>
              <a:t>Click to edit Master subtitle style</a:t>
            </a:r>
            <a:endParaRPr lang="en-GB" sz="2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942B78C-790E-4881-96BA-169A876C67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4271133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381543-EC92-42BD-A142-81963D427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494040" y="4274977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A28D3FB-54EA-410D-A062-8F118E5D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593477A-1279-4BCC-8257-14CC2361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46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Background grey rectangle">
            <a:extLst>
              <a:ext uri="{FF2B5EF4-FFF2-40B4-BE49-F238E27FC236}">
                <a16:creationId xmlns:a16="http://schemas.microsoft.com/office/drawing/2014/main" id="{B586FD74-98AC-4CA5-9E62-97DAE4C19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C94E74-B403-4256-9D59-241B0C4E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836FB9-568E-408A-B183-65F9ABF6E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1787136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5437444-7076-4AEE-AB96-9C6BB85DAD9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57777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536502EE-A891-4CB0-9BA5-B0AC7B9AA80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40621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51D45778-D0A6-415B-AA4F-03D6E429EB9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651760" y="25777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93E1D509-0CBA-46BD-9192-C0403309FD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651760" y="44065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994EC89-4FAE-445C-A6E8-D55E4A34D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122" y="2880452"/>
            <a:ext cx="6355998" cy="3095445"/>
          </a:xfrm>
        </p:spPr>
        <p:txBody>
          <a:bodyPr rtlCol="0" anchor="t" anchorCtr="0">
            <a:normAutofit/>
          </a:bodyPr>
          <a:lstStyle>
            <a:lvl1pPr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9E0CFE-F27B-4D50-AA2F-7146CA90E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15398" y="2577775"/>
            <a:ext cx="7676601" cy="359442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ECF93F-3E86-4C44-BAF1-ADE160CAD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BE8DAB8-6232-45C1-9BC3-E99A86BD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143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0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408E76-0AE4-495F-87FB-5DD280A9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5610"/>
            <a:ext cx="708823" cy="713232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2EAD03C-7B1C-453F-9977-4E2DD813B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540167"/>
            <a:ext cx="4616981" cy="2135867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471630-9EC8-4C68-B4D8-D98C242DBE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50C66604-16E4-4B52-80AA-A0D73512D13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15468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630934-DBD2-4535-961F-B198ABA2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2880452"/>
            <a:ext cx="4616981" cy="3095445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 baseline="0"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20D2A6-7700-487F-AC7E-A5A2C30DC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FC30D6A-6415-42E1-89E9-EF806C3FE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506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2EA47A-F66B-4005-A5A4-458E90C09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6" name="Subtitle 24">
            <a:extLst>
              <a:ext uri="{FF2B5EF4-FFF2-40B4-BE49-F238E27FC236}">
                <a16:creationId xmlns:a16="http://schemas.microsoft.com/office/drawing/2014/main" id="{FFA42F70-43EA-4954-AA43-22F43175CC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3764975"/>
            <a:ext cx="4977777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7" name="Rectangle 6" descr="Tag=AccentColor&#10;Flavor=Light&#10;Target=Fill">
            <a:extLst>
              <a:ext uri="{FF2B5EF4-FFF2-40B4-BE49-F238E27FC236}">
                <a16:creationId xmlns:a16="http://schemas.microsoft.com/office/drawing/2014/main" id="{F5FCF09E-0DE5-4155-9DC0-786737CF2E1B}"/>
              </a:ext>
            </a:extLst>
          </p:cNvPr>
          <p:cNvSpPr/>
          <p:nvPr userDrawn="1"/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AD3536A-3915-4B2E-B85A-9B494EEFBC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96" y="0"/>
            <a:ext cx="5020056" cy="6848856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3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946892" cy="4206383"/>
          </a:xfrm>
        </p:spPr>
        <p:txBody>
          <a:bodyPr rtlCol="0"/>
          <a:lstStyle>
            <a:lvl1pPr>
              <a:buNone/>
              <a:defRPr sz="2400"/>
            </a:lvl1pPr>
            <a:lvl2pPr>
              <a:buNone/>
              <a:defRPr sz="2200"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28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A992A1-D012-4834-9575-CF195C29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7BDB455-4C3A-4D7D-BA1B-53E54A2F8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76263"/>
            <a:ext cx="5206802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9" name="Subtitle 24">
            <a:extLst>
              <a:ext uri="{FF2B5EF4-FFF2-40B4-BE49-F238E27FC236}">
                <a16:creationId xmlns:a16="http://schemas.microsoft.com/office/drawing/2014/main" id="{D04D9E17-0E95-4027-8EDD-241B2BB1A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9" y="3764975"/>
            <a:ext cx="5206802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26827B-04FD-424C-A601-BCAAD51F46B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64224" y="68580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51A43274-DD11-4214-8866-5163B788CD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61416" y="255996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63E02E81-5AE8-46D6-942E-52D16C8CBE8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61416" y="4416192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08B021-326C-466B-A929-7282AA793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72" y="685799"/>
            <a:ext cx="687327" cy="174790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733741E-9972-4C5E-B592-7570CD3CC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8C6A56C-39A6-4FDE-BD90-66B344C06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390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3" y="365760"/>
            <a:ext cx="11067089" cy="1325880"/>
          </a:xfrm>
        </p:spPr>
        <p:txBody>
          <a:bodyPr rtlCol="0" anchor="ctr">
            <a:normAutofit/>
          </a:bodyPr>
          <a:lstStyle>
            <a:lvl1pPr>
              <a:lnSpc>
                <a:spcPts val="2800"/>
              </a:lnSpc>
              <a:spcBef>
                <a:spcPts val="1000"/>
              </a:spcBef>
              <a:defRPr sz="5200" b="0" i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F2462114-8669-43BC-B4E2-2721F7F370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2062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588BD3B0-8831-43B7-B5A9-3F692192A2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0624" y="3971853"/>
            <a:ext cx="2642616" cy="877824"/>
          </a:xfrm>
        </p:spPr>
        <p:txBody>
          <a:bodyPr rtlCol="0" anchor="b" anchorCtr="0">
            <a:normAutofit/>
          </a:bodyPr>
          <a:lstStyle>
            <a:lvl1pPr>
              <a:buNone/>
              <a:defRPr sz="2000" b="1" baseline="0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0625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6" name="Picture Placeholder 34">
            <a:extLst>
              <a:ext uri="{FF2B5EF4-FFF2-40B4-BE49-F238E27FC236}">
                <a16:creationId xmlns:a16="http://schemas.microsoft.com/office/drawing/2014/main" id="{E9A9694E-7001-4575-9F4C-663629B0A7C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227832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44183588-657C-4472-8112-7A2B55E2E71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783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5900E07-5526-44B5-BD49-95414B120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322783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7" name="Picture Placeholder 34">
            <a:extLst>
              <a:ext uri="{FF2B5EF4-FFF2-40B4-BE49-F238E27FC236}">
                <a16:creationId xmlns:a16="http://schemas.microsoft.com/office/drawing/2014/main" id="{5AD1D716-DEC7-4756-8417-259B5EAA7EA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4418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5E05DC2B-9AC8-4E27-A870-E3E9BBCF4FB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44184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13C6B231-0427-4DBE-AE82-31CC424FC66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044184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8" name="Picture Placeholder 34">
            <a:extLst>
              <a:ext uri="{FF2B5EF4-FFF2-40B4-BE49-F238E27FC236}">
                <a16:creationId xmlns:a16="http://schemas.microsoft.com/office/drawing/2014/main" id="{67FC7F9C-D486-450B-B0F9-3EE9789C896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851392" y="2020920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9A466F23-EDAE-477E-B8D1-C9E81E6D1B1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5139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6C8ADF02-C47F-4077-865D-D057627A9E3F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885139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4360FCC-CBCE-4F8E-84A2-B29CA5DAD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CA6BF945-F985-4A89-9868-A82E90E10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1D8AF1F-4C5C-4C08-894E-00850C38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599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 descr="Tag=AccentColor&#10;Flavor=Light&#10;Target=Fill">
            <a:extLst>
              <a:ext uri="{FF2B5EF4-FFF2-40B4-BE49-F238E27FC236}">
                <a16:creationId xmlns:a16="http://schemas.microsoft.com/office/drawing/2014/main" id="{A53A46AB-E26C-4F66-A0B8-4CDBD5F4011C}"/>
              </a:ext>
            </a:extLst>
          </p:cNvPr>
          <p:cNvSpPr/>
          <p:nvPr userDrawn="1"/>
        </p:nvSpPr>
        <p:spPr>
          <a:xfrm rot="10800000">
            <a:off x="11494040" y="4282928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3" name="Straight Connector 12" descr="Tag=AccentColor&#10;Flavor=Light&#10;Target=Line">
            <a:extLst>
              <a:ext uri="{FF2B5EF4-FFF2-40B4-BE49-F238E27FC236}">
                <a16:creationId xmlns:a16="http://schemas.microsoft.com/office/drawing/2014/main" id="{91B558DC-6718-44D0-992F-3EF710C6A72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 descr="Tag=AccentColor&#10;Flavor=Light&#10;Target=Line">
            <a:extLst>
              <a:ext uri="{FF2B5EF4-FFF2-40B4-BE49-F238E27FC236}">
                <a16:creationId xmlns:a16="http://schemas.microsoft.com/office/drawing/2014/main" id="{8957C00F-B052-4CA9-BD41-08B7B9AD505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58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 descr="Tag=AccentColor&#10;Flavor=Light&#10;Target=Fill">
            <a:extLst>
              <a:ext uri="{FF2B5EF4-FFF2-40B4-BE49-F238E27FC236}">
                <a16:creationId xmlns:a16="http://schemas.microsoft.com/office/drawing/2014/main" id="{3065995A-ADFA-424E-8E79-060CD9CD1880}"/>
              </a:ext>
            </a:extLst>
          </p:cNvPr>
          <p:cNvSpPr/>
          <p:nvPr userDrawn="1"/>
        </p:nvSpPr>
        <p:spPr>
          <a:xfrm rot="10800000">
            <a:off x="11492523" y="0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073651" y="1690688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51" y="2514600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D0520DAB-C1D4-4D6C-A6DC-D7EC7DD52A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 descr="Tag=AccentColor&#10;Flavor=Light&#10;Target=Line">
            <a:extLst>
              <a:ext uri="{FF2B5EF4-FFF2-40B4-BE49-F238E27FC236}">
                <a16:creationId xmlns:a16="http://schemas.microsoft.com/office/drawing/2014/main" id="{C30EEEA8-859F-4EA5-BF79-BCCA444C5E9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EA948393-0FB5-4969-8C1D-8D80A6884E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26679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4ACFC3A6-17FC-4040-AC3E-76E9975C5A1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6679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400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BDB087A-3DA7-4017-A5B1-F130DC91F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F5A401-D6B7-4962-876B-5DB5840E4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907326-D737-439C-9190-476F49A5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539496"/>
            <a:ext cx="4907908" cy="2640432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B68F67-401D-47DB-8256-A99FC6E99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401" y="539496"/>
            <a:ext cx="4956417" cy="2640432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F752DB1-6A0B-4783-9C40-800940EAFC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0624" y="3355848"/>
            <a:ext cx="5230368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4F09D8BB-76EC-4BB5-8860-21FBB2990A2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650992" y="3355848"/>
            <a:ext cx="5843016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ADA8C2-1E19-4FCB-8656-240C92C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3352062"/>
            <a:ext cx="413642" cy="282013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BF1133D-7CCD-4CD4-B2BA-F05FAE174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2B0F32-F444-4A9F-8575-96F5D13E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962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8941816-7203-4339-8B31-60B4107A1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7A4606-69F4-4469-B7C4-4AF495ACE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9BDEB7A-D103-487A-8C1B-9145FB24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3017A3E-25F7-41D5-AABB-24D0E2673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62D696-4404-4062-9387-925D9687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6095999" y="695340"/>
            <a:ext cx="5391683" cy="5476855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15F07E-A8F5-473A-90AC-3BF5823C0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5C0C26-4C66-47DC-B079-5B94C22F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0FC374E-BABB-4A9C-A608-04A2B9C68F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20256" y="1243584"/>
            <a:ext cx="4361688" cy="436168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349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 rtlCol="0"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 anchorCtr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 anchorCtr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fld id="{3A4F6043-7A67-491B-98BC-F933DED722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71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 rtlCol="0"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06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 rtlCol="0"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 rtlCol="0"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197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478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336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9000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rtlCol="0"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513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698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6" r:id="rId2"/>
    <p:sldLayoutId id="2147483808" r:id="rId3"/>
    <p:sldLayoutId id="2147483817" r:id="rId4"/>
    <p:sldLayoutId id="2147483795" r:id="rId5"/>
    <p:sldLayoutId id="2147483811" r:id="rId6"/>
    <p:sldLayoutId id="2147483816" r:id="rId7"/>
    <p:sldLayoutId id="2147483812" r:id="rId8"/>
    <p:sldLayoutId id="2147483813" r:id="rId9"/>
    <p:sldLayoutId id="2147483814" r:id="rId10"/>
    <p:sldLayoutId id="2147483815" r:id="rId11"/>
    <p:sldLayoutId id="2147483794" r:id="rId12"/>
    <p:sldLayoutId id="2147483796" r:id="rId13"/>
    <p:sldLayoutId id="2147483797" r:id="rId14"/>
    <p:sldLayoutId id="2147483798" r:id="rId15"/>
    <p:sldLayoutId id="2147483799" r:id="rId16"/>
    <p:sldLayoutId id="2147483800" r:id="rId17"/>
    <p:sldLayoutId id="2147483801" r:id="rId18"/>
    <p:sldLayoutId id="2147483802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ts val="28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17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17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17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8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7.svg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svg"/><Relationship Id="rId11" Type="http://schemas.openxmlformats.org/officeDocument/2006/relationships/image" Target="../media/image6.png"/><Relationship Id="rId5" Type="http://schemas.openxmlformats.org/officeDocument/2006/relationships/image" Target="../media/image12.png"/><Relationship Id="rId15" Type="http://schemas.openxmlformats.org/officeDocument/2006/relationships/image" Target="../media/image18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9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8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7.svg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9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svg"/><Relationship Id="rId11" Type="http://schemas.openxmlformats.org/officeDocument/2006/relationships/image" Target="../media/image6.png"/><Relationship Id="rId5" Type="http://schemas.openxmlformats.org/officeDocument/2006/relationships/image" Target="../media/image12.png"/><Relationship Id="rId15" Type="http://schemas.openxmlformats.org/officeDocument/2006/relationships/image" Target="../media/image18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9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9.sv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12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png"/><Relationship Id="rId11" Type="http://schemas.openxmlformats.org/officeDocument/2006/relationships/image" Target="../media/image7.svg"/><Relationship Id="rId5" Type="http://schemas.openxmlformats.org/officeDocument/2006/relationships/image" Target="../media/image13.svg"/><Relationship Id="rId10" Type="http://schemas.openxmlformats.org/officeDocument/2006/relationships/image" Target="../media/image6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tsuite.com/portal/resource/articles/inventory-management/warehouse-automation.shtml" TargetMode="Externa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94257CD-11EF-4848-8D0C-C19CF615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</a:rPr>
              <a:t>Warehousing &amp; Inventory Operations (ACMA4024)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5E34824-B508-4F9B-9AF8-D7C38E7F3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rmAutofit/>
          </a:bodyPr>
          <a:lstStyle/>
          <a:p>
            <a:pPr rtl="0"/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Lauren Lloyd</a:t>
            </a:r>
          </a:p>
        </p:txBody>
      </p:sp>
      <p:pic>
        <p:nvPicPr>
          <p:cNvPr id="10" name="Picture Placeholder 9" descr="Cargo shipping containers in a pile and on a semi-truck at a harbor">
            <a:extLst>
              <a:ext uri="{FF2B5EF4-FFF2-40B4-BE49-F238E27FC236}">
                <a16:creationId xmlns:a16="http://schemas.microsoft.com/office/drawing/2014/main" id="{AD36B22F-68DE-6129-93EC-C9034A0FACE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2500" r="12500"/>
          <a:stretch/>
        </p:blipFill>
        <p:spPr>
          <a:xfrm>
            <a:off x="6620256" y="1243584"/>
            <a:ext cx="4361688" cy="4361688"/>
          </a:xfrm>
          <a:noFill/>
        </p:spPr>
      </p:pic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E3127D33-606A-9B1E-429F-DE4132E1F0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2025</a:t>
            </a:r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3C12B13B-7818-79CB-E402-DDD52C96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WH</a:t>
            </a: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35FA8A7B-A924-54F5-2F5B-FF2F1CB53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232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689D8-CDAC-4215-96CD-8548432CE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Agenda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7E04B0E-40F7-4745-B762-934BAE25CD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2025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FAF00753-16A6-4826-97EB-67D8291BE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WH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62F07E0-F82E-47FF-AC43-8C4327B8E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A126FB1-CF2A-C270-2DB8-19113158567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420624" y="1825625"/>
          <a:ext cx="5599176" cy="4206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" name="Picture 22" descr="People working in warehouse">
            <a:extLst>
              <a:ext uri="{FF2B5EF4-FFF2-40B4-BE49-F238E27FC236}">
                <a16:creationId xmlns:a16="http://schemas.microsoft.com/office/drawing/2014/main" id="{4B1BE9D3-E72F-8728-D4A9-DED47D97E3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94921" y="1876601"/>
            <a:ext cx="4608231" cy="310761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54592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91794-986C-4679-93EA-5F3C3EE6C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5398" y="685800"/>
            <a:ext cx="4616981" cy="1026084"/>
          </a:xfrm>
        </p:spPr>
        <p:txBody>
          <a:bodyPr rtlCol="0"/>
          <a:lstStyle/>
          <a:p>
            <a:pPr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5403B-F6A5-4855-B204-4A9D1F5B2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363" y="2136887"/>
            <a:ext cx="6588258" cy="3095445"/>
          </a:xfrm>
        </p:spPr>
        <p:txBody>
          <a:bodyPr rtlCol="0">
            <a:normAutofit fontScale="85000" lnSpcReduction="10000"/>
          </a:bodyPr>
          <a:lstStyle/>
          <a:p>
            <a:pPr marL="342900" indent="-342900" rt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Critical factors to consider when setting up a warehouse – Customer Management</a:t>
            </a:r>
          </a:p>
          <a:p>
            <a:pPr marL="342900" indent="-342900" rt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Consider technological advancements &amp; implementations</a:t>
            </a:r>
          </a:p>
          <a:p>
            <a:pPr marL="342900" indent="-342900" rt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Discuss potential challenges &amp; offer possibilities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B4CE206-F42E-4D3A-BF53-47DAC78718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DCB402D-A6C5-458C-9A07-A86DAE2F5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5AA3B13-D804-4BFF-A675-B65B813F8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3</a:t>
            </a:fld>
            <a:endParaRPr lang="en-GB" dirty="0"/>
          </a:p>
        </p:txBody>
      </p:sp>
      <p:pic>
        <p:nvPicPr>
          <p:cNvPr id="15" name="Picture Placeholder 14" descr="Commercial dock with container cargo ship container storage and crane unloading ship">
            <a:extLst>
              <a:ext uri="{FF2B5EF4-FFF2-40B4-BE49-F238E27FC236}">
                <a16:creationId xmlns:a16="http://schemas.microsoft.com/office/drawing/2014/main" id="{58E8710E-CB8B-BCCA-30D6-99E4E30901D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4271" r="34271"/>
          <a:stretch>
            <a:fillRect/>
          </a:stretch>
        </p:blipFill>
        <p:spPr>
          <a:xfrm>
            <a:off x="253494" y="685800"/>
            <a:ext cx="3072384" cy="5486344"/>
          </a:xfrm>
        </p:spPr>
      </p:pic>
    </p:spTree>
    <p:extLst>
      <p:ext uri="{BB962C8B-B14F-4D97-AF65-F5344CB8AC3E}">
        <p14:creationId xmlns:p14="http://schemas.microsoft.com/office/powerpoint/2010/main" val="119562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C8A234C-F23D-3153-D3F9-DEBF412C45C5}"/>
              </a:ext>
            </a:extLst>
          </p:cNvPr>
          <p:cNvSpPr/>
          <p:nvPr/>
        </p:nvSpPr>
        <p:spPr>
          <a:xfrm>
            <a:off x="638533" y="1601976"/>
            <a:ext cx="3381050" cy="4438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15832-3B88-48CF-8043-95E6A4907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9" y="364118"/>
            <a:ext cx="10543032" cy="1325563"/>
          </a:xfrm>
        </p:spPr>
        <p:txBody>
          <a:bodyPr rtlCol="0"/>
          <a:lstStyle/>
          <a:p>
            <a:pPr algn="ctr"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Assumptions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C25B1-E610-4E19-B5DC-09483553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5369" y="1596262"/>
            <a:ext cx="2074640" cy="674980"/>
          </a:xfrm>
        </p:spPr>
        <p:txBody>
          <a:bodyPr rtlCol="0"/>
          <a:lstStyle/>
          <a:p>
            <a:pPr rtl="0"/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F9F1-02F2-4FD4-A3BF-42428815E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628" y="2446917"/>
            <a:ext cx="3313638" cy="3526932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Positioned with good motorway &amp; aircraft transportation links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Proximity to manufacturers and retailers/ distributors</a:t>
            </a:r>
          </a:p>
          <a:p>
            <a:pPr rtl="0"/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FB8B28-EBE0-45E3-B30F-C73184291D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74146" y="1561321"/>
            <a:ext cx="2940506" cy="674980"/>
          </a:xfrm>
        </p:spPr>
        <p:txBody>
          <a:bodyPr rtlCol="0"/>
          <a:lstStyle/>
          <a:p>
            <a:pPr rtl="0"/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Products Stored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560A2-758E-48F8-8C47-E858FB0B00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7571D-3E03-47C9-A7DF-738BADE13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71D59-3C1F-48C1-A842-77AA29E06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4</a:t>
            </a:fld>
            <a:endParaRPr lang="en-GB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88E22232-FB1D-502F-65E9-AC8DF1C469E4}"/>
              </a:ext>
            </a:extLst>
          </p:cNvPr>
          <p:cNvSpPr txBox="1">
            <a:spLocks/>
          </p:cNvSpPr>
          <p:nvPr/>
        </p:nvSpPr>
        <p:spPr>
          <a:xfrm>
            <a:off x="8640777" y="1579523"/>
            <a:ext cx="2438241" cy="6749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32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20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8D6E7D-7D96-9720-41B3-7918058B99E8}"/>
              </a:ext>
            </a:extLst>
          </p:cNvPr>
          <p:cNvCxnSpPr/>
          <p:nvPr/>
        </p:nvCxnSpPr>
        <p:spPr>
          <a:xfrm>
            <a:off x="4123585" y="1437742"/>
            <a:ext cx="0" cy="4559199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D044EBA-F590-F29F-F9E3-2DB5050B5B50}"/>
              </a:ext>
            </a:extLst>
          </p:cNvPr>
          <p:cNvCxnSpPr/>
          <p:nvPr/>
        </p:nvCxnSpPr>
        <p:spPr>
          <a:xfrm>
            <a:off x="7754298" y="1427910"/>
            <a:ext cx="0" cy="4559199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F04587-BB7E-8CDE-BFE5-EFD20A65EEA7}"/>
              </a:ext>
            </a:extLst>
          </p:cNvPr>
          <p:cNvCxnSpPr>
            <a:cxnSpLocks/>
          </p:cNvCxnSpPr>
          <p:nvPr/>
        </p:nvCxnSpPr>
        <p:spPr>
          <a:xfrm flipV="1">
            <a:off x="591602" y="1433196"/>
            <a:ext cx="10705595" cy="3635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849F43EA-34B9-7EBD-2B7A-F20489ABA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414" y="4736195"/>
            <a:ext cx="2581631" cy="127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145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C8A234C-F23D-3153-D3F9-DEBF412C45C5}"/>
              </a:ext>
            </a:extLst>
          </p:cNvPr>
          <p:cNvSpPr/>
          <p:nvPr/>
        </p:nvSpPr>
        <p:spPr>
          <a:xfrm>
            <a:off x="638533" y="1601976"/>
            <a:ext cx="3381050" cy="4438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15832-3B88-48CF-8043-95E6A4907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9" y="364118"/>
            <a:ext cx="10543032" cy="1325563"/>
          </a:xfrm>
        </p:spPr>
        <p:txBody>
          <a:bodyPr rtlCol="0"/>
          <a:lstStyle/>
          <a:p>
            <a:pPr algn="ctr"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Assumptions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C25B1-E610-4E19-B5DC-09483553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5369" y="1596262"/>
            <a:ext cx="2074640" cy="674980"/>
          </a:xfrm>
        </p:spPr>
        <p:txBody>
          <a:bodyPr rtlCol="0"/>
          <a:lstStyle/>
          <a:p>
            <a:pPr rtl="0"/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F9F1-02F2-4FD4-A3BF-42428815E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628" y="2446917"/>
            <a:ext cx="3313638" cy="3526932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Positioned with good motorway &amp; aircraft transportation links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Proximity to manufacturers and retailers/ distributors</a:t>
            </a:r>
          </a:p>
          <a:p>
            <a:pPr rtl="0"/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FB8B28-EBE0-45E3-B30F-C73184291D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74146" y="1561321"/>
            <a:ext cx="2940506" cy="674980"/>
          </a:xfrm>
        </p:spPr>
        <p:txBody>
          <a:bodyPr rtlCol="0"/>
          <a:lstStyle/>
          <a:p>
            <a:pPr rtl="0"/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Products Stored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4EF738-C546-48C9-8CF1-CCC2D0FA09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16165" y="2446917"/>
            <a:ext cx="3313638" cy="3526932"/>
          </a:xfrm>
        </p:spPr>
        <p:txBody>
          <a:bodyPr rtlCol="0">
            <a:normAutofit/>
          </a:bodyPr>
          <a:lstStyle/>
          <a:p>
            <a:pPr marL="0" indent="0" algn="ctr" rtl="0">
              <a:buNone/>
            </a:pPr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Fast Moving Consumer Goods: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Electronics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Clothing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Home Accessories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560A2-758E-48F8-8C47-E858FB0B00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7571D-3E03-47C9-A7DF-738BADE13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71D59-3C1F-48C1-A842-77AA29E06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88E22232-FB1D-502F-65E9-AC8DF1C469E4}"/>
              </a:ext>
            </a:extLst>
          </p:cNvPr>
          <p:cNvSpPr txBox="1">
            <a:spLocks/>
          </p:cNvSpPr>
          <p:nvPr/>
        </p:nvSpPr>
        <p:spPr>
          <a:xfrm>
            <a:off x="8640777" y="1579523"/>
            <a:ext cx="2438241" cy="6749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32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20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8D6E7D-7D96-9720-41B3-7918058B99E8}"/>
              </a:ext>
            </a:extLst>
          </p:cNvPr>
          <p:cNvCxnSpPr/>
          <p:nvPr/>
        </p:nvCxnSpPr>
        <p:spPr>
          <a:xfrm>
            <a:off x="4123585" y="1437742"/>
            <a:ext cx="0" cy="4559199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D044EBA-F590-F29F-F9E3-2DB5050B5B50}"/>
              </a:ext>
            </a:extLst>
          </p:cNvPr>
          <p:cNvCxnSpPr/>
          <p:nvPr/>
        </p:nvCxnSpPr>
        <p:spPr>
          <a:xfrm>
            <a:off x="7754298" y="1427910"/>
            <a:ext cx="0" cy="4559199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77F437E-17F3-7EDC-11CF-8AB414FF1D17}"/>
              </a:ext>
            </a:extLst>
          </p:cNvPr>
          <p:cNvSpPr txBox="1">
            <a:spLocks/>
          </p:cNvSpPr>
          <p:nvPr/>
        </p:nvSpPr>
        <p:spPr>
          <a:xfrm>
            <a:off x="7886205" y="2446917"/>
            <a:ext cx="3313638" cy="35269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Business to Business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businesses to store, manage, and distribute products to customers, retail stores, or other locations within a supply chain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F04587-BB7E-8CDE-BFE5-EFD20A65EEA7}"/>
              </a:ext>
            </a:extLst>
          </p:cNvPr>
          <p:cNvCxnSpPr>
            <a:cxnSpLocks/>
          </p:cNvCxnSpPr>
          <p:nvPr/>
        </p:nvCxnSpPr>
        <p:spPr>
          <a:xfrm flipV="1">
            <a:off x="591602" y="1433196"/>
            <a:ext cx="10705595" cy="3635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849F43EA-34B9-7EBD-2B7A-F20489ABA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5369" y="1596262"/>
            <a:ext cx="8993080" cy="442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5949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C8A234C-F23D-3153-D3F9-DEBF412C45C5}"/>
              </a:ext>
            </a:extLst>
          </p:cNvPr>
          <p:cNvSpPr/>
          <p:nvPr/>
        </p:nvSpPr>
        <p:spPr>
          <a:xfrm>
            <a:off x="638533" y="1601976"/>
            <a:ext cx="3381050" cy="4438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15832-3B88-48CF-8043-95E6A4907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9" y="364118"/>
            <a:ext cx="10543032" cy="1325563"/>
          </a:xfrm>
        </p:spPr>
        <p:txBody>
          <a:bodyPr rtlCol="0"/>
          <a:lstStyle/>
          <a:p>
            <a:pPr algn="ctr"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Assumptions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C25B1-E610-4E19-B5DC-09483553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5369" y="1596262"/>
            <a:ext cx="2074640" cy="674980"/>
          </a:xfrm>
        </p:spPr>
        <p:txBody>
          <a:bodyPr rtlCol="0"/>
          <a:lstStyle/>
          <a:p>
            <a:pPr rtl="0"/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F9F1-02F2-4FD4-A3BF-42428815E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628" y="2446917"/>
            <a:ext cx="3313638" cy="3526932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Positioned with good motorway &amp; aircraft transportation links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Proximity to manufacturers and retailers/ distributors</a:t>
            </a:r>
          </a:p>
          <a:p>
            <a:pPr rtl="0"/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FB8B28-EBE0-45E3-B30F-C73184291D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74146" y="1561321"/>
            <a:ext cx="2940506" cy="674980"/>
          </a:xfrm>
        </p:spPr>
        <p:txBody>
          <a:bodyPr rtlCol="0"/>
          <a:lstStyle/>
          <a:p>
            <a:pPr rtl="0"/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Products Stored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560A2-758E-48F8-8C47-E858FB0B00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7571D-3E03-47C9-A7DF-738BADE13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71D59-3C1F-48C1-A842-77AA29E06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88E22232-FB1D-502F-65E9-AC8DF1C469E4}"/>
              </a:ext>
            </a:extLst>
          </p:cNvPr>
          <p:cNvSpPr txBox="1">
            <a:spLocks/>
          </p:cNvSpPr>
          <p:nvPr/>
        </p:nvSpPr>
        <p:spPr>
          <a:xfrm>
            <a:off x="8640777" y="1579523"/>
            <a:ext cx="2438241" cy="6749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32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20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8D6E7D-7D96-9720-41B3-7918058B99E8}"/>
              </a:ext>
            </a:extLst>
          </p:cNvPr>
          <p:cNvCxnSpPr/>
          <p:nvPr/>
        </p:nvCxnSpPr>
        <p:spPr>
          <a:xfrm>
            <a:off x="4123585" y="1437742"/>
            <a:ext cx="0" cy="4559199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D044EBA-F590-F29F-F9E3-2DB5050B5B50}"/>
              </a:ext>
            </a:extLst>
          </p:cNvPr>
          <p:cNvCxnSpPr/>
          <p:nvPr/>
        </p:nvCxnSpPr>
        <p:spPr>
          <a:xfrm>
            <a:off x="7754298" y="1427910"/>
            <a:ext cx="0" cy="4559199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F04587-BB7E-8CDE-BFE5-EFD20A65EEA7}"/>
              </a:ext>
            </a:extLst>
          </p:cNvPr>
          <p:cNvCxnSpPr>
            <a:cxnSpLocks/>
          </p:cNvCxnSpPr>
          <p:nvPr/>
        </p:nvCxnSpPr>
        <p:spPr>
          <a:xfrm flipV="1">
            <a:off x="591602" y="1433196"/>
            <a:ext cx="10705595" cy="3635"/>
          </a:xfrm>
          <a:prstGeom prst="line">
            <a:avLst/>
          </a:prstGeom>
          <a:ln w="19050" cap="flat" cmpd="sng" algn="ctr">
            <a:solidFill>
              <a:schemeClr val="accent5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849F43EA-34B9-7EBD-2B7A-F20489ABA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414" y="4736195"/>
            <a:ext cx="2581631" cy="127106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C33AD5B-45F5-62D9-7A64-9DF46DC22121}"/>
              </a:ext>
            </a:extLst>
          </p:cNvPr>
          <p:cNvSpPr/>
          <p:nvPr/>
        </p:nvSpPr>
        <p:spPr>
          <a:xfrm>
            <a:off x="7886205" y="1601976"/>
            <a:ext cx="3381050" cy="4438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152AE7-6EBF-2D9A-EBD2-6861CD6B4515}"/>
              </a:ext>
            </a:extLst>
          </p:cNvPr>
          <p:cNvSpPr/>
          <p:nvPr/>
        </p:nvSpPr>
        <p:spPr>
          <a:xfrm>
            <a:off x="4230184" y="1591993"/>
            <a:ext cx="3381050" cy="4438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8D9615E-F784-8852-4070-30DFEB6A8009}"/>
              </a:ext>
            </a:extLst>
          </p:cNvPr>
          <p:cNvSpPr txBox="1">
            <a:spLocks/>
          </p:cNvSpPr>
          <p:nvPr/>
        </p:nvSpPr>
        <p:spPr>
          <a:xfrm>
            <a:off x="4474146" y="1561321"/>
            <a:ext cx="2940506" cy="6749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32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20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Products Stored</a:t>
            </a:r>
            <a:endParaRPr lang="en-GB" u="sng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CC3BA39F-ACF3-9A30-5F31-3FFDC54E7D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16165" y="2446917"/>
            <a:ext cx="3313638" cy="3526932"/>
          </a:xfrm>
        </p:spPr>
        <p:txBody>
          <a:bodyPr rtlCol="0">
            <a:normAutofit/>
          </a:bodyPr>
          <a:lstStyle/>
          <a:p>
            <a:pPr marL="0" indent="0" algn="ctr" rtl="0">
              <a:buNone/>
            </a:pPr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Fast Moving Consumer Goods: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Electronics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Clothing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Home Accessories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0796906F-1496-E2EE-4A96-A3E732111B94}"/>
              </a:ext>
            </a:extLst>
          </p:cNvPr>
          <p:cNvSpPr txBox="1">
            <a:spLocks/>
          </p:cNvSpPr>
          <p:nvPr/>
        </p:nvSpPr>
        <p:spPr>
          <a:xfrm>
            <a:off x="8640777" y="1579523"/>
            <a:ext cx="2438241" cy="6749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32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20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DC8CCF91-1B4B-4CF4-E3F9-21BDFCAF01B6}"/>
              </a:ext>
            </a:extLst>
          </p:cNvPr>
          <p:cNvSpPr txBox="1">
            <a:spLocks/>
          </p:cNvSpPr>
          <p:nvPr/>
        </p:nvSpPr>
        <p:spPr>
          <a:xfrm>
            <a:off x="7886205" y="2446917"/>
            <a:ext cx="3313638" cy="35269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Business to Business</a:t>
            </a:r>
          </a:p>
          <a:p>
            <a:pPr algn="ctr" rtl="0"/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businesses to store, manage, and distribute products to customers, retail stores, or other locations within a supply chain</a:t>
            </a:r>
          </a:p>
        </p:txBody>
      </p:sp>
    </p:spTree>
    <p:extLst>
      <p:ext uri="{BB962C8B-B14F-4D97-AF65-F5344CB8AC3E}">
        <p14:creationId xmlns:p14="http://schemas.microsoft.com/office/powerpoint/2010/main" val="34918979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2BAD7B4-5997-4A95-A2A9-773DF1F4C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rtlCol="0"/>
          <a:lstStyle/>
          <a:p>
            <a:pPr rtl="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Issues to Consider</a:t>
            </a:r>
          </a:p>
        </p:txBody>
      </p:sp>
      <p:pic>
        <p:nvPicPr>
          <p:cNvPr id="10" name="Picture Placeholder 9" descr="Red brick warehouse Yokohama Japan">
            <a:extLst>
              <a:ext uri="{FF2B5EF4-FFF2-40B4-BE49-F238E27FC236}">
                <a16:creationId xmlns:a16="http://schemas.microsoft.com/office/drawing/2014/main" id="{07658BB5-D8D0-B341-5AFC-09B8AB62CE0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5565" r="2556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36898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DE672-B5BA-8C6F-04AB-07799455B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17F8D356-5D1E-C059-2CAC-B2BC146C7417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EA1D373-CD1A-ED68-FB34-0A9306DCCD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21B25C8-DE08-CB3F-BC38-3E5882750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9EC07EE-4AD9-001A-DC24-834DAB9BC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28C40AF4-F1F7-2644-BCE0-61CBB884469E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A24AAE6C-80E2-6162-14E9-878E20D623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6943" y="1155480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4AF6BE21-4A08-0BB5-E3AD-E3A375FD77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394956" y="4402387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86097EA-F894-EBC0-3727-DC9F8CDF5D99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Layout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B5424CC4-C2D5-A363-842E-F8B1C458AF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425674" y="3677995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F5D9CE8E-BD09-AF62-522C-32B12965A8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07902" y="4707804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087E7129-9AEF-FDE7-E743-7B16099DBCE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892717" y="2074601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51C22E85-2029-45C2-6B27-13007BD686E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-761065" y="4730387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F7B65C87-5698-94A5-DE85-E256E31506B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-1294427" y="4807852"/>
            <a:ext cx="914400" cy="914400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07F86774-31FB-429A-5FE0-D448E84FD7F2}"/>
              </a:ext>
            </a:extLst>
          </p:cNvPr>
          <p:cNvGrpSpPr/>
          <p:nvPr/>
        </p:nvGrpSpPr>
        <p:grpSpPr>
          <a:xfrm>
            <a:off x="4142811" y="1911519"/>
            <a:ext cx="5346207" cy="3868828"/>
            <a:chOff x="3829997" y="1627575"/>
            <a:chExt cx="5346207" cy="386882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B77B4BAB-BD58-07B9-ABFA-3C9CED5B0DAD}"/>
                </a:ext>
              </a:extLst>
            </p:cNvPr>
            <p:cNvSpPr/>
            <p:nvPr/>
          </p:nvSpPr>
          <p:spPr>
            <a:xfrm>
              <a:off x="6676409" y="1627575"/>
              <a:ext cx="2499795" cy="572636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Support Offices</a:t>
              </a:r>
            </a:p>
          </p:txBody>
        </p: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7C5C6EF-B746-8B6D-3397-EAC6187275F1}"/>
                </a:ext>
              </a:extLst>
            </p:cNvPr>
            <p:cNvGrpSpPr/>
            <p:nvPr/>
          </p:nvGrpSpPr>
          <p:grpSpPr>
            <a:xfrm>
              <a:off x="3829997" y="1627575"/>
              <a:ext cx="5343184" cy="3868828"/>
              <a:chOff x="3829997" y="1627575"/>
              <a:chExt cx="5343184" cy="386882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6AC810D2-0ECE-5DEC-B352-A7B033F3AAD7}"/>
                  </a:ext>
                </a:extLst>
              </p:cNvPr>
              <p:cNvGrpSpPr/>
              <p:nvPr/>
            </p:nvGrpSpPr>
            <p:grpSpPr>
              <a:xfrm>
                <a:off x="3829997" y="1627575"/>
                <a:ext cx="5343184" cy="3759349"/>
                <a:chOff x="4000141" y="1374170"/>
                <a:chExt cx="5343184" cy="3759349"/>
              </a:xfrm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DF1AB750-A413-FA19-E1C8-C862F1D9D7E7}"/>
                    </a:ext>
                  </a:extLst>
                </p:cNvPr>
                <p:cNvGrpSpPr/>
                <p:nvPr/>
              </p:nvGrpSpPr>
              <p:grpSpPr>
                <a:xfrm>
                  <a:off x="4000389" y="1951390"/>
                  <a:ext cx="5342936" cy="3182129"/>
                  <a:chOff x="4316392" y="1905745"/>
                  <a:chExt cx="4897894" cy="2956940"/>
                </a:xfrm>
              </p:grpSpPr>
              <p:grpSp>
                <p:nvGrpSpPr>
                  <p:cNvPr id="2" name="Group 1">
                    <a:extLst>
                      <a:ext uri="{FF2B5EF4-FFF2-40B4-BE49-F238E27FC236}">
                        <a16:creationId xmlns:a16="http://schemas.microsoft.com/office/drawing/2014/main" id="{875A9867-A555-64B0-2087-1176CAE963D6}"/>
                      </a:ext>
                    </a:extLst>
                  </p:cNvPr>
                  <p:cNvGrpSpPr/>
                  <p:nvPr/>
                </p:nvGrpSpPr>
                <p:grpSpPr>
                  <a:xfrm rot="10800000">
                    <a:off x="4316392" y="1905745"/>
                    <a:ext cx="4897894" cy="2956940"/>
                    <a:chOff x="4150342" y="4220693"/>
                    <a:chExt cx="3215150" cy="1820839"/>
                  </a:xfrm>
                </p:grpSpPr>
                <p:grpSp>
                  <p:nvGrpSpPr>
                    <p:cNvPr id="5" name="Group 4">
                      <a:extLst>
                        <a:ext uri="{FF2B5EF4-FFF2-40B4-BE49-F238E27FC236}">
                          <a16:creationId xmlns:a16="http://schemas.microsoft.com/office/drawing/2014/main" id="{95BC2A68-2DB6-646E-4EF6-0A938696036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150342" y="4220693"/>
                      <a:ext cx="3215150" cy="1820839"/>
                      <a:chOff x="4111996" y="3806757"/>
                      <a:chExt cx="3215150" cy="1820839"/>
                    </a:xfrm>
                  </p:grpSpPr>
                  <p:sp>
                    <p:nvSpPr>
                      <p:cNvPr id="9" name="Rectangle 8">
                        <a:extLst>
                          <a:ext uri="{FF2B5EF4-FFF2-40B4-BE49-F238E27FC236}">
                            <a16:creationId xmlns:a16="http://schemas.microsoft.com/office/drawing/2014/main" id="{EBFA2F75-A407-E8E1-DF75-1DB48E9F2CC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111996" y="4461193"/>
                        <a:ext cx="3215149" cy="1166403"/>
                      </a:xfrm>
                      <a:prstGeom prst="rect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sp>
                    <p:nvSpPr>
                      <p:cNvPr id="10" name="Rectangle 9">
                        <a:extLst>
                          <a:ext uri="{FF2B5EF4-FFF2-40B4-BE49-F238E27FC236}">
                            <a16:creationId xmlns:a16="http://schemas.microsoft.com/office/drawing/2014/main" id="{AFF1F3C0-5F2C-70C5-3F58-A0BAE83F929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111997" y="3806767"/>
                        <a:ext cx="1216104" cy="654426"/>
                      </a:xfrm>
                      <a:prstGeom prst="rect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sp>
                    <p:nvSpPr>
                      <p:cNvPr id="14" name="Rectangle 13">
                        <a:extLst>
                          <a:ext uri="{FF2B5EF4-FFF2-40B4-BE49-F238E27FC236}">
                            <a16:creationId xmlns:a16="http://schemas.microsoft.com/office/drawing/2014/main" id="{EB41DA13-035D-B98A-B435-F83747A8B8C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6111042" y="3806757"/>
                        <a:ext cx="1216104" cy="654426"/>
                      </a:xfrm>
                      <a:prstGeom prst="rect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15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</p:grpSp>
                <p:sp>
                  <p:nvSpPr>
                    <p:cNvPr id="6" name="Rectangle 5">
                      <a:extLst>
                        <a:ext uri="{FF2B5EF4-FFF2-40B4-BE49-F238E27FC236}">
                          <a16:creationId xmlns:a16="http://schemas.microsoft.com/office/drawing/2014/main" id="{1A5DEFF4-60DB-EE99-8993-B7D7CDF55099}"/>
                        </a:ext>
                      </a:extLst>
                    </p:cNvPr>
                    <p:cNvSpPr/>
                    <p:nvPr/>
                  </p:nvSpPr>
                  <p:spPr>
                    <a:xfrm rot="10800000">
                      <a:off x="4312573" y="5074548"/>
                      <a:ext cx="2890683" cy="185528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Fast Moving Stock</a:t>
                      </a:r>
                    </a:p>
                  </p:txBody>
                </p:sp>
                <p:sp>
                  <p:nvSpPr>
                    <p:cNvPr id="7" name="Rectangle 6">
                      <a:extLst>
                        <a:ext uri="{FF2B5EF4-FFF2-40B4-BE49-F238E27FC236}">
                          <a16:creationId xmlns:a16="http://schemas.microsoft.com/office/drawing/2014/main" id="{3C2579D4-8199-A5B8-2431-8FF54C956028}"/>
                        </a:ext>
                      </a:extLst>
                    </p:cNvPr>
                    <p:cNvSpPr/>
                    <p:nvPr/>
                  </p:nvSpPr>
                  <p:spPr>
                    <a:xfrm rot="10800000">
                      <a:off x="4312573" y="5403533"/>
                      <a:ext cx="2890683" cy="185528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Medium Moving Stock</a:t>
                      </a:r>
                    </a:p>
                  </p:txBody>
                </p:sp>
                <p:sp>
                  <p:nvSpPr>
                    <p:cNvPr id="8" name="Rectangle 7">
                      <a:extLst>
                        <a:ext uri="{FF2B5EF4-FFF2-40B4-BE49-F238E27FC236}">
                          <a16:creationId xmlns:a16="http://schemas.microsoft.com/office/drawing/2014/main" id="{367E9E18-61C1-0E89-528D-644564CC5816}"/>
                        </a:ext>
                      </a:extLst>
                    </p:cNvPr>
                    <p:cNvSpPr/>
                    <p:nvPr/>
                  </p:nvSpPr>
                  <p:spPr>
                    <a:xfrm rot="10800000">
                      <a:off x="4312574" y="5703057"/>
                      <a:ext cx="2890683" cy="185528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15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Slower Moving Stock</a:t>
                      </a:r>
                    </a:p>
                  </p:txBody>
                </p:sp>
              </p:grpSp>
              <p:sp>
                <p:nvSpPr>
                  <p:cNvPr id="16" name="TextBox 15">
                    <a:extLst>
                      <a:ext uri="{FF2B5EF4-FFF2-40B4-BE49-F238E27FC236}">
                        <a16:creationId xmlns:a16="http://schemas.microsoft.com/office/drawing/2014/main" id="{60DD1765-F4AC-A727-3465-7CF1FDF763B8}"/>
                      </a:ext>
                    </a:extLst>
                  </p:cNvPr>
                  <p:cNvSpPr txBox="1"/>
                  <p:nvPr/>
                </p:nvSpPr>
                <p:spPr>
                  <a:xfrm>
                    <a:off x="4756194" y="4125030"/>
                    <a:ext cx="1027805" cy="343196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Inbound</a:t>
                    </a:r>
                  </a:p>
                </p:txBody>
              </p:sp>
              <p:sp>
                <p:nvSpPr>
                  <p:cNvPr id="17" name="TextBox 16">
                    <a:extLst>
                      <a:ext uri="{FF2B5EF4-FFF2-40B4-BE49-F238E27FC236}">
                        <a16:creationId xmlns:a16="http://schemas.microsoft.com/office/drawing/2014/main" id="{203ADFD1-9712-C141-46AD-EC31515C6300}"/>
                      </a:ext>
                    </a:extLst>
                  </p:cNvPr>
                  <p:cNvSpPr txBox="1"/>
                  <p:nvPr/>
                </p:nvSpPr>
                <p:spPr>
                  <a:xfrm>
                    <a:off x="7774090" y="4159003"/>
                    <a:ext cx="1193056" cy="343196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Outbound</a:t>
                    </a:r>
                  </a:p>
                </p:txBody>
              </p:sp>
            </p:grpSp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id="{C26DDE2E-1F61-DA01-E074-224E3AD075E2}"/>
                    </a:ext>
                  </a:extLst>
                </p:cNvPr>
                <p:cNvSpPr/>
                <p:nvPr/>
              </p:nvSpPr>
              <p:spPr>
                <a:xfrm>
                  <a:off x="4000141" y="1374170"/>
                  <a:ext cx="2844872" cy="572636"/>
                </a:xfrm>
                <a:prstGeom prst="rect">
                  <a:avLst/>
                </a:prstGeom>
                <a:solidFill>
                  <a:schemeClr val="accent5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Entrance</a:t>
                  </a:r>
                </a:p>
                <a:p>
                  <a:pPr algn="ctr"/>
                  <a:r>
                    <a:rPr lang="en-GB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Canteen/WC</a:t>
                  </a:r>
                </a:p>
              </p:txBody>
            </p:sp>
          </p:grp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51123F23-6C55-8FE4-BACA-184D1C9236F4}"/>
                  </a:ext>
                </a:extLst>
              </p:cNvPr>
              <p:cNvSpPr/>
              <p:nvPr/>
            </p:nvSpPr>
            <p:spPr>
              <a:xfrm>
                <a:off x="6012873" y="2204426"/>
                <a:ext cx="661996" cy="89257"/>
              </a:xfrm>
              <a:prstGeom prst="rect">
                <a:avLst/>
              </a:prstGeom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D2F5ADB9-AA52-39A5-BB64-045526BA0141}"/>
                  </a:ext>
                </a:extLst>
              </p:cNvPr>
              <p:cNvSpPr/>
              <p:nvPr/>
            </p:nvSpPr>
            <p:spPr>
              <a:xfrm>
                <a:off x="6674869" y="1828800"/>
                <a:ext cx="45719" cy="167737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817BDB8D-8672-735C-CF3C-3966EAF88E25}"/>
                  </a:ext>
                </a:extLst>
              </p:cNvPr>
              <p:cNvSpPr/>
              <p:nvPr/>
            </p:nvSpPr>
            <p:spPr>
              <a:xfrm rot="16200000">
                <a:off x="5109305" y="2148712"/>
                <a:ext cx="45719" cy="167737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A7788E4D-3242-8F66-1ADB-AE194B05FDAA}"/>
                  </a:ext>
                </a:extLst>
              </p:cNvPr>
              <p:cNvSpPr/>
              <p:nvPr/>
            </p:nvSpPr>
            <p:spPr>
              <a:xfrm rot="16200000">
                <a:off x="7901166" y="2143845"/>
                <a:ext cx="45719" cy="167737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3AD11C2B-C751-FD16-62E0-DCA3860420F6}"/>
                  </a:ext>
                </a:extLst>
              </p:cNvPr>
              <p:cNvSpPr/>
              <p:nvPr/>
            </p:nvSpPr>
            <p:spPr>
              <a:xfrm rot="16200000">
                <a:off x="8158032" y="4907435"/>
                <a:ext cx="189644" cy="98829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A4397705-18DA-CF05-B016-A07006852BA0}"/>
                  </a:ext>
                </a:extLst>
              </p:cNvPr>
              <p:cNvSpPr/>
              <p:nvPr/>
            </p:nvSpPr>
            <p:spPr>
              <a:xfrm rot="16200000">
                <a:off x="4745886" y="4868855"/>
                <a:ext cx="189644" cy="98829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2A10072C-484C-95B1-1810-0CF24EC0E5DE}"/>
                  </a:ext>
                </a:extLst>
              </p:cNvPr>
              <p:cNvSpPr/>
              <p:nvPr/>
            </p:nvSpPr>
            <p:spPr>
              <a:xfrm>
                <a:off x="5851169" y="4243221"/>
                <a:ext cx="1298070" cy="324232"/>
              </a:xfrm>
              <a:prstGeom prst="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Returns area</a:t>
                </a:r>
              </a:p>
            </p:txBody>
          </p:sp>
        </p:grp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1BB4B5D5-4918-2CF7-46FC-8149F57C66D9}"/>
              </a:ext>
            </a:extLst>
          </p:cNvPr>
          <p:cNvSpPr/>
          <p:nvPr/>
        </p:nvSpPr>
        <p:spPr>
          <a:xfrm>
            <a:off x="4793673" y="1559627"/>
            <a:ext cx="3980872" cy="258420"/>
          </a:xfrm>
          <a:prstGeom prst="rect">
            <a:avLst/>
          </a:prstGeom>
          <a:solidFill>
            <a:srgbClr val="2BAB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Solar Panels</a:t>
            </a:r>
          </a:p>
        </p:txBody>
      </p:sp>
      <p:sp>
        <p:nvSpPr>
          <p:cNvPr id="15" name="Arrow: Up 14">
            <a:extLst>
              <a:ext uri="{FF2B5EF4-FFF2-40B4-BE49-F238E27FC236}">
                <a16:creationId xmlns:a16="http://schemas.microsoft.com/office/drawing/2014/main" id="{246CEB77-9DAE-4575-55BC-0B8FCA985A1B}"/>
              </a:ext>
            </a:extLst>
          </p:cNvPr>
          <p:cNvSpPr/>
          <p:nvPr/>
        </p:nvSpPr>
        <p:spPr>
          <a:xfrm>
            <a:off x="4994787" y="3232356"/>
            <a:ext cx="366323" cy="1887787"/>
          </a:xfrm>
          <a:prstGeom prst="up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9ADCF45F-5E50-FBF5-4538-1173717393A4}"/>
              </a:ext>
            </a:extLst>
          </p:cNvPr>
          <p:cNvSpPr/>
          <p:nvPr/>
        </p:nvSpPr>
        <p:spPr>
          <a:xfrm rot="5400000">
            <a:off x="6600947" y="2323305"/>
            <a:ext cx="366323" cy="1887787"/>
          </a:xfrm>
          <a:prstGeom prst="up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Up 22">
            <a:extLst>
              <a:ext uri="{FF2B5EF4-FFF2-40B4-BE49-F238E27FC236}">
                <a16:creationId xmlns:a16="http://schemas.microsoft.com/office/drawing/2014/main" id="{F5900258-A8AD-FAD5-280D-8038A1093796}"/>
              </a:ext>
            </a:extLst>
          </p:cNvPr>
          <p:cNvSpPr/>
          <p:nvPr/>
        </p:nvSpPr>
        <p:spPr>
          <a:xfrm rot="10800000">
            <a:off x="8236839" y="3231274"/>
            <a:ext cx="366323" cy="1887787"/>
          </a:xfrm>
          <a:prstGeom prst="up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7613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DE672-B5BA-8C6F-04AB-07799455B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17F8D356-5D1E-C059-2CAC-B2BC146C7417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EA1D373-CD1A-ED68-FB34-0A9306DCCD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21B25C8-DE08-CB3F-BC38-3E5882750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9EC07EE-4AD9-001A-DC24-834DAB9BC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28C40AF4-F1F7-2644-BCE0-61CBB884469E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A24AAE6C-80E2-6162-14E9-878E20D623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6943" y="1155480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4AF6BE21-4A08-0BB5-E3AD-E3A375FD77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394956" y="4402387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86097EA-F894-EBC0-3727-DC9F8CDF5D99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Layout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B5424CC4-C2D5-A363-842E-F8B1C458AF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425674" y="3677995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F5D9CE8E-BD09-AF62-522C-32B12965A8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07902" y="4707804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087E7129-9AEF-FDE7-E743-7B16099DBCE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892717" y="2074601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51C22E85-2029-45C2-6B27-13007BD686E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-761065" y="4730387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F7B65C87-5698-94A5-DE85-E256E31506B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-1294427" y="4807852"/>
            <a:ext cx="914400" cy="9144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A5606C2-8E76-8B60-6BB0-BB4E4517A2E0}"/>
              </a:ext>
            </a:extLst>
          </p:cNvPr>
          <p:cNvSpPr/>
          <p:nvPr/>
        </p:nvSpPr>
        <p:spPr>
          <a:xfrm>
            <a:off x="3221189" y="1335249"/>
            <a:ext cx="3913018" cy="2492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Inbound: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Unloading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Inspection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Recording – RFID Tags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Invoice/ Documentation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Storage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C960F60-F240-ABE4-97ED-362401B0A2F0}"/>
              </a:ext>
            </a:extLst>
          </p:cNvPr>
          <p:cNvSpPr/>
          <p:nvPr/>
        </p:nvSpPr>
        <p:spPr>
          <a:xfrm>
            <a:off x="7219863" y="1342008"/>
            <a:ext cx="3913018" cy="2492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Outbound: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Packing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Inspection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Recording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Shipping &amp; Documentation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Returns Processing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036829-02BB-0CF3-7E67-4A5799CFE498}"/>
              </a:ext>
            </a:extLst>
          </p:cNvPr>
          <p:cNvSpPr/>
          <p:nvPr/>
        </p:nvSpPr>
        <p:spPr>
          <a:xfrm>
            <a:off x="7219863" y="3905295"/>
            <a:ext cx="3913018" cy="2082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Office: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 Analysing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Sourcing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Logistics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 Management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58EDF9F-4912-C041-2009-13E38F744326}"/>
              </a:ext>
            </a:extLst>
          </p:cNvPr>
          <p:cNvSpPr/>
          <p:nvPr/>
        </p:nvSpPr>
        <p:spPr>
          <a:xfrm>
            <a:off x="3221189" y="3905295"/>
            <a:ext cx="3913018" cy="2082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Storage: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Put Away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Picking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Recording – RFID Tags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Auditing</a:t>
            </a:r>
          </a:p>
        </p:txBody>
      </p:sp>
    </p:spTree>
    <p:extLst>
      <p:ext uri="{BB962C8B-B14F-4D97-AF65-F5344CB8AC3E}">
        <p14:creationId xmlns:p14="http://schemas.microsoft.com/office/powerpoint/2010/main" val="39471732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C8977-31EA-20C8-EB80-3CD1B9CD4A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CD8706B6-8D5D-D3CA-B6EE-A2740519576F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6A4C2D-7370-859C-6649-3F6A301A72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2C30A4B5-8E85-101A-32C8-D06678075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B8AD807-FF55-D878-1110-626A1D799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F8247407-DAB4-656E-1A5F-43CE76AD13A8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501415BF-60AB-CBFA-A001-5AA4349350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6943" y="1155480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A11E34DA-79B2-BCEB-49BB-6A8A5A93E5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394956" y="4402387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D107C7B-BD28-F90D-68A0-D1B7574FB027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Layout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028A86BE-0787-BBB4-417D-544C54D910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425674" y="3677995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A56C542D-FC35-8DCE-FEA5-105834757A2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07902" y="4707804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2AEAEDE0-51BC-3419-AA18-3137E1E4619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892717" y="2074601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E116C9CC-A469-B747-D66C-5B6E3F2E007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-761065" y="4730387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AFB0E69E-3720-804F-A6C3-C4B1C542852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-1294427" y="4807852"/>
            <a:ext cx="914400" cy="914400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EAC8970-79FF-F12E-9924-E61A9B5ED8FE}"/>
              </a:ext>
            </a:extLst>
          </p:cNvPr>
          <p:cNvSpPr/>
          <p:nvPr/>
        </p:nvSpPr>
        <p:spPr>
          <a:xfrm>
            <a:off x="3100993" y="1416360"/>
            <a:ext cx="7070669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Adequate dock space – need plenty so it doesn’t become inefficient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06DE4F3-C77F-881C-5960-6B8D88837F04}"/>
              </a:ext>
            </a:extLst>
          </p:cNvPr>
          <p:cNvSpPr/>
          <p:nvPr/>
        </p:nvSpPr>
        <p:spPr>
          <a:xfrm>
            <a:off x="3100992" y="2156702"/>
            <a:ext cx="7070669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Returns – Categorised into levels of product health and dealt with</a:t>
            </a:r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EBECB24-B1ED-92CE-735E-A002E630DA82}"/>
              </a:ext>
            </a:extLst>
          </p:cNvPr>
          <p:cNvSpPr/>
          <p:nvPr/>
        </p:nvSpPr>
        <p:spPr>
          <a:xfrm>
            <a:off x="3098431" y="2893068"/>
            <a:ext cx="7070669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Categorise inventory based on characteristics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27A6840-6947-CA11-E6BA-D0F4E7DC20C6}"/>
              </a:ext>
            </a:extLst>
          </p:cNvPr>
          <p:cNvSpPr/>
          <p:nvPr/>
        </p:nvSpPr>
        <p:spPr>
          <a:xfrm>
            <a:off x="3099704" y="3623407"/>
            <a:ext cx="7070669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Aisle sizing – separate walkways between forklifts and people</a:t>
            </a:r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1E09EF0-50A2-1B06-6F5A-A42ACB99EF79}"/>
              </a:ext>
            </a:extLst>
          </p:cNvPr>
          <p:cNvSpPr/>
          <p:nvPr/>
        </p:nvSpPr>
        <p:spPr>
          <a:xfrm>
            <a:off x="3098430" y="4344017"/>
            <a:ext cx="7070669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Select a range of shelving, racks &amp; pallets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392317-2AD1-42ED-9F25-61E6B6B52B5C}"/>
              </a:ext>
            </a:extLst>
          </p:cNvPr>
          <p:cNvSpPr/>
          <p:nvPr/>
        </p:nvSpPr>
        <p:spPr>
          <a:xfrm>
            <a:off x="3098429" y="5065637"/>
            <a:ext cx="7070669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Lighting &amp; Ventilation systems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6C8E14A-E1CA-D8F1-E6A4-EB4D35D38D61}"/>
              </a:ext>
            </a:extLst>
          </p:cNvPr>
          <p:cNvSpPr/>
          <p:nvPr/>
        </p:nvSpPr>
        <p:spPr>
          <a:xfrm>
            <a:off x="3098429" y="5782367"/>
            <a:ext cx="7070669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FIFO &amp; </a:t>
            </a:r>
            <a:r>
              <a:rPr lang="en-GB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Stock Checks</a:t>
            </a:r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5756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3AEBD-7743-ADFB-3BE2-40A3B5C090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26D00809-7446-6D4B-97F2-EFE7A5B3E41A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78E2486-DF51-6EFD-29ED-032618C4DE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F31C8BA3-C79A-5585-8DC8-6EEFE890A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58A50CC-261C-04E9-6747-3A0D8B2B8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B212E7D8-AAB9-913C-EC7E-BAE2E3B5F515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70B838DB-D1EB-5EB4-EFC8-FFCCBE3226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349593" y="1235495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DE984FA6-C703-B324-5C7C-B6E5A7CF74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388016" y="3065199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86920F1-B714-AF3F-C377-F9AB6CFF1CE6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&amp; Training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7E78A38C-DFF0-8724-850D-CD2EFD508B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922207" y="2096721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A9703F8C-4D99-679B-5EF8-BF97909B464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445346" y="3679721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0B82D8A8-2302-056E-469B-D782124DE02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4802" y="1050938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A8922D40-8A65-FAE3-004A-0F3E28F4C3F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86277" y="4827515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06037196-09DD-DF98-8EA7-36592431102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-1214283" y="4827515"/>
            <a:ext cx="914400" cy="91440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2ED20632-B9F7-7648-D39F-3B31755AA12D}"/>
              </a:ext>
            </a:extLst>
          </p:cNvPr>
          <p:cNvGrpSpPr/>
          <p:nvPr/>
        </p:nvGrpSpPr>
        <p:grpSpPr>
          <a:xfrm>
            <a:off x="3383271" y="2043428"/>
            <a:ext cx="6654491" cy="2815904"/>
            <a:chOff x="3767328" y="1937562"/>
            <a:chExt cx="6654491" cy="2815904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575F04D-2456-1B55-285B-19818BA8FF11}"/>
                </a:ext>
              </a:extLst>
            </p:cNvPr>
            <p:cNvGrpSpPr/>
            <p:nvPr/>
          </p:nvGrpSpPr>
          <p:grpSpPr>
            <a:xfrm>
              <a:off x="3767328" y="1937562"/>
              <a:ext cx="1774712" cy="2811560"/>
              <a:chOff x="3767328" y="1937562"/>
              <a:chExt cx="1774712" cy="2811560"/>
            </a:xfrm>
          </p:grpSpPr>
          <p:sp>
            <p:nvSpPr>
              <p:cNvPr id="5" name="Rectangle: Rounded Corners 4">
                <a:extLst>
                  <a:ext uri="{FF2B5EF4-FFF2-40B4-BE49-F238E27FC236}">
                    <a16:creationId xmlns:a16="http://schemas.microsoft.com/office/drawing/2014/main" id="{022F1CF3-67CD-2A75-F09F-F3DEA9EEF7BA}"/>
                  </a:ext>
                </a:extLst>
              </p:cNvPr>
              <p:cNvSpPr/>
              <p:nvPr/>
            </p:nvSpPr>
            <p:spPr>
              <a:xfrm>
                <a:off x="3767328" y="1937562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Job Roles</a:t>
                </a:r>
              </a:p>
            </p:txBody>
          </p:sp>
          <p:sp>
            <p:nvSpPr>
              <p:cNvPr id="7" name="Rectangle: Rounded Corners 6">
                <a:extLst>
                  <a:ext uri="{FF2B5EF4-FFF2-40B4-BE49-F238E27FC236}">
                    <a16:creationId xmlns:a16="http://schemas.microsoft.com/office/drawing/2014/main" id="{DF37A99E-0368-F3B0-EC32-BF13212D7969}"/>
                  </a:ext>
                </a:extLst>
              </p:cNvPr>
              <p:cNvSpPr/>
              <p:nvPr/>
            </p:nvSpPr>
            <p:spPr>
              <a:xfrm>
                <a:off x="3767328" y="3060322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Quality</a:t>
                </a:r>
              </a:p>
            </p:txBody>
          </p:sp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D79B3E8E-A019-0A93-179A-4DCF242C1425}"/>
                  </a:ext>
                </a:extLst>
              </p:cNvPr>
              <p:cNvSpPr/>
              <p:nvPr/>
            </p:nvSpPr>
            <p:spPr>
              <a:xfrm>
                <a:off x="3767328" y="4174393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Material Handling</a:t>
                </a: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A296900-1BDD-CD26-56D4-52666D5D9D35}"/>
                </a:ext>
              </a:extLst>
            </p:cNvPr>
            <p:cNvGrpSpPr/>
            <p:nvPr/>
          </p:nvGrpSpPr>
          <p:grpSpPr>
            <a:xfrm>
              <a:off x="6209525" y="1941906"/>
              <a:ext cx="1774712" cy="2811560"/>
              <a:chOff x="3767328" y="1937562"/>
              <a:chExt cx="1774712" cy="2811560"/>
            </a:xfrm>
          </p:grpSpPr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16EBFCB3-4C2E-A494-237E-73CBA38E639C}"/>
                  </a:ext>
                </a:extLst>
              </p:cNvPr>
              <p:cNvSpPr/>
              <p:nvPr/>
            </p:nvSpPr>
            <p:spPr>
              <a:xfrm>
                <a:off x="3767328" y="1937562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Warehouse Staff</a:t>
                </a:r>
              </a:p>
            </p:txBody>
          </p:sp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459EBF38-AA7E-9377-893F-F02F190ECF49}"/>
                  </a:ext>
                </a:extLst>
              </p:cNvPr>
              <p:cNvSpPr/>
              <p:nvPr/>
            </p:nvSpPr>
            <p:spPr>
              <a:xfrm>
                <a:off x="3767328" y="3060322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Training Standards</a:t>
                </a:r>
              </a:p>
            </p:txBody>
          </p:sp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94D050A1-5B28-52BE-C492-69BB6F8CBAE9}"/>
                  </a:ext>
                </a:extLst>
              </p:cNvPr>
              <p:cNvSpPr/>
              <p:nvPr/>
            </p:nvSpPr>
            <p:spPr>
              <a:xfrm>
                <a:off x="3767328" y="4174393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Shift Pattern</a:t>
                </a: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059F32D-ED44-6CA2-A065-E1D5C52831B9}"/>
                </a:ext>
              </a:extLst>
            </p:cNvPr>
            <p:cNvGrpSpPr/>
            <p:nvPr/>
          </p:nvGrpSpPr>
          <p:grpSpPr>
            <a:xfrm>
              <a:off x="8647107" y="1941906"/>
              <a:ext cx="1774712" cy="2811560"/>
              <a:chOff x="3767328" y="1937562"/>
              <a:chExt cx="1774712" cy="2811560"/>
            </a:xfrm>
          </p:grpSpPr>
          <p:sp>
            <p:nvSpPr>
              <p:cNvPr id="21" name="Rectangle: Rounded Corners 20">
                <a:extLst>
                  <a:ext uri="{FF2B5EF4-FFF2-40B4-BE49-F238E27FC236}">
                    <a16:creationId xmlns:a16="http://schemas.microsoft.com/office/drawing/2014/main" id="{B960C80E-F95C-28EA-A814-CDC8B27AF500}"/>
                  </a:ext>
                </a:extLst>
              </p:cNvPr>
              <p:cNvSpPr/>
              <p:nvPr/>
            </p:nvSpPr>
            <p:spPr>
              <a:xfrm>
                <a:off x="3767328" y="1937562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Office Staff</a:t>
                </a:r>
              </a:p>
            </p:txBody>
          </p:sp>
          <p:sp>
            <p:nvSpPr>
              <p:cNvPr id="22" name="Rectangle: Rounded Corners 21">
                <a:extLst>
                  <a:ext uri="{FF2B5EF4-FFF2-40B4-BE49-F238E27FC236}">
                    <a16:creationId xmlns:a16="http://schemas.microsoft.com/office/drawing/2014/main" id="{F8155A48-31CC-12F4-FEFE-3AD8D76F92D0}"/>
                  </a:ext>
                </a:extLst>
              </p:cNvPr>
              <p:cNvSpPr/>
              <p:nvPr/>
            </p:nvSpPr>
            <p:spPr>
              <a:xfrm>
                <a:off x="3767328" y="3060322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Picking Routes</a:t>
                </a:r>
              </a:p>
            </p:txBody>
          </p:sp>
          <p:sp>
            <p:nvSpPr>
              <p:cNvPr id="23" name="Rectangle: Rounded Corners 22">
                <a:extLst>
                  <a:ext uri="{FF2B5EF4-FFF2-40B4-BE49-F238E27FC236}">
                    <a16:creationId xmlns:a16="http://schemas.microsoft.com/office/drawing/2014/main" id="{2442FB88-422D-B1C7-747B-C0933226EEFF}"/>
                  </a:ext>
                </a:extLst>
              </p:cNvPr>
              <p:cNvSpPr/>
              <p:nvPr/>
            </p:nvSpPr>
            <p:spPr>
              <a:xfrm>
                <a:off x="3767328" y="4174393"/>
                <a:ext cx="1774712" cy="574729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KPI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589164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F51A2-1D3D-C6C2-26BE-B7117EBC3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B0F773C1-D755-3291-C36D-55DA570476B6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DECA9D8-38AD-D96A-4C45-D5335C6E1B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9E2FEC9-410F-3754-CEF8-5CCF7F401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D4B383C-C84A-256B-5BA4-DC36E77A4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6A0CC492-9063-75E4-BDAF-FC0117BE27BF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AB300C66-DB4F-66BF-08CD-A73223100C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204754" y="1178638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631898FE-6F3F-B13C-BBF7-74487E4F2C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388016" y="3065199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AC17D88-39C1-8EF4-634F-37F67B9C65C9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F1AA72CA-236F-64A8-CA97-C1CE9E8B65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905" y="1123327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C30AF9D1-F007-D388-FEDC-4FA49F90774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956625" y="2116390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7FAC6EA2-9090-C276-F941-4E5EF4E5FAF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2057413" y="3905854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221E833F-3872-43BE-F27A-E28C28425E6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303588" y="3859674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98DA570A-0CDD-8F52-E558-B6D69F788F3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6723" y="4819767"/>
            <a:ext cx="914400" cy="91440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F74A4A0-4FDD-4870-1D88-BF1BC7E98821}"/>
              </a:ext>
            </a:extLst>
          </p:cNvPr>
          <p:cNvSpPr/>
          <p:nvPr/>
        </p:nvSpPr>
        <p:spPr>
          <a:xfrm>
            <a:off x="5987658" y="3089788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Automation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1B3CA3B-1CBA-15AC-8A34-82FB21C62287}"/>
              </a:ext>
            </a:extLst>
          </p:cNvPr>
          <p:cNvSpPr/>
          <p:nvPr/>
        </p:nvSpPr>
        <p:spPr>
          <a:xfrm>
            <a:off x="8784843" y="3066436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ERP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E9C7663-C118-292E-0153-CC3FD1BE69BD}"/>
              </a:ext>
            </a:extLst>
          </p:cNvPr>
          <p:cNvSpPr/>
          <p:nvPr/>
        </p:nvSpPr>
        <p:spPr>
          <a:xfrm>
            <a:off x="3190473" y="3089788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RF-ID</a:t>
            </a:r>
          </a:p>
        </p:txBody>
      </p:sp>
    </p:spTree>
    <p:extLst>
      <p:ext uri="{BB962C8B-B14F-4D97-AF65-F5344CB8AC3E}">
        <p14:creationId xmlns:p14="http://schemas.microsoft.com/office/powerpoint/2010/main" val="1178131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4F974D-B88E-1572-1220-C6BF96ACC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4448C213-5281-A5FE-7C40-7D55545E4829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0C181B3B-3527-CAF1-1147-7B9740885B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99EA1BA-701F-CB93-8C7D-81484CD0C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70F54EC-CCAA-864E-04DD-0DC2EE3CA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093BBEAC-B56C-0BCF-CA89-1EA308FE550D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D3BDD0FD-2179-E17E-55EA-E232FAFF2F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204754" y="1178638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F4DE16E6-6F58-804C-1C58-6DA330AB34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388016" y="3065199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6822E53-086B-6252-2EDE-3040CEF5F91B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3B4E5EB8-2AA0-EDDA-8FE1-E70636A8B0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905" y="1123327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EF8E82BE-6081-EC40-0639-660EDCB6A0D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956625" y="2116390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40292EA8-0809-5A78-E7E2-608DAFD7ADF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2057413" y="3905854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C30E93A7-CD7E-3BC4-2709-7997517E0A9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303588" y="3859674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8D343E44-3241-9B53-EF0E-3C0252C19D2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6723" y="4819767"/>
            <a:ext cx="914400" cy="91440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A7B044A-4EBD-61E1-731A-7BA6B14DA561}"/>
              </a:ext>
            </a:extLst>
          </p:cNvPr>
          <p:cNvSpPr/>
          <p:nvPr/>
        </p:nvSpPr>
        <p:spPr>
          <a:xfrm>
            <a:off x="12832958" y="3089788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Automation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70D9914-D31B-6E87-D64F-C64F761A9E06}"/>
              </a:ext>
            </a:extLst>
          </p:cNvPr>
          <p:cNvSpPr/>
          <p:nvPr/>
        </p:nvSpPr>
        <p:spPr>
          <a:xfrm>
            <a:off x="15630143" y="3066436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ERP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E800899-481D-1092-3F5D-A8AB9A2E44F0}"/>
              </a:ext>
            </a:extLst>
          </p:cNvPr>
          <p:cNvSpPr/>
          <p:nvPr/>
        </p:nvSpPr>
        <p:spPr>
          <a:xfrm>
            <a:off x="5333554" y="1428137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RF-ID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7F206C-0BD9-77B2-D950-DB1DC4B7E7A9}"/>
              </a:ext>
            </a:extLst>
          </p:cNvPr>
          <p:cNvSpPr txBox="1"/>
          <p:nvPr/>
        </p:nvSpPr>
        <p:spPr>
          <a:xfrm>
            <a:off x="3875314" y="2634343"/>
            <a:ext cx="5771606" cy="3046988"/>
          </a:xfrm>
          <a:prstGeom prst="rect">
            <a:avLst/>
          </a:prstGeom>
          <a:noFill/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Radio Frequency Identification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Unique Identification Information on Items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Gives Full Traceability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Scanned at every station it goes through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Accurate and efficient tracking of stock movements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educes manual errors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mproves inventory accuracy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38000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1ADD5-B6DD-20A2-149F-73CD5B390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06AF81D0-AB12-E85C-FFFF-F75C0B1F46D7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18F34FC-B7F3-57A0-77E0-037A7F5DA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63A148A-454E-9570-58D5-4080E6974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4403F84-9659-A53B-A66B-FD56FBF32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903EA4EF-017C-0712-B9FE-611D5CD5975E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374B396C-6D42-314C-B345-C614D303DF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204754" y="1178638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4C44342A-0966-8282-F50D-49C22220CB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388016" y="3065199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E5F2205-36B2-05C1-517C-0FFEA79E0DAB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D3363D67-D2B4-92ED-3F22-0AFB67850FA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905" y="1123327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8498AEA7-911B-D47E-972C-CF6120CB9E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956625" y="2116390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19C25370-BEE3-D081-9787-2513D98FD98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2057413" y="3905854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BA5CD728-FB38-14B7-D8B9-04EDFD73142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303588" y="3859674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8C406BCA-F1BF-9452-BF42-2A055D6FF1B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6723" y="4819767"/>
            <a:ext cx="914400" cy="91440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E5A8507-0C9B-6C04-3023-79C8E81CFEC8}"/>
              </a:ext>
            </a:extLst>
          </p:cNvPr>
          <p:cNvSpPr/>
          <p:nvPr/>
        </p:nvSpPr>
        <p:spPr>
          <a:xfrm>
            <a:off x="5329076" y="1428137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Automation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00E38CC-1403-F92D-80CC-D79BEFA150E6}"/>
              </a:ext>
            </a:extLst>
          </p:cNvPr>
          <p:cNvSpPr/>
          <p:nvPr/>
        </p:nvSpPr>
        <p:spPr>
          <a:xfrm>
            <a:off x="13024103" y="3155687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ERP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C5A74C4-4A5F-57A6-9B31-5F08A225134C}"/>
              </a:ext>
            </a:extLst>
          </p:cNvPr>
          <p:cNvSpPr/>
          <p:nvPr/>
        </p:nvSpPr>
        <p:spPr>
          <a:xfrm>
            <a:off x="5329075" y="-1065260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RF-ID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118019-C786-20F2-CB6F-B6631FF7E32B}"/>
              </a:ext>
            </a:extLst>
          </p:cNvPr>
          <p:cNvSpPr txBox="1"/>
          <p:nvPr/>
        </p:nvSpPr>
        <p:spPr>
          <a:xfrm>
            <a:off x="3951514" y="2634343"/>
            <a:ext cx="5437238" cy="3170099"/>
          </a:xfrm>
          <a:prstGeom prst="rect">
            <a:avLst/>
          </a:prstGeom>
          <a:noFill/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Autonomous mobile robots (AMRs)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Automated storage and retrieval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(AS/RS)</a:t>
            </a:r>
            <a:r>
              <a:rPr lang="en-GB" sz="200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Pick-to-light and put-to-light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Better resource utilisation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(Jenkins, 2024)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Increased accuracy, speed, and cost-effectiveness 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Amoo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 2024)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Challenge: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High upfront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Dependence on technology</a:t>
            </a:r>
          </a:p>
        </p:txBody>
      </p:sp>
    </p:spTree>
    <p:extLst>
      <p:ext uri="{BB962C8B-B14F-4D97-AF65-F5344CB8AC3E}">
        <p14:creationId xmlns:p14="http://schemas.microsoft.com/office/powerpoint/2010/main" val="37170565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BE6DDD-A83A-2002-927D-577BC104C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A54003A3-1AED-1467-3D70-124F38892F53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30EC7BC4-73D1-A173-13FA-1B6E2FA1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8161A97-1DD8-A083-806C-EFBCC0849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A46B90D-6F78-A4DF-A5AB-54F576EC6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15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35A58F90-1E20-7C19-98B6-A4FE7CC12E13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83A062C7-92D9-8715-6366-1DD4D12B2D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204754" y="1178638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653EFE5C-64C3-FB27-BE0A-BDF2E01ED5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2388016" y="3065199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9CB313D-CD55-58C1-10E7-4DD2C081969B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B9E6B3D4-9AF2-68D0-48C0-1F389F0E28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905" y="1123327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AF3B769A-305C-70B2-512B-76521AAD94D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956625" y="2116390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FA52F614-9A9A-341D-1460-E3B649FF111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2057413" y="3905854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E053F6B8-001A-54AD-4563-E71AE689D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303588" y="3859674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69FE0AD0-4CC8-3D82-5958-E57B58DE3B8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6723" y="4819767"/>
            <a:ext cx="914400" cy="91440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406C02C-BE02-CEB2-F953-4F073F90FD68}"/>
              </a:ext>
            </a:extLst>
          </p:cNvPr>
          <p:cNvSpPr/>
          <p:nvPr/>
        </p:nvSpPr>
        <p:spPr>
          <a:xfrm>
            <a:off x="5329076" y="-1193143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Automation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B19F50D-B1E5-011B-E6BE-BD1894636E04}"/>
              </a:ext>
            </a:extLst>
          </p:cNvPr>
          <p:cNvSpPr/>
          <p:nvPr/>
        </p:nvSpPr>
        <p:spPr>
          <a:xfrm>
            <a:off x="5338908" y="1437472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ERP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1FD867D-C8FB-65EC-FACA-CB8A897E03CA}"/>
              </a:ext>
            </a:extLst>
          </p:cNvPr>
          <p:cNvSpPr/>
          <p:nvPr/>
        </p:nvSpPr>
        <p:spPr>
          <a:xfrm>
            <a:off x="5329075" y="-1065260"/>
            <a:ext cx="2605549" cy="823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RF-ID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08D3B2-6BDF-1642-6214-5BEDB6FB58D0}"/>
              </a:ext>
            </a:extLst>
          </p:cNvPr>
          <p:cNvSpPr txBox="1"/>
          <p:nvPr/>
        </p:nvSpPr>
        <p:spPr>
          <a:xfrm>
            <a:off x="3951514" y="2634343"/>
            <a:ext cx="5437238" cy="3139321"/>
          </a:xfrm>
          <a:prstGeom prst="rect">
            <a:avLst/>
          </a:prstGeom>
          <a:noFill/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a business to manage &amp; control warehouse operations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 a reliable system to monitor stock levels and generate purchase orders when necessary</a:t>
            </a:r>
            <a:endParaRPr lang="en-GB" sz="20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Improved data accuracy, increased operator efficiency, better inventory management, and enhanced customer service 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(Rana, Akash. 2023)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– picking the right system for business needs</a:t>
            </a:r>
            <a:endParaRPr lang="en-US" sz="32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143EFE9-EE44-51DE-5FA8-6D5159EF8FCB}"/>
              </a:ext>
            </a:extLst>
          </p:cNvPr>
          <p:cNvGrpSpPr/>
          <p:nvPr/>
        </p:nvGrpSpPr>
        <p:grpSpPr>
          <a:xfrm>
            <a:off x="3195498" y="2372842"/>
            <a:ext cx="7463266" cy="3662322"/>
            <a:chOff x="3207758" y="2329312"/>
            <a:chExt cx="7201905" cy="3350116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02D368D-2BC2-6332-27C2-4C441421BB8A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3207758" y="2329312"/>
              <a:ext cx="7201905" cy="3143689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8E5F44C-BE3A-FA62-5A20-2C8859E1B4C0}"/>
                </a:ext>
              </a:extLst>
            </p:cNvPr>
            <p:cNvSpPr txBox="1"/>
            <p:nvPr/>
          </p:nvSpPr>
          <p:spPr>
            <a:xfrm>
              <a:off x="6501564" y="5402429"/>
              <a:ext cx="3482945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r>
                <a:rPr lang="en-GB" sz="12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Tambovcevs</a:t>
              </a:r>
              <a:r>
                <a:rPr lang="en-GB" sz="1200" dirty="0">
                  <a:latin typeface="Calibri" panose="020F0502020204030204" pitchFamily="34" charset="0"/>
                  <a:cs typeface="Calibri" panose="020F0502020204030204" pitchFamily="34" charset="0"/>
                </a:rPr>
                <a:t>, </a:t>
              </a:r>
              <a:r>
                <a:rPr lang="en-GB" sz="12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Andrejs</a:t>
              </a:r>
              <a:r>
                <a:rPr lang="en-GB" sz="1200" dirty="0">
                  <a:latin typeface="Calibri" panose="020F0502020204030204" pitchFamily="34" charset="0"/>
                  <a:cs typeface="Calibri" panose="020F0502020204030204" pitchFamily="34" charset="0"/>
                </a:rPr>
                <a:t> &amp; </a:t>
              </a:r>
              <a:r>
                <a:rPr lang="en-GB" sz="12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Tambovceva</a:t>
              </a:r>
              <a:r>
                <a:rPr lang="en-GB" sz="1200" dirty="0">
                  <a:latin typeface="Calibri" panose="020F0502020204030204" pitchFamily="34" charset="0"/>
                  <a:cs typeface="Calibri" panose="020F0502020204030204" pitchFamily="34" charset="0"/>
                </a:rPr>
                <a:t>, Tatjana. (2022)</a:t>
              </a:r>
              <a:endParaRPr lang="en-GB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825351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97E5A-35A2-7D17-3EE3-A73B83819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EA2A5982-38D9-D337-212D-B691630F4D4C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9642F5D-E053-5BAD-E7E0-2C5782BDB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FEFC609-F720-DA83-8E94-9B886572E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8DF7CD4-ABF9-3279-F3E8-67BD4FF7E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16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BC5E88D5-DB9B-F6BA-C7E2-E12BB3FD056F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39B62836-99CC-6EC7-20C6-797E423E89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946787" y="4402387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1564189A-E7A0-BF0E-FFF2-A4F59C53C7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243" y="4790776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2D3BB7C-35B2-7BBF-A001-782F0AB39564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Growth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D52D1CDE-A089-6967-1386-745B0F77F0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276174" y="3856697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5C20D863-E6AB-2FA5-4C2D-EECF83793A2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39109" y="1152824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614813B4-2BAA-B48E-F086-D6F3A6640E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2426401" y="2103970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C888353A-CFC8-93DB-F67E-EEE1DA5DEBB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875501" y="2103970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CBB77D6D-7C6D-5472-3AAA-00E3D9AF6C4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382660" y="3834320"/>
            <a:ext cx="914400" cy="91440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E3DF9F5-E774-D202-AA29-F6BA9443AB11}"/>
              </a:ext>
            </a:extLst>
          </p:cNvPr>
          <p:cNvSpPr/>
          <p:nvPr/>
        </p:nvSpPr>
        <p:spPr>
          <a:xfrm>
            <a:off x="3795249" y="1533832"/>
            <a:ext cx="5747657" cy="417134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causing the need to expand – do a root cause analysis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area will be expanded?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customers- identify size &amp; scale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efficiency improvements be made?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Technology Advancements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679562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101995-9DAB-CF05-1FEC-CF2758B5C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FC631D55-4AE4-0537-43A3-257BFA1B5DA4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10D62D6-87A6-912A-E880-0B6661FF0F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69B6186-919C-038E-94EC-D95DF9B75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21E9A5E-FE80-7CF2-9C42-0119353A5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17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58D79E12-D7D2-123B-2502-40028BE30B65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EE38ACE6-70B2-B227-7EBC-F58EA02BDD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746" y="4847174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12B3FD17-6262-6A8F-5D9F-597FEC3400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332271" y="3856709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06F598A-C27A-25D5-AF13-EE8692C70603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Safety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5AF405A3-065C-A224-0EBB-939DDE15B4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276174" y="3856697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9B4A8B40-39F0-3DCE-13BB-384D37363B1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-2399073" y="2961963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DFDE8694-AF13-DCC3-62D8-7B031F52E8A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1091373" y="1169909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8EB321FD-D963-F105-087C-6B3DCC12726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70389" y="1169909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1EAC2CA2-F222-F256-9F2F-42F4DB623F6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22216" y="2103975"/>
            <a:ext cx="914400" cy="914400"/>
          </a:xfrm>
          <a:prstGeom prst="rect">
            <a:avLst/>
          </a:prstGeom>
        </p:spPr>
      </p:pic>
      <p:pic>
        <p:nvPicPr>
          <p:cNvPr id="2050" name="Picture 2" descr="The Ultimate Warehouse Worker Safety Guide - Wonolo">
            <a:extLst>
              <a:ext uri="{FF2B5EF4-FFF2-40B4-BE49-F238E27FC236}">
                <a16:creationId xmlns:a16="http://schemas.microsoft.com/office/drawing/2014/main" id="{C7519D9F-7D4F-6092-28C8-7DDD060019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165" y="1286059"/>
            <a:ext cx="7849637" cy="481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5615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851D6-3B5F-8006-6382-143D589EE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10555CC3-B87D-6BB3-8C1A-5B5BBCE05521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3D0C97C-3F20-3B62-C213-44D34E9AE0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51D1F9DE-14FB-4124-330E-0A27DB82B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7CA5290-3B6F-2546-F04A-B9E6C0F6F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18</a:t>
            </a:fld>
            <a:endParaRPr lang="en-GB" dirty="0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3111AD1D-E062-0EE4-9BBC-76021E42927A}"/>
              </a:ext>
            </a:extLst>
          </p:cNvPr>
          <p:cNvSpPr/>
          <p:nvPr/>
        </p:nvSpPr>
        <p:spPr>
          <a:xfrm>
            <a:off x="1632152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2057B840-D7CD-3290-7710-4105825EF8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746" y="4847174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2B61A87D-C711-279B-828E-FF2C77956B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332271" y="3856709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E1EDE95-29F5-DAA9-8C9F-0F2B1C9883FE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Safety</a:t>
            </a:r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3D22C18B-A759-5667-6C98-708EB44513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276174" y="3856697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1088D3CA-6CBA-D280-99AA-54146CEA458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-2399073" y="2961963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5B14610B-C481-B8C6-BE40-2B5EAA441FE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1091373" y="1169909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6A9CCC87-DB6B-7492-D69A-184F072C386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70389" y="1169909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3AD5B6B5-6C2B-51C1-F633-FEC79B15C73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922216" y="2103975"/>
            <a:ext cx="914400" cy="914400"/>
          </a:xfrm>
          <a:prstGeom prst="rect">
            <a:avLst/>
          </a:prstGeom>
        </p:spPr>
      </p:pic>
      <p:pic>
        <p:nvPicPr>
          <p:cNvPr id="1026" name="Picture 2" descr="5-Principles-of-5s">
            <a:extLst>
              <a:ext uri="{FF2B5EF4-FFF2-40B4-BE49-F238E27FC236}">
                <a16:creationId xmlns:a16="http://schemas.microsoft.com/office/drawing/2014/main" id="{373B68FB-7D29-B1BD-006E-4A9ECA81E0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95" t="3871" r="5612" b="4258"/>
          <a:stretch/>
        </p:blipFill>
        <p:spPr bwMode="auto">
          <a:xfrm>
            <a:off x="9043407" y="1376401"/>
            <a:ext cx="2145703" cy="213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B61DACB-D350-2B84-5F59-1C1DB22D937A}"/>
              </a:ext>
            </a:extLst>
          </p:cNvPr>
          <p:cNvSpPr/>
          <p:nvPr/>
        </p:nvSpPr>
        <p:spPr>
          <a:xfrm>
            <a:off x="4055796" y="1627109"/>
            <a:ext cx="4776230" cy="384986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PPE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Fire Safety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Material Handling Practices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Risk Assessments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Equipment Inspection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Security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Liability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First Aid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Loading Bay</a:t>
            </a:r>
          </a:p>
        </p:txBody>
      </p:sp>
    </p:spTree>
    <p:extLst>
      <p:ext uri="{BB962C8B-B14F-4D97-AF65-F5344CB8AC3E}">
        <p14:creationId xmlns:p14="http://schemas.microsoft.com/office/powerpoint/2010/main" val="23108206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BFE0D7-3DBD-26F1-6177-53D3ECAF7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31FF3E94-600B-050E-AC69-0E1FB0C461CD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B2EFD53-DA0A-243D-FFF9-179020A6BB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D83F02C-4D63-5D5D-3414-499AC445A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88FD998-6B7C-C090-73AE-5611B8C98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19</a:t>
            </a:fld>
            <a:endParaRPr lang="en-GB" dirty="0"/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9BD17FFB-20B4-B938-D6E0-6A6D49C86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1057" y="4751434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1C82ED75-4D78-2717-8E7B-E7FE82FD07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258529" y="4692442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E0C497FF-B81C-418B-005E-B6BCEBEDF8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403987" y="3569110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71E18763-1BDD-083A-F749-9B37BF2807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-1558411" y="1189707"/>
            <a:ext cx="914400" cy="914400"/>
          </a:xfrm>
          <a:prstGeom prst="rect">
            <a:avLst/>
          </a:prstGeom>
        </p:spPr>
      </p:pic>
      <p:sp>
        <p:nvSpPr>
          <p:cNvPr id="50" name="Oval 49">
            <a:extLst>
              <a:ext uri="{FF2B5EF4-FFF2-40B4-BE49-F238E27FC236}">
                <a16:creationId xmlns:a16="http://schemas.microsoft.com/office/drawing/2014/main" id="{7C93D8DC-2A11-48EE-C0FC-7A6D686F2BC2}"/>
              </a:ext>
            </a:extLst>
          </p:cNvPr>
          <p:cNvSpPr/>
          <p:nvPr/>
        </p:nvSpPr>
        <p:spPr>
          <a:xfrm>
            <a:off x="1622320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DD4E816E-EEC5-8D6F-15EF-EC56D81038B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450254" y="3726294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B53343DD-46C5-6893-1D3A-F47B0D9F95E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863213" y="2077070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9AFD8379-0301-B4E4-FCD4-8EF39C3DEC3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23187" y="1162670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7806A24-B5D8-E495-D37A-418FF92153B7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61DAF3C-6B1D-30AF-6FF7-4D15C101AF48}"/>
              </a:ext>
            </a:extLst>
          </p:cNvPr>
          <p:cNvSpPr/>
          <p:nvPr/>
        </p:nvSpPr>
        <p:spPr>
          <a:xfrm>
            <a:off x="4505779" y="1760624"/>
            <a:ext cx="4261100" cy="397474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Sources – renewable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Eco-friendly 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aterial options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 supply chain &amp; logistics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Energy saving lighting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Climate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Recycling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Packaging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Optimising use of forklifts – green energy powered?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Waste Management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DC0E0EC-959C-CA02-055A-447297FF6570}"/>
              </a:ext>
            </a:extLst>
          </p:cNvPr>
          <p:cNvSpPr/>
          <p:nvPr/>
        </p:nvSpPr>
        <p:spPr>
          <a:xfrm>
            <a:off x="12945475" y="1738921"/>
            <a:ext cx="4261100" cy="397474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 Initial Investment Cost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Regulatory Compliance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Impact to operational efficiency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Continuous Change</a:t>
            </a:r>
          </a:p>
        </p:txBody>
      </p:sp>
    </p:spTree>
    <p:extLst>
      <p:ext uri="{BB962C8B-B14F-4D97-AF65-F5344CB8AC3E}">
        <p14:creationId xmlns:p14="http://schemas.microsoft.com/office/powerpoint/2010/main" val="28033945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BFE0D7-3DBD-26F1-6177-53D3ECAF7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31FF3E94-600B-050E-AC69-0E1FB0C461CD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B2EFD53-DA0A-243D-FFF9-179020A6BB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D83F02C-4D63-5D5D-3414-499AC445A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88FD998-6B7C-C090-73AE-5611B8C98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20</a:t>
            </a:fld>
            <a:endParaRPr lang="en-GB" dirty="0"/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9BD17FFB-20B4-B938-D6E0-6A6D49C86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1057" y="4751434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1C82ED75-4D78-2717-8E7B-E7FE82FD07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1258529" y="4692442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E0C497FF-B81C-418B-005E-B6BCEBEDF8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403987" y="3569110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71E18763-1BDD-083A-F749-9B37BF2807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-1558411" y="1189707"/>
            <a:ext cx="914400" cy="914400"/>
          </a:xfrm>
          <a:prstGeom prst="rect">
            <a:avLst/>
          </a:prstGeom>
        </p:spPr>
      </p:pic>
      <p:sp>
        <p:nvSpPr>
          <p:cNvPr id="50" name="Oval 49">
            <a:extLst>
              <a:ext uri="{FF2B5EF4-FFF2-40B4-BE49-F238E27FC236}">
                <a16:creationId xmlns:a16="http://schemas.microsoft.com/office/drawing/2014/main" id="{7C93D8DC-2A11-48EE-C0FC-7A6D686F2BC2}"/>
              </a:ext>
            </a:extLst>
          </p:cNvPr>
          <p:cNvSpPr/>
          <p:nvPr/>
        </p:nvSpPr>
        <p:spPr>
          <a:xfrm>
            <a:off x="1622320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DD4E816E-EEC5-8D6F-15EF-EC56D81038B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450254" y="3726294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B53343DD-46C5-6893-1D3A-F47B0D9F95E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863213" y="2077070"/>
            <a:ext cx="914400" cy="914400"/>
          </a:xfrm>
          <a:prstGeom prst="rect">
            <a:avLst/>
          </a:prstGeom>
        </p:spPr>
      </p:pic>
      <p:pic>
        <p:nvPicPr>
          <p:cNvPr id="3" name="Graphic 2" descr="Health And Safety outline">
            <a:extLst>
              <a:ext uri="{FF2B5EF4-FFF2-40B4-BE49-F238E27FC236}">
                <a16:creationId xmlns:a16="http://schemas.microsoft.com/office/drawing/2014/main" id="{9AFD8379-0301-B4E4-FCD4-8EF39C3DEC3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23187" y="1162670"/>
            <a:ext cx="914400" cy="9144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7806A24-B5D8-E495-D37A-418FF92153B7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61DAF3C-6B1D-30AF-6FF7-4D15C101AF48}"/>
              </a:ext>
            </a:extLst>
          </p:cNvPr>
          <p:cNvSpPr/>
          <p:nvPr/>
        </p:nvSpPr>
        <p:spPr>
          <a:xfrm>
            <a:off x="2562355" y="1738921"/>
            <a:ext cx="4261100" cy="397474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Sources – renewable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Eco-friendly 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aterial options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 supply chain &amp; logistics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Energy saving lighting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Climate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Recycling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Packaging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Optimising use of forklifts – green energy powered?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Waste Management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2F4B61C-896F-8029-54C8-BC16699DEA2E}"/>
              </a:ext>
            </a:extLst>
          </p:cNvPr>
          <p:cNvSpPr/>
          <p:nvPr/>
        </p:nvSpPr>
        <p:spPr>
          <a:xfrm>
            <a:off x="7090107" y="1691088"/>
            <a:ext cx="4261100" cy="397474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 Initial Investment Cost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Regulatory Compliance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Impact to operational efficiency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Continuous Change</a:t>
            </a:r>
          </a:p>
        </p:txBody>
      </p:sp>
    </p:spTree>
    <p:extLst>
      <p:ext uri="{BB962C8B-B14F-4D97-AF65-F5344CB8AC3E}">
        <p14:creationId xmlns:p14="http://schemas.microsoft.com/office/powerpoint/2010/main" val="27539208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C00815-8D84-C62C-F465-89C8F4FA26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C6A53BBA-730F-A60F-86E5-10002765A4EF}"/>
              </a:ext>
            </a:extLst>
          </p:cNvPr>
          <p:cNvSpPr/>
          <p:nvPr/>
        </p:nvSpPr>
        <p:spPr>
          <a:xfrm>
            <a:off x="-2718619" y="870155"/>
            <a:ext cx="5437238" cy="5117690"/>
          </a:xfrm>
          <a:prstGeom prst="don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33E2B93-3081-050D-9C7E-801FCD6966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EC46090-9B0E-FD1A-CB90-63270DB59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81A4E0D-4589-CD3D-CFA8-72ACB8F00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21</a:t>
            </a:fld>
            <a:endParaRPr lang="en-GB" dirty="0"/>
          </a:p>
        </p:txBody>
      </p:sp>
      <p:pic>
        <p:nvPicPr>
          <p:cNvPr id="43" name="Graphic 42" descr="Group of people outline">
            <a:extLst>
              <a:ext uri="{FF2B5EF4-FFF2-40B4-BE49-F238E27FC236}">
                <a16:creationId xmlns:a16="http://schemas.microsoft.com/office/drawing/2014/main" id="{C60DBC92-81A4-32C4-820D-A161FB5931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79755" y="3669885"/>
            <a:ext cx="914400" cy="914400"/>
          </a:xfrm>
          <a:prstGeom prst="rect">
            <a:avLst/>
          </a:prstGeom>
        </p:spPr>
      </p:pic>
      <p:pic>
        <p:nvPicPr>
          <p:cNvPr id="45" name="Graphic 44" descr="Robot Hand outline">
            <a:extLst>
              <a:ext uri="{FF2B5EF4-FFF2-40B4-BE49-F238E27FC236}">
                <a16:creationId xmlns:a16="http://schemas.microsoft.com/office/drawing/2014/main" id="{F9B4681A-9861-D80D-E8E0-392EBB10BC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2959" y="4672778"/>
            <a:ext cx="914400" cy="914400"/>
          </a:xfrm>
          <a:prstGeom prst="rect">
            <a:avLst/>
          </a:prstGeom>
        </p:spPr>
      </p:pic>
      <p:pic>
        <p:nvPicPr>
          <p:cNvPr id="47" name="Graphic 46" descr="Warehouse outline">
            <a:extLst>
              <a:ext uri="{FF2B5EF4-FFF2-40B4-BE49-F238E27FC236}">
                <a16:creationId xmlns:a16="http://schemas.microsoft.com/office/drawing/2014/main" id="{B2B59B3D-EC26-1D42-EE3B-0EF7C1122D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1086463" y="4778477"/>
            <a:ext cx="914400" cy="914400"/>
          </a:xfrm>
          <a:prstGeom prst="rect">
            <a:avLst/>
          </a:prstGeom>
        </p:spPr>
      </p:pic>
      <p:pic>
        <p:nvPicPr>
          <p:cNvPr id="49" name="Graphic 48" descr="Linear Graph outline">
            <a:extLst>
              <a:ext uri="{FF2B5EF4-FFF2-40B4-BE49-F238E27FC236}">
                <a16:creationId xmlns:a16="http://schemas.microsoft.com/office/drawing/2014/main" id="{864B21C1-5FC1-9DE3-9954-4C5982291E8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1155287" y="1032394"/>
            <a:ext cx="914400" cy="914400"/>
          </a:xfrm>
          <a:prstGeom prst="rect">
            <a:avLst/>
          </a:prstGeom>
        </p:spPr>
      </p:pic>
      <p:sp>
        <p:nvSpPr>
          <p:cNvPr id="50" name="Oval 49">
            <a:extLst>
              <a:ext uri="{FF2B5EF4-FFF2-40B4-BE49-F238E27FC236}">
                <a16:creationId xmlns:a16="http://schemas.microsoft.com/office/drawing/2014/main" id="{BCD54E2F-ED43-7D92-8F53-9333AB294D40}"/>
              </a:ext>
            </a:extLst>
          </p:cNvPr>
          <p:cNvSpPr/>
          <p:nvPr/>
        </p:nvSpPr>
        <p:spPr>
          <a:xfrm>
            <a:off x="1622320" y="1937562"/>
            <a:ext cx="1415845" cy="1286551"/>
          </a:xfrm>
          <a:prstGeom prst="ellipse">
            <a:avLst/>
          </a:prstGeom>
          <a:solidFill>
            <a:srgbClr val="F4A79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1" name="Graphic 40" descr="Coins outline">
            <a:extLst>
              <a:ext uri="{FF2B5EF4-FFF2-40B4-BE49-F238E27FC236}">
                <a16:creationId xmlns:a16="http://schemas.microsoft.com/office/drawing/2014/main" id="{2A00C403-D929-4C23-BA20-AEFC875A7C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873042" y="2123637"/>
            <a:ext cx="914400" cy="914400"/>
          </a:xfrm>
          <a:prstGeom prst="rect">
            <a:avLst/>
          </a:prstGeom>
        </p:spPr>
      </p:pic>
      <p:pic>
        <p:nvPicPr>
          <p:cNvPr id="39" name="Graphic 38" descr="Sustainability outline">
            <a:extLst>
              <a:ext uri="{FF2B5EF4-FFF2-40B4-BE49-F238E27FC236}">
                <a16:creationId xmlns:a16="http://schemas.microsoft.com/office/drawing/2014/main" id="{46A7ED33-DB4F-45CD-B165-7624BD27236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398205" y="1123334"/>
            <a:ext cx="914400" cy="9144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5C453EC1-AF44-8E1B-1AD5-5FEE311C1925}"/>
              </a:ext>
            </a:extLst>
          </p:cNvPr>
          <p:cNvSpPr/>
          <p:nvPr/>
        </p:nvSpPr>
        <p:spPr>
          <a:xfrm>
            <a:off x="3038165" y="267018"/>
            <a:ext cx="7196328" cy="968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313DAE-5476-7DFF-361E-EC7B5CAF5CFC}"/>
              </a:ext>
            </a:extLst>
          </p:cNvPr>
          <p:cNvSpPr txBox="1"/>
          <p:nvPr/>
        </p:nvSpPr>
        <p:spPr>
          <a:xfrm>
            <a:off x="4281951" y="1490101"/>
            <a:ext cx="57125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Fixed Costs &amp; Variable Costs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BE11B96-EE86-157E-37E3-C9D97CAA5100}"/>
              </a:ext>
            </a:extLst>
          </p:cNvPr>
          <p:cNvSpPr/>
          <p:nvPr/>
        </p:nvSpPr>
        <p:spPr>
          <a:xfrm>
            <a:off x="3163826" y="2233879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Cost of Automation &amp; Technology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A27BE4B-0A97-D825-09D3-7A7207253321}"/>
              </a:ext>
            </a:extLst>
          </p:cNvPr>
          <p:cNvSpPr/>
          <p:nvPr/>
        </p:nvSpPr>
        <p:spPr>
          <a:xfrm>
            <a:off x="3163825" y="2974221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Labour &amp; Associated Costs</a:t>
            </a:r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6AFC552-0166-F08A-F5A0-844A0D03A281}"/>
              </a:ext>
            </a:extLst>
          </p:cNvPr>
          <p:cNvSpPr/>
          <p:nvPr/>
        </p:nvSpPr>
        <p:spPr>
          <a:xfrm>
            <a:off x="3161264" y="3710587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Construction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14370CF-FC64-5CB9-6F5F-1FE9C9B59B86}"/>
              </a:ext>
            </a:extLst>
          </p:cNvPr>
          <p:cNvSpPr/>
          <p:nvPr/>
        </p:nvSpPr>
        <p:spPr>
          <a:xfrm>
            <a:off x="3162537" y="4440926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Leasing – Rent &amp; Equipment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8991CDA-81A1-8DBD-297E-58BC5FC13DB8}"/>
              </a:ext>
            </a:extLst>
          </p:cNvPr>
          <p:cNvSpPr/>
          <p:nvPr/>
        </p:nvSpPr>
        <p:spPr>
          <a:xfrm>
            <a:off x="3161263" y="5161536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Initial Inventory Acquisition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E7F6426-290E-0C3E-DE9A-188B75324B0C}"/>
              </a:ext>
            </a:extLst>
          </p:cNvPr>
          <p:cNvSpPr/>
          <p:nvPr/>
        </p:nvSpPr>
        <p:spPr>
          <a:xfrm>
            <a:off x="7337827" y="2225791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Gas/ Water/ Electricity/ Insurance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0389188-DA6D-4C57-0238-C324C9117C27}"/>
              </a:ext>
            </a:extLst>
          </p:cNvPr>
          <p:cNvSpPr/>
          <p:nvPr/>
        </p:nvSpPr>
        <p:spPr>
          <a:xfrm>
            <a:off x="7337827" y="2942521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Marketing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30046CE-D62C-DF7B-03B9-6FEA3E720D0B}"/>
              </a:ext>
            </a:extLst>
          </p:cNvPr>
          <p:cNvSpPr/>
          <p:nvPr/>
        </p:nvSpPr>
        <p:spPr>
          <a:xfrm>
            <a:off x="7337827" y="3721660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Equipment Purchasing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620F79A-70D4-1872-5F8D-E446AE7BC40E}"/>
              </a:ext>
            </a:extLst>
          </p:cNvPr>
          <p:cNvSpPr/>
          <p:nvPr/>
        </p:nvSpPr>
        <p:spPr>
          <a:xfrm>
            <a:off x="7337827" y="4440926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Licencing &amp; Permits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9CBF091-37BB-C6F3-2669-F8DFDEEFC34E}"/>
              </a:ext>
            </a:extLst>
          </p:cNvPr>
          <p:cNvSpPr/>
          <p:nvPr/>
        </p:nvSpPr>
        <p:spPr>
          <a:xfrm>
            <a:off x="7337827" y="5160192"/>
            <a:ext cx="3755730" cy="477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Office Furniture</a:t>
            </a:r>
          </a:p>
        </p:txBody>
      </p:sp>
    </p:spTree>
    <p:extLst>
      <p:ext uri="{BB962C8B-B14F-4D97-AF65-F5344CB8AC3E}">
        <p14:creationId xmlns:p14="http://schemas.microsoft.com/office/powerpoint/2010/main" val="7468881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3366-097D-49B2-BEEA-81A815AD3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539496"/>
            <a:ext cx="4907908" cy="778027"/>
          </a:xfrm>
        </p:spPr>
        <p:txBody>
          <a:bodyPr rtlCol="0"/>
          <a:lstStyle/>
          <a:p>
            <a:pPr rtl="0"/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Summary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6AA940CA-4F98-4E5C-B1C8-81F8FC0997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48C17DC-528C-4D3E-95D0-CCFE9F635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A2C7052-C5E5-47FE-B977-930D156AA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22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0A8D4-7BF4-4460-BA9F-D14097787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979" y="1363242"/>
            <a:ext cx="10947440" cy="1507777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Bottom Line:</a:t>
            </a:r>
          </a:p>
          <a:p>
            <a:pPr rtl="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up a new warehouse is a considerable task. Increased regulations &amp; financial strains make starting a new warehousing business extremely challenging</a:t>
            </a:r>
          </a:p>
          <a:p>
            <a:pPr rtl="0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rtl="0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9AD8EF1-038C-BCD6-50EA-4E81D6DBC8F7}"/>
              </a:ext>
            </a:extLst>
          </p:cNvPr>
          <p:cNvSpPr txBox="1">
            <a:spLocks/>
          </p:cNvSpPr>
          <p:nvPr/>
        </p:nvSpPr>
        <p:spPr>
          <a:xfrm>
            <a:off x="473697" y="2436236"/>
            <a:ext cx="4856356" cy="358169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1000"/>
              </a:spcBef>
              <a:buClr>
                <a:schemeClr val="accent2"/>
              </a:buClr>
              <a:buFont typeface="Wingdings 2" panose="05020102010507070707" pitchFamily="18" charset="2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2800"/>
              </a:lnSpc>
              <a:spcBef>
                <a:spcPts val="500"/>
              </a:spcBef>
              <a:buClr>
                <a:schemeClr val="accent2"/>
              </a:buClr>
              <a:buFont typeface="Wingdings 2" panose="05020102010507070707" pitchFamily="18" charset="2"/>
              <a:buChar char="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Range of issues to consider – Each as important as each other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Efficiency is important – but accuracy is equally as important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to consider future changes &amp; the impact of that on the current business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Good Warehouse Practices: 7 Best Practices to Improve Your Warehouse ...">
            <a:extLst>
              <a:ext uri="{FF2B5EF4-FFF2-40B4-BE49-F238E27FC236}">
                <a16:creationId xmlns:a16="http://schemas.microsoft.com/office/drawing/2014/main" id="{B4688D81-B3DF-1549-B2C4-F64A9DEDB8FA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5" b="12375"/>
          <a:stretch>
            <a:fillRect/>
          </a:stretch>
        </p:blipFill>
        <p:spPr bwMode="auto">
          <a:xfrm>
            <a:off x="5715389" y="3001591"/>
            <a:ext cx="5496331" cy="281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30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F1F15-46F5-4A2B-AF38-34F3B8027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/>
          <a:lstStyle/>
          <a:p>
            <a:pPr rtl="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– 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A4C54-B3B2-4B02-A340-C72E57FEE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/>
          <a:lstStyle/>
          <a:p>
            <a:pPr rtl="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Lauren Lloyd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645985-45F9-4BAE-831E-BE78B8D400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6AA6E5-2EF7-4786-9E1A-4FAB76BF1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6D5C7B-55D2-44E5-9F45-7BA7BEDE5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23</a:t>
            </a:fld>
            <a:endParaRPr lang="en-GB" dirty="0"/>
          </a:p>
        </p:txBody>
      </p:sp>
      <p:pic>
        <p:nvPicPr>
          <p:cNvPr id="11" name="Picture Placeholder 10" descr="Different colored question marks">
            <a:extLst>
              <a:ext uri="{FF2B5EF4-FFF2-40B4-BE49-F238E27FC236}">
                <a16:creationId xmlns:a16="http://schemas.microsoft.com/office/drawing/2014/main" id="{4956F63C-3F4A-E92A-E5BB-15F2F6B1FCC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1874" r="2187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15345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3366-097D-49B2-BEEA-81A815AD3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539496"/>
            <a:ext cx="4907908" cy="2640432"/>
          </a:xfrm>
        </p:spPr>
        <p:txBody>
          <a:bodyPr rtlCol="0"/>
          <a:lstStyle/>
          <a:p>
            <a:pPr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0A8D4-7BF4-4460-BA9F-D14097787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615" y="1472002"/>
            <a:ext cx="10169490" cy="3643205"/>
          </a:xfrm>
        </p:spPr>
        <p:txBody>
          <a:bodyPr rtlCol="0">
            <a:normAutofit fontScale="85000" lnSpcReduction="10000"/>
          </a:bodyPr>
          <a:lstStyle/>
          <a:p>
            <a:pPr rtl="0"/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Amoo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Olukunle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Sodiya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, Enoch &amp;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Umoga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Uchenna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Atadoga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Akoh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. (2024). AI-driven warehouse automation: A comprehensive review of systems. GSC Advanced Research and Reviews. 18. 272-282. 10.30574/gscarr.2024.18.2.0063. </a:t>
            </a:r>
          </a:p>
          <a:p>
            <a:pPr rtl="0"/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Abby Jenkins, 2024. Warehouse Automation Explained: Trends, Types &amp; Best Practices 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Warehouse Automation Explained: Trends, Types &amp; Best Practices | NetSuite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rtl="0"/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Rana, Akash. (2023). An Analysis of Warehouse Management Systems. International Journal for Research in Applied Science and Engineering Technology. 11. 1154-157. 10.22214/ijraset.2023.53808.</a:t>
            </a:r>
          </a:p>
          <a:p>
            <a:pPr rtl="0"/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Tambovcevs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Andrejs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Tambovceva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, Tatjana. (2022). ERP System Implementation: Benefits and Economic Effectiveness. International Journal of Systems Applications, Engineering &amp; Development. 16. 14-20. 10.46300/91015.2022.16.3.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6AA940CA-4F98-4E5C-B1C8-81F8FC0997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48C17DC-528C-4D3E-95D0-CCFE9F635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A2C7052-C5E5-47FE-B977-930D156AA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749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Custom 20">
      <a:dk1>
        <a:srgbClr val="000000"/>
      </a:dk1>
      <a:lt1>
        <a:sysClr val="window" lastClr="FFFFFF"/>
      </a:lt1>
      <a:dk2>
        <a:srgbClr val="2C3948"/>
      </a:dk2>
      <a:lt2>
        <a:srgbClr val="F4F4F4"/>
      </a:lt2>
      <a:accent1>
        <a:srgbClr val="F49D90"/>
      </a:accent1>
      <a:accent2>
        <a:srgbClr val="D6947C"/>
      </a:accent2>
      <a:accent3>
        <a:srgbClr val="BF8484"/>
      </a:accent3>
      <a:accent4>
        <a:srgbClr val="96A9AA"/>
      </a:accent4>
      <a:accent5>
        <a:srgbClr val="DD796C"/>
      </a:accent5>
      <a:accent6>
        <a:srgbClr val="D09145"/>
      </a:accent6>
      <a:hlink>
        <a:srgbClr val="DF686A"/>
      </a:hlink>
      <a:folHlink>
        <a:srgbClr val="F93F1C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16.tgt.Office_50301584_TF67338807_Win32_OJ112196133" id="{758149FD-FDE6-496F-A319-9A8B6DCB2CE4}" vid="{EC83E4A7-2CFA-47B3-B7BE-E17707B5F4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89259C4-AC71-4849-BC68-7545A45536D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E37D1C0D-D4CE-465C-8DB2-7B2571F371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A4E27A5-29EC-44AC-A353-55638DDBC56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{3E5F8D0C-1DB4-49C9-9F5B-586046182E01}tf67338807_win32</Template>
  <TotalTime>10992</TotalTime>
  <Words>971</Words>
  <Application>Microsoft Office PowerPoint</Application>
  <PresentationFormat>Widescreen</PresentationFormat>
  <Paragraphs>309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Dante</vt:lpstr>
      <vt:lpstr>Dante (Headings)2</vt:lpstr>
      <vt:lpstr>Helvetica Neue Medium</vt:lpstr>
      <vt:lpstr>Segoe UI</vt:lpstr>
      <vt:lpstr>Wingdings</vt:lpstr>
      <vt:lpstr>Wingdings 2</vt:lpstr>
      <vt:lpstr>OffsetVTI</vt:lpstr>
      <vt:lpstr>Warehousing &amp; Inventory Operations (ACMA4024)</vt:lpstr>
      <vt:lpstr>Agenda</vt:lpstr>
      <vt:lpstr>Introduction</vt:lpstr>
      <vt:lpstr>Assumptions</vt:lpstr>
      <vt:lpstr>Assumptions</vt:lpstr>
      <vt:lpstr>Assumptions</vt:lpstr>
      <vt:lpstr>Issues to Consider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Thank You – 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 Lloyd (2315243)</dc:creator>
  <cp:lastModifiedBy>Lauren Lloyd (2315243)</cp:lastModifiedBy>
  <cp:revision>35</cp:revision>
  <dcterms:created xsi:type="dcterms:W3CDTF">2025-03-06T10:01:20Z</dcterms:created>
  <dcterms:modified xsi:type="dcterms:W3CDTF">2025-03-20T09:03:20Z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