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60" r:id="rId4"/>
    <p:sldId id="258" r:id="rId5"/>
    <p:sldId id="265" r:id="rId6"/>
    <p:sldId id="259" r:id="rId7"/>
    <p:sldId id="266" r:id="rId8"/>
    <p:sldId id="261" r:id="rId9"/>
    <p:sldId id="267" r:id="rId10"/>
    <p:sldId id="262" r:id="rId11"/>
    <p:sldId id="269" r:id="rId12"/>
    <p:sldId id="263" r:id="rId13"/>
    <p:sldId id="264" r:id="rId14"/>
    <p:sldId id="268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4624"/>
  </p:normalViewPr>
  <p:slideViewPr>
    <p:cSldViewPr>
      <p:cViewPr varScale="1">
        <p:scale>
          <a:sx n="104" d="100"/>
          <a:sy n="104" d="100"/>
        </p:scale>
        <p:origin x="1344" y="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notesMaster" Target="notesMasters/notesMaster1.xml"/><Relationship Id="rId17" Type="http://schemas.openxmlformats.org/officeDocument/2006/relationships/presProps" Target="presProps.xml"/><Relationship Id="rId18" Type="http://schemas.openxmlformats.org/officeDocument/2006/relationships/viewProps" Target="viewProps.xml"/><Relationship Id="rId1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0D517B-F8D0-424F-8E0E-8A6588857579}" type="datetimeFigureOut">
              <a:rPr lang="en-US" smtClean="0"/>
              <a:t>4/9/17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28F98F-F3D2-8541-B859-7C3992321E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60423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B0009-77AF-4A90-AF7C-9E6A77A9E13A}" type="datetimeFigureOut">
              <a:rPr lang="en-GB" smtClean="0"/>
              <a:t>09/04/2017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90ABF-3126-45B3-A062-2F393D43F4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09260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B0009-77AF-4A90-AF7C-9E6A77A9E13A}" type="datetimeFigureOut">
              <a:rPr lang="en-GB" smtClean="0"/>
              <a:t>09/04/2017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90ABF-3126-45B3-A062-2F393D43F4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57521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B0009-77AF-4A90-AF7C-9E6A77A9E13A}" type="datetimeFigureOut">
              <a:rPr lang="en-GB" smtClean="0"/>
              <a:t>09/04/2017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90ABF-3126-45B3-A062-2F393D43F4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67691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B0009-77AF-4A90-AF7C-9E6A77A9E13A}" type="datetimeFigureOut">
              <a:rPr lang="en-GB" smtClean="0"/>
              <a:t>09/04/2017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90ABF-3126-45B3-A062-2F393D43F4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91889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B0009-77AF-4A90-AF7C-9E6A77A9E13A}" type="datetimeFigureOut">
              <a:rPr lang="en-GB" smtClean="0"/>
              <a:t>09/04/2017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90ABF-3126-45B3-A062-2F393D43F4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06215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B0009-77AF-4A90-AF7C-9E6A77A9E13A}" type="datetimeFigureOut">
              <a:rPr lang="en-GB" smtClean="0"/>
              <a:t>09/04/2017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90ABF-3126-45B3-A062-2F393D43F4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4178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B0009-77AF-4A90-AF7C-9E6A77A9E13A}" type="datetimeFigureOut">
              <a:rPr lang="en-GB" smtClean="0"/>
              <a:t>09/04/2017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90ABF-3126-45B3-A062-2F393D43F4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53304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B0009-77AF-4A90-AF7C-9E6A77A9E13A}" type="datetimeFigureOut">
              <a:rPr lang="en-GB" smtClean="0"/>
              <a:t>09/04/2017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90ABF-3126-45B3-A062-2F393D43F4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07927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B0009-77AF-4A90-AF7C-9E6A77A9E13A}" type="datetimeFigureOut">
              <a:rPr lang="en-GB" smtClean="0"/>
              <a:t>09/04/2017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90ABF-3126-45B3-A062-2F393D43F4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87261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B0009-77AF-4A90-AF7C-9E6A77A9E13A}" type="datetimeFigureOut">
              <a:rPr lang="en-GB" smtClean="0"/>
              <a:t>09/04/2017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90ABF-3126-45B3-A062-2F393D43F4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85947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B0009-77AF-4A90-AF7C-9E6A77A9E13A}" type="datetimeFigureOut">
              <a:rPr lang="en-GB" smtClean="0"/>
              <a:t>09/04/2017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90ABF-3126-45B3-A062-2F393D43F4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6342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CB0009-77AF-4A90-AF7C-9E6A77A9E13A}" type="datetimeFigureOut">
              <a:rPr lang="en-GB" smtClean="0"/>
              <a:t>09/04/2017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790ABF-3126-45B3-A062-2F393D43F4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53804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Movement of Goods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Road Transport </a:t>
            </a:r>
            <a:r>
              <a:rPr lang="en-GB" dirty="0" smtClean="0"/>
              <a:t>Operator </a:t>
            </a:r>
            <a:r>
              <a:rPr lang="en-GB" dirty="0" smtClean="0"/>
              <a:t>Licensing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825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 Licence Purposes/Types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Designed to make the roads both safe and a fair trading ground.</a:t>
            </a:r>
          </a:p>
          <a:p>
            <a:r>
              <a:rPr lang="en-GB" dirty="0" smtClean="0"/>
              <a:t>Applies to operators of goods vehicles &gt;3.5t gross plated weight/</a:t>
            </a:r>
            <a:r>
              <a:rPr lang="en-GB" dirty="0" err="1" smtClean="0"/>
              <a:t>unladen</a:t>
            </a:r>
            <a:r>
              <a:rPr lang="en-GB" dirty="0" smtClean="0"/>
              <a:t> weight 1525kg</a:t>
            </a:r>
          </a:p>
          <a:p>
            <a:r>
              <a:rPr lang="en-GB" dirty="0" smtClean="0"/>
              <a:t>3 types of licence:</a:t>
            </a:r>
          </a:p>
          <a:p>
            <a:pPr lvl="1"/>
            <a:r>
              <a:rPr lang="en-GB" dirty="0" smtClean="0"/>
              <a:t>Restricted (own account operations)</a:t>
            </a:r>
          </a:p>
          <a:p>
            <a:pPr lvl="1"/>
            <a:r>
              <a:rPr lang="en-GB" dirty="0" smtClean="0"/>
              <a:t>Standard National (hire or reward)</a:t>
            </a:r>
          </a:p>
          <a:p>
            <a:pPr lvl="1"/>
            <a:r>
              <a:rPr lang="en-GB" dirty="0" smtClean="0"/>
              <a:t>Standard International (international hire or reward)</a:t>
            </a:r>
          </a:p>
          <a:p>
            <a:pPr>
              <a:buFont typeface="Arial" charset="0"/>
              <a:buChar char="•"/>
            </a:pPr>
            <a:endParaRPr lang="en-GB" dirty="0" smtClean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480501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 </a:t>
            </a:r>
            <a:r>
              <a:rPr lang="en-GB" dirty="0" smtClean="0"/>
              <a:t>Licence Statistics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Nearly 470,000 HGVs (over 3.5t) on UK roads in 2013.</a:t>
            </a:r>
          </a:p>
          <a:p>
            <a:r>
              <a:rPr lang="en-US" dirty="0" smtClean="0"/>
              <a:t>111,000 articulated vehicles.</a:t>
            </a:r>
          </a:p>
          <a:p>
            <a:r>
              <a:rPr lang="en-US" dirty="0" smtClean="0"/>
              <a:t>15.7 billion vehicle miles.</a:t>
            </a:r>
          </a:p>
          <a:p>
            <a:r>
              <a:rPr lang="en-US" dirty="0" smtClean="0"/>
              <a:t>78,000 goods vehicle operators in 2013-14.</a:t>
            </a:r>
          </a:p>
          <a:p>
            <a:r>
              <a:rPr lang="en-US" dirty="0" smtClean="0"/>
              <a:t>Average operation size 4.3 vehicles in 2013-14.</a:t>
            </a:r>
          </a:p>
          <a:p>
            <a:pPr marL="0" indent="0" algn="ctr">
              <a:buNone/>
            </a:pPr>
            <a:r>
              <a:rPr lang="en-US" dirty="0" smtClean="0"/>
              <a:t>(UK government statistics)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7571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 </a:t>
            </a:r>
            <a:r>
              <a:rPr lang="en-GB" dirty="0" smtClean="0"/>
              <a:t>Licence Requirements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Granted by Traffic Commissioner.</a:t>
            </a:r>
          </a:p>
          <a:p>
            <a:r>
              <a:rPr lang="en-US" dirty="0" smtClean="0"/>
              <a:t>Named individual responsible.</a:t>
            </a:r>
          </a:p>
          <a:p>
            <a:r>
              <a:rPr lang="en-US" dirty="0" smtClean="0"/>
              <a:t>Standard National/International requires professional competence, either through:</a:t>
            </a:r>
          </a:p>
          <a:p>
            <a:pPr lvl="1"/>
            <a:r>
              <a:rPr lang="en-US" dirty="0" smtClean="0"/>
              <a:t>Gaining Transport Manager CPC qualification (in reality this is a requirement)</a:t>
            </a:r>
          </a:p>
          <a:p>
            <a:pPr lvl="1"/>
            <a:r>
              <a:rPr lang="en-US" dirty="0" smtClean="0"/>
              <a:t>Possess </a:t>
            </a:r>
            <a:r>
              <a:rPr lang="en-US" dirty="0" err="1" smtClean="0"/>
              <a:t>recognised</a:t>
            </a:r>
            <a:r>
              <a:rPr lang="en-US" dirty="0" smtClean="0"/>
              <a:t> equivalent qualification (very rarely granted)</a:t>
            </a:r>
          </a:p>
          <a:p>
            <a:pPr lvl="1"/>
            <a:r>
              <a:rPr lang="en-US" dirty="0" smtClean="0"/>
              <a:t>Hold acquired rights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231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Company and nominated individual must also have good repute and demonstrate sufficient funds available for maintenance.</a:t>
            </a:r>
          </a:p>
          <a:p>
            <a:endParaRPr lang="en-US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GB" dirty="0"/>
              <a:t>O </a:t>
            </a:r>
            <a:r>
              <a:rPr lang="en-GB" dirty="0" smtClean="0"/>
              <a:t>Licence Requirements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50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8784" y="332656"/>
            <a:ext cx="8229600" cy="1143000"/>
          </a:xfrm>
        </p:spPr>
        <p:txBody>
          <a:bodyPr/>
          <a:lstStyle/>
          <a:p>
            <a:r>
              <a:rPr lang="en-GB" dirty="0"/>
              <a:t>O </a:t>
            </a:r>
            <a:r>
              <a:rPr lang="en-GB" dirty="0" smtClean="0"/>
              <a:t>Licence Undertakings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A transport manager must sign up to O </a:t>
            </a:r>
            <a:r>
              <a:rPr lang="en-US" dirty="0" err="1" smtClean="0"/>
              <a:t>licence</a:t>
            </a:r>
            <a:r>
              <a:rPr lang="en-US" dirty="0" smtClean="0"/>
              <a:t> undertakings (either 11 or 13 </a:t>
            </a:r>
            <a:r>
              <a:rPr lang="mr-IN" dirty="0" smtClean="0"/>
              <a:t>–</a:t>
            </a:r>
            <a:r>
              <a:rPr lang="en-US" dirty="0" smtClean="0"/>
              <a:t> national/international), including:</a:t>
            </a:r>
          </a:p>
          <a:p>
            <a:pPr lvl="1"/>
            <a:r>
              <a:rPr lang="en-US" dirty="0" smtClean="0"/>
              <a:t>Vehicles will abide by speed limits</a:t>
            </a:r>
          </a:p>
          <a:p>
            <a:pPr lvl="1"/>
            <a:r>
              <a:rPr lang="en-US" dirty="0" smtClean="0"/>
              <a:t>Vehicles will not be overweight</a:t>
            </a:r>
          </a:p>
          <a:p>
            <a:pPr lvl="1"/>
            <a:r>
              <a:rPr lang="en-US" dirty="0" smtClean="0"/>
              <a:t>Compliance with drivers hours and working time </a:t>
            </a:r>
            <a:r>
              <a:rPr lang="en-US" dirty="0" smtClean="0"/>
              <a:t>legislation</a:t>
            </a:r>
          </a:p>
        </p:txBody>
      </p:sp>
    </p:spTree>
    <p:extLst>
      <p:ext uri="{BB962C8B-B14F-4D97-AF65-F5344CB8AC3E}">
        <p14:creationId xmlns:p14="http://schemas.microsoft.com/office/powerpoint/2010/main" val="1127633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O </a:t>
            </a:r>
            <a:r>
              <a:rPr lang="en-US" dirty="0" err="1"/>
              <a:t>licence</a:t>
            </a:r>
            <a:r>
              <a:rPr lang="en-US" dirty="0"/>
              <a:t> can be suspended, curtailed or revoked by Traffic Commissioner as part of public enquiry  into compliance with above undertakings. Individuals can also have ‘good repute’ revoked.</a:t>
            </a:r>
          </a:p>
          <a:p>
            <a:endParaRPr lang="en-US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468784" y="332656"/>
            <a:ext cx="8229600" cy="1143000"/>
          </a:xfrm>
        </p:spPr>
        <p:txBody>
          <a:bodyPr/>
          <a:lstStyle/>
          <a:p>
            <a:r>
              <a:rPr lang="en-GB" dirty="0"/>
              <a:t>O </a:t>
            </a:r>
            <a:r>
              <a:rPr lang="en-GB" dirty="0" smtClean="0"/>
              <a:t>Licence Undertakings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2642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Maintenance is a vital part of operator </a:t>
            </a:r>
            <a:r>
              <a:rPr lang="en-US" dirty="0" err="1" smtClean="0"/>
              <a:t>licence</a:t>
            </a:r>
            <a:r>
              <a:rPr lang="en-US" dirty="0" smtClean="0"/>
              <a:t> compliance.</a:t>
            </a:r>
          </a:p>
          <a:p>
            <a:r>
              <a:rPr lang="en-US" dirty="0" smtClean="0"/>
              <a:t>A maintenance schedule for inspections is a requirement.</a:t>
            </a:r>
          </a:p>
          <a:p>
            <a:r>
              <a:rPr lang="en-US" dirty="0" smtClean="0"/>
              <a:t>Two types of maintenance provider for a transport operation:</a:t>
            </a:r>
          </a:p>
          <a:p>
            <a:pPr lvl="1"/>
            <a:r>
              <a:rPr lang="en-US" dirty="0" smtClean="0"/>
              <a:t>Internal</a:t>
            </a:r>
          </a:p>
          <a:p>
            <a:pPr lvl="1"/>
            <a:r>
              <a:rPr lang="en-US" dirty="0" smtClean="0"/>
              <a:t>External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GB" dirty="0"/>
              <a:t>O </a:t>
            </a:r>
            <a:r>
              <a:rPr lang="en-GB" dirty="0" smtClean="0"/>
              <a:t>Licence Maintenance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7425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O </a:t>
            </a:r>
            <a:r>
              <a:rPr lang="en-US" dirty="0" err="1"/>
              <a:t>licence</a:t>
            </a:r>
            <a:r>
              <a:rPr lang="en-US" dirty="0"/>
              <a:t> holder must audit maintenance providers if external.</a:t>
            </a:r>
          </a:p>
          <a:p>
            <a:r>
              <a:rPr lang="en-US" dirty="0" smtClean="0"/>
              <a:t>If </a:t>
            </a:r>
            <a:r>
              <a:rPr lang="en-US" dirty="0"/>
              <a:t>internal maintenance department, the operator must demonstrate sufficient control measures to show responsibility for ensuring work completed satisfactorily</a:t>
            </a:r>
            <a:r>
              <a:rPr lang="en-US" dirty="0" smtClean="0"/>
              <a:t>.</a:t>
            </a:r>
          </a:p>
          <a:p>
            <a:r>
              <a:rPr lang="en-US" dirty="0" smtClean="0"/>
              <a:t>Failure </a:t>
            </a:r>
            <a:r>
              <a:rPr lang="en-US" dirty="0"/>
              <a:t>to maintain fleet properly can </a:t>
            </a:r>
            <a:r>
              <a:rPr lang="mr-IN" dirty="0"/>
              <a:t>–</a:t>
            </a:r>
            <a:r>
              <a:rPr lang="en-US" dirty="0"/>
              <a:t> and does </a:t>
            </a:r>
            <a:r>
              <a:rPr lang="mr-IN" dirty="0"/>
              <a:t>–</a:t>
            </a:r>
            <a:r>
              <a:rPr lang="en-US" dirty="0"/>
              <a:t> lead to:</a:t>
            </a:r>
          </a:p>
          <a:p>
            <a:pPr lvl="1"/>
            <a:r>
              <a:rPr lang="en-US" dirty="0"/>
              <a:t>Financial penalties</a:t>
            </a:r>
          </a:p>
          <a:p>
            <a:pPr lvl="1"/>
            <a:r>
              <a:rPr lang="en-US" dirty="0"/>
              <a:t>Loss of good repute</a:t>
            </a:r>
          </a:p>
          <a:p>
            <a:pPr lvl="1"/>
            <a:r>
              <a:rPr lang="en-US" dirty="0"/>
              <a:t>Custodial sentences</a:t>
            </a:r>
          </a:p>
          <a:p>
            <a:endParaRPr lang="en-US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GB" dirty="0"/>
              <a:t>O </a:t>
            </a:r>
            <a:r>
              <a:rPr lang="en-GB" dirty="0" smtClean="0"/>
              <a:t>Licence Maintenance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2617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GB" dirty="0"/>
              <a:t>O </a:t>
            </a:r>
            <a:r>
              <a:rPr lang="en-GB" dirty="0" smtClean="0"/>
              <a:t>Licence Compliance</a:t>
            </a:r>
            <a:endParaRPr lang="en-US" dirty="0"/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525963"/>
          </a:xfrm>
        </p:spPr>
        <p:txBody>
          <a:bodyPr>
            <a:normAutofit/>
          </a:bodyPr>
          <a:lstStyle/>
          <a:p>
            <a:r>
              <a:rPr lang="en-US" dirty="0" smtClean="0"/>
              <a:t>O </a:t>
            </a:r>
            <a:r>
              <a:rPr lang="en-US" dirty="0" err="1" smtClean="0"/>
              <a:t>licence</a:t>
            </a:r>
            <a:r>
              <a:rPr lang="en-US" dirty="0" smtClean="0"/>
              <a:t> holder must ensure driver compliance with driving hours </a:t>
            </a:r>
            <a:r>
              <a:rPr lang="mr-IN" dirty="0" smtClean="0"/>
              <a:t>–</a:t>
            </a:r>
            <a:r>
              <a:rPr lang="en-US" dirty="0" smtClean="0"/>
              <a:t> working hours legislation (EC 561/2006 + Working Time Directive 2005) are commonly used. Actual legislation depends on scope of operations</a:t>
            </a:r>
            <a:r>
              <a:rPr lang="en-US" dirty="0" smtClean="0"/>
              <a:t>.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935801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Infringements can lead to prosecutions for drivers. Failure to manage can lead to penalties for operators</a:t>
            </a:r>
            <a:r>
              <a:rPr lang="en-US" dirty="0" smtClean="0"/>
              <a:t>.</a:t>
            </a:r>
          </a:p>
          <a:p>
            <a:r>
              <a:rPr lang="en-US" dirty="0" smtClean="0"/>
              <a:t>Large </a:t>
            </a:r>
            <a:r>
              <a:rPr lang="en-US" dirty="0" err="1" smtClean="0"/>
              <a:t>organisations</a:t>
            </a:r>
            <a:r>
              <a:rPr lang="en-US" dirty="0" smtClean="0"/>
              <a:t> commonly use a points scheme to target persistent offenders </a:t>
            </a:r>
            <a:r>
              <a:rPr lang="mr-IN" dirty="0" smtClean="0"/>
              <a:t>–</a:t>
            </a:r>
            <a:r>
              <a:rPr lang="en-US" dirty="0" smtClean="0"/>
              <a:t> offering re-training, and even disciplinary measures if deemed necessary.</a:t>
            </a:r>
            <a:endParaRPr lang="en-US" dirty="0"/>
          </a:p>
          <a:p>
            <a:endParaRPr lang="en-US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GB" dirty="0"/>
              <a:t>O </a:t>
            </a:r>
            <a:r>
              <a:rPr lang="en-GB" dirty="0" smtClean="0"/>
              <a:t>Licence Compliance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9547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GB" dirty="0" smtClean="0"/>
              <a:t>OCRS</a:t>
            </a:r>
            <a:endParaRPr lang="en-US" dirty="0"/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Operator Compliance Risk Score is used to calculate the risk of the operator not following the undertakings of the licence. Points are accrued for offences.</a:t>
            </a:r>
          </a:p>
          <a:p>
            <a:r>
              <a:rPr lang="en-GB" dirty="0" smtClean="0"/>
              <a:t>‘Traffic light scheme’ used to monitor operators. Roadside checks conducted more frequently on ‘amber’ (medium risk) and ‘red’ (high risk) operators. Operators are ‘grey’ until they register a score.</a:t>
            </a:r>
          </a:p>
          <a:p>
            <a:r>
              <a:rPr lang="en-GB" dirty="0" smtClean="0"/>
              <a:t>Roadworthiness tests such as MOTs are included. MOT failures mean compliance points.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4934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143000"/>
          </a:xfrm>
        </p:spPr>
        <p:txBody>
          <a:bodyPr/>
          <a:lstStyle/>
          <a:p>
            <a:r>
              <a:rPr lang="en-US" dirty="0" smtClean="0"/>
              <a:t>O </a:t>
            </a:r>
            <a:r>
              <a:rPr lang="en-US" dirty="0" err="1" smtClean="0"/>
              <a:t>Licence</a:t>
            </a:r>
            <a:r>
              <a:rPr lang="en-US" dirty="0" smtClean="0"/>
              <a:t> Conclusion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 Operator </a:t>
            </a:r>
            <a:r>
              <a:rPr lang="en-US" dirty="0" err="1" smtClean="0"/>
              <a:t>Licence</a:t>
            </a:r>
            <a:r>
              <a:rPr lang="en-US" dirty="0" smtClean="0"/>
              <a:t> is a vital aspect of road transport operations. </a:t>
            </a:r>
          </a:p>
          <a:p>
            <a:r>
              <a:rPr lang="en-US" dirty="0" smtClean="0"/>
              <a:t>Compliance with Operator </a:t>
            </a:r>
            <a:r>
              <a:rPr lang="en-US" dirty="0" err="1" smtClean="0"/>
              <a:t>Licence</a:t>
            </a:r>
            <a:r>
              <a:rPr lang="en-US" dirty="0" smtClean="0"/>
              <a:t> does not necessarily affect decisions that are </a:t>
            </a:r>
            <a:r>
              <a:rPr lang="en-US" dirty="0" smtClean="0"/>
              <a:t>made about which mode of transport to use, </a:t>
            </a:r>
            <a:r>
              <a:rPr lang="en-US" dirty="0" smtClean="0"/>
              <a:t>but can impact upon </a:t>
            </a:r>
            <a:r>
              <a:rPr lang="en-US" dirty="0" smtClean="0"/>
              <a:t>the way parts of the journey are completed.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7838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Take away from this presentation: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 smtClean="0"/>
          </a:p>
          <a:p>
            <a:pPr>
              <a:spcBef>
                <a:spcPts val="0"/>
              </a:spcBef>
            </a:pPr>
            <a:r>
              <a:rPr lang="en-US" dirty="0" smtClean="0"/>
              <a:t>Be aware of articles of legislation affecting operator licensing.</a:t>
            </a:r>
            <a:endParaRPr lang="en-US" dirty="0"/>
          </a:p>
          <a:p>
            <a:pPr>
              <a:spcBef>
                <a:spcPts val="0"/>
              </a:spcBef>
            </a:pPr>
            <a:r>
              <a:rPr lang="en-US" dirty="0" smtClean="0"/>
              <a:t>Understand how important it is, if using a road transport operator, that this </a:t>
            </a:r>
            <a:r>
              <a:rPr lang="en-US" dirty="0" err="1" smtClean="0"/>
              <a:t>organisation</a:t>
            </a:r>
            <a:r>
              <a:rPr lang="en-US" dirty="0" smtClean="0"/>
              <a:t> is compliant with the law. Audits are advisory when forming relationships with new service providers as part of ‘due diligence’.</a:t>
            </a:r>
            <a:endParaRPr lang="en-US" dirty="0"/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457200" y="332656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smtClean="0"/>
              <a:t>O </a:t>
            </a:r>
            <a:r>
              <a:rPr lang="en-US" dirty="0" err="1" smtClean="0"/>
              <a:t>Licence</a:t>
            </a:r>
            <a:r>
              <a:rPr lang="en-US" dirty="0" smtClean="0"/>
              <a:t> Conclusion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555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346</TotalTime>
  <Words>614</Words>
  <Application>Microsoft Macintosh PowerPoint</Application>
  <PresentationFormat>On-screen Show (4:3)</PresentationFormat>
  <Paragraphs>62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Calibri</vt:lpstr>
      <vt:lpstr>Mangal</vt:lpstr>
      <vt:lpstr>Arial</vt:lpstr>
      <vt:lpstr>Office Theme</vt:lpstr>
      <vt:lpstr>Movement of Goods</vt:lpstr>
      <vt:lpstr>O Licence Purposes/Types</vt:lpstr>
      <vt:lpstr>O Licence Statistics</vt:lpstr>
      <vt:lpstr>O Licence Requirements</vt:lpstr>
      <vt:lpstr>O Licence Requirements</vt:lpstr>
      <vt:lpstr>O Licence Undertakings</vt:lpstr>
      <vt:lpstr>O Licence Undertakings</vt:lpstr>
      <vt:lpstr>O Licence Maintenance</vt:lpstr>
      <vt:lpstr>O Licence Maintenance</vt:lpstr>
      <vt:lpstr>O Licence Compliance</vt:lpstr>
      <vt:lpstr>O Licence Compliance</vt:lpstr>
      <vt:lpstr>OCRS</vt:lpstr>
      <vt:lpstr>O Licence Conclusion</vt:lpstr>
      <vt:lpstr>PowerPoint Presentation</vt:lpstr>
    </vt:vector>
  </TitlesOfParts>
  <LinksUpToDate>false</LinksUpToDate>
  <SharedDoc>false</SharedDoc>
  <HyperlinksChanged>false</HyperlinksChanged>
  <AppVersion>15.0032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Movement of Goods</dc:title>
  <dc:creator>Orr, Graham</dc:creator>
  <cp:lastModifiedBy>Richard High</cp:lastModifiedBy>
  <cp:revision>35</cp:revision>
  <dcterms:created xsi:type="dcterms:W3CDTF">2015-03-31T10:48:21Z</dcterms:created>
  <dcterms:modified xsi:type="dcterms:W3CDTF">2017-04-09T17:25:43Z</dcterms:modified>
</cp:coreProperties>
</file>