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4572000" cy="3429000"/>
  <p:notesSz cx="4572000" cy="3429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95" d="100"/>
          <a:sy n="195" d="100"/>
        </p:scale>
        <p:origin x="94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2900" y="1062990"/>
            <a:ext cx="3886200" cy="720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685800" y="1920240"/>
            <a:ext cx="3200400" cy="857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2860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35458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572000" cy="7863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2288" y="747522"/>
            <a:ext cx="1866900" cy="208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59588" y="931926"/>
            <a:ext cx="3207385" cy="2319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54480" y="3188970"/>
            <a:ext cx="146304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2860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29184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hyperlink" Target="mailto:admin@society-of-sports-therapists.org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778" y="0"/>
            <a:ext cx="4577080" cy="3369310"/>
            <a:chOff x="-1778" y="0"/>
            <a:chExt cx="4577080" cy="336931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572000" cy="10553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62" y="762"/>
              <a:ext cx="4572000" cy="10195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2" y="762"/>
              <a:ext cx="4572000" cy="1019810"/>
            </a:xfrm>
            <a:custGeom>
              <a:avLst/>
              <a:gdLst/>
              <a:ahLst/>
              <a:cxnLst/>
              <a:rect l="l" t="t" r="r" b="b"/>
              <a:pathLst>
                <a:path w="4572000" h="1019810">
                  <a:moveTo>
                    <a:pt x="0" y="1019555"/>
                  </a:moveTo>
                  <a:lnTo>
                    <a:pt x="4572000" y="1019555"/>
                  </a:lnTo>
                  <a:lnTo>
                    <a:pt x="4572000" y="0"/>
                  </a:lnTo>
                  <a:lnTo>
                    <a:pt x="0" y="0"/>
                  </a:lnTo>
                  <a:lnTo>
                    <a:pt x="0" y="1019555"/>
                  </a:lnTo>
                  <a:close/>
                </a:path>
              </a:pathLst>
            </a:custGeom>
            <a:ln w="4572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004" y="327660"/>
              <a:ext cx="4505706" cy="303961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868" y="376428"/>
              <a:ext cx="4398645" cy="2944495"/>
            </a:xfrm>
            <a:custGeom>
              <a:avLst/>
              <a:gdLst/>
              <a:ahLst/>
              <a:cxnLst/>
              <a:rect l="l" t="t" r="r" b="b"/>
              <a:pathLst>
                <a:path w="4398645" h="2944495">
                  <a:moveTo>
                    <a:pt x="4390771" y="0"/>
                  </a:moveTo>
                  <a:lnTo>
                    <a:pt x="7505" y="0"/>
                  </a:lnTo>
                  <a:lnTo>
                    <a:pt x="0" y="7493"/>
                  </a:lnTo>
                  <a:lnTo>
                    <a:pt x="0" y="2936875"/>
                  </a:lnTo>
                  <a:lnTo>
                    <a:pt x="7505" y="2944368"/>
                  </a:lnTo>
                  <a:lnTo>
                    <a:pt x="4390771" y="2944368"/>
                  </a:lnTo>
                  <a:lnTo>
                    <a:pt x="4398264" y="2936875"/>
                  </a:lnTo>
                  <a:lnTo>
                    <a:pt x="4398264" y="749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3735" y="2139696"/>
              <a:ext cx="4248150" cy="105079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8599" y="2177796"/>
              <a:ext cx="4140835" cy="977265"/>
            </a:xfrm>
            <a:custGeom>
              <a:avLst/>
              <a:gdLst/>
              <a:ahLst/>
              <a:cxnLst/>
              <a:rect l="l" t="t" r="r" b="b"/>
              <a:pathLst>
                <a:path w="4140835" h="977264">
                  <a:moveTo>
                    <a:pt x="4138167" y="0"/>
                  </a:moveTo>
                  <a:lnTo>
                    <a:pt x="2540" y="0"/>
                  </a:lnTo>
                  <a:lnTo>
                    <a:pt x="0" y="2539"/>
                  </a:lnTo>
                  <a:lnTo>
                    <a:pt x="0" y="974344"/>
                  </a:lnTo>
                  <a:lnTo>
                    <a:pt x="2540" y="976884"/>
                  </a:lnTo>
                  <a:lnTo>
                    <a:pt x="4138167" y="976884"/>
                  </a:lnTo>
                  <a:lnTo>
                    <a:pt x="4140708" y="974344"/>
                  </a:lnTo>
                  <a:lnTo>
                    <a:pt x="4140708" y="25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39927" y="2115719"/>
            <a:ext cx="3691254" cy="103759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651510">
              <a:lnSpc>
                <a:spcPct val="100000"/>
              </a:lnSpc>
              <a:spcBef>
                <a:spcPts val="220"/>
              </a:spcBef>
            </a:pPr>
            <a:r>
              <a:rPr sz="1600" b="1" spc="-5" dirty="0">
                <a:latin typeface="Carlito"/>
                <a:cs typeface="Carlito"/>
              </a:rPr>
              <a:t>Sports </a:t>
            </a:r>
            <a:r>
              <a:rPr sz="1600" b="1" spc="-25" dirty="0">
                <a:latin typeface="Carlito"/>
                <a:cs typeface="Carlito"/>
              </a:rPr>
              <a:t>Trauma</a:t>
            </a:r>
            <a:r>
              <a:rPr sz="1600" b="1" spc="5" dirty="0">
                <a:latin typeface="Carlito"/>
                <a:cs typeface="Carlito"/>
              </a:rPr>
              <a:t> </a:t>
            </a:r>
            <a:r>
              <a:rPr sz="1600" b="1" spc="-10" dirty="0">
                <a:latin typeface="Carlito"/>
                <a:cs typeface="Carlito"/>
              </a:rPr>
              <a:t>Management</a:t>
            </a:r>
            <a:endParaRPr sz="160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b="1" spc="-5" dirty="0">
                <a:latin typeface="Carlito"/>
                <a:cs typeface="Carlito"/>
              </a:rPr>
              <a:t>9. </a:t>
            </a:r>
            <a:r>
              <a:rPr sz="1600" b="1" spc="-10" dirty="0">
                <a:latin typeface="Carlito"/>
                <a:cs typeface="Carlito"/>
              </a:rPr>
              <a:t>Exposure, </a:t>
            </a:r>
            <a:r>
              <a:rPr sz="1600" b="1" spc="-15" dirty="0">
                <a:latin typeface="Carlito"/>
                <a:cs typeface="Carlito"/>
              </a:rPr>
              <a:t>Environment </a:t>
            </a:r>
            <a:r>
              <a:rPr sz="1600" b="1" spc="-5" dirty="0">
                <a:latin typeface="Carlito"/>
                <a:cs typeface="Carlito"/>
              </a:rPr>
              <a:t>&amp; </a:t>
            </a:r>
            <a:r>
              <a:rPr sz="1600" b="1" spc="-10" dirty="0">
                <a:latin typeface="Carlito"/>
                <a:cs typeface="Carlito"/>
              </a:rPr>
              <a:t>Everything</a:t>
            </a:r>
            <a:r>
              <a:rPr sz="1600" b="1" spc="105" dirty="0">
                <a:latin typeface="Carlito"/>
                <a:cs typeface="Carlito"/>
              </a:rPr>
              <a:t> </a:t>
            </a:r>
            <a:r>
              <a:rPr sz="1600" b="1" spc="-5" dirty="0">
                <a:latin typeface="Carlito"/>
                <a:cs typeface="Carlito"/>
              </a:rPr>
              <a:t>Else</a:t>
            </a:r>
            <a:endParaRPr sz="1600">
              <a:latin typeface="Carlito"/>
              <a:cs typeface="Carlito"/>
            </a:endParaRPr>
          </a:p>
          <a:p>
            <a:pPr marL="864869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latin typeface="Carlito"/>
                <a:cs typeface="Carlito"/>
              </a:rPr>
              <a:t>c. Medical </a:t>
            </a:r>
            <a:r>
              <a:rPr sz="1600" b="1" spc="-10" dirty="0">
                <a:latin typeface="Carlito"/>
                <a:cs typeface="Carlito"/>
              </a:rPr>
              <a:t>Emergencies</a:t>
            </a:r>
            <a:endParaRPr sz="1600">
              <a:latin typeface="Carlito"/>
              <a:cs typeface="Carlito"/>
            </a:endParaRPr>
          </a:p>
          <a:p>
            <a:pPr marL="1248410">
              <a:lnSpc>
                <a:spcPct val="100000"/>
              </a:lnSpc>
              <a:spcBef>
                <a:spcPts val="180"/>
              </a:spcBef>
            </a:pPr>
            <a:r>
              <a:rPr sz="1400" b="1" spc="-5" dirty="0">
                <a:latin typeface="Carlito"/>
                <a:cs typeface="Carlito"/>
              </a:rPr>
              <a:t>vi. </a:t>
            </a:r>
            <a:r>
              <a:rPr sz="1400" b="1" dirty="0">
                <a:latin typeface="Carlito"/>
                <a:cs typeface="Carlito"/>
              </a:rPr>
              <a:t>Hypothermia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222" y="3320923"/>
            <a:ext cx="4069079" cy="102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00" spc="-5" dirty="0">
                <a:latin typeface="Carlito"/>
                <a:cs typeface="Carlito"/>
              </a:rPr>
              <a:t>16 Royal </a:t>
            </a:r>
            <a:r>
              <a:rPr sz="500" dirty="0">
                <a:latin typeface="Carlito"/>
                <a:cs typeface="Carlito"/>
              </a:rPr>
              <a:t>Terrace, Glasgow, G3 </a:t>
            </a:r>
            <a:r>
              <a:rPr sz="500" spc="-5" dirty="0">
                <a:latin typeface="Carlito"/>
                <a:cs typeface="Carlito"/>
              </a:rPr>
              <a:t>7NY, T: 0845 600 2613, F: 0141 332 5335, W:www.society-of-sports-therapists.org, </a:t>
            </a:r>
            <a:r>
              <a:rPr sz="500" dirty="0">
                <a:latin typeface="Carlito"/>
                <a:cs typeface="Carlito"/>
              </a:rPr>
              <a:t>E:</a:t>
            </a:r>
            <a:r>
              <a:rPr sz="500" spc="110" dirty="0">
                <a:latin typeface="Carlito"/>
                <a:cs typeface="Carlito"/>
              </a:rPr>
              <a:t> </a:t>
            </a:r>
            <a:r>
              <a:rPr sz="500" spc="-5" dirty="0">
                <a:latin typeface="Carlito"/>
                <a:cs typeface="Carlito"/>
                <a:hlinkClick r:id="rId6"/>
              </a:rPr>
              <a:t>admin@society-of-sports-therapists.org</a:t>
            </a:r>
            <a:endParaRPr sz="500">
              <a:latin typeface="Carlito"/>
              <a:cs typeface="Carlito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28600" y="141707"/>
            <a:ext cx="4140835" cy="1976755"/>
            <a:chOff x="228600" y="141707"/>
            <a:chExt cx="4140835" cy="1976755"/>
          </a:xfrm>
        </p:grpSpPr>
        <p:sp>
          <p:nvSpPr>
            <p:cNvPr id="13" name="object 13"/>
            <p:cNvSpPr/>
            <p:nvPr/>
          </p:nvSpPr>
          <p:spPr>
            <a:xfrm>
              <a:off x="228600" y="406908"/>
              <a:ext cx="4140708" cy="17114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72411" y="1019775"/>
              <a:ext cx="1034075" cy="101477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6239" y="141707"/>
              <a:ext cx="3757422" cy="16995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2692" y="1013459"/>
            <a:ext cx="958596" cy="367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34441" y="749299"/>
            <a:ext cx="977265" cy="449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rlito"/>
                <a:cs typeface="Carlito"/>
              </a:rPr>
              <a:t>Hypothermia</a:t>
            </a:r>
            <a:endParaRPr sz="1400">
              <a:latin typeface="Carlito"/>
              <a:cs typeface="Carlito"/>
            </a:endParaRPr>
          </a:p>
          <a:p>
            <a:pPr marL="29209">
              <a:lnSpc>
                <a:spcPct val="100000"/>
              </a:lnSpc>
              <a:spcBef>
                <a:spcPts val="630"/>
              </a:spcBef>
            </a:pPr>
            <a:r>
              <a:rPr sz="850" spc="-5" dirty="0">
                <a:solidFill>
                  <a:srgbClr val="FFFFFF"/>
                </a:solidFill>
                <a:latin typeface="Carlito"/>
                <a:cs typeface="Carlito"/>
              </a:rPr>
              <a:t>Mild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97700" y="1255712"/>
            <a:ext cx="962025" cy="494030"/>
            <a:chOff x="397700" y="1255712"/>
            <a:chExt cx="962025" cy="494030"/>
          </a:xfrm>
        </p:grpSpPr>
        <p:sp>
          <p:nvSpPr>
            <p:cNvPr id="5" name="object 5"/>
            <p:cNvSpPr/>
            <p:nvPr/>
          </p:nvSpPr>
          <p:spPr>
            <a:xfrm>
              <a:off x="399288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909574" y="0"/>
                  </a:moveTo>
                  <a:lnTo>
                    <a:pt x="49021" y="0"/>
                  </a:lnTo>
                  <a:lnTo>
                    <a:pt x="29950" y="3855"/>
                  </a:lnTo>
                  <a:lnTo>
                    <a:pt x="14366" y="14366"/>
                  </a:lnTo>
                  <a:lnTo>
                    <a:pt x="3855" y="29950"/>
                  </a:lnTo>
                  <a:lnTo>
                    <a:pt x="0" y="49022"/>
                  </a:lnTo>
                  <a:lnTo>
                    <a:pt x="0" y="441706"/>
                  </a:lnTo>
                  <a:lnTo>
                    <a:pt x="3855" y="460777"/>
                  </a:lnTo>
                  <a:lnTo>
                    <a:pt x="14366" y="476361"/>
                  </a:lnTo>
                  <a:lnTo>
                    <a:pt x="29950" y="486872"/>
                  </a:lnTo>
                  <a:lnTo>
                    <a:pt x="49021" y="490728"/>
                  </a:lnTo>
                  <a:lnTo>
                    <a:pt x="909574" y="490728"/>
                  </a:lnTo>
                  <a:lnTo>
                    <a:pt x="928645" y="486872"/>
                  </a:lnTo>
                  <a:lnTo>
                    <a:pt x="944229" y="476361"/>
                  </a:lnTo>
                  <a:lnTo>
                    <a:pt x="954740" y="460777"/>
                  </a:lnTo>
                  <a:lnTo>
                    <a:pt x="958595" y="441706"/>
                  </a:lnTo>
                  <a:lnTo>
                    <a:pt x="958595" y="49022"/>
                  </a:lnTo>
                  <a:lnTo>
                    <a:pt x="954740" y="29950"/>
                  </a:lnTo>
                  <a:lnTo>
                    <a:pt x="944229" y="14366"/>
                  </a:lnTo>
                  <a:lnTo>
                    <a:pt x="928645" y="3855"/>
                  </a:lnTo>
                  <a:lnTo>
                    <a:pt x="90957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99288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0" y="49022"/>
                  </a:moveTo>
                  <a:lnTo>
                    <a:pt x="3855" y="29950"/>
                  </a:lnTo>
                  <a:lnTo>
                    <a:pt x="14366" y="14366"/>
                  </a:lnTo>
                  <a:lnTo>
                    <a:pt x="29950" y="3855"/>
                  </a:lnTo>
                  <a:lnTo>
                    <a:pt x="49021" y="0"/>
                  </a:lnTo>
                  <a:lnTo>
                    <a:pt x="909574" y="0"/>
                  </a:lnTo>
                  <a:lnTo>
                    <a:pt x="928645" y="3855"/>
                  </a:lnTo>
                  <a:lnTo>
                    <a:pt x="944229" y="14366"/>
                  </a:lnTo>
                  <a:lnTo>
                    <a:pt x="954740" y="29950"/>
                  </a:lnTo>
                  <a:lnTo>
                    <a:pt x="958595" y="49022"/>
                  </a:lnTo>
                  <a:lnTo>
                    <a:pt x="958595" y="441706"/>
                  </a:lnTo>
                  <a:lnTo>
                    <a:pt x="954740" y="460777"/>
                  </a:lnTo>
                  <a:lnTo>
                    <a:pt x="944229" y="476361"/>
                  </a:lnTo>
                  <a:lnTo>
                    <a:pt x="928645" y="486872"/>
                  </a:lnTo>
                  <a:lnTo>
                    <a:pt x="909574" y="490728"/>
                  </a:lnTo>
                  <a:lnTo>
                    <a:pt x="49021" y="490728"/>
                  </a:lnTo>
                  <a:lnTo>
                    <a:pt x="29950" y="486872"/>
                  </a:lnTo>
                  <a:lnTo>
                    <a:pt x="14366" y="476361"/>
                  </a:lnTo>
                  <a:lnTo>
                    <a:pt x="3855" y="460777"/>
                  </a:lnTo>
                  <a:lnTo>
                    <a:pt x="0" y="441706"/>
                  </a:lnTo>
                  <a:lnTo>
                    <a:pt x="0" y="49022"/>
                  </a:lnTo>
                  <a:close/>
                </a:path>
              </a:pathLst>
            </a:custGeom>
            <a:ln w="317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36498" y="1302511"/>
            <a:ext cx="5111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189" indent="-85725">
              <a:lnSpc>
                <a:spcPct val="100000"/>
              </a:lnSpc>
              <a:spcBef>
                <a:spcPts val="100"/>
              </a:spcBef>
              <a:buChar char="•"/>
              <a:tabLst>
                <a:tab pos="123825" algn="l"/>
              </a:tabLst>
            </a:pPr>
            <a:r>
              <a:rPr sz="850" dirty="0">
                <a:latin typeface="Carlito"/>
                <a:cs typeface="Carlito"/>
              </a:rPr>
              <a:t>32-35</a:t>
            </a:r>
            <a:r>
              <a:rPr sz="825" baseline="25252" dirty="0">
                <a:latin typeface="Carlito"/>
                <a:cs typeface="Carlito"/>
              </a:rPr>
              <a:t>o</a:t>
            </a:r>
            <a:r>
              <a:rPr sz="850" dirty="0">
                <a:latin typeface="Carlito"/>
                <a:cs typeface="Carlito"/>
              </a:rPr>
              <a:t>C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306067" y="1016507"/>
            <a:ext cx="309371" cy="2377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41932" y="1013459"/>
            <a:ext cx="958595" cy="3672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790826" y="1043177"/>
            <a:ext cx="4603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spc="-10" dirty="0">
                <a:solidFill>
                  <a:srgbClr val="FFFFFF"/>
                </a:solidFill>
                <a:latin typeface="Carlito"/>
                <a:cs typeface="Carlito"/>
              </a:rPr>
              <a:t>Moderate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936940" y="1255712"/>
            <a:ext cx="962025" cy="494030"/>
            <a:chOff x="1936940" y="1255712"/>
            <a:chExt cx="962025" cy="494030"/>
          </a:xfrm>
        </p:grpSpPr>
        <p:sp>
          <p:nvSpPr>
            <p:cNvPr id="12" name="object 12"/>
            <p:cNvSpPr/>
            <p:nvPr/>
          </p:nvSpPr>
          <p:spPr>
            <a:xfrm>
              <a:off x="1938527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909574" y="0"/>
                  </a:moveTo>
                  <a:lnTo>
                    <a:pt x="49022" y="0"/>
                  </a:lnTo>
                  <a:lnTo>
                    <a:pt x="29950" y="3855"/>
                  </a:lnTo>
                  <a:lnTo>
                    <a:pt x="14366" y="14366"/>
                  </a:lnTo>
                  <a:lnTo>
                    <a:pt x="3855" y="29950"/>
                  </a:lnTo>
                  <a:lnTo>
                    <a:pt x="0" y="49022"/>
                  </a:lnTo>
                  <a:lnTo>
                    <a:pt x="0" y="441706"/>
                  </a:lnTo>
                  <a:lnTo>
                    <a:pt x="3855" y="460777"/>
                  </a:lnTo>
                  <a:lnTo>
                    <a:pt x="14366" y="476361"/>
                  </a:lnTo>
                  <a:lnTo>
                    <a:pt x="29950" y="486872"/>
                  </a:lnTo>
                  <a:lnTo>
                    <a:pt x="49022" y="490728"/>
                  </a:lnTo>
                  <a:lnTo>
                    <a:pt x="909574" y="490728"/>
                  </a:lnTo>
                  <a:lnTo>
                    <a:pt x="928645" y="486872"/>
                  </a:lnTo>
                  <a:lnTo>
                    <a:pt x="944229" y="476361"/>
                  </a:lnTo>
                  <a:lnTo>
                    <a:pt x="954740" y="460777"/>
                  </a:lnTo>
                  <a:lnTo>
                    <a:pt x="958596" y="441706"/>
                  </a:lnTo>
                  <a:lnTo>
                    <a:pt x="958596" y="49022"/>
                  </a:lnTo>
                  <a:lnTo>
                    <a:pt x="954740" y="29950"/>
                  </a:lnTo>
                  <a:lnTo>
                    <a:pt x="944229" y="14366"/>
                  </a:lnTo>
                  <a:lnTo>
                    <a:pt x="928645" y="3855"/>
                  </a:lnTo>
                  <a:lnTo>
                    <a:pt x="90957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38527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0" y="49022"/>
                  </a:moveTo>
                  <a:lnTo>
                    <a:pt x="3855" y="29950"/>
                  </a:lnTo>
                  <a:lnTo>
                    <a:pt x="14366" y="14366"/>
                  </a:lnTo>
                  <a:lnTo>
                    <a:pt x="29950" y="3855"/>
                  </a:lnTo>
                  <a:lnTo>
                    <a:pt x="49022" y="0"/>
                  </a:lnTo>
                  <a:lnTo>
                    <a:pt x="909574" y="0"/>
                  </a:lnTo>
                  <a:lnTo>
                    <a:pt x="928645" y="3855"/>
                  </a:lnTo>
                  <a:lnTo>
                    <a:pt x="944229" y="14366"/>
                  </a:lnTo>
                  <a:lnTo>
                    <a:pt x="954740" y="29950"/>
                  </a:lnTo>
                  <a:lnTo>
                    <a:pt x="958596" y="49022"/>
                  </a:lnTo>
                  <a:lnTo>
                    <a:pt x="958596" y="441706"/>
                  </a:lnTo>
                  <a:lnTo>
                    <a:pt x="954740" y="460777"/>
                  </a:lnTo>
                  <a:lnTo>
                    <a:pt x="944229" y="476361"/>
                  </a:lnTo>
                  <a:lnTo>
                    <a:pt x="928645" y="486872"/>
                  </a:lnTo>
                  <a:lnTo>
                    <a:pt x="909574" y="490728"/>
                  </a:lnTo>
                  <a:lnTo>
                    <a:pt x="49022" y="490728"/>
                  </a:lnTo>
                  <a:lnTo>
                    <a:pt x="29950" y="486872"/>
                  </a:lnTo>
                  <a:lnTo>
                    <a:pt x="14366" y="476361"/>
                  </a:lnTo>
                  <a:lnTo>
                    <a:pt x="3855" y="460777"/>
                  </a:lnTo>
                  <a:lnTo>
                    <a:pt x="0" y="441706"/>
                  </a:lnTo>
                  <a:lnTo>
                    <a:pt x="0" y="49022"/>
                  </a:lnTo>
                  <a:close/>
                </a:path>
              </a:pathLst>
            </a:custGeom>
            <a:ln w="317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975992" y="1302511"/>
            <a:ext cx="51117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189" indent="-85725">
              <a:lnSpc>
                <a:spcPct val="100000"/>
              </a:lnSpc>
              <a:spcBef>
                <a:spcPts val="100"/>
              </a:spcBef>
              <a:buChar char="•"/>
              <a:tabLst>
                <a:tab pos="123825" algn="l"/>
              </a:tabLst>
            </a:pPr>
            <a:r>
              <a:rPr sz="850" dirty="0">
                <a:latin typeface="Carlito"/>
                <a:cs typeface="Carlito"/>
              </a:rPr>
              <a:t>30-32</a:t>
            </a:r>
            <a:r>
              <a:rPr sz="825" baseline="25252" dirty="0">
                <a:latin typeface="Carlito"/>
                <a:cs typeface="Carlito"/>
              </a:rPr>
              <a:t>o</a:t>
            </a:r>
            <a:r>
              <a:rPr sz="850" dirty="0">
                <a:latin typeface="Carlito"/>
                <a:cs typeface="Carlito"/>
              </a:rPr>
              <a:t>C</a:t>
            </a:r>
            <a:endParaRPr sz="850">
              <a:latin typeface="Carlito"/>
              <a:cs typeface="Carlito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845307" y="1016507"/>
            <a:ext cx="309371" cy="2377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81171" y="1013459"/>
            <a:ext cx="958595" cy="3672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330321" y="1043177"/>
            <a:ext cx="32004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50" dirty="0">
                <a:solidFill>
                  <a:srgbClr val="FFFFFF"/>
                </a:solidFill>
                <a:latin typeface="Carlito"/>
                <a:cs typeface="Carlito"/>
              </a:rPr>
              <a:t>S</a:t>
            </a:r>
            <a:r>
              <a:rPr sz="850" spc="-5" dirty="0">
                <a:solidFill>
                  <a:srgbClr val="FFFFFF"/>
                </a:solidFill>
                <a:latin typeface="Carlito"/>
                <a:cs typeface="Carlito"/>
              </a:rPr>
              <a:t>e</a:t>
            </a:r>
            <a:r>
              <a:rPr sz="850" spc="-15" dirty="0">
                <a:solidFill>
                  <a:srgbClr val="FFFFFF"/>
                </a:solidFill>
                <a:latin typeface="Carlito"/>
                <a:cs typeface="Carlito"/>
              </a:rPr>
              <a:t>v</a:t>
            </a:r>
            <a:r>
              <a:rPr sz="850" spc="-5" dirty="0">
                <a:solidFill>
                  <a:srgbClr val="FFFFFF"/>
                </a:solidFill>
                <a:latin typeface="Carlito"/>
                <a:cs typeface="Carlito"/>
              </a:rPr>
              <a:t>e</a:t>
            </a:r>
            <a:r>
              <a:rPr sz="850" spc="-10" dirty="0">
                <a:solidFill>
                  <a:srgbClr val="FFFFFF"/>
                </a:solidFill>
                <a:latin typeface="Carlito"/>
                <a:cs typeface="Carlito"/>
              </a:rPr>
              <a:t>r</a:t>
            </a:r>
            <a:r>
              <a:rPr sz="850" dirty="0">
                <a:solidFill>
                  <a:srgbClr val="FFFFFF"/>
                </a:solidFill>
                <a:latin typeface="Carlito"/>
                <a:cs typeface="Carlito"/>
              </a:rPr>
              <a:t>e</a:t>
            </a:r>
            <a:endParaRPr sz="850">
              <a:latin typeface="Carlito"/>
              <a:cs typeface="Carlito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476244" y="1255775"/>
            <a:ext cx="962025" cy="494030"/>
            <a:chOff x="3476244" y="1255775"/>
            <a:chExt cx="962025" cy="494030"/>
          </a:xfrm>
        </p:grpSpPr>
        <p:sp>
          <p:nvSpPr>
            <p:cNvPr id="19" name="object 19"/>
            <p:cNvSpPr/>
            <p:nvPr/>
          </p:nvSpPr>
          <p:spPr>
            <a:xfrm>
              <a:off x="3477768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909574" y="0"/>
                  </a:moveTo>
                  <a:lnTo>
                    <a:pt x="49022" y="0"/>
                  </a:lnTo>
                  <a:lnTo>
                    <a:pt x="29950" y="3855"/>
                  </a:lnTo>
                  <a:lnTo>
                    <a:pt x="14366" y="14366"/>
                  </a:lnTo>
                  <a:lnTo>
                    <a:pt x="3855" y="29950"/>
                  </a:lnTo>
                  <a:lnTo>
                    <a:pt x="0" y="49022"/>
                  </a:lnTo>
                  <a:lnTo>
                    <a:pt x="0" y="441706"/>
                  </a:lnTo>
                  <a:lnTo>
                    <a:pt x="3855" y="460777"/>
                  </a:lnTo>
                  <a:lnTo>
                    <a:pt x="14366" y="476361"/>
                  </a:lnTo>
                  <a:lnTo>
                    <a:pt x="29950" y="486872"/>
                  </a:lnTo>
                  <a:lnTo>
                    <a:pt x="49022" y="490728"/>
                  </a:lnTo>
                  <a:lnTo>
                    <a:pt x="909574" y="490728"/>
                  </a:lnTo>
                  <a:lnTo>
                    <a:pt x="928645" y="486872"/>
                  </a:lnTo>
                  <a:lnTo>
                    <a:pt x="944229" y="476361"/>
                  </a:lnTo>
                  <a:lnTo>
                    <a:pt x="954740" y="460777"/>
                  </a:lnTo>
                  <a:lnTo>
                    <a:pt x="958596" y="441706"/>
                  </a:lnTo>
                  <a:lnTo>
                    <a:pt x="958596" y="49022"/>
                  </a:lnTo>
                  <a:lnTo>
                    <a:pt x="954740" y="29950"/>
                  </a:lnTo>
                  <a:lnTo>
                    <a:pt x="944229" y="14366"/>
                  </a:lnTo>
                  <a:lnTo>
                    <a:pt x="928645" y="3855"/>
                  </a:lnTo>
                  <a:lnTo>
                    <a:pt x="90957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477768" y="1257299"/>
              <a:ext cx="958850" cy="490855"/>
            </a:xfrm>
            <a:custGeom>
              <a:avLst/>
              <a:gdLst/>
              <a:ahLst/>
              <a:cxnLst/>
              <a:rect l="l" t="t" r="r" b="b"/>
              <a:pathLst>
                <a:path w="958850" h="490855">
                  <a:moveTo>
                    <a:pt x="0" y="49022"/>
                  </a:moveTo>
                  <a:lnTo>
                    <a:pt x="3855" y="29950"/>
                  </a:lnTo>
                  <a:lnTo>
                    <a:pt x="14366" y="14366"/>
                  </a:lnTo>
                  <a:lnTo>
                    <a:pt x="29950" y="3855"/>
                  </a:lnTo>
                  <a:lnTo>
                    <a:pt x="49022" y="0"/>
                  </a:lnTo>
                  <a:lnTo>
                    <a:pt x="909574" y="0"/>
                  </a:lnTo>
                  <a:lnTo>
                    <a:pt x="928645" y="3855"/>
                  </a:lnTo>
                  <a:lnTo>
                    <a:pt x="944229" y="14366"/>
                  </a:lnTo>
                  <a:lnTo>
                    <a:pt x="954740" y="29950"/>
                  </a:lnTo>
                  <a:lnTo>
                    <a:pt x="958596" y="49022"/>
                  </a:lnTo>
                  <a:lnTo>
                    <a:pt x="958596" y="441706"/>
                  </a:lnTo>
                  <a:lnTo>
                    <a:pt x="954740" y="460777"/>
                  </a:lnTo>
                  <a:lnTo>
                    <a:pt x="944229" y="476361"/>
                  </a:lnTo>
                  <a:lnTo>
                    <a:pt x="928645" y="486872"/>
                  </a:lnTo>
                  <a:lnTo>
                    <a:pt x="909574" y="490728"/>
                  </a:lnTo>
                  <a:lnTo>
                    <a:pt x="49022" y="490728"/>
                  </a:lnTo>
                  <a:lnTo>
                    <a:pt x="29950" y="486872"/>
                  </a:lnTo>
                  <a:lnTo>
                    <a:pt x="14366" y="476361"/>
                  </a:lnTo>
                  <a:lnTo>
                    <a:pt x="3855" y="460777"/>
                  </a:lnTo>
                  <a:lnTo>
                    <a:pt x="0" y="441706"/>
                  </a:lnTo>
                  <a:lnTo>
                    <a:pt x="0" y="49022"/>
                  </a:lnTo>
                  <a:close/>
                </a:path>
              </a:pathLst>
            </a:custGeom>
            <a:ln w="3175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515614" y="1302511"/>
            <a:ext cx="421005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189" indent="-85725">
              <a:lnSpc>
                <a:spcPct val="100000"/>
              </a:lnSpc>
              <a:spcBef>
                <a:spcPts val="100"/>
              </a:spcBef>
              <a:buChar char="•"/>
              <a:tabLst>
                <a:tab pos="123825" algn="l"/>
              </a:tabLst>
            </a:pPr>
            <a:r>
              <a:rPr sz="850" dirty="0">
                <a:latin typeface="Carlito"/>
                <a:cs typeface="Carlito"/>
              </a:rPr>
              <a:t>&lt;30</a:t>
            </a:r>
            <a:r>
              <a:rPr sz="825" baseline="25252" dirty="0">
                <a:latin typeface="Carlito"/>
                <a:cs typeface="Carlito"/>
              </a:rPr>
              <a:t>o</a:t>
            </a:r>
            <a:r>
              <a:rPr sz="850" dirty="0">
                <a:latin typeface="Carlito"/>
                <a:cs typeface="Carlito"/>
              </a:rPr>
              <a:t>C</a:t>
            </a:r>
            <a:endParaRPr sz="850">
              <a:latin typeface="Carlito"/>
              <a:cs typeface="Carlito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248284" y="1844928"/>
          <a:ext cx="4092575" cy="14833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0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5419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Core</a:t>
                      </a:r>
                      <a:r>
                        <a:rPr sz="900" b="1" spc="-2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Temperature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Features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B9B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419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35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Maximum 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shivering</a:t>
                      </a:r>
                      <a:r>
                        <a:rPr sz="900" spc="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thermogenesis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31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10" dirty="0">
                          <a:latin typeface="Carlito"/>
                          <a:cs typeface="Carlito"/>
                        </a:rPr>
                        <a:t>Shivering</a:t>
                      </a:r>
                      <a:r>
                        <a:rPr sz="900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stops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419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30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10" dirty="0">
                          <a:latin typeface="Carlito"/>
                          <a:cs typeface="Carlito"/>
                        </a:rPr>
                        <a:t>Atrial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fibrillation </a:t>
                      </a:r>
                      <a:r>
                        <a:rPr sz="900" dirty="0">
                          <a:latin typeface="Carlito"/>
                          <a:cs typeface="Carlito"/>
                        </a:rPr>
                        <a:t>&amp;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other</a:t>
                      </a:r>
                      <a:r>
                        <a:rPr sz="900" spc="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dysrhythmias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419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29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Reduced 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LOC, bradycardia,</a:t>
                      </a:r>
                      <a:r>
                        <a:rPr sz="900" spc="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bradypnoea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5419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24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Hypotension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5432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22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900" spc="-10" dirty="0">
                          <a:solidFill>
                            <a:srgbClr val="6FAC46"/>
                          </a:solidFill>
                          <a:latin typeface="Carlito"/>
                          <a:cs typeface="Carlito"/>
                        </a:rPr>
                        <a:t>Ventricular</a:t>
                      </a:r>
                      <a:r>
                        <a:rPr sz="900" spc="20" dirty="0">
                          <a:solidFill>
                            <a:srgbClr val="6FAC46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solidFill>
                            <a:srgbClr val="6FAC46"/>
                          </a:solidFill>
                          <a:latin typeface="Carlito"/>
                          <a:cs typeface="Carlito"/>
                        </a:rPr>
                        <a:t>fibrillation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58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A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18</a:t>
                      </a:r>
                      <a:r>
                        <a:rPr sz="900" spc="-7" baseline="27777" dirty="0">
                          <a:latin typeface="Carlito"/>
                          <a:cs typeface="Carlito"/>
                        </a:rPr>
                        <a:t>o</a:t>
                      </a:r>
                      <a:endParaRPr sz="900" baseline="27777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900" spc="-15" dirty="0">
                          <a:solidFill>
                            <a:srgbClr val="FF0000"/>
                          </a:solidFill>
                          <a:latin typeface="Carlito"/>
                          <a:cs typeface="Carlito"/>
                        </a:rPr>
                        <a:t>Asystole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1651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D2D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Management of</a:t>
            </a:r>
            <a:r>
              <a:rPr spc="-75" dirty="0"/>
              <a:t> </a:t>
            </a:r>
            <a:r>
              <a:rPr dirty="0"/>
              <a:t>Hypothermia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39700" indent="-114300">
              <a:lnSpc>
                <a:spcPct val="100000"/>
              </a:lnSpc>
              <a:spcBef>
                <a:spcPts val="305"/>
              </a:spcBef>
              <a:buFont typeface="Arial"/>
              <a:buChar char="•"/>
              <a:tabLst>
                <a:tab pos="139700" algn="l"/>
              </a:tabLst>
            </a:pPr>
            <a:r>
              <a:rPr spc="-10" dirty="0"/>
              <a:t>Remove </a:t>
            </a:r>
            <a:r>
              <a:rPr spc="5" dirty="0"/>
              <a:t>Pt </a:t>
            </a:r>
            <a:r>
              <a:rPr spc="-10" dirty="0"/>
              <a:t>from cold </a:t>
            </a:r>
            <a:r>
              <a:rPr dirty="0"/>
              <a:t>and </a:t>
            </a:r>
            <a:r>
              <a:rPr spc="-5" dirty="0"/>
              <a:t>remove </a:t>
            </a:r>
            <a:r>
              <a:rPr spc="-10" dirty="0"/>
              <a:t>wet</a:t>
            </a:r>
            <a:r>
              <a:rPr spc="-55" dirty="0"/>
              <a:t> </a:t>
            </a:r>
            <a:r>
              <a:rPr dirty="0"/>
              <a:t>clothes</a:t>
            </a:r>
          </a:p>
          <a:p>
            <a:pPr marL="139700" indent="-114300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139700" algn="l"/>
              </a:tabLst>
            </a:pPr>
            <a:r>
              <a:rPr dirty="0"/>
              <a:t>Dry </a:t>
            </a:r>
            <a:r>
              <a:rPr spc="-5" dirty="0"/>
              <a:t>skin</a:t>
            </a:r>
            <a:r>
              <a:rPr spc="-10" dirty="0"/>
              <a:t> </a:t>
            </a:r>
            <a:r>
              <a:rPr spc="-5" dirty="0"/>
              <a:t>gently</a:t>
            </a:r>
          </a:p>
          <a:p>
            <a:pPr marL="139700" indent="-114300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High Flow</a:t>
            </a:r>
            <a:r>
              <a:rPr spc="-20" dirty="0"/>
              <a:t> </a:t>
            </a:r>
            <a:r>
              <a:rPr dirty="0"/>
              <a:t>0</a:t>
            </a:r>
            <a:r>
              <a:rPr sz="1200" baseline="-20833" dirty="0"/>
              <a:t>2</a:t>
            </a:r>
            <a:endParaRPr sz="1200" baseline="-20833"/>
          </a:p>
          <a:p>
            <a:pPr marL="139700" indent="-114300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Continuous</a:t>
            </a:r>
            <a:r>
              <a:rPr spc="-40" dirty="0"/>
              <a:t> </a:t>
            </a:r>
            <a:r>
              <a:rPr spc="-5" dirty="0"/>
              <a:t>observation</a:t>
            </a:r>
          </a:p>
          <a:p>
            <a:pPr marL="139700" indent="-11430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Careful</a:t>
            </a:r>
            <a:r>
              <a:rPr spc="-25" dirty="0"/>
              <a:t> </a:t>
            </a:r>
            <a:r>
              <a:rPr dirty="0"/>
              <a:t>handling</a:t>
            </a:r>
          </a:p>
          <a:p>
            <a:pPr marL="368300" lvl="1" indent="-11430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368300" algn="l"/>
              </a:tabLst>
            </a:pPr>
            <a:r>
              <a:rPr sz="1000" spc="-10" dirty="0">
                <a:latin typeface="Carlito"/>
                <a:cs typeface="Carlito"/>
              </a:rPr>
              <a:t>Airway </a:t>
            </a:r>
            <a:r>
              <a:rPr sz="1000" spc="-5" dirty="0">
                <a:latin typeface="Carlito"/>
                <a:cs typeface="Carlito"/>
              </a:rPr>
              <a:t>adjuncts </a:t>
            </a:r>
            <a:r>
              <a:rPr sz="1000" spc="-15" dirty="0">
                <a:latin typeface="Carlito"/>
                <a:cs typeface="Carlito"/>
              </a:rPr>
              <a:t>may </a:t>
            </a:r>
            <a:r>
              <a:rPr sz="1000" spc="-5" dirty="0">
                <a:latin typeface="Carlito"/>
                <a:cs typeface="Carlito"/>
              </a:rPr>
              <a:t>trigger</a:t>
            </a:r>
            <a:r>
              <a:rPr sz="1000" spc="7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VF</a:t>
            </a:r>
            <a:endParaRPr sz="1000">
              <a:latin typeface="Carlito"/>
              <a:cs typeface="Carlito"/>
            </a:endParaRPr>
          </a:p>
          <a:p>
            <a:pPr marL="139700" indent="-11430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139700" algn="l"/>
              </a:tabLst>
            </a:pPr>
            <a:r>
              <a:rPr dirty="0"/>
              <a:t>Withhold adrenaline </a:t>
            </a:r>
            <a:r>
              <a:rPr spc="-5" dirty="0"/>
              <a:t>until</a:t>
            </a:r>
            <a:r>
              <a:rPr spc="-90" dirty="0"/>
              <a:t> </a:t>
            </a:r>
            <a:r>
              <a:rPr dirty="0"/>
              <a:t>30</a:t>
            </a:r>
            <a:r>
              <a:rPr sz="1200" baseline="24305" dirty="0"/>
              <a:t>o</a:t>
            </a:r>
            <a:r>
              <a:rPr sz="1200" dirty="0"/>
              <a:t>C</a:t>
            </a:r>
            <a:endParaRPr sz="1200"/>
          </a:p>
          <a:p>
            <a:pPr marL="139700" indent="-114300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139700" algn="l"/>
              </a:tabLst>
            </a:pPr>
            <a:r>
              <a:rPr dirty="0"/>
              <a:t>And then double the</a:t>
            </a:r>
            <a:r>
              <a:rPr spc="-80" dirty="0"/>
              <a:t> </a:t>
            </a:r>
            <a:r>
              <a:rPr spc="-5" dirty="0"/>
              <a:t>interval</a:t>
            </a:r>
          </a:p>
          <a:p>
            <a:pPr marL="368300" lvl="1" indent="-1143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68300" algn="l"/>
              </a:tabLst>
            </a:pPr>
            <a:r>
              <a:rPr sz="1000" spc="-5" dirty="0">
                <a:latin typeface="Carlito"/>
                <a:cs typeface="Carlito"/>
              </a:rPr>
              <a:t>3</a:t>
            </a:r>
            <a:r>
              <a:rPr sz="975" spc="-7" baseline="25641" dirty="0">
                <a:latin typeface="Carlito"/>
                <a:cs typeface="Carlito"/>
              </a:rPr>
              <a:t>rd</a:t>
            </a:r>
            <a:r>
              <a:rPr sz="1000" spc="-5" dirty="0">
                <a:latin typeface="Carlito"/>
                <a:cs typeface="Carlito"/>
              </a:rPr>
              <a:t>, </a:t>
            </a:r>
            <a:r>
              <a:rPr sz="1000" dirty="0">
                <a:latin typeface="Carlito"/>
                <a:cs typeface="Carlito"/>
              </a:rPr>
              <a:t>7</a:t>
            </a:r>
            <a:r>
              <a:rPr sz="975" baseline="25641" dirty="0">
                <a:latin typeface="Carlito"/>
                <a:cs typeface="Carlito"/>
              </a:rPr>
              <a:t>th</a:t>
            </a:r>
            <a:r>
              <a:rPr sz="1000" dirty="0">
                <a:latin typeface="Carlito"/>
                <a:cs typeface="Carlito"/>
              </a:rPr>
              <a:t>,</a:t>
            </a:r>
            <a:r>
              <a:rPr sz="1000" spc="-10" dirty="0">
                <a:latin typeface="Carlito"/>
                <a:cs typeface="Carlito"/>
              </a:rPr>
              <a:t> </a:t>
            </a:r>
            <a:r>
              <a:rPr sz="1000" dirty="0">
                <a:latin typeface="Carlito"/>
                <a:cs typeface="Carlito"/>
              </a:rPr>
              <a:t>11</a:t>
            </a:r>
            <a:r>
              <a:rPr sz="975" baseline="25641" dirty="0">
                <a:latin typeface="Carlito"/>
                <a:cs typeface="Carlito"/>
              </a:rPr>
              <a:t>th</a:t>
            </a:r>
            <a:endParaRPr sz="975" baseline="25641">
              <a:latin typeface="Carlito"/>
              <a:cs typeface="Carlito"/>
            </a:endParaRPr>
          </a:p>
          <a:p>
            <a:pPr marL="139700" indent="-114300">
              <a:lnSpc>
                <a:spcPct val="100000"/>
              </a:lnSpc>
              <a:spcBef>
                <a:spcPts val="210"/>
              </a:spcBef>
              <a:buFont typeface="Arial"/>
              <a:buChar char="•"/>
              <a:tabLst>
                <a:tab pos="139700" algn="l"/>
              </a:tabLst>
            </a:pPr>
            <a:r>
              <a:rPr dirty="0"/>
              <a:t>If in </a:t>
            </a:r>
            <a:r>
              <a:rPr spc="-5" dirty="0"/>
              <a:t>cardiac</a:t>
            </a:r>
            <a:r>
              <a:rPr spc="-25" dirty="0"/>
              <a:t> </a:t>
            </a:r>
            <a:r>
              <a:rPr spc="-5" dirty="0"/>
              <a:t>arrest</a:t>
            </a:r>
          </a:p>
          <a:p>
            <a:pPr marL="368300" lvl="1" indent="-114300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368300" algn="l"/>
              </a:tabLst>
            </a:pPr>
            <a:r>
              <a:rPr sz="1000" spc="-10" dirty="0">
                <a:latin typeface="Carlito"/>
                <a:cs typeface="Carlito"/>
              </a:rPr>
              <a:t>Deliver </a:t>
            </a:r>
            <a:r>
              <a:rPr sz="1000" spc="-5" dirty="0">
                <a:latin typeface="Carlito"/>
                <a:cs typeface="Carlito"/>
              </a:rPr>
              <a:t>3 </a:t>
            </a:r>
            <a:r>
              <a:rPr sz="1000" spc="-10" dirty="0">
                <a:latin typeface="Carlito"/>
                <a:cs typeface="Carlito"/>
              </a:rPr>
              <a:t>shocks </a:t>
            </a:r>
            <a:r>
              <a:rPr sz="1000" spc="-5" dirty="0">
                <a:latin typeface="Carlito"/>
                <a:cs typeface="Carlito"/>
              </a:rPr>
              <a:t>as per </a:t>
            </a:r>
            <a:r>
              <a:rPr sz="1000" spc="-10" dirty="0">
                <a:latin typeface="Carlito"/>
                <a:cs typeface="Carlito"/>
              </a:rPr>
              <a:t>protocol </a:t>
            </a:r>
            <a:r>
              <a:rPr sz="1000" spc="-5" dirty="0">
                <a:latin typeface="Carlito"/>
                <a:cs typeface="Carlito"/>
              </a:rPr>
              <a:t>– </a:t>
            </a:r>
            <a:r>
              <a:rPr sz="1000" spc="-10" dirty="0">
                <a:latin typeface="Carlito"/>
                <a:cs typeface="Carlito"/>
              </a:rPr>
              <a:t>despite</a:t>
            </a:r>
            <a:r>
              <a:rPr sz="1000" spc="15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temperature</a:t>
            </a:r>
            <a:endParaRPr sz="1000">
              <a:latin typeface="Carlito"/>
              <a:cs typeface="Carlito"/>
            </a:endParaRPr>
          </a:p>
          <a:p>
            <a:pPr marL="368300" lvl="1" indent="-114300">
              <a:lnSpc>
                <a:spcPct val="100000"/>
              </a:lnSpc>
              <a:spcBef>
                <a:spcPts val="10"/>
              </a:spcBef>
              <a:buFont typeface="Arial"/>
              <a:buChar char="•"/>
              <a:tabLst>
                <a:tab pos="368300" algn="l"/>
              </a:tabLst>
            </a:pPr>
            <a:r>
              <a:rPr sz="1000" spc="-5" dirty="0">
                <a:latin typeface="Carlito"/>
                <a:cs typeface="Carlito"/>
              </a:rPr>
              <a:t>Withhold further </a:t>
            </a:r>
            <a:r>
              <a:rPr sz="1000" spc="-10" dirty="0">
                <a:latin typeface="Carlito"/>
                <a:cs typeface="Carlito"/>
              </a:rPr>
              <a:t>shocks </a:t>
            </a:r>
            <a:r>
              <a:rPr sz="1000" spc="-5" dirty="0">
                <a:latin typeface="Carlito"/>
                <a:cs typeface="Carlito"/>
              </a:rPr>
              <a:t>until</a:t>
            </a:r>
            <a:r>
              <a:rPr sz="1000" spc="30" dirty="0">
                <a:latin typeface="Carlito"/>
                <a:cs typeface="Carlito"/>
              </a:rPr>
              <a:t> </a:t>
            </a:r>
            <a:r>
              <a:rPr sz="1000" dirty="0">
                <a:latin typeface="Carlito"/>
                <a:cs typeface="Carlito"/>
              </a:rPr>
              <a:t>+30</a:t>
            </a:r>
            <a:r>
              <a:rPr sz="975" baseline="25641" dirty="0">
                <a:latin typeface="Carlito"/>
                <a:cs typeface="Carlito"/>
              </a:rPr>
              <a:t>o</a:t>
            </a:r>
            <a:r>
              <a:rPr sz="1000" dirty="0">
                <a:latin typeface="Carlito"/>
                <a:cs typeface="Carlito"/>
              </a:rPr>
              <a:t>C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87979" y="1579347"/>
            <a:ext cx="1514756" cy="10050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151</Words>
  <Application>Microsoft Office PowerPoint</Application>
  <PresentationFormat>Custom</PresentationFormat>
  <Paragraphs>41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Carlito</vt:lpstr>
      <vt:lpstr>Arial</vt:lpstr>
      <vt:lpstr>Calibri</vt:lpstr>
      <vt:lpstr>Office Theme</vt:lpstr>
      <vt:lpstr>PowerPoint Presentation</vt:lpstr>
      <vt:lpstr>PowerPoint Presentation</vt:lpstr>
      <vt:lpstr>Management of Hypothermia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L Williams</dc:creator>
  <cp:lastModifiedBy>Kerry Nicholas</cp:lastModifiedBy>
  <cp:revision>1</cp:revision>
  <dcterms:created xsi:type="dcterms:W3CDTF">2023-09-14T13:46:14Z</dcterms:created>
  <dcterms:modified xsi:type="dcterms:W3CDTF">2023-09-14T13:47:36Z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2023-09-14T00:00:00Z</vt:filetime>
  </property>
</Properties>
</file>