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handoutMasterIdLst>
    <p:handoutMasterId r:id="rId22"/>
  </p:handoutMasterIdLst>
  <p:sldIdLst>
    <p:sldId id="283" r:id="rId2"/>
    <p:sldId id="272" r:id="rId3"/>
    <p:sldId id="284" r:id="rId4"/>
    <p:sldId id="259" r:id="rId5"/>
    <p:sldId id="286" r:id="rId6"/>
    <p:sldId id="262" r:id="rId7"/>
    <p:sldId id="263" r:id="rId8"/>
    <p:sldId id="264" r:id="rId9"/>
    <p:sldId id="287" r:id="rId10"/>
    <p:sldId id="285" r:id="rId11"/>
    <p:sldId id="289" r:id="rId12"/>
    <p:sldId id="261" r:id="rId13"/>
    <p:sldId id="266" r:id="rId14"/>
    <p:sldId id="267" r:id="rId15"/>
    <p:sldId id="268" r:id="rId16"/>
    <p:sldId id="288" r:id="rId17"/>
    <p:sldId id="280" r:id="rId18"/>
    <p:sldId id="281" r:id="rId19"/>
    <p:sldId id="282" r:id="rId2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121" d="100"/>
          <a:sy n="121" d="100"/>
        </p:scale>
        <p:origin x="108" y="12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8/10/relationships/authors" Targe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Sheet1!$B$1</c:f>
              <c:strCache>
                <c:ptCount val="1"/>
                <c:pt idx="0">
                  <c:v>Series 2</c:v>
                </c:pt>
              </c:strCache>
            </c:strRef>
          </c:tx>
          <c:spPr>
            <a:solidFill>
              <a:schemeClr val="accent1"/>
            </a:solidFill>
            <a:ln w="25400" cap="flat" cmpd="sng" algn="ctr">
              <a:solidFill>
                <a:schemeClr val="accent1"/>
              </a:solidFill>
              <a:miter lim="800000"/>
            </a:ln>
            <a:effectLst/>
          </c:spPr>
          <c:invertIfNegative val="0"/>
          <c:cat>
            <c:strRef>
              <c:f>Sheet1!$A$2:$A$5</c:f>
              <c:strCache>
                <c:ptCount val="4"/>
                <c:pt idx="0">
                  <c:v>Q4</c:v>
                </c:pt>
                <c:pt idx="1">
                  <c:v>Q3</c:v>
                </c:pt>
                <c:pt idx="2">
                  <c:v>Q2</c:v>
                </c:pt>
                <c:pt idx="3">
                  <c:v>Q1</c:v>
                </c:pt>
              </c:strCache>
            </c:strRef>
          </c:cat>
          <c:val>
            <c:numRef>
              <c:f>Sheet1!$B$2:$B$5</c:f>
              <c:numCache>
                <c:formatCode>_(* #,##0.0_);_(* \(#,##0.0\);_(* "-"??_);_(@_)</c:formatCode>
                <c:ptCount val="4"/>
                <c:pt idx="0">
                  <c:v>4.5</c:v>
                </c:pt>
                <c:pt idx="1">
                  <c:v>3.5</c:v>
                </c:pt>
                <c:pt idx="2">
                  <c:v>2.5</c:v>
                </c:pt>
                <c:pt idx="3">
                  <c:v>4.3</c:v>
                </c:pt>
              </c:numCache>
            </c:numRef>
          </c:val>
          <c:extLst>
            <c:ext xmlns:c16="http://schemas.microsoft.com/office/drawing/2014/chart" uri="{C3380CC4-5D6E-409C-BE32-E72D297353CC}">
              <c16:uniqueId val="{00000000-054B-4D61-A2AD-F8E10A117BD7}"/>
            </c:ext>
          </c:extLst>
        </c:ser>
        <c:ser>
          <c:idx val="2"/>
          <c:order val="1"/>
          <c:tx>
            <c:strRef>
              <c:f>Sheet1!$C$1</c:f>
              <c:strCache>
                <c:ptCount val="1"/>
                <c:pt idx="0">
                  <c:v>Series 1</c:v>
                </c:pt>
              </c:strCache>
            </c:strRef>
          </c:tx>
          <c:spPr>
            <a:solidFill>
              <a:schemeClr val="accent5"/>
            </a:solidFill>
            <a:ln w="25400" cap="flat" cmpd="sng" algn="ctr">
              <a:solidFill>
                <a:schemeClr val="accent5"/>
              </a:solidFill>
              <a:miter lim="800000"/>
            </a:ln>
            <a:effectLst/>
          </c:spPr>
          <c:invertIfNegative val="0"/>
          <c:cat>
            <c:strRef>
              <c:f>Sheet1!$A$2:$A$5</c:f>
              <c:strCache>
                <c:ptCount val="4"/>
                <c:pt idx="0">
                  <c:v>Q4</c:v>
                </c:pt>
                <c:pt idx="1">
                  <c:v>Q3</c:v>
                </c:pt>
                <c:pt idx="2">
                  <c:v>Q2</c:v>
                </c:pt>
                <c:pt idx="3">
                  <c:v>Q1</c:v>
                </c:pt>
              </c:strCache>
            </c:strRef>
          </c:cat>
          <c:val>
            <c:numRef>
              <c:f>Sheet1!$C$2:$C$5</c:f>
              <c:numCache>
                <c:formatCode>_(* #,##0.0_);_(* \(#,##0.0\);_(* "-"??_);_(@_)</c:formatCode>
                <c:ptCount val="4"/>
                <c:pt idx="0">
                  <c:v>5</c:v>
                </c:pt>
                <c:pt idx="1">
                  <c:v>3</c:v>
                </c:pt>
                <c:pt idx="2">
                  <c:v>2</c:v>
                </c:pt>
                <c:pt idx="3">
                  <c:v>2</c:v>
                </c:pt>
              </c:numCache>
            </c:numRef>
          </c:val>
          <c:extLst>
            <c:ext xmlns:c16="http://schemas.microsoft.com/office/drawing/2014/chart" uri="{C3380CC4-5D6E-409C-BE32-E72D297353CC}">
              <c16:uniqueId val="{00000001-054B-4D61-A2AD-F8E10A117BD7}"/>
            </c:ext>
          </c:extLst>
        </c:ser>
        <c:dLbls>
          <c:showLegendKey val="0"/>
          <c:showVal val="0"/>
          <c:showCatName val="0"/>
          <c:showSerName val="0"/>
          <c:showPercent val="0"/>
          <c:showBubbleSize val="0"/>
        </c:dLbls>
        <c:gapWidth val="75"/>
        <c:overlap val="-25"/>
        <c:axId val="1111705064"/>
        <c:axId val="1111706704"/>
      </c:barChart>
      <c:catAx>
        <c:axId val="11117050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en-US"/>
          </a:p>
        </c:txPr>
        <c:crossAx val="1111706704"/>
        <c:crosses val="autoZero"/>
        <c:auto val="1"/>
        <c:lblAlgn val="ctr"/>
        <c:lblOffset val="100"/>
        <c:noMultiLvlLbl val="0"/>
      </c:catAx>
      <c:valAx>
        <c:axId val="1111706704"/>
        <c:scaling>
          <c:orientation val="minMax"/>
        </c:scaling>
        <c:delete val="0"/>
        <c:axPos val="b"/>
        <c:numFmt formatCode="_(* #,##0.0_);_(* \(#,##0.0\);_(* &quot;-&quot;??_);_(@_)" sourceLinked="1"/>
        <c:majorTickMark val="none"/>
        <c:minorTickMark val="none"/>
        <c:tickLblPos val="nextTo"/>
        <c:spPr>
          <a:noFill/>
          <a:ln w="25400">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en-US"/>
          </a:p>
        </c:txPr>
        <c:crossAx val="1111705064"/>
        <c:crosses val="autoZero"/>
        <c:crossBetween val="between"/>
      </c:valAx>
      <c:spPr>
        <a:noFill/>
        <a:ln>
          <a:noFill/>
        </a:ln>
        <a:effectLst/>
      </c:spPr>
    </c:plotArea>
    <c:legend>
      <c:legendPos val="b"/>
      <c:layout>
        <c:manualLayout>
          <c:xMode val="edge"/>
          <c:yMode val="edge"/>
          <c:x val="4.3518358375396048E-2"/>
          <c:y val="0.91065800605540348"/>
          <c:w val="0.24541970273187527"/>
          <c:h val="8.6062241945497234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accent5"/>
              </a:solidFill>
              <a:latin typeface="+mn-lt"/>
              <a:ea typeface="+mn-ea"/>
              <a:cs typeface="Gill Sans Light" panose="020B0302020104020203" pitchFamily="34" charset="-79"/>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4">
  <cs:axisTitle>
    <cs:lnRef idx="0"/>
    <cs:fillRef idx="0"/>
    <cs:effectRef idx="0"/>
    <cs:fontRef idx="minor">
      <a:schemeClr val="tx1">
        <a:lumMod val="50000"/>
        <a:lumOff val="50000"/>
      </a:schemeClr>
    </cs:fontRef>
    <cs:defRPr sz="1197" kern="1200"/>
  </cs:axisTitle>
  <cs:categoryAxis>
    <cs:lnRef idx="0"/>
    <cs:fillRef idx="0"/>
    <cs:effectRef idx="0"/>
    <cs:fontRef idx="minor">
      <a:schemeClr val="tx1">
        <a:lumMod val="50000"/>
        <a:lumOff val="50000"/>
      </a:schemeClr>
    </cs:fontRef>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bg1"/>
    </cs:fontRef>
    <cs:spPr>
      <a:solidFill>
        <a:schemeClr val="tx1">
          <a:lumMod val="35000"/>
          <a:lumOff val="65000"/>
        </a:schemeClr>
      </a:solidFill>
    </cs:spPr>
    <cs:defRPr sz="1197"/>
    <cs:bodyPr rot="0" spcFirstLastPara="1" vertOverflow="clip" horzOverflow="clip" vert="horz" wrap="square" lIns="36576" tIns="18288" rIns="36576" bIns="18288" anchor="ctr" anchorCtr="1">
      <a:spAutoFit/>
    </cs:bodyPr>
  </cs:dataLabelCallout>
  <cs:dataPoint>
    <cs:lnRef idx="0">
      <cs:styleClr val="auto"/>
    </cs:lnRef>
    <cs:fillRef idx="0"/>
    <cs:effectRef idx="0"/>
    <cs:fontRef idx="minor">
      <a:schemeClr val="dk1"/>
    </cs:fontRef>
    <cs:spPr>
      <a:noFill/>
      <a:ln w="25400" cap="flat" cmpd="sng" algn="ctr">
        <a:solidFill>
          <a:schemeClr val="phClr"/>
        </a:solidFill>
        <a:miter lim="800000"/>
      </a:ln>
    </cs:spPr>
  </cs:dataPoint>
  <cs:dataPoint3D>
    <cs:lnRef idx="0">
      <cs:styleClr val="auto"/>
    </cs:lnRef>
    <cs:fillRef idx="0">
      <cs:styleClr val="auto"/>
    </cs:fillRef>
    <cs:effectRef idx="0"/>
    <cs:fontRef idx="minor">
      <a:schemeClr val="dk1"/>
    </cs:fontRef>
    <cs:spPr>
      <a:ln w="19050" cap="flat" cmpd="sng" algn="ctr">
        <a:solidFill>
          <a:schemeClr val="phClr"/>
        </a:solidFill>
        <a:miter lim="800000"/>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ln w="19050" cap="rnd">
        <a:solidFill>
          <a:schemeClr val="phClr"/>
        </a:solidFill>
        <a:round/>
      </a:ln>
    </cs:spPr>
  </cs:dataPointMarker>
  <cs:dataPointMarkerLayout symbol="circle" size="6"/>
  <cs:dataPointWireframe>
    <cs:lnRef idx="0">
      <cs:styleClr val="auto"/>
    </cs:lnRef>
    <cs:fillRef idx="1"/>
    <cs:effectRef idx="0"/>
    <cs:fontRef idx="minor">
      <a:schemeClr val="tx1"/>
    </cs:fontRef>
    <cs:spPr>
      <a:ln w="9525">
        <a:solidFill>
          <a:schemeClr val="phClr"/>
        </a:solidFill>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tx1">
            <a:lumMod val="50000"/>
            <a:lumOff val="50000"/>
          </a:schemeClr>
        </a:solidFill>
        <a:round/>
      </a:ln>
    </cs:spPr>
  </cs:downBar>
  <cs:dropLine>
    <cs:lnRef idx="0"/>
    <cs:fillRef idx="0"/>
    <cs:effectRef idx="0"/>
    <cs:fontRef idx="minor">
      <a:schemeClr val="dk1"/>
    </cs:fontRef>
    <cs:spPr>
      <a:ln w="9525" cap="flat" cmpd="sng" algn="ctr">
        <a:solidFill>
          <a:schemeClr val="tx1">
            <a:lumMod val="35000"/>
            <a:lumOff val="65000"/>
          </a:schemeClr>
        </a:solidFill>
        <a:round/>
      </a:ln>
    </cs:spPr>
  </cs:dropLine>
  <cs:errorBar>
    <cs:lnRef idx="0"/>
    <cs:fillRef idx="0"/>
    <cs:effectRef idx="0"/>
    <cs:fontRef idx="minor">
      <a:schemeClr val="dk1"/>
    </cs:fontRef>
    <cs:spPr>
      <a:ln w="9525" cap="flat" cmpd="sng" algn="ctr">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a:solidFill>
          <a:schemeClr val="tx1">
            <a:lumMod val="15000"/>
            <a:lumOff val="85000"/>
          </a:schemeClr>
        </a:solidFill>
      </a:ln>
    </cs:spPr>
  </cs:gridlineMajor>
  <cs:gridlineMinor>
    <cs:lnRef idx="0"/>
    <cs:fillRef idx="0"/>
    <cs:effectRef idx="0"/>
    <cs:fontRef idx="minor">
      <a:schemeClr val="dk1"/>
    </cs:fontRef>
    <cs:spPr>
      <a:ln w="9525">
        <a:solidFill>
          <a:schemeClr val="tx1">
            <a:lumMod val="5000"/>
            <a:lumOff val="95000"/>
          </a:schemeClr>
        </a:solidFill>
      </a:ln>
    </cs:spPr>
  </cs:gridlineMinor>
  <cs:hiLoLine>
    <cs:lnRef idx="0"/>
    <cs:fillRef idx="0"/>
    <cs:effectRef idx="0"/>
    <cs:fontRef idx="minor">
      <a:schemeClr val="dk1"/>
    </cs:fontRef>
    <cs:spPr>
      <a:ln w="9525" cap="flat" cmpd="sng" algn="ctr">
        <a:solidFill>
          <a:schemeClr val="tx1">
            <a:lumMod val="35000"/>
            <a:lumOff val="65000"/>
          </a:schemeClr>
        </a:solidFill>
        <a:round/>
      </a:ln>
    </cs:spPr>
  </cs:hiLoLine>
  <cs:leaderLine>
    <cs:lnRef idx="0"/>
    <cs:fillRef idx="0"/>
    <cs:effectRef idx="0"/>
    <cs:fontRef idx="minor">
      <a:schemeClr val="dk1"/>
    </cs:fontRef>
    <cs:spPr>
      <a:ln w="9525" cap="flat" cmpd="sng" algn="ctr">
        <a:solidFill>
          <a:schemeClr val="tx1">
            <a:lumMod val="35000"/>
            <a:lumOff val="65000"/>
          </a:schemeClr>
        </a:solidFill>
        <a:round/>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defRPr sz="1197" kern="1200"/>
  </cs:seriesAxis>
  <cs:seriesLine>
    <cs:lnRef idx="0"/>
    <cs:fillRef idx="0"/>
    <cs:effectRef idx="0"/>
    <cs:fontRef idx="minor">
      <a:schemeClr val="dk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200" b="0" kern="1200" cap="none" spc="50" baseline="0"/>
  </cs:title>
  <cs:trendline>
    <cs:lnRef idx="0">
      <cs:styleClr val="auto"/>
    </cs:lnRef>
    <cs:fillRef idx="0"/>
    <cs:effectRef idx="0"/>
    <cs:fontRef idx="minor">
      <a:schemeClr val="dk1"/>
    </cs:fontRef>
    <cs:spPr>
      <a:ln w="19050" cap="rnd">
        <a:solidFill>
          <a:schemeClr val="phClr"/>
        </a:solidFill>
        <a:prstDash val="sysDot"/>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cap="flat" cmpd="sng" algn="ctr">
        <a:solidFill>
          <a:schemeClr val="tx1">
            <a:lumMod val="50000"/>
            <a:lumOff val="50000"/>
          </a:schemeClr>
        </a:solidFill>
        <a:round/>
      </a:ln>
    </cs:spPr>
  </cs:upBar>
  <cs:valueAxis>
    <cs:lnRef idx="0"/>
    <cs:fillRef idx="0"/>
    <cs:effectRef idx="0"/>
    <cs:fontRef idx="minor">
      <a:schemeClr val="tx1">
        <a:lumMod val="50000"/>
        <a:lumOff val="50000"/>
      </a:schemeClr>
    </cs:fontRef>
    <cs:spPr>
      <a:ln w="9525">
        <a:solidFill>
          <a:schemeClr val="tx1">
            <a:lumMod val="15000"/>
            <a:lumOff val="85000"/>
          </a:schemeClr>
        </a:solid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rtlCol="0"/>
        <a:lstStyle>
          <a:defPPr>
            <a:defRPr lang="en-GB"/>
          </a:defPPr>
        </a:lstStyle>
        <a:p>
          <a:pPr rtl="0"/>
          <a:endParaRPr lang="en-GB"/>
        </a:p>
      </dgm:t>
    </dgm:pt>
    <dgm:pt modelId="{73D947E0-108F-4D20-A71E-3CF329F97212}">
      <dgm:prSet phldr="0" custT="1"/>
      <dgm:spPr/>
      <dgm:t>
        <a:bodyPr rtlCol="0" anchor="ctr"/>
        <a:lstStyle>
          <a:defPPr>
            <a:defRPr lang="en-GB"/>
          </a:defPPr>
        </a:lstStyle>
        <a:p>
          <a:pPr marL="0" rtl="0"/>
          <a:r>
            <a:rPr lang="en-GB" sz="2000" b="0" i="0" dirty="0">
              <a:latin typeface="Gill Sans Nova" panose="020B0602020104020203" pitchFamily="34" charset="0"/>
              <a:cs typeface="Gill Sans SemiBold" panose="020B0502020104020203" pitchFamily="34" charset="-79"/>
            </a:rPr>
            <a:t>PLANNING</a:t>
          </a:r>
        </a:p>
      </dgm:t>
    </dgm:pt>
    <dgm:pt modelId="{9D249532-A24D-4D8F-848A-9F42F2E486C9}" type="parTrans" cxnId="{A0077D09-C12C-46D0-8DF7-194B6911362A}">
      <dgm:prSet/>
      <dgm:spPr/>
      <dgm:t>
        <a:bodyPr rtlCol="0"/>
        <a:lstStyle>
          <a:defPPr>
            <a:defRPr lang="en-GB"/>
          </a:defPPr>
        </a:lstStyle>
        <a:p>
          <a:pPr rtl="0"/>
          <a:endParaRPr lang="en-GB"/>
        </a:p>
      </dgm:t>
    </dgm:pt>
    <dgm:pt modelId="{AE813459-65AB-4FA9-B717-330DDA6DFA4E}" type="sibTrans" cxnId="{A0077D09-C12C-46D0-8DF7-194B6911362A}">
      <dgm:prSet/>
      <dgm:spPr/>
      <dgm:t>
        <a:bodyPr rtlCol="0"/>
        <a:lstStyle>
          <a:defPPr>
            <a:defRPr lang="en-GB"/>
          </a:defPPr>
        </a:lstStyle>
        <a:p>
          <a:pPr rtl="0"/>
          <a:endParaRPr lang="en-GB"/>
        </a:p>
      </dgm:t>
    </dgm:pt>
    <dgm:pt modelId="{30A490C8-22B4-4D68-875C-0F0DE2FF864D}">
      <dgm:prSet phldr="0" custT="1"/>
      <dgm:spPr/>
      <dgm:t>
        <a:bodyPr rtlCol="0" anchor="ctr"/>
        <a:lstStyle>
          <a:defPPr>
            <a:defRPr lang="en-GB"/>
          </a:defPPr>
        </a:lstStyle>
        <a:p>
          <a:pPr marL="0" rtl="0">
            <a:lnSpc>
              <a:spcPct val="100000"/>
            </a:lnSpc>
          </a:pPr>
          <a:r>
            <a:rPr lang="en-GB" sz="1800" b="1" i="0" dirty="0">
              <a:solidFill>
                <a:schemeClr val="accent2"/>
              </a:solidFill>
              <a:latin typeface="Gill Sans Nova" panose="020B0602020104020203" pitchFamily="34" charset="0"/>
              <a:cs typeface="Gill Sans SemiBold" panose="020B0502020104020203" pitchFamily="34" charset="-79"/>
            </a:rPr>
            <a:t>What healthy lifestyle  could be implemented at the workplace why and </a:t>
          </a:r>
          <a:r>
            <a:rPr lang="en-GB" sz="1800" b="1" i="0">
              <a:solidFill>
                <a:schemeClr val="accent2"/>
              </a:solidFill>
              <a:latin typeface="Gill Sans Nova" panose="020B0602020104020203" pitchFamily="34" charset="0"/>
              <a:cs typeface="Gill Sans SemiBold" panose="020B0502020104020203" pitchFamily="34" charset="-79"/>
            </a:rPr>
            <a:t>how?</a:t>
          </a:r>
          <a:endParaRPr lang="en-GB"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rtlCol="0"/>
        <a:lstStyle>
          <a:defPPr>
            <a:defRPr lang="en-GB"/>
          </a:defPPr>
        </a:lstStyle>
        <a:p>
          <a:pPr rtl="0"/>
          <a:endParaRPr lang="en-GB"/>
        </a:p>
      </dgm:t>
    </dgm:pt>
    <dgm:pt modelId="{45495DA8-8707-41E3-A12B-FA5766269C44}" type="sibTrans" cxnId="{381FE1CC-8184-4745-8EB3-6DE11655998D}">
      <dgm:prSet/>
      <dgm:spPr/>
      <dgm:t>
        <a:bodyPr rtlCol="0"/>
        <a:lstStyle>
          <a:defPPr>
            <a:defRPr lang="en-GB"/>
          </a:defPPr>
        </a:lstStyle>
        <a:p>
          <a:pPr rtl="0"/>
          <a:endParaRPr lang="en-GB"/>
        </a:p>
      </dgm:t>
    </dgm:pt>
    <dgm:pt modelId="{E9682B4F-0217-4B50-923E-C104AA24290F}">
      <dgm:prSet phldr="0" custT="1"/>
      <dgm:spPr/>
      <dgm:t>
        <a:bodyPr rtlCol="0" anchor="ctr"/>
        <a:lstStyle>
          <a:defPPr>
            <a:defRPr lang="en-GB"/>
          </a:defPPr>
        </a:lstStyle>
        <a:p>
          <a:pPr marL="0" rtl="0"/>
          <a:r>
            <a:rPr lang="en-GB" sz="2000" b="0" i="0" dirty="0">
              <a:latin typeface="Gill Sans Nova" panose="020B0602020104020203" pitchFamily="34" charset="0"/>
              <a:cs typeface="Gill Sans SemiBold" panose="020B0502020104020203" pitchFamily="34" charset="-79"/>
            </a:rPr>
            <a:t>DESIGN</a:t>
          </a:r>
        </a:p>
      </dgm:t>
    </dgm:pt>
    <dgm:pt modelId="{E0F6C4AF-9BBB-4698-91D7-F9AE3EACBD5D}" type="parTrans" cxnId="{6C23D0C9-74B2-4C8B-AB2F-A03B3B0EBE56}">
      <dgm:prSet/>
      <dgm:spPr/>
      <dgm:t>
        <a:bodyPr rtlCol="0"/>
        <a:lstStyle>
          <a:defPPr>
            <a:defRPr lang="en-GB"/>
          </a:defPPr>
        </a:lstStyle>
        <a:p>
          <a:pPr rtl="0"/>
          <a:endParaRPr lang="en-GB"/>
        </a:p>
      </dgm:t>
    </dgm:pt>
    <dgm:pt modelId="{B8632E42-D7EB-4C31-877E-6F1B2801851A}" type="sibTrans" cxnId="{6C23D0C9-74B2-4C8B-AB2F-A03B3B0EBE56}">
      <dgm:prSet/>
      <dgm:spPr/>
      <dgm:t>
        <a:bodyPr rtlCol="0"/>
        <a:lstStyle>
          <a:defPPr>
            <a:defRPr lang="en-GB"/>
          </a:defPPr>
        </a:lstStyle>
        <a:p>
          <a:pPr rtl="0"/>
          <a:endParaRPr lang="en-GB"/>
        </a:p>
      </dgm:t>
    </dgm:pt>
    <dgm:pt modelId="{0EC0C300-11E4-45CF-8418-973585107209}">
      <dgm:prSet phldr="0" custT="1"/>
      <dgm:spPr/>
      <dgm:t>
        <a:bodyPr rtlCol="0" anchor="ctr"/>
        <a:lstStyle>
          <a:defPPr>
            <a:defRPr lang="en-GB"/>
          </a:defPPr>
        </a:lstStyle>
        <a:p>
          <a:pPr marL="0" rtl="0">
            <a:lnSpc>
              <a:spcPct val="100000"/>
            </a:lnSpc>
          </a:pPr>
          <a:r>
            <a:rPr lang="en-GB" sz="1800" b="0" i="0" dirty="0">
              <a:solidFill>
                <a:schemeClr val="accent2"/>
              </a:solidFill>
              <a:latin typeface="+mn-lt"/>
              <a:cs typeface="Gill Sans Light" panose="020B0302020104020203" pitchFamily="34" charset="-79"/>
            </a:rPr>
            <a:t>coordinate Business floor plans Business healthy food structure </a:t>
          </a:r>
          <a:endParaRPr lang="en-GB"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rtlCol="0"/>
        <a:lstStyle>
          <a:defPPr>
            <a:defRPr lang="en-GB"/>
          </a:defPPr>
        </a:lstStyle>
        <a:p>
          <a:pPr rtl="0"/>
          <a:endParaRPr lang="en-GB"/>
        </a:p>
      </dgm:t>
    </dgm:pt>
    <dgm:pt modelId="{90FAB5D1-62B3-4FF6-A07D-EE607F529C32}" type="sibTrans" cxnId="{51563A4F-C0EB-47D6-B5BC-47A4E599AD4B}">
      <dgm:prSet/>
      <dgm:spPr/>
      <dgm:t>
        <a:bodyPr rtlCol="0"/>
        <a:lstStyle>
          <a:defPPr>
            <a:defRPr lang="en-GB"/>
          </a:defPPr>
        </a:lstStyle>
        <a:p>
          <a:pPr rtl="0"/>
          <a:endParaRPr lang="en-GB"/>
        </a:p>
      </dgm:t>
    </dgm:pt>
    <dgm:pt modelId="{FEB4A941-E9FA-4A86-A673-85FF34B35F20}">
      <dgm:prSet phldr="0" custT="1"/>
      <dgm:spPr/>
      <dgm:t>
        <a:bodyPr rtlCol="0" anchor="ctr"/>
        <a:lstStyle>
          <a:defPPr>
            <a:defRPr lang="en-GB"/>
          </a:defPPr>
        </a:lstStyle>
        <a:p>
          <a:pPr marL="0" rtl="0">
            <a:lnSpc>
              <a:spcPct val="100000"/>
            </a:lnSpc>
          </a:pPr>
          <a:r>
            <a:rPr lang="en-GB" sz="1800" b="0" i="0" dirty="0">
              <a:solidFill>
                <a:schemeClr val="accent2"/>
              </a:solidFill>
              <a:latin typeface="+mn-lt"/>
              <a:cs typeface="Gill Sans Light" panose="020B0302020104020203" pitchFamily="34" charset="-79"/>
            </a:rPr>
            <a:t>Foster healthy food canteen with games etc that can keep staff occupied also offer a jar or email with suggestions for Improvements where needed to be made.</a:t>
          </a:r>
        </a:p>
        <a:p>
          <a:pPr marL="0" rtl="0">
            <a:lnSpc>
              <a:spcPct val="100000"/>
            </a:lnSpc>
          </a:pPr>
          <a:endParaRPr lang="en-GB" sz="1800" b="0" i="0" dirty="0">
            <a:solidFill>
              <a:schemeClr val="accent2"/>
            </a:solidFill>
            <a:latin typeface="+mn-lt"/>
            <a:cs typeface="Gill Sans Light" panose="020B0302020104020203" pitchFamily="34" charset="-79"/>
          </a:endParaRPr>
        </a:p>
        <a:p>
          <a:pPr marL="0" rtl="0">
            <a:lnSpc>
              <a:spcPct val="100000"/>
            </a:lnSpc>
          </a:pPr>
          <a:r>
            <a:rPr lang="en-GB" sz="1800" b="0" i="0" dirty="0">
              <a:solidFill>
                <a:schemeClr val="accent2"/>
              </a:solidFill>
              <a:latin typeface="+mn-lt"/>
              <a:cs typeface="Gill Sans Light" panose="020B0302020104020203" pitchFamily="34" charset="-79"/>
            </a:rPr>
            <a:t>Contract the most successful Food company And also buy the tennis table plus wii game console or and others. </a:t>
          </a:r>
        </a:p>
      </dgm:t>
    </dgm:pt>
    <dgm:pt modelId="{39522508-BC4E-4DD5-A744-AFEFFE36DB74}" type="parTrans" cxnId="{F942F56C-9025-4AA1-9B36-C5AE0A93B0F5}">
      <dgm:prSet/>
      <dgm:spPr/>
      <dgm:t>
        <a:bodyPr rtlCol="0"/>
        <a:lstStyle>
          <a:defPPr>
            <a:defRPr lang="en-GB"/>
          </a:defPPr>
        </a:lstStyle>
        <a:p>
          <a:pPr rtl="0"/>
          <a:endParaRPr lang="en-GB"/>
        </a:p>
      </dgm:t>
    </dgm:pt>
    <dgm:pt modelId="{97624CC8-6315-4683-B26C-C30D552DA5A6}" type="sibTrans" cxnId="{F942F56C-9025-4AA1-9B36-C5AE0A93B0F5}">
      <dgm:prSet/>
      <dgm:spPr/>
      <dgm:t>
        <a:bodyPr rtlCol="0"/>
        <a:lstStyle>
          <a:defPPr>
            <a:defRPr lang="en-GB"/>
          </a:defPPr>
        </a:lstStyle>
        <a:p>
          <a:pPr rtl="0"/>
          <a:endParaRPr lang="en-GB"/>
        </a:p>
      </dgm:t>
    </dgm:pt>
    <dgm:pt modelId="{A2322D3A-7AC2-4C5C-9D7E-EAB2313D47D4}">
      <dgm:prSet phldr="0" custT="1"/>
      <dgm:spPr/>
      <dgm:t>
        <a:bodyPr rtlCol="0" anchor="ctr"/>
        <a:lstStyle>
          <a:defPPr>
            <a:defRPr lang="en-GB"/>
          </a:defPPr>
        </a:lstStyle>
        <a:p>
          <a:pPr marL="0" rtl="0"/>
          <a:r>
            <a:rPr lang="en-GB" sz="2000" b="0" i="0" dirty="0">
              <a:latin typeface="Gill Sans Nova" panose="020B0602020104020203" pitchFamily="34" charset="0"/>
              <a:cs typeface="Gill Sans SemiBold" panose="020B0502020104020203" pitchFamily="34" charset="-79"/>
            </a:rPr>
            <a:t>LAUNCH </a:t>
          </a:r>
        </a:p>
        <a:p>
          <a:pPr marL="0" rtl="0"/>
          <a:endParaRPr lang="en-GB" sz="2000" b="0" i="0" dirty="0">
            <a:latin typeface="Gill Sans Nova" panose="020B0602020104020203" pitchFamily="34" charset="0"/>
            <a:cs typeface="Gill Sans SemiBold" panose="020B0502020104020203" pitchFamily="34" charset="-79"/>
          </a:endParaRPr>
        </a:p>
        <a:p>
          <a:pPr marL="0" rtl="0"/>
          <a:r>
            <a:rPr lang="en-GB" sz="2000" b="0" i="0" dirty="0">
              <a:latin typeface="Gill Sans Nova" panose="020B0602020104020203" pitchFamily="34" charset="0"/>
              <a:cs typeface="Gill Sans SemiBold" panose="020B0502020104020203" pitchFamily="34" charset="-79"/>
            </a:rPr>
            <a:t>       During first week back at the office. </a:t>
          </a:r>
        </a:p>
      </dgm:t>
    </dgm:pt>
    <dgm:pt modelId="{4A8C15D4-B36F-4764-B4FF-F2AF790D3E17}" type="parTrans" cxnId="{179FAFCF-F878-464E-A8A6-1185EFA0E380}">
      <dgm:prSet/>
      <dgm:spPr/>
      <dgm:t>
        <a:bodyPr rtlCol="0"/>
        <a:lstStyle>
          <a:defPPr>
            <a:defRPr lang="en-GB"/>
          </a:defPPr>
        </a:lstStyle>
        <a:p>
          <a:pPr rtl="0"/>
          <a:endParaRPr lang="en-GB"/>
        </a:p>
      </dgm:t>
    </dgm:pt>
    <dgm:pt modelId="{84DE1C3A-3FC7-4DB3-88ED-33F65A71557A}" type="sibTrans" cxnId="{179FAFCF-F878-464E-A8A6-1185EFA0E380}">
      <dgm:prSet/>
      <dgm:spPr/>
      <dgm:t>
        <a:bodyPr rtlCol="0"/>
        <a:lstStyle>
          <a:defPPr>
            <a:defRPr lang="en-GB"/>
          </a:defPPr>
        </a:lstStyle>
        <a:p>
          <a:pPr rtl="0"/>
          <a:endParaRPr lang="en-GB"/>
        </a:p>
      </dgm:t>
    </dgm:pt>
    <dgm:pt modelId="{4F85505A-81B6-4FDA-A144-900B71DAD946}">
      <dgm:prSet phldr="0" custT="1"/>
      <dgm:spPr/>
      <dgm:t>
        <a:bodyPr rtlCol="0" anchor="ctr"/>
        <a:lstStyle>
          <a:defPPr>
            <a:defRPr lang="en-GB"/>
          </a:defPPr>
        </a:lstStyle>
        <a:p>
          <a:pPr marL="0" rtl="0"/>
          <a:r>
            <a:rPr lang="en-GB" sz="2000" b="0" i="0" dirty="0">
              <a:latin typeface="Gill Sans Nova" panose="020B0602020104020203" pitchFamily="34" charset="0"/>
              <a:cs typeface="Gill Sans SemiBold" panose="020B0502020104020203" pitchFamily="34" charset="-79"/>
            </a:rPr>
            <a:t>STRATEGY</a:t>
          </a:r>
        </a:p>
      </dgm:t>
    </dgm:pt>
    <dgm:pt modelId="{D9A96E25-7BBE-4DDD-8DDE-B4970D4340A8}" type="parTrans" cxnId="{2D633B56-E147-4EFC-B9EE-6C0413F329B0}">
      <dgm:prSet/>
      <dgm:spPr/>
      <dgm:t>
        <a:bodyPr rtlCol="0"/>
        <a:lstStyle>
          <a:defPPr>
            <a:defRPr lang="en-GB"/>
          </a:defPPr>
        </a:lstStyle>
        <a:p>
          <a:pPr rtl="0"/>
          <a:endParaRPr lang="en-GB"/>
        </a:p>
      </dgm:t>
    </dgm:pt>
    <dgm:pt modelId="{68F74A88-49DC-44B1-BC0D-220A7B97601C}" type="sibTrans" cxnId="{2D633B56-E147-4EFC-B9EE-6C0413F329B0}">
      <dgm:prSet/>
      <dgm:spPr/>
      <dgm:t>
        <a:bodyPr rtlCol="0"/>
        <a:lstStyle>
          <a:defPPr>
            <a:defRPr lang="en-GB"/>
          </a:defPPr>
        </a:lstStyle>
        <a:p>
          <a:pPr rtl="0"/>
          <a:endParaRPr lang="en-GB"/>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4"/>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7"/>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7"/>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3"/>
      <dgm:spPr/>
    </dgm:pt>
    <dgm:pt modelId="{C673FE58-57C7-E240-8F76-83FFAD340DC5}" type="pres">
      <dgm:prSet presAssocID="{30A490C8-22B4-4D68-875C-0F0DE2FF864D}" presName="vertSpace2b" presStyleCnt="0"/>
      <dgm:spPr/>
    </dgm:pt>
    <dgm:pt modelId="{04EDAAE1-E9CA-2F45-BA18-8E6050569C72}" type="pres">
      <dgm:prSet presAssocID="{E9682B4F-0217-4B50-923E-C104AA24290F}" presName="thickLine" presStyleLbl="alignNode1" presStyleIdx="1" presStyleCnt="4"/>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2" presStyleCnt="7"/>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3" presStyleCnt="7"/>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1" presStyleCnt="3"/>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2" presStyleCnt="4"/>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4" presStyleCnt="7"/>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5" presStyleCnt="7"/>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2" presStyleCnt="3"/>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3" presStyleCnt="4"/>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6" presStyleCnt="7"/>
      <dgm:spPr/>
    </dgm:pt>
    <dgm:pt modelId="{C5F03895-AABE-2543-93DF-22AEB1203220}" type="pres">
      <dgm:prSet presAssocID="{A2322D3A-7AC2-4C5C-9D7E-EAB2313D47D4}" presName="vert1" presStyleCnt="0"/>
      <dgm:spPr/>
    </dgm:pt>
  </dgm:ptLst>
  <dgm:cxnLst>
    <dgm:cxn modelId="{A0077D09-C12C-46D0-8DF7-194B6911362A}" srcId="{0DD8915E-DC14-41D6-9BB5-F49E1C265163}" destId="{73D947E0-108F-4D20-A71E-3CF329F97212}" srcOrd="0" destOrd="0" parTransId="{9D249532-A24D-4D8F-848A-9F42F2E486C9}" sibTransId="{AE813459-65AB-4FA9-B717-330DDA6DFA4E}"/>
    <dgm:cxn modelId="{90283C0C-B4CE-E44F-BCBA-061BFD96C07E}" type="presOf" srcId="{A2322D3A-7AC2-4C5C-9D7E-EAB2313D47D4}" destId="{6FFE689B-A07F-6149-B2E3-6757BAD42DB9}" srcOrd="0" destOrd="0" presId="urn:microsoft.com/office/officeart/2008/layout/LinedList"/>
    <dgm:cxn modelId="{BD136F39-7A7C-4243-ADF9-0B9BC13DA345}" type="presOf" srcId="{4F85505A-81B6-4FDA-A144-900B71DAD946}" destId="{C9B957BF-3762-C444-A889-9188DFC903DF}" srcOrd="0" destOrd="0" presId="urn:microsoft.com/office/officeart/2008/layout/LinedList"/>
    <dgm:cxn modelId="{FB0D9240-AF6A-FC4F-A685-50F56E2B6C41}" type="presOf" srcId="{FEB4A941-E9FA-4A86-A673-85FF34B35F20}" destId="{B09F43E3-E283-364B-BDDC-AEA3B436FB56}" srcOrd="0" destOrd="0" presId="urn:microsoft.com/office/officeart/2008/layout/LinedList"/>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2" destOrd="0" parTransId="{D9A96E25-7BBE-4DDD-8DDE-B4970D4340A8}" sibTransId="{68F74A88-49DC-44B1-BC0D-220A7B97601C}"/>
    <dgm:cxn modelId="{F942F56C-9025-4AA1-9B36-C5AE0A93B0F5}" srcId="{4F85505A-81B6-4FDA-A144-900B71DAD946}" destId="{FEB4A941-E9FA-4A86-A673-85FF34B35F20}" srcOrd="0" destOrd="0" parTransId="{39522508-BC4E-4DD5-A744-AFEFFE36DB74}" sibTransId="{97624CC8-6315-4683-B26C-C30D552DA5A6}"/>
    <dgm:cxn modelId="{90AF7694-4131-E846-816E-DBCD01BC8A93}" type="presOf" srcId="{0EC0C300-11E4-45CF-8418-973585107209}" destId="{DAF6D365-7021-E74E-8AD3-AB3AC6A0D057}" srcOrd="0" destOrd="0" presId="urn:microsoft.com/office/officeart/2008/layout/LinedList"/>
    <dgm:cxn modelId="{264DC6B1-4981-894B-ACE4-2A8FDE3CD3F2}" type="presOf" srcId="{E9682B4F-0217-4B50-923E-C104AA24290F}" destId="{12C6F6CB-CEC3-A749-930B-00502DB5A1B0}" srcOrd="0" destOrd="0" presId="urn:microsoft.com/office/officeart/2008/layout/LinedList"/>
    <dgm:cxn modelId="{17F3A2B6-2C53-E442-BE62-2408A0719F2B}" type="presOf" srcId="{73D947E0-108F-4D20-A71E-3CF329F97212}" destId="{16779ABC-4458-134D-8407-3B550EE07267}" srcOrd="0" destOrd="0" presId="urn:microsoft.com/office/officeart/2008/layout/LinedList"/>
    <dgm:cxn modelId="{6C23D0C9-74B2-4C8B-AB2F-A03B3B0EBE56}" srcId="{0DD8915E-DC14-41D6-9BB5-F49E1C265163}" destId="{E9682B4F-0217-4B50-923E-C104AA24290F}" srcOrd="1"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3" destOrd="0" parTransId="{4A8C15D4-B36F-4764-B4FF-F2AF790D3E17}" sibTransId="{84DE1C3A-3FC7-4DB3-88ED-33F65A71557A}"/>
    <dgm:cxn modelId="{7DE20CE3-7AA6-1B4F-AA20-1B3679E75FAA}" type="presOf" srcId="{30A490C8-22B4-4D68-875C-0F0DE2FF864D}" destId="{4B7883FE-9BF1-834B-9E55-433D1207CAF9}" srcOrd="0" destOrd="0" presId="urn:microsoft.com/office/officeart/2008/layout/LinedList"/>
    <dgm:cxn modelId="{9BB8E198-C783-934D-BBD9-6F10BDA20438}" type="presParOf" srcId="{6564C5E9-1595-624A-93AF-6AD41D06A4F7}" destId="{CFCA7698-FAF1-9341-A1FC-ED13A8E7C585}" srcOrd="0" destOrd="0" presId="urn:microsoft.com/office/officeart/2008/layout/LinedList"/>
    <dgm:cxn modelId="{2861431B-5C7D-9246-A344-AF57095CC9D8}" type="presParOf" srcId="{6564C5E9-1595-624A-93AF-6AD41D06A4F7}" destId="{73B53ECD-88F7-D549-B120-6C2932F2D11A}" srcOrd="1" destOrd="0" presId="urn:microsoft.com/office/officeart/2008/layout/LinedList"/>
    <dgm:cxn modelId="{FB0D6159-02D2-F742-AC7B-02B11CCA0334}" type="presParOf" srcId="{73B53ECD-88F7-D549-B120-6C2932F2D11A}" destId="{16779ABC-4458-134D-8407-3B550EE07267}" srcOrd="0" destOrd="0" presId="urn:microsoft.com/office/officeart/2008/layout/LinedList"/>
    <dgm:cxn modelId="{46D50C0F-A2EB-2941-A53C-CA402BDFFDA1}" type="presParOf" srcId="{73B53ECD-88F7-D549-B120-6C2932F2D11A}" destId="{CAE07029-F81D-A44F-9347-F3E3A6E31F74}" srcOrd="1" destOrd="0" presId="urn:microsoft.com/office/officeart/2008/layout/LinedList"/>
    <dgm:cxn modelId="{5802E95C-50A3-7F41-8B3F-A8E2A4DB1FA1}" type="presParOf" srcId="{CAE07029-F81D-A44F-9347-F3E3A6E31F74}" destId="{5A9BB2A1-D458-5443-B445-41D2960F03F2}" srcOrd="0" destOrd="0" presId="urn:microsoft.com/office/officeart/2008/layout/LinedList"/>
    <dgm:cxn modelId="{45F0F80F-D3F0-C845-899D-70E9756FF55A}" type="presParOf" srcId="{CAE07029-F81D-A44F-9347-F3E3A6E31F74}" destId="{D7B8E40A-DB15-184E-8163-CFBBECDBFC1D}" srcOrd="1" destOrd="0" presId="urn:microsoft.com/office/officeart/2008/layout/LinedList"/>
    <dgm:cxn modelId="{35697ABA-9E98-EA47-BF3B-B4F807566073}" type="presParOf" srcId="{D7B8E40A-DB15-184E-8163-CFBBECDBFC1D}" destId="{59832A42-FD52-4B4A-92FB-6B1C497CBF3C}" srcOrd="0" destOrd="0" presId="urn:microsoft.com/office/officeart/2008/layout/LinedList"/>
    <dgm:cxn modelId="{AE9432D9-E92B-994F-AF5E-37CE5F1DC755}" type="presParOf" srcId="{D7B8E40A-DB15-184E-8163-CFBBECDBFC1D}" destId="{4B7883FE-9BF1-834B-9E55-433D1207CAF9}" srcOrd="1" destOrd="0" presId="urn:microsoft.com/office/officeart/2008/layout/LinedList"/>
    <dgm:cxn modelId="{1F676B2A-F47E-E244-8C4B-DEA85E2431B0}" type="presParOf" srcId="{D7B8E40A-DB15-184E-8163-CFBBECDBFC1D}" destId="{0CBE5C3F-806F-B144-AE1F-FC9577B85A0B}" srcOrd="2" destOrd="0" presId="urn:microsoft.com/office/officeart/2008/layout/LinedList"/>
    <dgm:cxn modelId="{31DD430B-D0B8-5941-9569-453EA3ABE076}" type="presParOf" srcId="{CAE07029-F81D-A44F-9347-F3E3A6E31F74}" destId="{F855322D-A55D-8B49-879F-C673DBB2B4C9}" srcOrd="2" destOrd="0" presId="urn:microsoft.com/office/officeart/2008/layout/LinedList"/>
    <dgm:cxn modelId="{70B324CB-B750-6340-895F-F404FF8E413A}" type="presParOf" srcId="{CAE07029-F81D-A44F-9347-F3E3A6E31F74}" destId="{C673FE58-57C7-E240-8F76-83FFAD340DC5}" srcOrd="3" destOrd="0" presId="urn:microsoft.com/office/officeart/2008/layout/LinedList"/>
    <dgm:cxn modelId="{03D8C0B0-BA0B-1C42-B71D-205C6F93560F}" type="presParOf" srcId="{6564C5E9-1595-624A-93AF-6AD41D06A4F7}" destId="{04EDAAE1-E9CA-2F45-BA18-8E6050569C72}" srcOrd="2" destOrd="0" presId="urn:microsoft.com/office/officeart/2008/layout/LinedList"/>
    <dgm:cxn modelId="{3A21646F-8622-9B45-A0AA-C5B53B3698D5}" type="presParOf" srcId="{6564C5E9-1595-624A-93AF-6AD41D06A4F7}" destId="{C9E76191-5F12-BF45-AE9C-6FAE2221EFF8}" srcOrd="3" destOrd="0" presId="urn:microsoft.com/office/officeart/2008/layout/LinedList"/>
    <dgm:cxn modelId="{FD6E7F37-903A-F24E-AD6A-56AD53425BCF}" type="presParOf" srcId="{C9E76191-5F12-BF45-AE9C-6FAE2221EFF8}" destId="{12C6F6CB-CEC3-A749-930B-00502DB5A1B0}" srcOrd="0" destOrd="0" presId="urn:microsoft.com/office/officeart/2008/layout/LinedList"/>
    <dgm:cxn modelId="{893FF8B9-B59B-5D48-8B8C-0DB8F6DB0B6E}" type="presParOf" srcId="{C9E76191-5F12-BF45-AE9C-6FAE2221EFF8}" destId="{52E4ABEF-FAC6-8548-9F4D-4E473158A2BE}" srcOrd="1" destOrd="0" presId="urn:microsoft.com/office/officeart/2008/layout/LinedList"/>
    <dgm:cxn modelId="{5EF99709-E0C1-1548-903F-98D56924252F}" type="presParOf" srcId="{52E4ABEF-FAC6-8548-9F4D-4E473158A2BE}" destId="{B0D3DAFD-9D46-1543-B3B5-D71843B5B4DB}" srcOrd="0" destOrd="0" presId="urn:microsoft.com/office/officeart/2008/layout/LinedList"/>
    <dgm:cxn modelId="{E52EFE2E-0FD7-BB40-BA4B-EE7146F2D8C6}" type="presParOf" srcId="{52E4ABEF-FAC6-8548-9F4D-4E473158A2BE}" destId="{4C9CCEC2-ABF3-194E-B533-02A4276A931F}" srcOrd="1" destOrd="0" presId="urn:microsoft.com/office/officeart/2008/layout/LinedList"/>
    <dgm:cxn modelId="{12F9AE67-50D6-6842-98B7-0CC5311EB792}" type="presParOf" srcId="{4C9CCEC2-ABF3-194E-B533-02A4276A931F}" destId="{AAE7011B-BADF-3944-9735-AFBCAC4F810D}" srcOrd="0" destOrd="0" presId="urn:microsoft.com/office/officeart/2008/layout/LinedList"/>
    <dgm:cxn modelId="{8C89ABDA-1F63-B84B-A0B4-13CCAB06AAE6}" type="presParOf" srcId="{4C9CCEC2-ABF3-194E-B533-02A4276A931F}" destId="{DAF6D365-7021-E74E-8AD3-AB3AC6A0D057}" srcOrd="1" destOrd="0" presId="urn:microsoft.com/office/officeart/2008/layout/LinedList"/>
    <dgm:cxn modelId="{EA853C59-A5BF-4545-B4C9-E0126EF33C68}" type="presParOf" srcId="{4C9CCEC2-ABF3-194E-B533-02A4276A931F}" destId="{EC170AFD-CC2D-3946-BDA9-5D66425E90C2}" srcOrd="2" destOrd="0" presId="urn:microsoft.com/office/officeart/2008/layout/LinedList"/>
    <dgm:cxn modelId="{E4E54CC6-D000-3D43-AB6C-FDAD7ABDFC95}" type="presParOf" srcId="{52E4ABEF-FAC6-8548-9F4D-4E473158A2BE}" destId="{9071E8DC-DDBE-CD4E-9B99-FF7E5F21CEFF}" srcOrd="2" destOrd="0" presId="urn:microsoft.com/office/officeart/2008/layout/LinedList"/>
    <dgm:cxn modelId="{4CA7EF75-7F69-0340-8CD6-D173581E7C48}" type="presParOf" srcId="{52E4ABEF-FAC6-8548-9F4D-4E473158A2BE}" destId="{60ED89A1-904B-E446-B340-02B3D3D2D4CF}" srcOrd="3" destOrd="0" presId="urn:microsoft.com/office/officeart/2008/layout/LinedList"/>
    <dgm:cxn modelId="{6DDF4ECC-0983-FA4A-B8C9-1554D7FD00B4}" type="presParOf" srcId="{6564C5E9-1595-624A-93AF-6AD41D06A4F7}" destId="{C60B052C-8895-B64E-8F55-A22B06C26711}" srcOrd="4" destOrd="0" presId="urn:microsoft.com/office/officeart/2008/layout/LinedList"/>
    <dgm:cxn modelId="{3F942FBA-345A-274F-8F37-DBB3CBBCE90E}" type="presParOf" srcId="{6564C5E9-1595-624A-93AF-6AD41D06A4F7}" destId="{6824B304-8D35-7546-835D-37EF75EF130E}" srcOrd="5" destOrd="0" presId="urn:microsoft.com/office/officeart/2008/layout/LinedList"/>
    <dgm:cxn modelId="{CF6C6334-B8E6-CA43-B1DE-B7AB8E515AE6}" type="presParOf" srcId="{6824B304-8D35-7546-835D-37EF75EF130E}" destId="{C9B957BF-3762-C444-A889-9188DFC903DF}" srcOrd="0" destOrd="0" presId="urn:microsoft.com/office/officeart/2008/layout/LinedList"/>
    <dgm:cxn modelId="{70AC5395-FFA1-EA4D-AF4A-272CF60DA9A1}" type="presParOf" srcId="{6824B304-8D35-7546-835D-37EF75EF130E}" destId="{D251ECF4-3488-2542-8086-F83F675146E2}" srcOrd="1" destOrd="0" presId="urn:microsoft.com/office/officeart/2008/layout/LinedList"/>
    <dgm:cxn modelId="{DD3E6A55-0767-1B4F-ADFF-FBEF8DEF773B}" type="presParOf" srcId="{D251ECF4-3488-2542-8086-F83F675146E2}" destId="{53DFB678-703B-1646-A2C9-814631074136}" srcOrd="0" destOrd="0" presId="urn:microsoft.com/office/officeart/2008/layout/LinedList"/>
    <dgm:cxn modelId="{9F60A681-D166-8841-BEA8-5707FE51FD5C}" type="presParOf" srcId="{D251ECF4-3488-2542-8086-F83F675146E2}" destId="{C9124C8C-8A51-3E49-8F20-C1A448FD817F}" srcOrd="1" destOrd="0" presId="urn:microsoft.com/office/officeart/2008/layout/LinedList"/>
    <dgm:cxn modelId="{A812C315-2877-154F-9F28-49EA884025BF}" type="presParOf" srcId="{C9124C8C-8A51-3E49-8F20-C1A448FD817F}" destId="{5B977E52-1DC2-D846-AA85-F463E40EE7D6}" srcOrd="0" destOrd="0" presId="urn:microsoft.com/office/officeart/2008/layout/LinedList"/>
    <dgm:cxn modelId="{72FE5AF1-80E7-4D4C-9483-FECEC7E02A98}" type="presParOf" srcId="{C9124C8C-8A51-3E49-8F20-C1A448FD817F}" destId="{B09F43E3-E283-364B-BDDC-AEA3B436FB56}" srcOrd="1" destOrd="0" presId="urn:microsoft.com/office/officeart/2008/layout/LinedList"/>
    <dgm:cxn modelId="{C5B68E5B-2FA8-2048-963C-B09A2E1DBE0F}" type="presParOf" srcId="{C9124C8C-8A51-3E49-8F20-C1A448FD817F}" destId="{78FAB02E-902A-0246-8841-E18990A6BDCD}" srcOrd="2" destOrd="0" presId="urn:microsoft.com/office/officeart/2008/layout/LinedList"/>
    <dgm:cxn modelId="{03C5C87E-9B87-1240-8792-CCC9D931B27A}" type="presParOf" srcId="{D251ECF4-3488-2542-8086-F83F675146E2}" destId="{2A380769-BA5B-F344-93A6-E05188F7C102}" srcOrd="2" destOrd="0" presId="urn:microsoft.com/office/officeart/2008/layout/LinedList"/>
    <dgm:cxn modelId="{F2128FA8-8B3A-B449-8326-35F94E69864D}" type="presParOf" srcId="{D251ECF4-3488-2542-8086-F83F675146E2}" destId="{1666CBCE-44EA-144B-B2DC-553B1D1FA875}" srcOrd="3" destOrd="0" presId="urn:microsoft.com/office/officeart/2008/layout/LinedList"/>
    <dgm:cxn modelId="{2E8BA590-4E88-AE4C-A5DE-F984473B6DF8}" type="presParOf" srcId="{6564C5E9-1595-624A-93AF-6AD41D06A4F7}" destId="{43609A61-BA80-5948-B85C-CB38B2D0E047}" srcOrd="6" destOrd="0" presId="urn:microsoft.com/office/officeart/2008/layout/LinedList"/>
    <dgm:cxn modelId="{839C80B5-D3FD-2E42-BF75-A5CA2477B753}" type="presParOf" srcId="{6564C5E9-1595-624A-93AF-6AD41D06A4F7}" destId="{755CA152-7A11-B547-85AC-95C6503B0509}" srcOrd="7" destOrd="0" presId="urn:microsoft.com/office/officeart/2008/layout/LinedList"/>
    <dgm:cxn modelId="{05CDEE50-98C8-AD45-B0EC-7EFB27D4E0BB}" type="presParOf" srcId="{755CA152-7A11-B547-85AC-95C6503B0509}" destId="{6FFE689B-A07F-6149-B2E3-6757BAD42DB9}" srcOrd="0" destOrd="0" presId="urn:microsoft.com/office/officeart/2008/layout/LinedList"/>
    <dgm:cxn modelId="{A93F141A-B184-0448-ADBF-07505944787A}" type="presParOf" srcId="{755CA152-7A11-B547-85AC-95C6503B0509}" destId="{C5F03895-AABE-2543-93DF-22AEB1203220}"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0"/>
          <a:ext cx="11727085"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0"/>
          <a:ext cx="2345417" cy="1355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b="0" i="0" kern="1200" dirty="0">
              <a:latin typeface="Gill Sans Nova" panose="020B0602020104020203" pitchFamily="34" charset="0"/>
              <a:cs typeface="Gill Sans SemiBold" panose="020B0502020104020203" pitchFamily="34" charset="-79"/>
            </a:rPr>
            <a:t>PLANNING</a:t>
          </a:r>
        </a:p>
      </dsp:txBody>
      <dsp:txXfrm>
        <a:off x="0" y="0"/>
        <a:ext cx="2345417" cy="1355598"/>
      </dsp:txXfrm>
    </dsp:sp>
    <dsp:sp modelId="{4B7883FE-9BF1-834B-9E55-433D1207CAF9}">
      <dsp:nvSpPr>
        <dsp:cNvPr id="0" name=""/>
        <dsp:cNvSpPr/>
      </dsp:nvSpPr>
      <dsp:spPr>
        <a:xfrm>
          <a:off x="2521323" y="61557"/>
          <a:ext cx="9205761" cy="1231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rtlCol="0" anchor="ctr" anchorCtr="0">
          <a:noAutofit/>
        </a:bodyPr>
        <a:lstStyle/>
        <a:p>
          <a:pPr marL="0" lvl="0" indent="0" algn="l" defTabSz="800100" rtl="0">
            <a:lnSpc>
              <a:spcPct val="100000"/>
            </a:lnSpc>
            <a:spcBef>
              <a:spcPct val="0"/>
            </a:spcBef>
            <a:spcAft>
              <a:spcPct val="35000"/>
            </a:spcAft>
            <a:buNone/>
          </a:pPr>
          <a:r>
            <a:rPr lang="en-GB" sz="1800" b="1" i="0" kern="1200" dirty="0">
              <a:solidFill>
                <a:schemeClr val="accent2"/>
              </a:solidFill>
              <a:latin typeface="Gill Sans Nova" panose="020B0602020104020203" pitchFamily="34" charset="0"/>
              <a:cs typeface="Gill Sans SemiBold" panose="020B0502020104020203" pitchFamily="34" charset="-79"/>
            </a:rPr>
            <a:t>What healthy lifestyle  could be implemented at the workplace why and </a:t>
          </a:r>
          <a:r>
            <a:rPr lang="en-GB" sz="1800" b="1" i="0" kern="1200">
              <a:solidFill>
                <a:schemeClr val="accent2"/>
              </a:solidFill>
              <a:latin typeface="Gill Sans Nova" panose="020B0602020104020203" pitchFamily="34" charset="0"/>
              <a:cs typeface="Gill Sans SemiBold" panose="020B0502020104020203" pitchFamily="34" charset="-79"/>
            </a:rPr>
            <a:t>how?</a:t>
          </a:r>
          <a:endParaRPr lang="en-GB" sz="1800" b="1" i="0" kern="1200" dirty="0">
            <a:solidFill>
              <a:schemeClr val="accent2"/>
            </a:solidFill>
            <a:latin typeface="Gill Sans Nova" panose="020B0602020104020203" pitchFamily="34" charset="0"/>
            <a:cs typeface="Gill Sans SemiBold" panose="020B0502020104020203" pitchFamily="34" charset="-79"/>
          </a:endParaRPr>
        </a:p>
      </dsp:txBody>
      <dsp:txXfrm>
        <a:off x="2521323" y="61557"/>
        <a:ext cx="9205761" cy="1231158"/>
      </dsp:txXfrm>
    </dsp:sp>
    <dsp:sp modelId="{F855322D-A55D-8B49-879F-C673DBB2B4C9}">
      <dsp:nvSpPr>
        <dsp:cNvPr id="0" name=""/>
        <dsp:cNvSpPr/>
      </dsp:nvSpPr>
      <dsp:spPr>
        <a:xfrm>
          <a:off x="2345417" y="1292716"/>
          <a:ext cx="9381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355598"/>
          <a:ext cx="11727085" cy="0"/>
        </a:xfrm>
        <a:prstGeom prst="line">
          <a:avLst/>
        </a:prstGeom>
        <a:gradFill rotWithShape="0">
          <a:gsLst>
            <a:gs pos="0">
              <a:schemeClr val="accent1">
                <a:shade val="80000"/>
                <a:hueOff val="-4041"/>
                <a:satOff val="21843"/>
                <a:lumOff val="3397"/>
                <a:alphaOff val="0"/>
                <a:satMod val="103000"/>
                <a:lumMod val="102000"/>
                <a:tint val="94000"/>
              </a:schemeClr>
            </a:gs>
            <a:gs pos="50000">
              <a:schemeClr val="accent1">
                <a:shade val="80000"/>
                <a:hueOff val="-4041"/>
                <a:satOff val="21843"/>
                <a:lumOff val="3397"/>
                <a:alphaOff val="0"/>
                <a:satMod val="110000"/>
                <a:lumMod val="100000"/>
                <a:shade val="100000"/>
              </a:schemeClr>
            </a:gs>
            <a:gs pos="100000">
              <a:schemeClr val="accent1">
                <a:shade val="80000"/>
                <a:hueOff val="-4041"/>
                <a:satOff val="21843"/>
                <a:lumOff val="339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355598"/>
          <a:ext cx="2345417" cy="1355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b="0" i="0" kern="1200" dirty="0">
              <a:latin typeface="Gill Sans Nova" panose="020B0602020104020203" pitchFamily="34" charset="0"/>
              <a:cs typeface="Gill Sans SemiBold" panose="020B0502020104020203" pitchFamily="34" charset="-79"/>
            </a:rPr>
            <a:t>DESIGN</a:t>
          </a:r>
        </a:p>
      </dsp:txBody>
      <dsp:txXfrm>
        <a:off x="0" y="1355598"/>
        <a:ext cx="2345417" cy="1355598"/>
      </dsp:txXfrm>
    </dsp:sp>
    <dsp:sp modelId="{DAF6D365-7021-E74E-8AD3-AB3AC6A0D057}">
      <dsp:nvSpPr>
        <dsp:cNvPr id="0" name=""/>
        <dsp:cNvSpPr/>
      </dsp:nvSpPr>
      <dsp:spPr>
        <a:xfrm>
          <a:off x="2521323" y="1417155"/>
          <a:ext cx="9205761" cy="1231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rtlCol="0" anchor="ctr" anchorCtr="0">
          <a:noAutofit/>
        </a:bodyPr>
        <a:lstStyle/>
        <a:p>
          <a:pPr marL="0" lvl="0" indent="0" algn="l" defTabSz="800100" rtl="0">
            <a:lnSpc>
              <a:spcPct val="100000"/>
            </a:lnSpc>
            <a:spcBef>
              <a:spcPct val="0"/>
            </a:spcBef>
            <a:spcAft>
              <a:spcPct val="35000"/>
            </a:spcAft>
            <a:buNone/>
          </a:pPr>
          <a:r>
            <a:rPr lang="en-GB" sz="1800" b="0" i="0" kern="1200" dirty="0">
              <a:solidFill>
                <a:schemeClr val="accent2"/>
              </a:solidFill>
              <a:latin typeface="+mn-lt"/>
              <a:cs typeface="Gill Sans Light" panose="020B0302020104020203" pitchFamily="34" charset="-79"/>
            </a:rPr>
            <a:t>coordinate Business floor plans Business healthy food structure </a:t>
          </a:r>
          <a:endParaRPr lang="en-GB" sz="1800" b="1" i="0" kern="1200" dirty="0">
            <a:solidFill>
              <a:schemeClr val="accent2"/>
            </a:solidFill>
            <a:latin typeface="Gill Sans Nova" panose="020B0602020104020203" pitchFamily="34" charset="0"/>
            <a:cs typeface="Gill Sans SemiBold" panose="020B0502020104020203" pitchFamily="34" charset="-79"/>
          </a:endParaRPr>
        </a:p>
      </dsp:txBody>
      <dsp:txXfrm>
        <a:off x="2521323" y="1417155"/>
        <a:ext cx="9205761" cy="1231158"/>
      </dsp:txXfrm>
    </dsp:sp>
    <dsp:sp modelId="{9071E8DC-DDBE-CD4E-9B99-FF7E5F21CEFF}">
      <dsp:nvSpPr>
        <dsp:cNvPr id="0" name=""/>
        <dsp:cNvSpPr/>
      </dsp:nvSpPr>
      <dsp:spPr>
        <a:xfrm>
          <a:off x="2345417" y="2648314"/>
          <a:ext cx="9381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711196"/>
          <a:ext cx="11727085" cy="0"/>
        </a:xfrm>
        <a:prstGeom prst="line">
          <a:avLst/>
        </a:prstGeom>
        <a:gradFill rotWithShape="0">
          <a:gsLst>
            <a:gs pos="0">
              <a:schemeClr val="accent1">
                <a:shade val="80000"/>
                <a:hueOff val="-8083"/>
                <a:satOff val="43687"/>
                <a:lumOff val="6794"/>
                <a:alphaOff val="0"/>
                <a:satMod val="103000"/>
                <a:lumMod val="102000"/>
                <a:tint val="94000"/>
              </a:schemeClr>
            </a:gs>
            <a:gs pos="50000">
              <a:schemeClr val="accent1">
                <a:shade val="80000"/>
                <a:hueOff val="-8083"/>
                <a:satOff val="43687"/>
                <a:lumOff val="6794"/>
                <a:alphaOff val="0"/>
                <a:satMod val="110000"/>
                <a:lumMod val="100000"/>
                <a:shade val="100000"/>
              </a:schemeClr>
            </a:gs>
            <a:gs pos="100000">
              <a:schemeClr val="accent1">
                <a:shade val="80000"/>
                <a:hueOff val="-8083"/>
                <a:satOff val="43687"/>
                <a:lumOff val="679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711196"/>
          <a:ext cx="2345417" cy="1355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b="0" i="0" kern="1200" dirty="0">
              <a:latin typeface="Gill Sans Nova" panose="020B0602020104020203" pitchFamily="34" charset="0"/>
              <a:cs typeface="Gill Sans SemiBold" panose="020B0502020104020203" pitchFamily="34" charset="-79"/>
            </a:rPr>
            <a:t>STRATEGY</a:t>
          </a:r>
        </a:p>
      </dsp:txBody>
      <dsp:txXfrm>
        <a:off x="0" y="2711196"/>
        <a:ext cx="2345417" cy="1355598"/>
      </dsp:txXfrm>
    </dsp:sp>
    <dsp:sp modelId="{B09F43E3-E283-364B-BDDC-AEA3B436FB56}">
      <dsp:nvSpPr>
        <dsp:cNvPr id="0" name=""/>
        <dsp:cNvSpPr/>
      </dsp:nvSpPr>
      <dsp:spPr>
        <a:xfrm>
          <a:off x="2521323" y="2772753"/>
          <a:ext cx="9205761" cy="1231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rtlCol="0" anchor="ctr" anchorCtr="0">
          <a:noAutofit/>
        </a:bodyPr>
        <a:lstStyle/>
        <a:p>
          <a:pPr marL="0" lvl="0" indent="0" algn="l" defTabSz="800100" rtl="0">
            <a:lnSpc>
              <a:spcPct val="100000"/>
            </a:lnSpc>
            <a:spcBef>
              <a:spcPct val="0"/>
            </a:spcBef>
            <a:spcAft>
              <a:spcPct val="35000"/>
            </a:spcAft>
            <a:buNone/>
          </a:pPr>
          <a:r>
            <a:rPr lang="en-GB" sz="1800" b="0" i="0" kern="1200" dirty="0">
              <a:solidFill>
                <a:schemeClr val="accent2"/>
              </a:solidFill>
              <a:latin typeface="+mn-lt"/>
              <a:cs typeface="Gill Sans Light" panose="020B0302020104020203" pitchFamily="34" charset="-79"/>
            </a:rPr>
            <a:t>Foster healthy food canteen with games etc that can keep staff occupied also offer a jar or email with suggestions for Improvements where needed to be made.</a:t>
          </a:r>
        </a:p>
        <a:p>
          <a:pPr marL="0" lvl="0" indent="0" algn="l" defTabSz="800100" rtl="0">
            <a:lnSpc>
              <a:spcPct val="100000"/>
            </a:lnSpc>
            <a:spcBef>
              <a:spcPct val="0"/>
            </a:spcBef>
            <a:spcAft>
              <a:spcPct val="35000"/>
            </a:spcAft>
            <a:buNone/>
          </a:pPr>
          <a:endParaRPr lang="en-GB" sz="1800" b="0" i="0" kern="1200" dirty="0">
            <a:solidFill>
              <a:schemeClr val="accent2"/>
            </a:solidFill>
            <a:latin typeface="+mn-lt"/>
            <a:cs typeface="Gill Sans Light" panose="020B0302020104020203" pitchFamily="34" charset="-79"/>
          </a:endParaRPr>
        </a:p>
        <a:p>
          <a:pPr marL="0" lvl="0" indent="0" algn="l" defTabSz="800100" rtl="0">
            <a:lnSpc>
              <a:spcPct val="100000"/>
            </a:lnSpc>
            <a:spcBef>
              <a:spcPct val="0"/>
            </a:spcBef>
            <a:spcAft>
              <a:spcPct val="35000"/>
            </a:spcAft>
            <a:buNone/>
          </a:pPr>
          <a:r>
            <a:rPr lang="en-GB" sz="1800" b="0" i="0" kern="1200" dirty="0">
              <a:solidFill>
                <a:schemeClr val="accent2"/>
              </a:solidFill>
              <a:latin typeface="+mn-lt"/>
              <a:cs typeface="Gill Sans Light" panose="020B0302020104020203" pitchFamily="34" charset="-79"/>
            </a:rPr>
            <a:t>Contract the most successful Food company And also buy the tennis table plus wii game console or and others. </a:t>
          </a:r>
        </a:p>
      </dsp:txBody>
      <dsp:txXfrm>
        <a:off x="2521323" y="2772753"/>
        <a:ext cx="9205761" cy="1231158"/>
      </dsp:txXfrm>
    </dsp:sp>
    <dsp:sp modelId="{2A380769-BA5B-F344-93A6-E05188F7C102}">
      <dsp:nvSpPr>
        <dsp:cNvPr id="0" name=""/>
        <dsp:cNvSpPr/>
      </dsp:nvSpPr>
      <dsp:spPr>
        <a:xfrm>
          <a:off x="2345417" y="4003912"/>
          <a:ext cx="9381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4066794"/>
          <a:ext cx="11727085"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4066794"/>
          <a:ext cx="2345417" cy="1355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b="0" i="0" kern="1200" dirty="0">
              <a:latin typeface="Gill Sans Nova" panose="020B0602020104020203" pitchFamily="34" charset="0"/>
              <a:cs typeface="Gill Sans SemiBold" panose="020B0502020104020203" pitchFamily="34" charset="-79"/>
            </a:rPr>
            <a:t>LAUNCH </a:t>
          </a:r>
        </a:p>
        <a:p>
          <a:pPr marL="0" lvl="0" indent="0" algn="l" defTabSz="889000" rtl="0">
            <a:lnSpc>
              <a:spcPct val="90000"/>
            </a:lnSpc>
            <a:spcBef>
              <a:spcPct val="0"/>
            </a:spcBef>
            <a:spcAft>
              <a:spcPct val="35000"/>
            </a:spcAft>
            <a:buNone/>
          </a:pPr>
          <a:endParaRPr lang="en-GB" sz="2000" b="0" i="0" kern="1200" dirty="0">
            <a:latin typeface="Gill Sans Nova" panose="020B0602020104020203" pitchFamily="34" charset="0"/>
            <a:cs typeface="Gill Sans SemiBold" panose="020B0502020104020203" pitchFamily="34" charset="-79"/>
          </a:endParaRPr>
        </a:p>
        <a:p>
          <a:pPr marL="0" lvl="0" indent="0" algn="l" defTabSz="889000" rtl="0">
            <a:lnSpc>
              <a:spcPct val="90000"/>
            </a:lnSpc>
            <a:spcBef>
              <a:spcPct val="0"/>
            </a:spcBef>
            <a:spcAft>
              <a:spcPct val="35000"/>
            </a:spcAft>
            <a:buNone/>
          </a:pPr>
          <a:r>
            <a:rPr lang="en-GB" sz="2000" b="0" i="0" kern="1200" dirty="0">
              <a:latin typeface="Gill Sans Nova" panose="020B0602020104020203" pitchFamily="34" charset="0"/>
              <a:cs typeface="Gill Sans SemiBold" panose="020B0502020104020203" pitchFamily="34" charset="-79"/>
            </a:rPr>
            <a:t>       During first week back at the office. </a:t>
          </a:r>
        </a:p>
      </dsp:txBody>
      <dsp:txXfrm>
        <a:off x="0" y="4066794"/>
        <a:ext cx="2345417" cy="13555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05/04/2023</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05/04/2023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13</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14</a:t>
            </a:fld>
            <a:endParaRPr lang="en-GB" dirty="0"/>
          </a:p>
        </p:txBody>
      </p:sp>
    </p:spTree>
    <p:extLst>
      <p:ext uri="{BB962C8B-B14F-4D97-AF65-F5344CB8AC3E}">
        <p14:creationId xmlns:p14="http://schemas.microsoft.com/office/powerpoint/2010/main" val="3277221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15</a:t>
            </a:fld>
            <a:endParaRPr lang="en-GB" dirty="0"/>
          </a:p>
        </p:txBody>
      </p:sp>
    </p:spTree>
    <p:extLst>
      <p:ext uri="{BB962C8B-B14F-4D97-AF65-F5344CB8AC3E}">
        <p14:creationId xmlns:p14="http://schemas.microsoft.com/office/powerpoint/2010/main" val="3150707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17</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18</a:t>
            </a:fld>
            <a:endParaRPr lang="en-GB"/>
          </a:p>
        </p:txBody>
      </p:sp>
    </p:spTree>
    <p:extLst>
      <p:ext uri="{BB962C8B-B14F-4D97-AF65-F5344CB8AC3E}">
        <p14:creationId xmlns:p14="http://schemas.microsoft.com/office/powerpoint/2010/main" val="179850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19</a:t>
            </a:fld>
            <a:endParaRPr lang="en-GB"/>
          </a:p>
        </p:txBody>
      </p:sp>
    </p:spTree>
    <p:extLst>
      <p:ext uri="{BB962C8B-B14F-4D97-AF65-F5344CB8AC3E}">
        <p14:creationId xmlns:p14="http://schemas.microsoft.com/office/powerpoint/2010/main" val="3191939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mailto:mirjam@contoso.com"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2F8F6F-07C8-3554-5626-061EC96FB749}"/>
              </a:ext>
            </a:extLst>
          </p:cNvPr>
          <p:cNvSpPr txBox="1"/>
          <p:nvPr/>
        </p:nvSpPr>
        <p:spPr>
          <a:xfrm>
            <a:off x="1449917" y="2088445"/>
            <a:ext cx="9292166" cy="1077218"/>
          </a:xfrm>
          <a:prstGeom prst="rect">
            <a:avLst/>
          </a:prstGeom>
          <a:noFill/>
        </p:spPr>
        <p:txBody>
          <a:bodyPr wrap="square">
            <a:spAutoFit/>
          </a:bodyPr>
          <a:lstStyle/>
          <a:p>
            <a:pPr algn="ctr"/>
            <a:r>
              <a:rPr lang="en-US" sz="3200" b="1" dirty="0"/>
              <a:t>BA (Hons) Leadership and Management Skills in the Workplace</a:t>
            </a:r>
          </a:p>
        </p:txBody>
      </p:sp>
      <p:sp>
        <p:nvSpPr>
          <p:cNvPr id="5" name="TextBox 4">
            <a:extLst>
              <a:ext uri="{FF2B5EF4-FFF2-40B4-BE49-F238E27FC236}">
                <a16:creationId xmlns:a16="http://schemas.microsoft.com/office/drawing/2014/main" id="{6172C6FE-DCE0-9760-B226-E0B6DB49E6B5}"/>
              </a:ext>
            </a:extLst>
          </p:cNvPr>
          <p:cNvSpPr txBox="1"/>
          <p:nvPr/>
        </p:nvSpPr>
        <p:spPr>
          <a:xfrm>
            <a:off x="4141612" y="3292228"/>
            <a:ext cx="6110110" cy="400110"/>
          </a:xfrm>
          <a:prstGeom prst="rect">
            <a:avLst/>
          </a:prstGeom>
          <a:noFill/>
        </p:spPr>
        <p:txBody>
          <a:bodyPr wrap="square">
            <a:spAutoFit/>
          </a:bodyPr>
          <a:lstStyle/>
          <a:p>
            <a:r>
              <a:rPr lang="en-US" sz="2000" b="1" dirty="0"/>
              <a:t>Managing Projects in the Organization</a:t>
            </a:r>
          </a:p>
        </p:txBody>
      </p:sp>
      <p:sp>
        <p:nvSpPr>
          <p:cNvPr id="7" name="TextBox 6">
            <a:extLst>
              <a:ext uri="{FF2B5EF4-FFF2-40B4-BE49-F238E27FC236}">
                <a16:creationId xmlns:a16="http://schemas.microsoft.com/office/drawing/2014/main" id="{F4651CCD-54B9-86A1-BAAB-EAD75C1AA5CA}"/>
              </a:ext>
            </a:extLst>
          </p:cNvPr>
          <p:cNvSpPr txBox="1"/>
          <p:nvPr/>
        </p:nvSpPr>
        <p:spPr>
          <a:xfrm>
            <a:off x="5143501" y="5445668"/>
            <a:ext cx="6110110" cy="461665"/>
          </a:xfrm>
          <a:prstGeom prst="rect">
            <a:avLst/>
          </a:prstGeom>
          <a:noFill/>
        </p:spPr>
        <p:txBody>
          <a:bodyPr wrap="square">
            <a:spAutoFit/>
          </a:bodyPr>
          <a:lstStyle/>
          <a:p>
            <a:r>
              <a:rPr lang="en-US" sz="2400" b="1" dirty="0"/>
              <a:t>Gregory Cowan</a:t>
            </a:r>
          </a:p>
        </p:txBody>
      </p:sp>
      <p:sp>
        <p:nvSpPr>
          <p:cNvPr id="8" name="TextBox 7">
            <a:extLst>
              <a:ext uri="{FF2B5EF4-FFF2-40B4-BE49-F238E27FC236}">
                <a16:creationId xmlns:a16="http://schemas.microsoft.com/office/drawing/2014/main" id="{021C572C-E487-FDA1-F7F4-A8DCF65B8908}"/>
              </a:ext>
            </a:extLst>
          </p:cNvPr>
          <p:cNvSpPr txBox="1"/>
          <p:nvPr/>
        </p:nvSpPr>
        <p:spPr>
          <a:xfrm>
            <a:off x="5568244" y="5108223"/>
            <a:ext cx="3256845" cy="461665"/>
          </a:xfrm>
          <a:prstGeom prst="rect">
            <a:avLst/>
          </a:prstGeom>
          <a:noFill/>
        </p:spPr>
        <p:txBody>
          <a:bodyPr wrap="square" rtlCol="0">
            <a:spAutoFit/>
          </a:bodyPr>
          <a:lstStyle/>
          <a:p>
            <a:pPr algn="l"/>
            <a:r>
              <a:rPr lang="en-GB" sz="2400" dirty="0"/>
              <a:t>Lecturer</a:t>
            </a:r>
            <a:endParaRPr lang="en-US" sz="2400" dirty="0"/>
          </a:p>
        </p:txBody>
      </p:sp>
      <p:sp>
        <p:nvSpPr>
          <p:cNvPr id="9" name="TextBox 8">
            <a:extLst>
              <a:ext uri="{FF2B5EF4-FFF2-40B4-BE49-F238E27FC236}">
                <a16:creationId xmlns:a16="http://schemas.microsoft.com/office/drawing/2014/main" id="{3179DBC6-31E1-900C-5D9E-C4E0514FC6A3}"/>
              </a:ext>
            </a:extLst>
          </p:cNvPr>
          <p:cNvSpPr txBox="1"/>
          <p:nvPr/>
        </p:nvSpPr>
        <p:spPr>
          <a:xfrm>
            <a:off x="4452055" y="3746147"/>
            <a:ext cx="4212165" cy="400110"/>
          </a:xfrm>
          <a:prstGeom prst="rect">
            <a:avLst/>
          </a:prstGeom>
          <a:noFill/>
        </p:spPr>
        <p:txBody>
          <a:bodyPr wrap="square" rtlCol="0">
            <a:spAutoFit/>
          </a:bodyPr>
          <a:lstStyle/>
          <a:p>
            <a:pPr algn="l"/>
            <a:r>
              <a:rPr lang="en-GB" sz="2000" b="1" dirty="0"/>
              <a:t>Student: (Flavia Mateus 1917238)</a:t>
            </a:r>
            <a:endParaRPr lang="en-US" sz="2000" b="1" dirty="0"/>
          </a:p>
        </p:txBody>
      </p:sp>
    </p:spTree>
    <p:extLst>
      <p:ext uri="{BB962C8B-B14F-4D97-AF65-F5344CB8AC3E}">
        <p14:creationId xmlns:p14="http://schemas.microsoft.com/office/powerpoint/2010/main" val="730564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Flavia Mateus</a:t>
            </a:r>
          </a:p>
          <a:p>
            <a:pPr rtl="0"/>
            <a:r>
              <a:rPr lang="en-GB" dirty="0"/>
              <a:t>1917238</a:t>
            </a:r>
          </a:p>
        </p:txBody>
      </p:sp>
      <p:sp>
        <p:nvSpPr>
          <p:cNvPr id="5" name="Title 4">
            <a:extLst>
              <a:ext uri="{FF2B5EF4-FFF2-40B4-BE49-F238E27FC236}">
                <a16:creationId xmlns:a16="http://schemas.microsoft.com/office/drawing/2014/main" id="{BC143CAD-F29F-B8F1-0BE0-A92E041478A8}"/>
              </a:ext>
            </a:extLst>
          </p:cNvPr>
          <p:cNvSpPr>
            <a:spLocks noGrp="1"/>
          </p:cNvSpPr>
          <p:nvPr>
            <p:ph type="ctrTitle"/>
          </p:nvPr>
        </p:nvSpPr>
        <p:spPr/>
        <p:txBody>
          <a:bodyPr/>
          <a:lstStyle/>
          <a:p>
            <a:r>
              <a:rPr lang="en-GB" dirty="0"/>
              <a:t>Healthy Saude </a:t>
            </a:r>
            <a:br>
              <a:rPr lang="en-GB" dirty="0"/>
            </a:br>
            <a:r>
              <a:rPr lang="en-GB" dirty="0"/>
              <a:t>(</a:t>
            </a:r>
            <a:r>
              <a:rPr lang="en-GB" sz="2800" dirty="0"/>
              <a:t>Healthy heath</a:t>
            </a:r>
            <a:r>
              <a:rPr lang="en-GB" dirty="0"/>
              <a:t>)</a:t>
            </a:r>
            <a:endParaRPr lang="en-US" dirty="0"/>
          </a:p>
        </p:txBody>
      </p:sp>
    </p:spTree>
    <p:extLst>
      <p:ext uri="{BB962C8B-B14F-4D97-AF65-F5344CB8AC3E}">
        <p14:creationId xmlns:p14="http://schemas.microsoft.com/office/powerpoint/2010/main" val="417536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FFEE-B1E9-EDCA-BF7B-EEA27D1707F0}"/>
              </a:ext>
            </a:extLst>
          </p:cNvPr>
          <p:cNvSpPr>
            <a:spLocks noGrp="1"/>
          </p:cNvSpPr>
          <p:nvPr>
            <p:ph type="title"/>
          </p:nvPr>
        </p:nvSpPr>
        <p:spPr>
          <a:xfrm>
            <a:off x="-1722728" y="2610556"/>
            <a:ext cx="11310089" cy="2406640"/>
          </a:xfrm>
        </p:spPr>
        <p:txBody>
          <a:bodyPr/>
          <a:lstStyle/>
          <a:p>
            <a:r>
              <a:rPr lang="en-GB" dirty="0"/>
              <a:t>Introduction </a:t>
            </a:r>
            <a:endParaRPr lang="en-US" dirty="0"/>
          </a:p>
        </p:txBody>
      </p:sp>
    </p:spTree>
    <p:extLst>
      <p:ext uri="{BB962C8B-B14F-4D97-AF65-F5344CB8AC3E}">
        <p14:creationId xmlns:p14="http://schemas.microsoft.com/office/powerpoint/2010/main" val="2290473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365760" y="482466"/>
            <a:ext cx="6502620" cy="676656"/>
          </a:xfrm>
        </p:spPr>
        <p:txBody>
          <a:bodyPr rtlCol="0"/>
          <a:lstStyle>
            <a:defPPr>
              <a:defRPr lang="en-GB"/>
            </a:defPPr>
          </a:lstStyle>
          <a:p>
            <a:pPr rtl="0"/>
            <a:r>
              <a:rPr lang="en-GB" dirty="0"/>
              <a:t>Objectives </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39419" y="1548582"/>
            <a:ext cx="5556581" cy="4636787"/>
          </a:xfrm>
        </p:spPr>
        <p:txBody>
          <a:bodyPr rtlCol="0">
            <a:normAutofit/>
          </a:bodyPr>
          <a:lstStyle>
            <a:defPPr>
              <a:defRPr lang="en-GB"/>
            </a:defPPr>
          </a:lstStyle>
          <a:p>
            <a:pPr rtl="0"/>
            <a:r>
              <a:rPr lang="en-GB" dirty="0"/>
              <a:t>The Healthy Saude Project’s main focus is to foster fine habits whilst also adopting smarter ways of thinking to further drive workplace innovation. By making choices that effectively impact individuals everyday life we as a family at Johnny and Johns can enforce the 3 main objectives </a:t>
            </a:r>
          </a:p>
          <a:p>
            <a:r>
              <a:rPr lang="en-GB" dirty="0"/>
              <a:t>  </a:t>
            </a:r>
            <a:endParaRPr lang="en-GB" dirty="0">
              <a:latin typeface="UICTFontTextStyleBody"/>
            </a:endParaRPr>
          </a:p>
          <a:p>
            <a:pPr marL="285750" indent="-285750">
              <a:buFont typeface="Wingdings" pitchFamily="2" charset="2"/>
              <a:buChar char="Ø"/>
            </a:pPr>
            <a:r>
              <a:rPr lang="en-GB" dirty="0">
                <a:latin typeface="UICTFontTextStyleBody"/>
              </a:rPr>
              <a:t>Minimise </a:t>
            </a:r>
            <a:r>
              <a:rPr lang="en-GB" b="0" i="0" dirty="0">
                <a:effectLst/>
                <a:latin typeface="UICTFontTextStyleBody"/>
              </a:rPr>
              <a:t>staff interaction outside of the company’s premises, especially during the hours of break and Lunch which have impacted the local area immensely an example has been causing issues such as bottleneck.</a:t>
            </a:r>
            <a:endParaRPr lang="en-GB" dirty="0">
              <a:effectLst/>
              <a:latin typeface=".AppleSystemUIFont"/>
            </a:endParaRPr>
          </a:p>
          <a:p>
            <a:pPr marL="285750" indent="-285750" rtl="0">
              <a:buFont typeface="Arial" panose="020B0604020202020204" pitchFamily="34" charset="0"/>
              <a:buChar char="•"/>
            </a:pPr>
            <a:endParaRPr lang="en-GB" dirty="0"/>
          </a:p>
          <a:p>
            <a:pPr marL="285750" indent="-285750">
              <a:buFont typeface="Wingdings" pitchFamily="2" charset="2"/>
              <a:buChar char="Ø"/>
            </a:pPr>
            <a:r>
              <a:rPr lang="en-GB" b="0" i="0" dirty="0">
                <a:effectLst/>
                <a:latin typeface="UICTFontTextStyleBody"/>
              </a:rPr>
              <a:t>Supporting staff members healthy lifestyle blooming progression which John and Johnny believe is par of their Corporate social responsibility for short (CSR) and will reduce staff absences. </a:t>
            </a:r>
            <a:endParaRPr lang="en-GB" dirty="0">
              <a:effectLst/>
              <a:latin typeface=".AppleSystemUIFont"/>
            </a:endParaRPr>
          </a:p>
          <a:p>
            <a:pPr marL="285750" indent="-285750" rtl="0">
              <a:buFont typeface="Wingdings" pitchFamily="2" charset="2"/>
              <a:buChar char="Ø"/>
            </a:pPr>
            <a:endParaRPr lang="en-GB" dirty="0"/>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4</a:t>
            </a:fld>
            <a:endParaRPr lang="en-GB" dirty="0"/>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D543DA0-48BB-B3F9-5271-CAB8F85D3F2C}"/>
              </a:ext>
            </a:extLst>
          </p:cNvPr>
          <p:cNvSpPr>
            <a:spLocks noGrp="1"/>
          </p:cNvSpPr>
          <p:nvPr>
            <p:ph type="title"/>
          </p:nvPr>
        </p:nvSpPr>
        <p:spPr>
          <a:xfrm>
            <a:off x="302143" y="2943928"/>
            <a:ext cx="3053315" cy="300552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GB" sz="2600" kern="1200" dirty="0">
                <a:solidFill>
                  <a:srgbClr val="FFFFFF"/>
                </a:solidFill>
                <a:latin typeface="+mj-lt"/>
                <a:ea typeface="+mj-ea"/>
                <a:cs typeface="+mj-cs"/>
              </a:rPr>
              <a:t>Project Planning </a:t>
            </a:r>
            <a:endParaRPr lang="en-US" sz="2600" kern="1200" dirty="0">
              <a:solidFill>
                <a:srgbClr val="FFFFFF"/>
              </a:solidFill>
              <a:latin typeface="+mj-lt"/>
              <a:ea typeface="+mj-ea"/>
              <a:cs typeface="+mj-cs"/>
            </a:endParaRPr>
          </a:p>
        </p:txBody>
      </p:sp>
      <p:sp>
        <p:nvSpPr>
          <p:cNvPr id="6" name="Slide Number Placeholder 5">
            <a:extLst>
              <a:ext uri="{FF2B5EF4-FFF2-40B4-BE49-F238E27FC236}">
                <a16:creationId xmlns:a16="http://schemas.microsoft.com/office/drawing/2014/main" id="{4276E025-5113-AFC7-8C1D-BD1146CAB9D3}"/>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58FB4751-880F-D840-AAA9-3A15815CC996}" type="slidenum">
              <a:rPr lang="en-US" sz="1200">
                <a:solidFill>
                  <a:srgbClr val="898989"/>
                </a:solidFill>
              </a:rPr>
              <a:pPr>
                <a:spcAft>
                  <a:spcPts val="600"/>
                </a:spcAft>
              </a:pPr>
              <a:t>5</a:t>
            </a:fld>
            <a:endParaRPr lang="en-US" sz="1200">
              <a:solidFill>
                <a:srgbClr val="898989"/>
              </a:solidFill>
            </a:endParaRPr>
          </a:p>
        </p:txBody>
      </p:sp>
      <p:sp>
        <p:nvSpPr>
          <p:cNvPr id="14" name="TextBox 13">
            <a:extLst>
              <a:ext uri="{FF2B5EF4-FFF2-40B4-BE49-F238E27FC236}">
                <a16:creationId xmlns:a16="http://schemas.microsoft.com/office/drawing/2014/main" id="{940EF116-DA0D-9B6D-5EE2-90765076F51A}"/>
              </a:ext>
            </a:extLst>
          </p:cNvPr>
          <p:cNvSpPr txBox="1"/>
          <p:nvPr/>
        </p:nvSpPr>
        <p:spPr>
          <a:xfrm>
            <a:off x="2060178" y="493889"/>
            <a:ext cx="1479995" cy="369332"/>
          </a:xfrm>
          <a:prstGeom prst="rect">
            <a:avLst/>
          </a:prstGeom>
          <a:noFill/>
        </p:spPr>
        <p:txBody>
          <a:bodyPr wrap="square" rtlCol="0">
            <a:spAutoFit/>
          </a:bodyPr>
          <a:lstStyle/>
          <a:p>
            <a:pPr algn="l"/>
            <a:r>
              <a:rPr lang="en-GB" dirty="0"/>
              <a:t>Project Stage </a:t>
            </a:r>
            <a:endParaRPr lang="en-US" dirty="0"/>
          </a:p>
        </p:txBody>
      </p:sp>
      <p:sp>
        <p:nvSpPr>
          <p:cNvPr id="15" name="TextBox 14">
            <a:extLst>
              <a:ext uri="{FF2B5EF4-FFF2-40B4-BE49-F238E27FC236}">
                <a16:creationId xmlns:a16="http://schemas.microsoft.com/office/drawing/2014/main" id="{D6C51283-9B30-E8BE-CEE9-176A0DD1D629}"/>
              </a:ext>
            </a:extLst>
          </p:cNvPr>
          <p:cNvSpPr txBox="1"/>
          <p:nvPr/>
        </p:nvSpPr>
        <p:spPr>
          <a:xfrm>
            <a:off x="2094420" y="949724"/>
            <a:ext cx="2086606" cy="646331"/>
          </a:xfrm>
          <a:prstGeom prst="rect">
            <a:avLst/>
          </a:prstGeom>
          <a:noFill/>
        </p:spPr>
        <p:txBody>
          <a:bodyPr wrap="square" rtlCol="0">
            <a:spAutoFit/>
          </a:bodyPr>
          <a:lstStyle/>
          <a:p>
            <a:pPr algn="l"/>
            <a:r>
              <a:rPr lang="en-GB" dirty="0"/>
              <a:t>Planning the Healthy Saude Project</a:t>
            </a:r>
            <a:endParaRPr lang="en-US" dirty="0"/>
          </a:p>
        </p:txBody>
      </p:sp>
      <p:sp>
        <p:nvSpPr>
          <p:cNvPr id="16" name="TextBox 15">
            <a:extLst>
              <a:ext uri="{FF2B5EF4-FFF2-40B4-BE49-F238E27FC236}">
                <a16:creationId xmlns:a16="http://schemas.microsoft.com/office/drawing/2014/main" id="{BAE28FDA-A3B3-29D2-7FBD-D7808D55974E}"/>
              </a:ext>
            </a:extLst>
          </p:cNvPr>
          <p:cNvSpPr txBox="1"/>
          <p:nvPr/>
        </p:nvSpPr>
        <p:spPr>
          <a:xfrm>
            <a:off x="4787637" y="470678"/>
            <a:ext cx="1828800" cy="369332"/>
          </a:xfrm>
          <a:prstGeom prst="rect">
            <a:avLst/>
          </a:prstGeom>
          <a:noFill/>
        </p:spPr>
        <p:txBody>
          <a:bodyPr wrap="square" rtlCol="0">
            <a:spAutoFit/>
          </a:bodyPr>
          <a:lstStyle/>
          <a:p>
            <a:pPr algn="l"/>
            <a:r>
              <a:rPr lang="en-GB" dirty="0"/>
              <a:t>Main Task </a:t>
            </a:r>
            <a:endParaRPr lang="en-US" dirty="0"/>
          </a:p>
        </p:txBody>
      </p:sp>
      <p:sp>
        <p:nvSpPr>
          <p:cNvPr id="18" name="TextBox 17">
            <a:extLst>
              <a:ext uri="{FF2B5EF4-FFF2-40B4-BE49-F238E27FC236}">
                <a16:creationId xmlns:a16="http://schemas.microsoft.com/office/drawing/2014/main" id="{83C8E94A-E6EB-EAF6-5F71-726A9819922D}"/>
              </a:ext>
            </a:extLst>
          </p:cNvPr>
          <p:cNvSpPr txBox="1"/>
          <p:nvPr/>
        </p:nvSpPr>
        <p:spPr>
          <a:xfrm>
            <a:off x="6158482" y="470678"/>
            <a:ext cx="1828800" cy="369332"/>
          </a:xfrm>
          <a:prstGeom prst="rect">
            <a:avLst/>
          </a:prstGeom>
          <a:noFill/>
        </p:spPr>
        <p:txBody>
          <a:bodyPr wrap="square" rtlCol="0">
            <a:spAutoFit/>
          </a:bodyPr>
          <a:lstStyle/>
          <a:p>
            <a:pPr algn="l"/>
            <a:r>
              <a:rPr lang="en-GB" dirty="0"/>
              <a:t>Main Deliverables</a:t>
            </a:r>
            <a:endParaRPr lang="en-US" dirty="0"/>
          </a:p>
        </p:txBody>
      </p:sp>
      <p:sp>
        <p:nvSpPr>
          <p:cNvPr id="20" name="TextBox 19">
            <a:extLst>
              <a:ext uri="{FF2B5EF4-FFF2-40B4-BE49-F238E27FC236}">
                <a16:creationId xmlns:a16="http://schemas.microsoft.com/office/drawing/2014/main" id="{E2607BDB-AF1A-5AC8-CC29-5EC7522B2A5B}"/>
              </a:ext>
            </a:extLst>
          </p:cNvPr>
          <p:cNvSpPr txBox="1"/>
          <p:nvPr/>
        </p:nvSpPr>
        <p:spPr>
          <a:xfrm>
            <a:off x="8142112" y="493889"/>
            <a:ext cx="1828800" cy="369332"/>
          </a:xfrm>
          <a:prstGeom prst="rect">
            <a:avLst/>
          </a:prstGeom>
          <a:noFill/>
        </p:spPr>
        <p:txBody>
          <a:bodyPr wrap="square" rtlCol="0">
            <a:spAutoFit/>
          </a:bodyPr>
          <a:lstStyle/>
          <a:p>
            <a:pPr algn="l"/>
            <a:r>
              <a:rPr lang="en-GB" dirty="0"/>
              <a:t>Main Milestone</a:t>
            </a:r>
            <a:endParaRPr lang="en-US" dirty="0"/>
          </a:p>
        </p:txBody>
      </p:sp>
      <p:sp>
        <p:nvSpPr>
          <p:cNvPr id="21" name="TextBox 20">
            <a:extLst>
              <a:ext uri="{FF2B5EF4-FFF2-40B4-BE49-F238E27FC236}">
                <a16:creationId xmlns:a16="http://schemas.microsoft.com/office/drawing/2014/main" id="{9047FE44-CC73-DD5B-BF68-E5F562682754}"/>
              </a:ext>
            </a:extLst>
          </p:cNvPr>
          <p:cNvSpPr txBox="1"/>
          <p:nvPr/>
        </p:nvSpPr>
        <p:spPr>
          <a:xfrm>
            <a:off x="10094744" y="470678"/>
            <a:ext cx="1828800" cy="369332"/>
          </a:xfrm>
          <a:prstGeom prst="rect">
            <a:avLst/>
          </a:prstGeom>
          <a:noFill/>
        </p:spPr>
        <p:txBody>
          <a:bodyPr wrap="square" rtlCol="0">
            <a:spAutoFit/>
          </a:bodyPr>
          <a:lstStyle/>
          <a:p>
            <a:pPr algn="l"/>
            <a:r>
              <a:rPr lang="en-GB" dirty="0"/>
              <a:t>Main Controls </a:t>
            </a:r>
            <a:endParaRPr lang="en-US" dirty="0"/>
          </a:p>
        </p:txBody>
      </p:sp>
      <p:sp>
        <p:nvSpPr>
          <p:cNvPr id="22" name="TextBox 21">
            <a:extLst>
              <a:ext uri="{FF2B5EF4-FFF2-40B4-BE49-F238E27FC236}">
                <a16:creationId xmlns:a16="http://schemas.microsoft.com/office/drawing/2014/main" id="{B9C61878-DFB4-29C5-B98C-506C8E772685}"/>
              </a:ext>
            </a:extLst>
          </p:cNvPr>
          <p:cNvSpPr txBox="1"/>
          <p:nvPr/>
        </p:nvSpPr>
        <p:spPr>
          <a:xfrm>
            <a:off x="4049889" y="863221"/>
            <a:ext cx="2086606" cy="2585323"/>
          </a:xfrm>
          <a:prstGeom prst="rect">
            <a:avLst/>
          </a:prstGeom>
          <a:noFill/>
        </p:spPr>
        <p:txBody>
          <a:bodyPr wrap="square" rtlCol="0">
            <a:spAutoFit/>
          </a:bodyPr>
          <a:lstStyle/>
          <a:p>
            <a:pPr algn="l"/>
            <a:r>
              <a:rPr lang="en-GB" dirty="0"/>
              <a:t>Plan how to implement a  healthy workplace and reduce the amount of staff who do not stay on the grounds of the company during break, lunch hours.</a:t>
            </a:r>
            <a:endParaRPr lang="en-US" dirty="0"/>
          </a:p>
        </p:txBody>
      </p:sp>
      <p:sp>
        <p:nvSpPr>
          <p:cNvPr id="23" name="TextBox 22">
            <a:extLst>
              <a:ext uri="{FF2B5EF4-FFF2-40B4-BE49-F238E27FC236}">
                <a16:creationId xmlns:a16="http://schemas.microsoft.com/office/drawing/2014/main" id="{F6389652-67DE-FE51-458D-EA1538DD646C}"/>
              </a:ext>
            </a:extLst>
          </p:cNvPr>
          <p:cNvSpPr txBox="1"/>
          <p:nvPr/>
        </p:nvSpPr>
        <p:spPr>
          <a:xfrm>
            <a:off x="8142112" y="1037970"/>
            <a:ext cx="1828800" cy="3970318"/>
          </a:xfrm>
          <a:prstGeom prst="rect">
            <a:avLst/>
          </a:prstGeom>
          <a:noFill/>
        </p:spPr>
        <p:txBody>
          <a:bodyPr wrap="square" rtlCol="0">
            <a:spAutoFit/>
          </a:bodyPr>
          <a:lstStyle/>
          <a:p>
            <a:pPr algn="l"/>
            <a:r>
              <a:rPr lang="en-GB" dirty="0"/>
              <a:t>Powfood company to provide food for the canteen has Approved by staff and encouraged </a:t>
            </a:r>
          </a:p>
          <a:p>
            <a:pPr algn="l"/>
            <a:endParaRPr lang="en-GB" dirty="0"/>
          </a:p>
          <a:p>
            <a:pPr algn="l"/>
            <a:r>
              <a:rPr lang="en-GB" dirty="0"/>
              <a:t>Game console has been donated by member of staff </a:t>
            </a:r>
          </a:p>
          <a:p>
            <a:pPr algn="l"/>
            <a:endParaRPr lang="en-GB" dirty="0"/>
          </a:p>
          <a:p>
            <a:pPr algn="l"/>
            <a:r>
              <a:rPr lang="en-GB" dirty="0"/>
              <a:t>Tennis table has also been donated to the company.</a:t>
            </a:r>
          </a:p>
        </p:txBody>
      </p:sp>
      <p:sp>
        <p:nvSpPr>
          <p:cNvPr id="24" name="TextBox 23">
            <a:extLst>
              <a:ext uri="{FF2B5EF4-FFF2-40B4-BE49-F238E27FC236}">
                <a16:creationId xmlns:a16="http://schemas.microsoft.com/office/drawing/2014/main" id="{EE71153A-97A1-5243-5210-A9E5D61786B3}"/>
              </a:ext>
            </a:extLst>
          </p:cNvPr>
          <p:cNvSpPr txBox="1"/>
          <p:nvPr/>
        </p:nvSpPr>
        <p:spPr>
          <a:xfrm>
            <a:off x="6217358" y="949724"/>
            <a:ext cx="1447144" cy="1200329"/>
          </a:xfrm>
          <a:prstGeom prst="rect">
            <a:avLst/>
          </a:prstGeom>
          <a:noFill/>
        </p:spPr>
        <p:txBody>
          <a:bodyPr wrap="square" rtlCol="0">
            <a:spAutoFit/>
          </a:bodyPr>
          <a:lstStyle/>
          <a:p>
            <a:pPr algn="l"/>
            <a:r>
              <a:rPr lang="en-GB" dirty="0"/>
              <a:t>Food company has been found and contacted </a:t>
            </a:r>
            <a:endParaRPr lang="en-US" dirty="0"/>
          </a:p>
        </p:txBody>
      </p:sp>
      <p:sp>
        <p:nvSpPr>
          <p:cNvPr id="25" name="TextBox 24">
            <a:extLst>
              <a:ext uri="{FF2B5EF4-FFF2-40B4-BE49-F238E27FC236}">
                <a16:creationId xmlns:a16="http://schemas.microsoft.com/office/drawing/2014/main" id="{FA7DC1BF-0E4C-DEE0-D861-134BB5C0A109}"/>
              </a:ext>
            </a:extLst>
          </p:cNvPr>
          <p:cNvSpPr txBox="1"/>
          <p:nvPr/>
        </p:nvSpPr>
        <p:spPr>
          <a:xfrm>
            <a:off x="4092224" y="3580696"/>
            <a:ext cx="1828800" cy="646331"/>
          </a:xfrm>
          <a:prstGeom prst="rect">
            <a:avLst/>
          </a:prstGeom>
          <a:noFill/>
        </p:spPr>
        <p:txBody>
          <a:bodyPr wrap="square" rtlCol="0">
            <a:spAutoFit/>
          </a:bodyPr>
          <a:lstStyle/>
          <a:p>
            <a:pPr algn="l"/>
            <a:r>
              <a:rPr lang="en-GB" dirty="0"/>
              <a:t>Costs of hiring a food company</a:t>
            </a:r>
            <a:endParaRPr lang="en-US" dirty="0"/>
          </a:p>
        </p:txBody>
      </p:sp>
      <p:sp>
        <p:nvSpPr>
          <p:cNvPr id="26" name="TextBox 25">
            <a:extLst>
              <a:ext uri="{FF2B5EF4-FFF2-40B4-BE49-F238E27FC236}">
                <a16:creationId xmlns:a16="http://schemas.microsoft.com/office/drawing/2014/main" id="{6E274CD8-AB20-0FD9-054E-E3EFB519090E}"/>
              </a:ext>
            </a:extLst>
          </p:cNvPr>
          <p:cNvSpPr txBox="1"/>
          <p:nvPr/>
        </p:nvSpPr>
        <p:spPr>
          <a:xfrm>
            <a:off x="4178792" y="4440865"/>
            <a:ext cx="1828800" cy="646331"/>
          </a:xfrm>
          <a:prstGeom prst="rect">
            <a:avLst/>
          </a:prstGeom>
          <a:noFill/>
        </p:spPr>
        <p:txBody>
          <a:bodyPr wrap="square" rtlCol="0">
            <a:spAutoFit/>
          </a:bodyPr>
          <a:lstStyle/>
          <a:p>
            <a:pPr algn="l"/>
            <a:r>
              <a:rPr lang="en-GB" dirty="0"/>
              <a:t>Hiring staff for the canteen</a:t>
            </a:r>
            <a:endParaRPr lang="en-US" dirty="0"/>
          </a:p>
        </p:txBody>
      </p:sp>
      <p:sp>
        <p:nvSpPr>
          <p:cNvPr id="27" name="TextBox 26">
            <a:extLst>
              <a:ext uri="{FF2B5EF4-FFF2-40B4-BE49-F238E27FC236}">
                <a16:creationId xmlns:a16="http://schemas.microsoft.com/office/drawing/2014/main" id="{E4B465C7-8F7B-1ECD-AFA4-6128C73BFA5D}"/>
              </a:ext>
            </a:extLst>
          </p:cNvPr>
          <p:cNvSpPr txBox="1"/>
          <p:nvPr/>
        </p:nvSpPr>
        <p:spPr>
          <a:xfrm>
            <a:off x="8142112" y="5087196"/>
            <a:ext cx="1828800" cy="646331"/>
          </a:xfrm>
          <a:prstGeom prst="rect">
            <a:avLst/>
          </a:prstGeom>
          <a:noFill/>
        </p:spPr>
        <p:txBody>
          <a:bodyPr wrap="square" rtlCol="0">
            <a:spAutoFit/>
          </a:bodyPr>
          <a:lstStyle/>
          <a:p>
            <a:pPr algn="l"/>
            <a:r>
              <a:rPr lang="en-GB" dirty="0"/>
              <a:t>Hiring company contacted</a:t>
            </a:r>
            <a:endParaRPr lang="en-US" dirty="0"/>
          </a:p>
        </p:txBody>
      </p:sp>
    </p:spTree>
    <p:extLst>
      <p:ext uri="{BB962C8B-B14F-4D97-AF65-F5344CB8AC3E}">
        <p14:creationId xmlns:p14="http://schemas.microsoft.com/office/powerpoint/2010/main" val="2088111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548615" y="2691149"/>
            <a:ext cx="11466601" cy="737851"/>
          </a:xfrm>
        </p:spPr>
        <p:txBody>
          <a:bodyPr rtlCol="0"/>
          <a:lstStyle>
            <a:defPPr>
              <a:defRPr lang="en-GB"/>
            </a:defPPr>
          </a:lstStyle>
          <a:p>
            <a:pPr algn="ctr" rtl="0"/>
            <a:r>
              <a:rPr lang="en-GB" sz="1600" dirty="0">
                <a:latin typeface="Sagona Book" panose="020F0502020204030204" pitchFamily="34" charset="0"/>
                <a:cs typeface="Sagona Book" panose="020F0502020204030204" pitchFamily="34" charset="0"/>
              </a:rPr>
              <a:t>Measuring workplace performance after the taster date to see how many people engaged how many didn’t </a:t>
            </a:r>
            <a:endParaRPr lang="en-GB" sz="1600" dirty="0"/>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
        <p:nvSpPr>
          <p:cNvPr id="4" name="Content Placeholder 3">
            <a:extLst>
              <a:ext uri="{FF2B5EF4-FFF2-40B4-BE49-F238E27FC236}">
                <a16:creationId xmlns:a16="http://schemas.microsoft.com/office/drawing/2014/main" id="{31702034-A4A1-37D7-BC54-4A7349B88827}"/>
              </a:ext>
            </a:extLst>
          </p:cNvPr>
          <p:cNvSpPr>
            <a:spLocks noGrp="1"/>
          </p:cNvSpPr>
          <p:nvPr>
            <p:ph idx="1"/>
          </p:nvPr>
        </p:nvSpPr>
        <p:spPr>
          <a:xfrm>
            <a:off x="3821630" y="3886964"/>
            <a:ext cx="5646928" cy="2338181"/>
          </a:xfrm>
        </p:spPr>
        <p:txBody>
          <a:bodyPr/>
          <a:lstStyle/>
          <a:p>
            <a:r>
              <a:rPr lang="en-GB" dirty="0"/>
              <a:t>How was the work place affected </a:t>
            </a:r>
          </a:p>
          <a:p>
            <a:r>
              <a:rPr lang="en-GB" dirty="0"/>
              <a:t>Any changed to the work situation?</a:t>
            </a:r>
          </a:p>
          <a:p>
            <a:r>
              <a:rPr lang="en-GB" dirty="0"/>
              <a:t>Was it worth it</a:t>
            </a:r>
            <a:endParaRPr lang="en-US" dirty="0"/>
          </a:p>
        </p:txBody>
      </p:sp>
      <p:sp>
        <p:nvSpPr>
          <p:cNvPr id="5" name="TextBox 4">
            <a:extLst>
              <a:ext uri="{FF2B5EF4-FFF2-40B4-BE49-F238E27FC236}">
                <a16:creationId xmlns:a16="http://schemas.microsoft.com/office/drawing/2014/main" id="{E1AE8023-EAE0-699D-CDFD-F2DD367E6C3C}"/>
              </a:ext>
            </a:extLst>
          </p:cNvPr>
          <p:cNvSpPr txBox="1"/>
          <p:nvPr/>
        </p:nvSpPr>
        <p:spPr>
          <a:xfrm>
            <a:off x="3179938" y="997656"/>
            <a:ext cx="5832123" cy="1446550"/>
          </a:xfrm>
          <a:prstGeom prst="rect">
            <a:avLst/>
          </a:prstGeom>
          <a:noFill/>
        </p:spPr>
        <p:txBody>
          <a:bodyPr wrap="square" rtlCol="0">
            <a:spAutoFit/>
          </a:bodyPr>
          <a:lstStyle/>
          <a:p>
            <a:pPr algn="l"/>
            <a:r>
              <a:rPr lang="en-GB" sz="8800" dirty="0"/>
              <a:t>Taster date </a:t>
            </a:r>
            <a:endParaRPr lang="en-US" sz="8800" dirty="0"/>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1866961" y="2767133"/>
            <a:ext cx="8458078" cy="2686763"/>
          </a:xfrm>
        </p:spPr>
        <p:txBody>
          <a:bodyPr rtlCol="0">
            <a:normAutofit/>
          </a:bodyPr>
          <a:lstStyle>
            <a:defPPr>
              <a:defRPr lang="en-GB"/>
            </a:defPPr>
          </a:lstStyle>
          <a:p>
            <a:pPr fontAlgn="base"/>
            <a:endParaRPr lang="en-GB" dirty="0">
              <a:effectLst/>
            </a:endParaRPr>
          </a:p>
          <a:p>
            <a:pPr fontAlgn="base"/>
            <a:r>
              <a:rPr lang="en-GB" sz="2800" b="1" i="1" dirty="0">
                <a:solidFill>
                  <a:srgbClr val="0F172A"/>
                </a:solidFill>
                <a:effectLst/>
              </a:rPr>
              <a:t>“A journey of a thousand miles begins with a single step.” </a:t>
            </a:r>
            <a:endParaRPr lang="en-GB" sz="2800" b="1" dirty="0">
              <a:solidFill>
                <a:srgbClr val="0F172A"/>
              </a:solidFill>
              <a:effectLst/>
            </a:endParaRP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8" name="Title 7">
            <a:extLst>
              <a:ext uri="{FF2B5EF4-FFF2-40B4-BE49-F238E27FC236}">
                <a16:creationId xmlns:a16="http://schemas.microsoft.com/office/drawing/2014/main" id="{62341754-E386-7699-C034-7131430D9212}"/>
              </a:ext>
            </a:extLst>
          </p:cNvPr>
          <p:cNvSpPr>
            <a:spLocks noGrp="1"/>
          </p:cNvSpPr>
          <p:nvPr>
            <p:ph type="title"/>
          </p:nvPr>
        </p:nvSpPr>
        <p:spPr>
          <a:xfrm>
            <a:off x="1005840" y="2106165"/>
            <a:ext cx="10515600" cy="466344"/>
          </a:xfrm>
        </p:spPr>
        <p:txBody>
          <a:bodyPr/>
          <a:lstStyle/>
          <a:p>
            <a:r>
              <a:rPr lang="en-GB" b="1">
                <a:solidFill>
                  <a:srgbClr val="0F172A"/>
                </a:solidFill>
                <a:effectLst/>
              </a:rPr>
              <a:t>Lao Tzu</a:t>
            </a:r>
            <a:endParaRPr lang="en-US"/>
          </a:p>
        </p:txBody>
      </p:sp>
      <p:sp>
        <p:nvSpPr>
          <p:cNvPr id="10" name="TextBox 9">
            <a:extLst>
              <a:ext uri="{FF2B5EF4-FFF2-40B4-BE49-F238E27FC236}">
                <a16:creationId xmlns:a16="http://schemas.microsoft.com/office/drawing/2014/main" id="{E711AD85-584D-8B1F-27C6-5F7C4478229E}"/>
              </a:ext>
            </a:extLst>
          </p:cNvPr>
          <p:cNvSpPr txBox="1"/>
          <p:nvPr/>
        </p:nvSpPr>
        <p:spPr>
          <a:xfrm>
            <a:off x="6911481" y="3583421"/>
            <a:ext cx="5901407" cy="369332"/>
          </a:xfrm>
          <a:prstGeom prst="rect">
            <a:avLst/>
          </a:prstGeom>
          <a:noFill/>
        </p:spPr>
        <p:txBody>
          <a:bodyPr wrap="square">
            <a:spAutoFit/>
          </a:bodyPr>
          <a:lstStyle/>
          <a:p>
            <a:r>
              <a:rPr lang="en-GB" b="0" i="0" u="none" strike="noStrike" dirty="0">
                <a:solidFill>
                  <a:srgbClr val="000000"/>
                </a:solidFill>
                <a:effectLst/>
                <a:latin typeface="-webkit-standard"/>
              </a:rPr>
              <a:t>((Biotechnology) et al., 2022)</a:t>
            </a:r>
            <a:endParaRPr lang="en-US" dirty="0"/>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
        <p:nvSpPr>
          <p:cNvPr id="6" name="Title 5">
            <a:extLst>
              <a:ext uri="{FF2B5EF4-FFF2-40B4-BE49-F238E27FC236}">
                <a16:creationId xmlns:a16="http://schemas.microsoft.com/office/drawing/2014/main" id="{BF98DE90-B8F1-7FD0-1C18-BA20F43942A9}"/>
              </a:ext>
            </a:extLst>
          </p:cNvPr>
          <p:cNvSpPr>
            <a:spLocks noGrp="1"/>
          </p:cNvSpPr>
          <p:nvPr>
            <p:ph type="title"/>
          </p:nvPr>
        </p:nvSpPr>
        <p:spPr>
          <a:xfrm>
            <a:off x="0" y="927196"/>
            <a:ext cx="10515600" cy="676656"/>
          </a:xfrm>
        </p:spPr>
        <p:txBody>
          <a:bodyPr/>
          <a:lstStyle/>
          <a:p>
            <a:pPr algn="ctr"/>
            <a:r>
              <a:rPr lang="en-GB" sz="3200" dirty="0"/>
              <a:t>Meet Healthy Saude’s project -  food supplier team</a:t>
            </a:r>
            <a:endParaRPr lang="en-US" sz="3200" dirty="0"/>
          </a:p>
        </p:txBody>
      </p:sp>
      <p:pic>
        <p:nvPicPr>
          <p:cNvPr id="44" name="Picture 45">
            <a:extLst>
              <a:ext uri="{FF2B5EF4-FFF2-40B4-BE49-F238E27FC236}">
                <a16:creationId xmlns:a16="http://schemas.microsoft.com/office/drawing/2014/main" id="{9A1C0EB7-F88B-5BF7-51FE-614B0DF645CB}"/>
              </a:ext>
            </a:extLst>
          </p:cNvPr>
          <p:cNvPicPr>
            <a:picLocks noChangeAspect="1"/>
          </p:cNvPicPr>
          <p:nvPr/>
        </p:nvPicPr>
        <p:blipFill>
          <a:blip r:embed="rId3"/>
          <a:stretch>
            <a:fillRect/>
          </a:stretch>
        </p:blipFill>
        <p:spPr>
          <a:xfrm>
            <a:off x="1610333" y="1853514"/>
            <a:ext cx="8079764" cy="4077290"/>
          </a:xfrm>
          <a:prstGeom prst="rect">
            <a:avLst/>
          </a:prstGeom>
        </p:spPr>
      </p:pic>
      <p:sp>
        <p:nvSpPr>
          <p:cNvPr id="46" name="TextBox 45">
            <a:extLst>
              <a:ext uri="{FF2B5EF4-FFF2-40B4-BE49-F238E27FC236}">
                <a16:creationId xmlns:a16="http://schemas.microsoft.com/office/drawing/2014/main" id="{2B20999D-0B3E-E0E5-D0FF-C3351D29DFD6}"/>
              </a:ext>
            </a:extLst>
          </p:cNvPr>
          <p:cNvSpPr txBox="1"/>
          <p:nvPr/>
        </p:nvSpPr>
        <p:spPr>
          <a:xfrm>
            <a:off x="4435942" y="2136338"/>
            <a:ext cx="4654321" cy="2585323"/>
          </a:xfrm>
          <a:prstGeom prst="rect">
            <a:avLst/>
          </a:prstGeom>
          <a:noFill/>
        </p:spPr>
        <p:txBody>
          <a:bodyPr wrap="square" rtlCol="0">
            <a:spAutoFit/>
          </a:bodyPr>
          <a:lstStyle/>
          <a:p>
            <a:pPr algn="l"/>
            <a:r>
              <a:rPr lang="en-GB" sz="7200" dirty="0"/>
              <a:t>POW FOOD </a:t>
            </a:r>
          </a:p>
          <a:p>
            <a:pPr algn="l"/>
            <a:endParaRPr lang="en-US" dirty="0"/>
          </a:p>
        </p:txBody>
      </p:sp>
      <p:sp>
        <p:nvSpPr>
          <p:cNvPr id="49" name="TextBox 48">
            <a:extLst>
              <a:ext uri="{FF2B5EF4-FFF2-40B4-BE49-F238E27FC236}">
                <a16:creationId xmlns:a16="http://schemas.microsoft.com/office/drawing/2014/main" id="{82DAE06F-3C19-DB57-013A-BA9AB3DD4569}"/>
              </a:ext>
            </a:extLst>
          </p:cNvPr>
          <p:cNvSpPr txBox="1"/>
          <p:nvPr/>
        </p:nvSpPr>
        <p:spPr>
          <a:xfrm>
            <a:off x="8048749" y="5930804"/>
            <a:ext cx="2083029" cy="376863"/>
          </a:xfrm>
          <a:prstGeom prst="rect">
            <a:avLst/>
          </a:prstGeom>
          <a:noFill/>
        </p:spPr>
        <p:txBody>
          <a:bodyPr wrap="square">
            <a:spAutoFit/>
          </a:bodyPr>
          <a:lstStyle/>
          <a:p>
            <a:r>
              <a:rPr lang="en-GB" b="0" i="0" dirty="0">
                <a:effectLst/>
                <a:latin typeface="UICTFontTextStyleBody"/>
              </a:rPr>
              <a:t> Pow food (2023)</a:t>
            </a:r>
            <a:endParaRPr lang="en-GB" dirty="0">
              <a:effectLst/>
              <a:latin typeface=".AppleSystemUIFont"/>
            </a:endParaRPr>
          </a:p>
        </p:txBody>
      </p:sp>
    </p:spTree>
    <p:extLst>
      <p:ext uri="{BB962C8B-B14F-4D97-AF65-F5344CB8AC3E}">
        <p14:creationId xmlns:p14="http://schemas.microsoft.com/office/powerpoint/2010/main" val="100210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F0F39973-F7C0-5132-81BF-32D387063E34}"/>
              </a:ext>
            </a:extLst>
          </p:cNvPr>
          <p:cNvSpPr>
            <a:spLocks noGrp="1"/>
          </p:cNvSpPr>
          <p:nvPr>
            <p:ph type="ftr" sz="quarter" idx="11"/>
          </p:nvPr>
        </p:nvSpPr>
        <p:spPr>
          <a:xfrm>
            <a:off x="8617528" y="6441031"/>
            <a:ext cx="4114800" cy="365125"/>
          </a:xfrm>
        </p:spPr>
        <p:txBody>
          <a:bodyPr vert="horz" lIns="91440" tIns="45720" rIns="91440" bIns="45720" rtlCol="0" anchor="ctr">
            <a:normAutofit/>
          </a:bodyPr>
          <a:lstStyle/>
          <a:p>
            <a:r>
              <a:rPr lang="en-GB" sz="1400" b="0" i="0">
                <a:effectLst/>
                <a:latin typeface="UICTFontTextStyleBody"/>
              </a:rPr>
              <a:t> Pow food (2023)</a:t>
            </a:r>
            <a:endParaRPr lang="en-GB" sz="1400" dirty="0">
              <a:effectLst/>
              <a:latin typeface=".AppleSystemUIFont"/>
            </a:endParaRPr>
          </a:p>
        </p:txBody>
      </p:sp>
      <p:pic>
        <p:nvPicPr>
          <p:cNvPr id="9" name="Picture 9">
            <a:extLst>
              <a:ext uri="{FF2B5EF4-FFF2-40B4-BE49-F238E27FC236}">
                <a16:creationId xmlns:a16="http://schemas.microsoft.com/office/drawing/2014/main" id="{FE9B3125-41CD-48D5-159F-FB1E64376623}"/>
              </a:ext>
            </a:extLst>
          </p:cNvPr>
          <p:cNvPicPr>
            <a:picLocks noChangeAspect="1"/>
          </p:cNvPicPr>
          <p:nvPr/>
        </p:nvPicPr>
        <p:blipFill rotWithShape="1">
          <a:blip r:embed="rId2"/>
          <a:srcRect t="25997" b="21300"/>
          <a:stretch/>
        </p:blipFill>
        <p:spPr>
          <a:xfrm>
            <a:off x="457200" y="457200"/>
            <a:ext cx="11277600" cy="5943600"/>
          </a:xfrm>
          <a:prstGeom prst="rect">
            <a:avLst/>
          </a:prstGeom>
        </p:spPr>
      </p:pic>
      <p:sp>
        <p:nvSpPr>
          <p:cNvPr id="4" name="Slide Number Placeholder 3">
            <a:extLst>
              <a:ext uri="{FF2B5EF4-FFF2-40B4-BE49-F238E27FC236}">
                <a16:creationId xmlns:a16="http://schemas.microsoft.com/office/drawing/2014/main" id="{8F5EB4BD-6FBE-E3CE-DEB3-16A6FB2F524D}"/>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58FB4751-880F-D840-AAA9-3A15815CC996}" type="slidenum">
              <a:rPr lang="en-US" sz="1100">
                <a:solidFill>
                  <a:srgbClr val="FFFFFF"/>
                </a:solidFill>
              </a:rPr>
              <a:pPr>
                <a:spcAft>
                  <a:spcPts val="600"/>
                </a:spcAft>
              </a:pPr>
              <a:t>9</a:t>
            </a:fld>
            <a:endParaRPr lang="en-US" sz="1100">
              <a:solidFill>
                <a:srgbClr val="FFFFFF"/>
              </a:solidFill>
            </a:endParaRPr>
          </a:p>
        </p:txBody>
      </p:sp>
    </p:spTree>
    <p:extLst>
      <p:ext uri="{BB962C8B-B14F-4D97-AF65-F5344CB8AC3E}">
        <p14:creationId xmlns:p14="http://schemas.microsoft.com/office/powerpoint/2010/main" val="4013913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983E54-7E33-8FBF-4F89-3D54A37D96D8}"/>
              </a:ext>
            </a:extLst>
          </p:cNvPr>
          <p:cNvSpPr>
            <a:spLocks noGrp="1"/>
          </p:cNvSpPr>
          <p:nvPr>
            <p:ph type="sldNum" sz="quarter" idx="12"/>
          </p:nvPr>
        </p:nvSpPr>
        <p:spPr/>
        <p:txBody>
          <a:bodyPr/>
          <a:lstStyle/>
          <a:p>
            <a:pPr rtl="0"/>
            <a:fld id="{58FB4751-880F-D840-AAA9-3A15815CC996}" type="slidenum">
              <a:rPr lang="en-GB" smtClean="0"/>
              <a:t>10</a:t>
            </a:fld>
            <a:endParaRPr lang="en-GB" dirty="0"/>
          </a:p>
        </p:txBody>
      </p:sp>
      <p:sp>
        <p:nvSpPr>
          <p:cNvPr id="8" name="TextBox 7">
            <a:extLst>
              <a:ext uri="{FF2B5EF4-FFF2-40B4-BE49-F238E27FC236}">
                <a16:creationId xmlns:a16="http://schemas.microsoft.com/office/drawing/2014/main" id="{812884EA-0674-7953-2A86-44C45AA167D4}"/>
              </a:ext>
            </a:extLst>
          </p:cNvPr>
          <p:cNvSpPr txBox="1"/>
          <p:nvPr/>
        </p:nvSpPr>
        <p:spPr>
          <a:xfrm>
            <a:off x="1726847" y="2013002"/>
            <a:ext cx="8738305" cy="2554545"/>
          </a:xfrm>
          <a:prstGeom prst="rect">
            <a:avLst/>
          </a:prstGeom>
          <a:noFill/>
        </p:spPr>
        <p:txBody>
          <a:bodyPr wrap="square">
            <a:spAutoFit/>
          </a:bodyPr>
          <a:lstStyle/>
          <a:p>
            <a:pPr algn="ctr" fontAlgn="base"/>
            <a:r>
              <a:rPr lang="en-GB" b="1" i="0" u="none" strike="noStrike" dirty="0">
                <a:solidFill>
                  <a:srgbClr val="4D4F53"/>
                </a:solidFill>
                <a:effectLst/>
                <a:latin typeface="Montserrat" panose="020F0502020204030204" pitchFamily="34" charset="0"/>
              </a:rPr>
              <a:t>-</a:t>
            </a:r>
            <a:r>
              <a:rPr lang="en-GB" sz="3200" b="1" i="0" u="none" strike="noStrike" dirty="0">
                <a:solidFill>
                  <a:srgbClr val="4D4F53"/>
                </a:solidFill>
                <a:effectLst/>
                <a:latin typeface="Montserrat" panose="020F0502020204030204" pitchFamily="34" charset="0"/>
              </a:rPr>
              <a:t>ENERGISING BREAKFASTS-</a:t>
            </a:r>
            <a:endParaRPr lang="en-GB" sz="3200" b="0" i="0" u="none" strike="noStrike" dirty="0">
              <a:solidFill>
                <a:srgbClr val="4D4F53"/>
              </a:solidFill>
              <a:effectLst/>
              <a:latin typeface="Montserrat" panose="020F0502020204030204" pitchFamily="34" charset="0"/>
            </a:endParaRPr>
          </a:p>
          <a:p>
            <a:pPr algn="ctr" fontAlgn="base"/>
            <a:r>
              <a:rPr lang="en-GB" sz="3200" b="1" i="0" u="none" strike="noStrike" dirty="0">
                <a:solidFill>
                  <a:srgbClr val="4D4F53"/>
                </a:solidFill>
                <a:effectLst/>
                <a:latin typeface="Montserrat" panose="020F0502020204030204" pitchFamily="34" charset="0"/>
              </a:rPr>
              <a:t>-HEALTHY BUFFET LUNCHES-</a:t>
            </a:r>
            <a:endParaRPr lang="en-GB" sz="3200" b="0" i="0" u="none" strike="noStrike" dirty="0">
              <a:solidFill>
                <a:srgbClr val="4D4F53"/>
              </a:solidFill>
              <a:effectLst/>
              <a:latin typeface="Montserrat" panose="020F0502020204030204" pitchFamily="34" charset="0"/>
            </a:endParaRPr>
          </a:p>
          <a:p>
            <a:pPr algn="ctr" fontAlgn="base"/>
            <a:r>
              <a:rPr lang="en-GB" sz="3200" b="1" i="0" u="none" strike="noStrike" dirty="0">
                <a:solidFill>
                  <a:srgbClr val="4D4F53"/>
                </a:solidFill>
                <a:effectLst/>
                <a:latin typeface="Montserrat" panose="020F0502020204030204" pitchFamily="34" charset="0"/>
              </a:rPr>
              <a:t>-POST-WORK GRAZING OR CANAPÈS -</a:t>
            </a:r>
            <a:endParaRPr lang="en-GB" sz="3200" b="0" i="0" u="none" strike="noStrike" dirty="0">
              <a:solidFill>
                <a:srgbClr val="4D4F53"/>
              </a:solidFill>
              <a:effectLst/>
              <a:latin typeface="Montserrat" panose="020F0502020204030204" pitchFamily="34" charset="0"/>
            </a:endParaRPr>
          </a:p>
          <a:p>
            <a:pPr algn="ctr" fontAlgn="base"/>
            <a:r>
              <a:rPr lang="en-GB" sz="3200" b="1" i="0" u="none" strike="noStrike" dirty="0">
                <a:solidFill>
                  <a:srgbClr val="4D4F53"/>
                </a:solidFill>
                <a:effectLst/>
                <a:latin typeface="Montserrat" panose="020F0502020204030204" pitchFamily="34" charset="0"/>
              </a:rPr>
              <a:t>-ALL DAY OFFICE TREATS-</a:t>
            </a:r>
            <a:endParaRPr lang="en-GB" sz="3200" b="0" i="0" u="none" strike="noStrike" dirty="0">
              <a:solidFill>
                <a:srgbClr val="4D4F53"/>
              </a:solidFill>
              <a:effectLst/>
              <a:latin typeface="Montserrat" panose="020F0502020204030204" pitchFamily="34" charset="0"/>
            </a:endParaRPr>
          </a:p>
          <a:p>
            <a:pPr algn="ctr" fontAlgn="base"/>
            <a:r>
              <a:rPr lang="en-GB" sz="3200" b="1" i="0" u="none" strike="noStrike" dirty="0">
                <a:solidFill>
                  <a:srgbClr val="4D4F53"/>
                </a:solidFill>
                <a:effectLst/>
                <a:latin typeface="Montserrat" panose="020F0502020204030204" pitchFamily="34" charset="0"/>
              </a:rPr>
              <a:t>-DIRECTORS DINING-</a:t>
            </a:r>
            <a:endParaRPr lang="en-GB" sz="3200" b="0" i="0" u="none" strike="noStrike" dirty="0">
              <a:solidFill>
                <a:srgbClr val="4D4F53"/>
              </a:solidFill>
              <a:effectLst/>
              <a:latin typeface="Montserrat" panose="020F0502020204030204" pitchFamily="34" charset="0"/>
            </a:endParaRPr>
          </a:p>
        </p:txBody>
      </p:sp>
      <p:sp>
        <p:nvSpPr>
          <p:cNvPr id="9" name="TextBox 8">
            <a:extLst>
              <a:ext uri="{FF2B5EF4-FFF2-40B4-BE49-F238E27FC236}">
                <a16:creationId xmlns:a16="http://schemas.microsoft.com/office/drawing/2014/main" id="{D266A4B1-506F-471F-4675-838F6455E61D}"/>
              </a:ext>
            </a:extLst>
          </p:cNvPr>
          <p:cNvSpPr txBox="1"/>
          <p:nvPr/>
        </p:nvSpPr>
        <p:spPr>
          <a:xfrm>
            <a:off x="4205462" y="1312332"/>
            <a:ext cx="5093761" cy="584775"/>
          </a:xfrm>
          <a:prstGeom prst="rect">
            <a:avLst/>
          </a:prstGeom>
          <a:noFill/>
        </p:spPr>
        <p:txBody>
          <a:bodyPr wrap="square" rtlCol="0">
            <a:spAutoFit/>
          </a:bodyPr>
          <a:lstStyle/>
          <a:p>
            <a:pPr algn="l"/>
            <a:r>
              <a:rPr lang="en-GB" sz="3200" u="sng" dirty="0"/>
              <a:t>What PowFood Offers</a:t>
            </a:r>
            <a:endParaRPr lang="en-US" sz="3200" u="sng" dirty="0"/>
          </a:p>
        </p:txBody>
      </p:sp>
      <p:pic>
        <p:nvPicPr>
          <p:cNvPr id="10" name="Picture 10">
            <a:extLst>
              <a:ext uri="{FF2B5EF4-FFF2-40B4-BE49-F238E27FC236}">
                <a16:creationId xmlns:a16="http://schemas.microsoft.com/office/drawing/2014/main" id="{F7FD8BB0-8F11-6B30-794C-E2D2D878C058}"/>
              </a:ext>
            </a:extLst>
          </p:cNvPr>
          <p:cNvPicPr>
            <a:picLocks noChangeAspect="1"/>
          </p:cNvPicPr>
          <p:nvPr/>
        </p:nvPicPr>
        <p:blipFill>
          <a:blip r:embed="rId2"/>
          <a:stretch>
            <a:fillRect/>
          </a:stretch>
        </p:blipFill>
        <p:spPr>
          <a:xfrm>
            <a:off x="1726847" y="4875122"/>
            <a:ext cx="8738305" cy="1341092"/>
          </a:xfrm>
          <a:prstGeom prst="rect">
            <a:avLst/>
          </a:prstGeom>
        </p:spPr>
      </p:pic>
      <p:sp>
        <p:nvSpPr>
          <p:cNvPr id="12" name="TextBox 11">
            <a:extLst>
              <a:ext uri="{FF2B5EF4-FFF2-40B4-BE49-F238E27FC236}">
                <a16:creationId xmlns:a16="http://schemas.microsoft.com/office/drawing/2014/main" id="{4D3A4893-288D-1320-7F23-308DF1198F5A}"/>
              </a:ext>
            </a:extLst>
          </p:cNvPr>
          <p:cNvSpPr txBox="1"/>
          <p:nvPr/>
        </p:nvSpPr>
        <p:spPr>
          <a:xfrm>
            <a:off x="8607609" y="6406372"/>
            <a:ext cx="6103054" cy="369332"/>
          </a:xfrm>
          <a:prstGeom prst="rect">
            <a:avLst/>
          </a:prstGeom>
          <a:noFill/>
        </p:spPr>
        <p:txBody>
          <a:bodyPr wrap="square">
            <a:spAutoFit/>
          </a:bodyPr>
          <a:lstStyle/>
          <a:p>
            <a:r>
              <a:rPr lang="en-GB" b="0" i="0" dirty="0">
                <a:effectLst/>
                <a:latin typeface="UICTFontTextStyleBody"/>
              </a:rPr>
              <a:t> Pow food (2023)</a:t>
            </a:r>
            <a:endParaRPr lang="en-GB" dirty="0">
              <a:effectLst/>
              <a:latin typeface=".AppleSystemUIFont"/>
            </a:endParaRPr>
          </a:p>
        </p:txBody>
      </p:sp>
    </p:spTree>
    <p:extLst>
      <p:ext uri="{BB962C8B-B14F-4D97-AF65-F5344CB8AC3E}">
        <p14:creationId xmlns:p14="http://schemas.microsoft.com/office/powerpoint/2010/main" val="1789806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DE9D88-9E58-A2F0-E1F9-76811BDAFB52}"/>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39539179-99EE-E50D-807E-D8BDD8B380E2}"/>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B2430056-69FC-7D0D-D1BC-D02E35A574B1}"/>
              </a:ext>
            </a:extLst>
          </p:cNvPr>
          <p:cNvSpPr>
            <a:spLocks noGrp="1"/>
          </p:cNvSpPr>
          <p:nvPr>
            <p:ph type="sldNum" sz="quarter" idx="12"/>
          </p:nvPr>
        </p:nvSpPr>
        <p:spPr/>
        <p:txBody>
          <a:bodyPr/>
          <a:lstStyle/>
          <a:p>
            <a:pPr rtl="0"/>
            <a:fld id="{58FB4751-880F-D840-AAA9-3A15815CC996}" type="slidenum">
              <a:rPr lang="en-GB" smtClean="0"/>
              <a:t>11</a:t>
            </a:fld>
            <a:endParaRPr lang="en-GB" dirty="0"/>
          </a:p>
        </p:txBody>
      </p:sp>
      <p:pic>
        <p:nvPicPr>
          <p:cNvPr id="9" name="Picture 9">
            <a:extLst>
              <a:ext uri="{FF2B5EF4-FFF2-40B4-BE49-F238E27FC236}">
                <a16:creationId xmlns:a16="http://schemas.microsoft.com/office/drawing/2014/main" id="{0871DF93-BC9A-513B-E880-66E07A57CE2C}"/>
              </a:ext>
            </a:extLst>
          </p:cNvPr>
          <p:cNvPicPr>
            <a:picLocks noChangeAspect="1"/>
          </p:cNvPicPr>
          <p:nvPr/>
        </p:nvPicPr>
        <p:blipFill>
          <a:blip r:embed="rId2"/>
          <a:stretch>
            <a:fillRect/>
          </a:stretch>
        </p:blipFill>
        <p:spPr>
          <a:xfrm>
            <a:off x="0" y="-15916"/>
            <a:ext cx="6986872" cy="3444916"/>
          </a:xfrm>
          <a:prstGeom prst="rect">
            <a:avLst/>
          </a:prstGeom>
        </p:spPr>
      </p:pic>
      <p:pic>
        <p:nvPicPr>
          <p:cNvPr id="10" name="Picture 10">
            <a:extLst>
              <a:ext uri="{FF2B5EF4-FFF2-40B4-BE49-F238E27FC236}">
                <a16:creationId xmlns:a16="http://schemas.microsoft.com/office/drawing/2014/main" id="{C871295B-988E-88AF-F1DB-15F6F6F84C3B}"/>
              </a:ext>
            </a:extLst>
          </p:cNvPr>
          <p:cNvPicPr>
            <a:picLocks noChangeAspect="1"/>
          </p:cNvPicPr>
          <p:nvPr/>
        </p:nvPicPr>
        <p:blipFill>
          <a:blip r:embed="rId3"/>
          <a:stretch>
            <a:fillRect/>
          </a:stretch>
        </p:blipFill>
        <p:spPr>
          <a:xfrm>
            <a:off x="0" y="3429000"/>
            <a:ext cx="6986872" cy="1517063"/>
          </a:xfrm>
          <a:prstGeom prst="rect">
            <a:avLst/>
          </a:prstGeom>
        </p:spPr>
      </p:pic>
      <p:pic>
        <p:nvPicPr>
          <p:cNvPr id="12" name="Picture 12">
            <a:extLst>
              <a:ext uri="{FF2B5EF4-FFF2-40B4-BE49-F238E27FC236}">
                <a16:creationId xmlns:a16="http://schemas.microsoft.com/office/drawing/2014/main" id="{5374DF1E-504D-3AE8-FF86-F6F4CA6A9E5A}"/>
              </a:ext>
            </a:extLst>
          </p:cNvPr>
          <p:cNvPicPr>
            <a:picLocks noChangeAspect="1"/>
          </p:cNvPicPr>
          <p:nvPr/>
        </p:nvPicPr>
        <p:blipFill>
          <a:blip r:embed="rId4"/>
          <a:stretch>
            <a:fillRect/>
          </a:stretch>
        </p:blipFill>
        <p:spPr>
          <a:xfrm>
            <a:off x="0" y="4946062"/>
            <a:ext cx="7856585" cy="1911937"/>
          </a:xfrm>
          <a:prstGeom prst="rect">
            <a:avLst/>
          </a:prstGeom>
        </p:spPr>
      </p:pic>
      <p:pic>
        <p:nvPicPr>
          <p:cNvPr id="13" name="Picture 13">
            <a:extLst>
              <a:ext uri="{FF2B5EF4-FFF2-40B4-BE49-F238E27FC236}">
                <a16:creationId xmlns:a16="http://schemas.microsoft.com/office/drawing/2014/main" id="{63433AAB-B672-DE4D-526D-97B344079CF5}"/>
              </a:ext>
            </a:extLst>
          </p:cNvPr>
          <p:cNvPicPr>
            <a:picLocks noChangeAspect="1"/>
          </p:cNvPicPr>
          <p:nvPr/>
        </p:nvPicPr>
        <p:blipFill>
          <a:blip r:embed="rId5"/>
          <a:stretch>
            <a:fillRect/>
          </a:stretch>
        </p:blipFill>
        <p:spPr>
          <a:xfrm>
            <a:off x="6986872" y="-1682"/>
            <a:ext cx="5205128" cy="1964488"/>
          </a:xfrm>
          <a:prstGeom prst="rect">
            <a:avLst/>
          </a:prstGeom>
        </p:spPr>
      </p:pic>
      <p:pic>
        <p:nvPicPr>
          <p:cNvPr id="14" name="Picture 14">
            <a:extLst>
              <a:ext uri="{FF2B5EF4-FFF2-40B4-BE49-F238E27FC236}">
                <a16:creationId xmlns:a16="http://schemas.microsoft.com/office/drawing/2014/main" id="{9B4D4AF5-57C9-6EC6-DBEB-4A0DF6C10106}"/>
              </a:ext>
            </a:extLst>
          </p:cNvPr>
          <p:cNvPicPr>
            <a:picLocks noChangeAspect="1"/>
          </p:cNvPicPr>
          <p:nvPr/>
        </p:nvPicPr>
        <p:blipFill>
          <a:blip r:embed="rId6"/>
          <a:stretch>
            <a:fillRect/>
          </a:stretch>
        </p:blipFill>
        <p:spPr>
          <a:xfrm>
            <a:off x="6986872" y="1962806"/>
            <a:ext cx="5205128" cy="3364250"/>
          </a:xfrm>
          <a:prstGeom prst="rect">
            <a:avLst/>
          </a:prstGeom>
        </p:spPr>
      </p:pic>
    </p:spTree>
    <p:extLst>
      <p:ext uri="{BB962C8B-B14F-4D97-AF65-F5344CB8AC3E}">
        <p14:creationId xmlns:p14="http://schemas.microsoft.com/office/powerpoint/2010/main" val="3284531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86970" y="-389211"/>
            <a:ext cx="12105030" cy="2021379"/>
          </a:xfrm>
        </p:spPr>
        <p:txBody>
          <a:bodyPr rtlCol="0"/>
          <a:lstStyle>
            <a:defPPr>
              <a:defRPr lang="en-GB"/>
            </a:defPPr>
          </a:lstStyle>
          <a:p>
            <a:pPr algn="ctr" rtl="0"/>
            <a:r>
              <a:rPr lang="en-GB" sz="4000" dirty="0">
                <a:latin typeface="Sagona Book" panose="020F0502020204030204" pitchFamily="34" charset="0"/>
                <a:cs typeface="Sagona Book" panose="020F0502020204030204" pitchFamily="34" charset="0"/>
              </a:rPr>
              <a:t>Example of Food performance questionnaire outcome since the Taster date </a:t>
            </a:r>
            <a:endParaRPr lang="en-GB" sz="4000" dirty="0"/>
          </a:p>
        </p:txBody>
      </p:sp>
      <p:graphicFrame>
        <p:nvGraphicFramePr>
          <p:cNvPr id="8" name="Content Placeholder 5" descr="Bar chart">
            <a:extLst>
              <a:ext uri="{FF2B5EF4-FFF2-40B4-BE49-F238E27FC236}">
                <a16:creationId xmlns:a16="http://schemas.microsoft.com/office/drawing/2014/main" id="{19FBC95D-B600-B1AC-D5BA-3F204E3FE1DF}"/>
              </a:ext>
            </a:extLst>
          </p:cNvPr>
          <p:cNvGraphicFramePr>
            <a:graphicFrameLocks noGrp="1"/>
          </p:cNvGraphicFramePr>
          <p:nvPr>
            <p:ph idx="1"/>
            <p:extLst>
              <p:ext uri="{D42A27DB-BD31-4B8C-83A1-F6EECF244321}">
                <p14:modId xmlns:p14="http://schemas.microsoft.com/office/powerpoint/2010/main" val="2591432581"/>
              </p:ext>
            </p:extLst>
          </p:nvPr>
        </p:nvGraphicFramePr>
        <p:xfrm>
          <a:off x="576263" y="1901825"/>
          <a:ext cx="9668404" cy="4363508"/>
        </p:xfrm>
        <a:graphic>
          <a:graphicData uri="http://schemas.openxmlformats.org/drawingml/2006/chart">
            <c:chart xmlns:c="http://schemas.openxmlformats.org/drawingml/2006/chart" xmlns:r="http://schemas.openxmlformats.org/officeDocument/2006/relationships" r:id="rId3"/>
          </a:graphicData>
        </a:graphic>
      </p:graphicFrame>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12</a:t>
            </a:fld>
            <a:endParaRPr lang="en-GB" dirty="0"/>
          </a:p>
        </p:txBody>
      </p:sp>
      <p:sp>
        <p:nvSpPr>
          <p:cNvPr id="2" name="TextBox 1">
            <a:extLst>
              <a:ext uri="{FF2B5EF4-FFF2-40B4-BE49-F238E27FC236}">
                <a16:creationId xmlns:a16="http://schemas.microsoft.com/office/drawing/2014/main" id="{A01BF38B-E238-6726-6075-75F79617EA76}"/>
              </a:ext>
            </a:extLst>
          </p:cNvPr>
          <p:cNvSpPr txBox="1"/>
          <p:nvPr/>
        </p:nvSpPr>
        <p:spPr>
          <a:xfrm>
            <a:off x="958876" y="1717159"/>
            <a:ext cx="5137124" cy="369332"/>
          </a:xfrm>
          <a:prstGeom prst="rect">
            <a:avLst/>
          </a:prstGeom>
          <a:noFill/>
        </p:spPr>
        <p:txBody>
          <a:bodyPr wrap="square" rtlCol="0">
            <a:spAutoFit/>
          </a:bodyPr>
          <a:lstStyle/>
          <a:p>
            <a:pPr algn="l"/>
            <a:r>
              <a:rPr lang="en-GB" dirty="0"/>
              <a:t>How often do you visit the canteen?</a:t>
            </a:r>
            <a:endParaRPr lang="en-US" dirty="0"/>
          </a:p>
        </p:txBody>
      </p:sp>
      <p:sp>
        <p:nvSpPr>
          <p:cNvPr id="3" name="TextBox 2">
            <a:extLst>
              <a:ext uri="{FF2B5EF4-FFF2-40B4-BE49-F238E27FC236}">
                <a16:creationId xmlns:a16="http://schemas.microsoft.com/office/drawing/2014/main" id="{79DEF9F1-3534-739F-2ADE-57382F1A01D5}"/>
              </a:ext>
            </a:extLst>
          </p:cNvPr>
          <p:cNvSpPr txBox="1"/>
          <p:nvPr/>
        </p:nvSpPr>
        <p:spPr>
          <a:xfrm>
            <a:off x="7437179" y="2444567"/>
            <a:ext cx="1828800" cy="369332"/>
          </a:xfrm>
          <a:prstGeom prst="rect">
            <a:avLst/>
          </a:prstGeom>
          <a:noFill/>
        </p:spPr>
        <p:txBody>
          <a:bodyPr wrap="square" rtlCol="0">
            <a:spAutoFit/>
          </a:bodyPr>
          <a:lstStyle/>
          <a:p>
            <a:pPr algn="l"/>
            <a:r>
              <a:rPr lang="en-GB" dirty="0"/>
              <a:t>Very often</a:t>
            </a:r>
            <a:endParaRPr lang="en-US" dirty="0"/>
          </a:p>
        </p:txBody>
      </p:sp>
      <p:sp>
        <p:nvSpPr>
          <p:cNvPr id="6" name="TextBox 5">
            <a:extLst>
              <a:ext uri="{FF2B5EF4-FFF2-40B4-BE49-F238E27FC236}">
                <a16:creationId xmlns:a16="http://schemas.microsoft.com/office/drawing/2014/main" id="{48942FDE-0CBE-0190-8264-F0E947B895D1}"/>
              </a:ext>
            </a:extLst>
          </p:cNvPr>
          <p:cNvSpPr txBox="1"/>
          <p:nvPr/>
        </p:nvSpPr>
        <p:spPr>
          <a:xfrm>
            <a:off x="7437179" y="1988530"/>
            <a:ext cx="3016333" cy="369332"/>
          </a:xfrm>
          <a:prstGeom prst="rect">
            <a:avLst/>
          </a:prstGeom>
          <a:noFill/>
        </p:spPr>
        <p:txBody>
          <a:bodyPr wrap="square" rtlCol="0">
            <a:spAutoFit/>
          </a:bodyPr>
          <a:lstStyle/>
          <a:p>
            <a:pPr algn="l"/>
            <a:r>
              <a:rPr lang="en-GB" dirty="0"/>
              <a:t>Sometimes</a:t>
            </a:r>
            <a:endParaRPr lang="en-US" dirty="0"/>
          </a:p>
        </p:txBody>
      </p:sp>
      <p:sp>
        <p:nvSpPr>
          <p:cNvPr id="10" name="TextBox 9">
            <a:extLst>
              <a:ext uri="{FF2B5EF4-FFF2-40B4-BE49-F238E27FC236}">
                <a16:creationId xmlns:a16="http://schemas.microsoft.com/office/drawing/2014/main" id="{5666C4A4-7405-5D5B-012C-F8999396D12E}"/>
              </a:ext>
            </a:extLst>
          </p:cNvPr>
          <p:cNvSpPr txBox="1"/>
          <p:nvPr/>
        </p:nvSpPr>
        <p:spPr>
          <a:xfrm>
            <a:off x="958876" y="2629233"/>
            <a:ext cx="5906347" cy="369332"/>
          </a:xfrm>
          <a:prstGeom prst="rect">
            <a:avLst/>
          </a:prstGeom>
          <a:noFill/>
        </p:spPr>
        <p:txBody>
          <a:bodyPr wrap="square" rtlCol="0">
            <a:spAutoFit/>
          </a:bodyPr>
          <a:lstStyle/>
          <a:p>
            <a:pPr algn="l"/>
            <a:r>
              <a:rPr lang="en-GB" dirty="0"/>
              <a:t>Before taster date how often did you visit the canteen?</a:t>
            </a:r>
            <a:endParaRPr lang="en-US" dirty="0"/>
          </a:p>
        </p:txBody>
      </p:sp>
      <p:sp>
        <p:nvSpPr>
          <p:cNvPr id="11" name="TextBox 10">
            <a:extLst>
              <a:ext uri="{FF2B5EF4-FFF2-40B4-BE49-F238E27FC236}">
                <a16:creationId xmlns:a16="http://schemas.microsoft.com/office/drawing/2014/main" id="{04CE6F5F-49E1-FCDC-B6DF-1457315A5FB5}"/>
              </a:ext>
            </a:extLst>
          </p:cNvPr>
          <p:cNvSpPr txBox="1"/>
          <p:nvPr/>
        </p:nvSpPr>
        <p:spPr>
          <a:xfrm>
            <a:off x="7437179" y="3273282"/>
            <a:ext cx="1917865" cy="369332"/>
          </a:xfrm>
          <a:prstGeom prst="rect">
            <a:avLst/>
          </a:prstGeom>
          <a:noFill/>
        </p:spPr>
        <p:txBody>
          <a:bodyPr wrap="square" rtlCol="0">
            <a:spAutoFit/>
          </a:bodyPr>
          <a:lstStyle/>
          <a:p>
            <a:pPr algn="l"/>
            <a:r>
              <a:rPr lang="en-GB" dirty="0"/>
              <a:t>Once a week</a:t>
            </a:r>
            <a:endParaRPr lang="en-US" dirty="0"/>
          </a:p>
        </p:txBody>
      </p:sp>
      <p:sp>
        <p:nvSpPr>
          <p:cNvPr id="12" name="TextBox 11">
            <a:extLst>
              <a:ext uri="{FF2B5EF4-FFF2-40B4-BE49-F238E27FC236}">
                <a16:creationId xmlns:a16="http://schemas.microsoft.com/office/drawing/2014/main" id="{33FFE89B-B1B5-2D71-3B8A-A3F29B1AFA70}"/>
              </a:ext>
            </a:extLst>
          </p:cNvPr>
          <p:cNvSpPr txBox="1"/>
          <p:nvPr/>
        </p:nvSpPr>
        <p:spPr>
          <a:xfrm>
            <a:off x="7437179" y="2957164"/>
            <a:ext cx="4583289" cy="369332"/>
          </a:xfrm>
          <a:prstGeom prst="rect">
            <a:avLst/>
          </a:prstGeom>
          <a:noFill/>
        </p:spPr>
        <p:txBody>
          <a:bodyPr wrap="square" rtlCol="0">
            <a:spAutoFit/>
          </a:bodyPr>
          <a:lstStyle/>
          <a:p>
            <a:pPr algn="l"/>
            <a:r>
              <a:rPr lang="en-GB" dirty="0"/>
              <a:t>No more than 2 times a week</a:t>
            </a:r>
            <a:endParaRPr lang="en-US" dirty="0"/>
          </a:p>
        </p:txBody>
      </p:sp>
      <p:sp>
        <p:nvSpPr>
          <p:cNvPr id="13" name="TextBox 12">
            <a:extLst>
              <a:ext uri="{FF2B5EF4-FFF2-40B4-BE49-F238E27FC236}">
                <a16:creationId xmlns:a16="http://schemas.microsoft.com/office/drawing/2014/main" id="{C6B91813-114E-20F2-3A60-EB21FDCA2A18}"/>
              </a:ext>
            </a:extLst>
          </p:cNvPr>
          <p:cNvSpPr txBox="1"/>
          <p:nvPr/>
        </p:nvSpPr>
        <p:spPr>
          <a:xfrm>
            <a:off x="958876" y="4359715"/>
            <a:ext cx="9668404" cy="369332"/>
          </a:xfrm>
          <a:prstGeom prst="rect">
            <a:avLst/>
          </a:prstGeom>
          <a:noFill/>
        </p:spPr>
        <p:txBody>
          <a:bodyPr wrap="square" rtlCol="0">
            <a:spAutoFit/>
          </a:bodyPr>
          <a:lstStyle/>
          <a:p>
            <a:pPr algn="l"/>
            <a:r>
              <a:rPr lang="en-GB" dirty="0"/>
              <a:t>Would you rate  your stress level 6 and above before the taster week?</a:t>
            </a:r>
            <a:endParaRPr lang="en-US" dirty="0"/>
          </a:p>
        </p:txBody>
      </p:sp>
      <p:sp>
        <p:nvSpPr>
          <p:cNvPr id="14" name="TextBox 13">
            <a:extLst>
              <a:ext uri="{FF2B5EF4-FFF2-40B4-BE49-F238E27FC236}">
                <a16:creationId xmlns:a16="http://schemas.microsoft.com/office/drawing/2014/main" id="{CB70CE96-26B5-153B-2C46-2BD8272A6297}"/>
              </a:ext>
            </a:extLst>
          </p:cNvPr>
          <p:cNvSpPr txBox="1"/>
          <p:nvPr/>
        </p:nvSpPr>
        <p:spPr>
          <a:xfrm>
            <a:off x="8638012" y="4636714"/>
            <a:ext cx="1669512" cy="369332"/>
          </a:xfrm>
          <a:prstGeom prst="rect">
            <a:avLst/>
          </a:prstGeom>
          <a:noFill/>
        </p:spPr>
        <p:txBody>
          <a:bodyPr wrap="square" rtlCol="0">
            <a:spAutoFit/>
          </a:bodyPr>
          <a:lstStyle/>
          <a:p>
            <a:pPr algn="l"/>
            <a:r>
              <a:rPr lang="en-GB" dirty="0"/>
              <a:t>Yes </a:t>
            </a:r>
            <a:endParaRPr lang="en-US" dirty="0"/>
          </a:p>
        </p:txBody>
      </p:sp>
      <p:sp>
        <p:nvSpPr>
          <p:cNvPr id="15" name="TextBox 14">
            <a:extLst>
              <a:ext uri="{FF2B5EF4-FFF2-40B4-BE49-F238E27FC236}">
                <a16:creationId xmlns:a16="http://schemas.microsoft.com/office/drawing/2014/main" id="{AA9AD90D-2C18-F1BC-2DF7-E3EE8ED210EC}"/>
              </a:ext>
            </a:extLst>
          </p:cNvPr>
          <p:cNvSpPr txBox="1"/>
          <p:nvPr/>
        </p:nvSpPr>
        <p:spPr>
          <a:xfrm>
            <a:off x="8638012" y="4991449"/>
            <a:ext cx="1828800" cy="369332"/>
          </a:xfrm>
          <a:prstGeom prst="rect">
            <a:avLst/>
          </a:prstGeom>
          <a:noFill/>
        </p:spPr>
        <p:txBody>
          <a:bodyPr wrap="square" rtlCol="0">
            <a:spAutoFit/>
          </a:bodyPr>
          <a:lstStyle/>
          <a:p>
            <a:pPr algn="l"/>
            <a:r>
              <a:rPr lang="en-GB" dirty="0"/>
              <a:t>No</a:t>
            </a:r>
            <a:endParaRPr lang="en-US" dirty="0"/>
          </a:p>
        </p:txBody>
      </p:sp>
      <p:sp>
        <p:nvSpPr>
          <p:cNvPr id="16" name="TextBox 15">
            <a:extLst>
              <a:ext uri="{FF2B5EF4-FFF2-40B4-BE49-F238E27FC236}">
                <a16:creationId xmlns:a16="http://schemas.microsoft.com/office/drawing/2014/main" id="{4FBD1453-986C-DEBF-6036-FD129EAA5E8A}"/>
              </a:ext>
            </a:extLst>
          </p:cNvPr>
          <p:cNvSpPr txBox="1"/>
          <p:nvPr/>
        </p:nvSpPr>
        <p:spPr>
          <a:xfrm>
            <a:off x="958876" y="3549960"/>
            <a:ext cx="7264400" cy="369332"/>
          </a:xfrm>
          <a:prstGeom prst="rect">
            <a:avLst/>
          </a:prstGeom>
          <a:noFill/>
        </p:spPr>
        <p:txBody>
          <a:bodyPr wrap="square" rtlCol="0">
            <a:spAutoFit/>
          </a:bodyPr>
          <a:lstStyle/>
          <a:p>
            <a:pPr algn="l"/>
            <a:r>
              <a:rPr lang="en-GB" dirty="0"/>
              <a:t>Would you currently prefer to bring your own lunch or eat at the canteen</a:t>
            </a:r>
            <a:endParaRPr lang="en-US" dirty="0"/>
          </a:p>
        </p:txBody>
      </p:sp>
      <p:sp>
        <p:nvSpPr>
          <p:cNvPr id="17" name="TextBox 16">
            <a:extLst>
              <a:ext uri="{FF2B5EF4-FFF2-40B4-BE49-F238E27FC236}">
                <a16:creationId xmlns:a16="http://schemas.microsoft.com/office/drawing/2014/main" id="{7B584D84-13D2-6F04-57E7-314E5EF31D1C}"/>
              </a:ext>
            </a:extLst>
          </p:cNvPr>
          <p:cNvSpPr txBox="1"/>
          <p:nvPr/>
        </p:nvSpPr>
        <p:spPr>
          <a:xfrm>
            <a:off x="7437179" y="3780704"/>
            <a:ext cx="1828800" cy="369332"/>
          </a:xfrm>
          <a:prstGeom prst="rect">
            <a:avLst/>
          </a:prstGeom>
          <a:noFill/>
        </p:spPr>
        <p:txBody>
          <a:bodyPr wrap="square" rtlCol="0">
            <a:spAutoFit/>
          </a:bodyPr>
          <a:lstStyle/>
          <a:p>
            <a:pPr algn="l"/>
            <a:r>
              <a:rPr lang="en-GB" dirty="0"/>
              <a:t>Eat at the canteen </a:t>
            </a:r>
            <a:endParaRPr lang="en-US" dirty="0"/>
          </a:p>
        </p:txBody>
      </p:sp>
      <p:sp>
        <p:nvSpPr>
          <p:cNvPr id="18" name="TextBox 17">
            <a:extLst>
              <a:ext uri="{FF2B5EF4-FFF2-40B4-BE49-F238E27FC236}">
                <a16:creationId xmlns:a16="http://schemas.microsoft.com/office/drawing/2014/main" id="{B7F0711E-FAE6-4FB5-7480-9C2E479A00F0}"/>
              </a:ext>
            </a:extLst>
          </p:cNvPr>
          <p:cNvSpPr txBox="1"/>
          <p:nvPr/>
        </p:nvSpPr>
        <p:spPr>
          <a:xfrm>
            <a:off x="7437179" y="4065108"/>
            <a:ext cx="1828800" cy="369332"/>
          </a:xfrm>
          <a:prstGeom prst="rect">
            <a:avLst/>
          </a:prstGeom>
          <a:noFill/>
        </p:spPr>
        <p:txBody>
          <a:bodyPr wrap="square" rtlCol="0">
            <a:spAutoFit/>
          </a:bodyPr>
          <a:lstStyle/>
          <a:p>
            <a:pPr algn="l"/>
            <a:r>
              <a:rPr lang="en-GB" dirty="0"/>
              <a:t>Bring lunch </a:t>
            </a:r>
            <a:endParaRPr lang="en-US" dirty="0"/>
          </a:p>
        </p:txBody>
      </p:sp>
    </p:spTree>
    <p:extLst>
      <p:ext uri="{BB962C8B-B14F-4D97-AF65-F5344CB8AC3E}">
        <p14:creationId xmlns:p14="http://schemas.microsoft.com/office/powerpoint/2010/main" val="1699088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1005840" y="224310"/>
            <a:ext cx="10515600" cy="676656"/>
          </a:xfrm>
        </p:spPr>
        <p:txBody>
          <a:bodyPr rtlCol="0"/>
          <a:lstStyle>
            <a:defPPr>
              <a:defRPr lang="en-GB"/>
            </a:defPPr>
          </a:lstStyle>
          <a:p>
            <a:pPr rtl="0"/>
            <a:r>
              <a:rPr lang="en-GB" dirty="0"/>
              <a:t>Plan for launch date </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3865727269"/>
              </p:ext>
            </p:extLst>
          </p:nvPr>
        </p:nvGraphicFramePr>
        <p:xfrm>
          <a:off x="232457" y="661499"/>
          <a:ext cx="11727085" cy="5422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rtlCol="0"/>
          <a:lstStyle>
            <a:defPPr>
              <a:defRPr lang="en-GB"/>
            </a:defPPr>
          </a:lstStyle>
          <a:p>
            <a:pPr rtl="0"/>
            <a:r>
              <a:rPr lang="en-GB"/>
              <a:t>20XX</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13</a:t>
            </a:fld>
            <a:endParaRPr lang="en-GB" dirty="0"/>
          </a:p>
        </p:txBody>
      </p:sp>
    </p:spTree>
    <p:extLst>
      <p:ext uri="{BB962C8B-B14F-4D97-AF65-F5344CB8AC3E}">
        <p14:creationId xmlns:p14="http://schemas.microsoft.com/office/powerpoint/2010/main" val="1234133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9144000" cy="676656"/>
          </a:xfrm>
        </p:spPr>
        <p:txBody>
          <a:bodyPr rtlCol="0"/>
          <a:lstStyle>
            <a:defPPr>
              <a:defRPr lang="en-GB"/>
            </a:defPPr>
          </a:lstStyle>
          <a:p>
            <a:pPr rtl="0"/>
            <a:r>
              <a:rPr lang="en-GB"/>
              <a:t>timeline</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p:txBody>
          <a:bodyPr rtlCol="0"/>
          <a:lstStyle>
            <a:defPPr>
              <a:defRPr lang="en-GB"/>
            </a:defPPr>
          </a:lstStyle>
          <a:p>
            <a:pPr rtl="0"/>
            <a:r>
              <a:rPr lang="en-GB" dirty="0"/>
              <a:t>March 2023</a:t>
            </a:r>
          </a:p>
          <a:p>
            <a:pPr lvl="1" rtl="0"/>
            <a:r>
              <a:rPr lang="en-GB" dirty="0"/>
              <a:t>Project initiated </a:t>
            </a:r>
          </a:p>
          <a:p>
            <a:pPr rtl="0"/>
            <a:endParaRPr lang="en-GB" dirty="0"/>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rtlCol="0"/>
          <a:lstStyle>
            <a:defPPr>
              <a:defRPr lang="en-GB"/>
            </a:defPPr>
          </a:lstStyle>
          <a:p>
            <a:pPr rtl="0"/>
            <a:r>
              <a:rPr lang="en-GB" dirty="0"/>
              <a:t>March 2023</a:t>
            </a:r>
          </a:p>
          <a:p>
            <a:pPr lvl="1" rtl="0"/>
            <a:r>
              <a:rPr lang="en-GB" dirty="0"/>
              <a:t>Food suppliers contacted taster date set</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pPr rtl="0"/>
            <a:r>
              <a:rPr lang="en-GB" dirty="0"/>
              <a:t>March 2023</a:t>
            </a:r>
          </a:p>
          <a:p>
            <a:pPr lvl="1" rtl="0"/>
            <a:r>
              <a:rPr lang="en-GB" dirty="0"/>
              <a:t>Taster date fulfilled staff/ employees including bosses were all happy </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rtlCol="0"/>
          <a:lstStyle>
            <a:defPPr>
              <a:defRPr lang="en-GB"/>
            </a:defPPr>
          </a:lstStyle>
          <a:p>
            <a:pPr rtl="0"/>
            <a:r>
              <a:rPr lang="en-GB" dirty="0"/>
              <a:t>April 2023</a:t>
            </a:r>
          </a:p>
          <a:p>
            <a:pPr lvl="1" rtl="0"/>
            <a:r>
              <a:rPr lang="en-GB" dirty="0"/>
              <a:t>Game consoles donated by a member of staff later on so was a brand new tennis table </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pPr rtl="0"/>
            <a:r>
              <a:rPr lang="en-GB" dirty="0"/>
              <a:t>April 2023</a:t>
            </a:r>
          </a:p>
          <a:p>
            <a:pPr lvl="1" rtl="0"/>
            <a:r>
              <a:rPr lang="en-GB" dirty="0"/>
              <a:t>Awaiting they yes to hire the food supplier and canteen staff</a:t>
            </a:r>
          </a:p>
        </p:txBody>
      </p:sp>
    </p:spTree>
    <p:extLst>
      <p:ext uri="{BB962C8B-B14F-4D97-AF65-F5344CB8AC3E}">
        <p14:creationId xmlns:p14="http://schemas.microsoft.com/office/powerpoint/2010/main" val="327257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rtlCol="0"/>
          <a:lstStyle>
            <a:defPPr>
              <a:defRPr lang="en-GB"/>
            </a:defPPr>
          </a:lstStyle>
          <a:p>
            <a:pPr rtl="0"/>
            <a:r>
              <a:rPr lang="en-GB"/>
              <a:t>areas of focus</a:t>
            </a:r>
          </a:p>
        </p:txBody>
      </p:sp>
      <p:sp>
        <p:nvSpPr>
          <p:cNvPr id="8" name="Date Placeholder 7">
            <a:extLst>
              <a:ext uri="{FF2B5EF4-FFF2-40B4-BE49-F238E27FC236}">
                <a16:creationId xmlns:a16="http://schemas.microsoft.com/office/drawing/2014/main" id="{3B8B492D-0778-C859-9200-08161ABEBFE5}"/>
              </a:ext>
            </a:extLst>
          </p:cNvPr>
          <p:cNvSpPr>
            <a:spLocks noGrp="1"/>
          </p:cNvSpPr>
          <p:nvPr>
            <p:ph type="dt" sz="half" idx="10"/>
          </p:nvPr>
        </p:nvSpPr>
        <p:spPr/>
        <p:txBody>
          <a:bodyPr rtlCol="0"/>
          <a:lstStyle>
            <a:defPPr>
              <a:defRPr lang="en-GB"/>
            </a:defPPr>
          </a:lstStyle>
          <a:p>
            <a:pPr rtl="0"/>
            <a:r>
              <a:rPr lang="en-GB"/>
              <a:t>20XX</a:t>
            </a:r>
          </a:p>
        </p:txBody>
      </p:sp>
      <p:sp>
        <p:nvSpPr>
          <p:cNvPr id="9" name="Footer Placeholder 8">
            <a:extLst>
              <a:ext uri="{FF2B5EF4-FFF2-40B4-BE49-F238E27FC236}">
                <a16:creationId xmlns:a16="http://schemas.microsoft.com/office/drawing/2014/main" id="{B1185DEE-1419-7DB6-949B-929195894BC8}"/>
              </a:ext>
            </a:extLst>
          </p:cNvPr>
          <p:cNvSpPr>
            <a:spLocks noGrp="1"/>
          </p:cNvSpPr>
          <p:nvPr>
            <p:ph type="ftr" sz="quarter" idx="11"/>
          </p:nvPr>
        </p:nvSpPr>
        <p:spPr/>
        <p:txBody>
          <a:bodyPr rtlCol="0"/>
          <a:lstStyle>
            <a:defPPr>
              <a:defRPr lang="en-GB"/>
            </a:defPPr>
          </a:lstStyle>
          <a:p>
            <a:pPr rtl="0"/>
            <a:r>
              <a:rPr lang="en-GB"/>
              <a:t>presentation title</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15</a:t>
            </a:fld>
            <a:endParaRPr lang="en-GB" dirty="0"/>
          </a:p>
        </p:txBody>
      </p:sp>
      <p:sp>
        <p:nvSpPr>
          <p:cNvPr id="11" name="Text Placeholder 10">
            <a:extLst>
              <a:ext uri="{FF2B5EF4-FFF2-40B4-BE49-F238E27FC236}">
                <a16:creationId xmlns:a16="http://schemas.microsoft.com/office/drawing/2014/main" id="{DACF962D-9337-D956-1601-84EE773AE487}"/>
              </a:ext>
            </a:extLst>
          </p:cNvPr>
          <p:cNvSpPr>
            <a:spLocks noGrp="1"/>
          </p:cNvSpPr>
          <p:nvPr>
            <p:ph type="body" idx="1"/>
          </p:nvPr>
        </p:nvSpPr>
        <p:spPr/>
        <p:txBody>
          <a:bodyPr>
            <a:normAutofit fontScale="70000" lnSpcReduction="20000"/>
          </a:bodyPr>
          <a:lstStyle/>
          <a:p>
            <a:r>
              <a:rPr lang="en-GB" dirty="0"/>
              <a:t>Investment for the food supplier and the staff who will manage the canteen </a:t>
            </a:r>
            <a:endParaRPr lang="en-US" dirty="0"/>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p:txBody>
          <a:bodyPr rtlCol="0">
            <a:normAutofit fontScale="92500" lnSpcReduction="10000"/>
          </a:bodyPr>
          <a:lstStyle>
            <a:defPPr>
              <a:defRPr lang="en-GB"/>
            </a:defPPr>
          </a:lstStyle>
          <a:p>
            <a:pPr rtl="0"/>
            <a:r>
              <a:rPr lang="en-GB" dirty="0"/>
              <a:t>Develop winning strategies to keep ahead of the competition</a:t>
            </a:r>
          </a:p>
          <a:p>
            <a:pPr rtl="0"/>
            <a:r>
              <a:rPr lang="en-GB" dirty="0"/>
              <a:t>Capitalise on hiring companies that will hire staff I.e manager, someone 1 or 2 persons to serve the food and a cleaner to keep the canteen clean.</a:t>
            </a:r>
          </a:p>
          <a:p>
            <a:pPr rtl="0"/>
            <a:endParaRPr lang="en-GB" dirty="0"/>
          </a:p>
          <a:p>
            <a:pPr rtl="0"/>
            <a:endParaRPr lang="en-GB" dirty="0"/>
          </a:p>
        </p:txBody>
      </p:sp>
    </p:spTree>
    <p:extLst>
      <p:ext uri="{BB962C8B-B14F-4D97-AF65-F5344CB8AC3E}">
        <p14:creationId xmlns:p14="http://schemas.microsoft.com/office/powerpoint/2010/main" val="2759600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8" name="Freeform: Shape 17">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a:extLst>
              <a:ext uri="{FF2B5EF4-FFF2-40B4-BE49-F238E27FC236}">
                <a16:creationId xmlns:a16="http://schemas.microsoft.com/office/drawing/2014/main" id="{EDDA8908-E9F4-5976-2543-6439FFFE4E03}"/>
              </a:ext>
            </a:extLst>
          </p:cNvPr>
          <p:cNvSpPr>
            <a:spLocks noGrp="1"/>
          </p:cNvSpPr>
          <p:nvPr>
            <p:ph type="dt" sz="half" idx="10"/>
          </p:nvPr>
        </p:nvSpPr>
        <p:spPr>
          <a:xfrm>
            <a:off x="643467" y="6356350"/>
            <a:ext cx="2743200" cy="365125"/>
          </a:xfrm>
        </p:spPr>
        <p:txBody>
          <a:bodyPr vert="horz" lIns="91440" tIns="45720" rIns="91440" bIns="45720" rtlCol="0" anchor="ctr">
            <a:normAutofit/>
          </a:bodyPr>
          <a:lstStyle/>
          <a:p>
            <a:pPr>
              <a:spcAft>
                <a:spcPts val="600"/>
              </a:spcAft>
            </a:pPr>
            <a:r>
              <a:rPr lang="en-US" sz="1200">
                <a:solidFill>
                  <a:schemeClr val="tx1">
                    <a:tint val="75000"/>
                  </a:schemeClr>
                </a:solidFill>
              </a:rPr>
              <a:t>20XX</a:t>
            </a:r>
          </a:p>
        </p:txBody>
      </p:sp>
      <p:sp>
        <p:nvSpPr>
          <p:cNvPr id="23" name="Isosceles Triangle 22">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a:extLst>
              <a:ext uri="{FF2B5EF4-FFF2-40B4-BE49-F238E27FC236}">
                <a16:creationId xmlns:a16="http://schemas.microsoft.com/office/drawing/2014/main" id="{45929684-2A19-3B3D-8FB1-F6290256263E}"/>
              </a:ext>
            </a:extLst>
          </p:cNvPr>
          <p:cNvPicPr>
            <a:picLocks noChangeAspect="1"/>
          </p:cNvPicPr>
          <p:nvPr/>
        </p:nvPicPr>
        <p:blipFill>
          <a:blip r:embed="rId2"/>
          <a:stretch>
            <a:fillRect/>
          </a:stretch>
        </p:blipFill>
        <p:spPr>
          <a:xfrm>
            <a:off x="565859" y="463840"/>
            <a:ext cx="6595533" cy="5029095"/>
          </a:xfrm>
          <a:prstGeom prst="rect">
            <a:avLst/>
          </a:prstGeom>
          <a:ln>
            <a:noFill/>
          </a:ln>
        </p:spPr>
      </p:pic>
      <p:sp>
        <p:nvSpPr>
          <p:cNvPr id="4" name="Footer Placeholder 3">
            <a:extLst>
              <a:ext uri="{FF2B5EF4-FFF2-40B4-BE49-F238E27FC236}">
                <a16:creationId xmlns:a16="http://schemas.microsoft.com/office/drawing/2014/main" id="{73D8DDA6-C572-00D0-12D6-4545455423D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tx1">
                    <a:tint val="75000"/>
                  </a:schemeClr>
                </a:solidFill>
                <a:latin typeface="+mn-lt"/>
                <a:ea typeface="+mn-ea"/>
                <a:cs typeface="+mn-cs"/>
              </a:rPr>
              <a:t>presentation title</a:t>
            </a:r>
          </a:p>
        </p:txBody>
      </p:sp>
      <p:sp>
        <p:nvSpPr>
          <p:cNvPr id="5" name="Slide Number Placeholder 4">
            <a:extLst>
              <a:ext uri="{FF2B5EF4-FFF2-40B4-BE49-F238E27FC236}">
                <a16:creationId xmlns:a16="http://schemas.microsoft.com/office/drawing/2014/main" id="{1C9CA604-FB44-D5EA-BFC9-FDC2FE9D15B6}"/>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58FB4751-880F-D840-AAA9-3A15815CC996}" type="slidenum">
              <a:rPr lang="en-US" sz="1200" smtClean="0">
                <a:solidFill>
                  <a:schemeClr val="tx1">
                    <a:tint val="75000"/>
                  </a:schemeClr>
                </a:solidFill>
              </a:rPr>
              <a:pPr>
                <a:spcAft>
                  <a:spcPts val="600"/>
                </a:spcAft>
              </a:pPr>
              <a:t>16</a:t>
            </a:fld>
            <a:endParaRPr lang="en-US" sz="1200">
              <a:solidFill>
                <a:schemeClr val="tx1">
                  <a:tint val="75000"/>
                </a:schemeClr>
              </a:solidFill>
            </a:endParaRPr>
          </a:p>
        </p:txBody>
      </p:sp>
      <p:sp>
        <p:nvSpPr>
          <p:cNvPr id="12" name="TextBox 11">
            <a:extLst>
              <a:ext uri="{FF2B5EF4-FFF2-40B4-BE49-F238E27FC236}">
                <a16:creationId xmlns:a16="http://schemas.microsoft.com/office/drawing/2014/main" id="{029D50F5-2C15-A88A-34BC-B6B2F629B1E0}"/>
              </a:ext>
            </a:extLst>
          </p:cNvPr>
          <p:cNvSpPr txBox="1"/>
          <p:nvPr/>
        </p:nvSpPr>
        <p:spPr>
          <a:xfrm>
            <a:off x="5167935" y="5530673"/>
            <a:ext cx="2422428" cy="369332"/>
          </a:xfrm>
          <a:prstGeom prst="rect">
            <a:avLst/>
          </a:prstGeom>
          <a:noFill/>
        </p:spPr>
        <p:txBody>
          <a:bodyPr wrap="square">
            <a:spAutoFit/>
          </a:bodyPr>
          <a:lstStyle/>
          <a:p>
            <a:r>
              <a:rPr lang="en-GB" b="0" i="0" u="none" strike="noStrike" dirty="0">
                <a:solidFill>
                  <a:srgbClr val="000000"/>
                </a:solidFill>
                <a:effectLst/>
                <a:latin typeface="-webkit-standard"/>
              </a:rPr>
              <a:t>             Forbes(2022)</a:t>
            </a:r>
            <a:endParaRPr lang="en-US" dirty="0"/>
          </a:p>
        </p:txBody>
      </p:sp>
      <p:sp>
        <p:nvSpPr>
          <p:cNvPr id="13" name="TextBox 12">
            <a:extLst>
              <a:ext uri="{FF2B5EF4-FFF2-40B4-BE49-F238E27FC236}">
                <a16:creationId xmlns:a16="http://schemas.microsoft.com/office/drawing/2014/main" id="{51086446-6370-C90F-A206-EAD55F8EF577}"/>
              </a:ext>
            </a:extLst>
          </p:cNvPr>
          <p:cNvSpPr txBox="1"/>
          <p:nvPr/>
        </p:nvSpPr>
        <p:spPr>
          <a:xfrm>
            <a:off x="4550349" y="1684265"/>
            <a:ext cx="1828800" cy="369332"/>
          </a:xfrm>
          <a:prstGeom prst="rect">
            <a:avLst/>
          </a:prstGeom>
          <a:noFill/>
        </p:spPr>
        <p:txBody>
          <a:bodyPr wrap="square" rtlCol="0">
            <a:spAutoFit/>
          </a:bodyPr>
          <a:lstStyle/>
          <a:p>
            <a:pPr algn="l"/>
            <a:r>
              <a:rPr lang="en-GB" b="1" dirty="0"/>
              <a:t>Canteen staff </a:t>
            </a:r>
            <a:endParaRPr lang="en-US" b="1" dirty="0"/>
          </a:p>
        </p:txBody>
      </p:sp>
      <p:sp>
        <p:nvSpPr>
          <p:cNvPr id="14" name="TextBox 13">
            <a:extLst>
              <a:ext uri="{FF2B5EF4-FFF2-40B4-BE49-F238E27FC236}">
                <a16:creationId xmlns:a16="http://schemas.microsoft.com/office/drawing/2014/main" id="{A7A8DFE6-705A-9428-5270-7A3000164682}"/>
              </a:ext>
            </a:extLst>
          </p:cNvPr>
          <p:cNvSpPr txBox="1"/>
          <p:nvPr/>
        </p:nvSpPr>
        <p:spPr>
          <a:xfrm>
            <a:off x="1265981" y="1525577"/>
            <a:ext cx="1972737" cy="646331"/>
          </a:xfrm>
          <a:prstGeom prst="rect">
            <a:avLst/>
          </a:prstGeom>
          <a:noFill/>
        </p:spPr>
        <p:txBody>
          <a:bodyPr wrap="square" rtlCol="0">
            <a:spAutoFit/>
          </a:bodyPr>
          <a:lstStyle/>
          <a:p>
            <a:pPr algn="l"/>
            <a:r>
              <a:rPr lang="en-GB" b="1" dirty="0"/>
              <a:t>Staff/employees/bosses and staff</a:t>
            </a:r>
            <a:endParaRPr lang="en-US" b="1" dirty="0"/>
          </a:p>
        </p:txBody>
      </p:sp>
      <p:sp>
        <p:nvSpPr>
          <p:cNvPr id="16" name="TextBox 15">
            <a:extLst>
              <a:ext uri="{FF2B5EF4-FFF2-40B4-BE49-F238E27FC236}">
                <a16:creationId xmlns:a16="http://schemas.microsoft.com/office/drawing/2014/main" id="{E8C5FE68-0486-CF85-B693-4C37926B3B59}"/>
              </a:ext>
            </a:extLst>
          </p:cNvPr>
          <p:cNvSpPr txBox="1"/>
          <p:nvPr/>
        </p:nvSpPr>
        <p:spPr>
          <a:xfrm>
            <a:off x="1100667" y="3233645"/>
            <a:ext cx="1828800" cy="923330"/>
          </a:xfrm>
          <a:prstGeom prst="rect">
            <a:avLst/>
          </a:prstGeom>
          <a:noFill/>
        </p:spPr>
        <p:txBody>
          <a:bodyPr wrap="square" rtlCol="0">
            <a:spAutoFit/>
          </a:bodyPr>
          <a:lstStyle/>
          <a:p>
            <a:pPr algn="l"/>
            <a:r>
              <a:rPr lang="en-GB" dirty="0"/>
              <a:t>Canteen progression </a:t>
            </a:r>
          </a:p>
          <a:p>
            <a:pPr algn="l"/>
            <a:r>
              <a:rPr lang="en-GB" dirty="0"/>
              <a:t>Games area</a:t>
            </a:r>
            <a:endParaRPr lang="en-US" dirty="0"/>
          </a:p>
        </p:txBody>
      </p:sp>
      <p:sp>
        <p:nvSpPr>
          <p:cNvPr id="20" name="TextBox 19">
            <a:extLst>
              <a:ext uri="{FF2B5EF4-FFF2-40B4-BE49-F238E27FC236}">
                <a16:creationId xmlns:a16="http://schemas.microsoft.com/office/drawing/2014/main" id="{AD357F8E-55A8-EC01-6A0B-EA96E74E374D}"/>
              </a:ext>
            </a:extLst>
          </p:cNvPr>
          <p:cNvSpPr txBox="1"/>
          <p:nvPr/>
        </p:nvSpPr>
        <p:spPr>
          <a:xfrm>
            <a:off x="4895146" y="3835228"/>
            <a:ext cx="2401708" cy="643494"/>
          </a:xfrm>
          <a:prstGeom prst="rect">
            <a:avLst/>
          </a:prstGeom>
          <a:noFill/>
        </p:spPr>
        <p:txBody>
          <a:bodyPr wrap="square" rtlCol="0">
            <a:spAutoFit/>
          </a:bodyPr>
          <a:lstStyle/>
          <a:p>
            <a:pPr algn="l"/>
            <a:r>
              <a:rPr lang="en-GB" dirty="0"/>
              <a:t>Bosses </a:t>
            </a:r>
          </a:p>
          <a:p>
            <a:pPr algn="l"/>
            <a:r>
              <a:rPr lang="en-GB" dirty="0"/>
              <a:t>Staff </a:t>
            </a:r>
            <a:endParaRPr lang="en-US" dirty="0"/>
          </a:p>
        </p:txBody>
      </p:sp>
    </p:spTree>
    <p:extLst>
      <p:ext uri="{BB962C8B-B14F-4D97-AF65-F5344CB8AC3E}">
        <p14:creationId xmlns:p14="http://schemas.microsoft.com/office/powerpoint/2010/main" val="1086065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Summary</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176784" y="2308345"/>
            <a:ext cx="5889910" cy="2744209"/>
          </a:xfrm>
        </p:spPr>
        <p:txBody>
          <a:bodyPr rtlCol="0">
            <a:normAutofit/>
          </a:bodyPr>
          <a:lstStyle>
            <a:defPPr>
              <a:defRPr lang="en-GB"/>
            </a:defPPr>
          </a:lstStyle>
          <a:p>
            <a:pPr rtl="0"/>
            <a:r>
              <a:rPr lang="en-GB" dirty="0"/>
              <a:t>At John and Johnnys, we believe in being the best version of oneself. In order to achieve such greatness our health must be our top priority such as of our most valuable asset our extraordinary staff. </a:t>
            </a:r>
          </a:p>
          <a:p>
            <a:pPr rtl="0"/>
            <a:endParaRPr lang="en-GB" dirty="0"/>
          </a:p>
          <a:p>
            <a:pPr rtl="0"/>
            <a:r>
              <a:rPr lang="en-GB" dirty="0"/>
              <a:t>We thrive because of our market knowledge and great team behind this project. As our CEO says, “Your knowledge will bring you success however your good health that will get you to the finish line."​</a:t>
            </a:r>
          </a:p>
          <a:p>
            <a:pPr rtl="0"/>
            <a:endParaRPr lang="en-GB" dirty="0"/>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17</a:t>
            </a:fld>
            <a:endParaRPr lang="en-GB" dirty="0"/>
          </a:p>
        </p:txBody>
      </p:sp>
    </p:spTree>
    <p:extLst>
      <p:ext uri="{BB962C8B-B14F-4D97-AF65-F5344CB8AC3E}">
        <p14:creationId xmlns:p14="http://schemas.microsoft.com/office/powerpoint/2010/main" val="3418206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a:xfrm>
            <a:off x="1524000" y="239099"/>
            <a:ext cx="9144000" cy="2387600"/>
          </a:xfrm>
        </p:spPr>
        <p:txBody>
          <a:bodyPr rtlCol="0"/>
          <a:lstStyle>
            <a:defPPr>
              <a:defRPr lang="en-GB"/>
            </a:defPPr>
          </a:lstStyle>
          <a:p>
            <a:pPr rtl="0"/>
            <a:r>
              <a:rPr lang="en-GB" dirty="0"/>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a:xfrm>
            <a:off x="1524000" y="2741260"/>
            <a:ext cx="9144000" cy="1655762"/>
          </a:xfrm>
        </p:spPr>
        <p:txBody>
          <a:bodyPr rtlCol="0"/>
          <a:lstStyle>
            <a:defPPr>
              <a:defRPr lang="en-GB"/>
            </a:defPPr>
          </a:lstStyle>
          <a:p>
            <a:pPr rtl="0"/>
            <a:r>
              <a:rPr lang="en-GB" dirty="0"/>
              <a:t>Flavia Mateus</a:t>
            </a:r>
          </a:p>
          <a:p>
            <a:pPr rtl="0"/>
            <a:r>
              <a:rPr lang="en-GB" dirty="0">
                <a:hlinkClick r:id="rId3"/>
              </a:rPr>
              <a:t>Flavia@J&amp;J.com</a:t>
            </a:r>
            <a:endParaRPr lang="en-GB" dirty="0"/>
          </a:p>
          <a:p>
            <a:pPr rtl="0"/>
            <a:r>
              <a:rPr lang="en-GB" dirty="0"/>
              <a:t>www.J&amp;</a:t>
            </a:r>
            <a:r>
              <a:rPr lang="en-GB" dirty="0" err="1"/>
              <a:t>JLimited.com</a:t>
            </a:r>
            <a:endParaRPr lang="en-GB" dirty="0"/>
          </a:p>
        </p:txBody>
      </p:sp>
      <p:sp>
        <p:nvSpPr>
          <p:cNvPr id="4" name="TextBox 3">
            <a:extLst>
              <a:ext uri="{FF2B5EF4-FFF2-40B4-BE49-F238E27FC236}">
                <a16:creationId xmlns:a16="http://schemas.microsoft.com/office/drawing/2014/main" id="{A096E1B1-D6D2-996B-A041-C890494A5CC5}"/>
              </a:ext>
            </a:extLst>
          </p:cNvPr>
          <p:cNvSpPr txBox="1"/>
          <p:nvPr/>
        </p:nvSpPr>
        <p:spPr>
          <a:xfrm>
            <a:off x="3437559" y="5257800"/>
            <a:ext cx="6440218" cy="1107996"/>
          </a:xfrm>
          <a:prstGeom prst="rect">
            <a:avLst/>
          </a:prstGeom>
          <a:noFill/>
        </p:spPr>
        <p:txBody>
          <a:bodyPr wrap="square" rtlCol="0">
            <a:spAutoFit/>
          </a:bodyPr>
          <a:lstStyle/>
          <a:p>
            <a:pPr algn="l"/>
            <a:r>
              <a:rPr lang="en-GB" sz="6600" dirty="0"/>
              <a:t>Any Questions??</a:t>
            </a:r>
            <a:endParaRPr lang="en-US" sz="6600" dirty="0"/>
          </a:p>
        </p:txBody>
      </p:sp>
    </p:spTree>
    <p:extLst>
      <p:ext uri="{BB962C8B-B14F-4D97-AF65-F5344CB8AC3E}">
        <p14:creationId xmlns:p14="http://schemas.microsoft.com/office/powerpoint/2010/main" val="2577936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rtlCol="0"/>
          <a:lstStyle>
            <a:defPPr>
              <a:defRPr lang="en-GB"/>
            </a:defPPr>
          </a:lstStyle>
          <a:p>
            <a:pPr rtl="0"/>
            <a:r>
              <a:rPr lang="en-GB"/>
              <a:t>20XX</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pPr rtl="0"/>
            <a:r>
              <a:rPr lang="en-GB"/>
              <a:t>presentation title</a:t>
            </a:r>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19</a:t>
            </a:fld>
            <a:endParaRPr lang="en-GB" dirty="0"/>
          </a:p>
        </p:txBody>
      </p:sp>
      <p:sp>
        <p:nvSpPr>
          <p:cNvPr id="13" name="Title 12">
            <a:extLst>
              <a:ext uri="{FF2B5EF4-FFF2-40B4-BE49-F238E27FC236}">
                <a16:creationId xmlns:a16="http://schemas.microsoft.com/office/drawing/2014/main" id="{D2BFBA8B-FAF8-A10B-4F7F-88DFA3A89E22}"/>
              </a:ext>
            </a:extLst>
          </p:cNvPr>
          <p:cNvSpPr>
            <a:spLocks noGrp="1"/>
          </p:cNvSpPr>
          <p:nvPr>
            <p:ph type="title"/>
          </p:nvPr>
        </p:nvSpPr>
        <p:spPr/>
        <p:txBody>
          <a:bodyPr/>
          <a:lstStyle/>
          <a:p>
            <a:r>
              <a:rPr lang="en-GB" dirty="0"/>
              <a:t>References</a:t>
            </a:r>
            <a:endParaRPr lang="en-US" dirty="0"/>
          </a:p>
        </p:txBody>
      </p:sp>
      <p:sp>
        <p:nvSpPr>
          <p:cNvPr id="31" name="TextBox 30">
            <a:extLst>
              <a:ext uri="{FF2B5EF4-FFF2-40B4-BE49-F238E27FC236}">
                <a16:creationId xmlns:a16="http://schemas.microsoft.com/office/drawing/2014/main" id="{F28B828F-E994-7019-4A8B-1A0FA9E39909}"/>
              </a:ext>
            </a:extLst>
          </p:cNvPr>
          <p:cNvSpPr txBox="1"/>
          <p:nvPr/>
        </p:nvSpPr>
        <p:spPr>
          <a:xfrm>
            <a:off x="203200" y="1873748"/>
            <a:ext cx="11007796" cy="646331"/>
          </a:xfrm>
          <a:prstGeom prst="rect">
            <a:avLst/>
          </a:prstGeom>
          <a:noFill/>
        </p:spPr>
        <p:txBody>
          <a:bodyPr wrap="square">
            <a:spAutoFit/>
          </a:bodyPr>
          <a:lstStyle/>
          <a:p>
            <a:pPr algn="l"/>
            <a:r>
              <a:rPr lang="en-GB" b="0" i="0" u="none" strike="noStrike" dirty="0">
                <a:solidFill>
                  <a:srgbClr val="000000"/>
                </a:solidFill>
                <a:effectLst/>
              </a:rPr>
              <a:t>(Biotechnology), × C.B.M.S. </a:t>
            </a:r>
            <a:r>
              <a:rPr lang="en-GB" b="0" i="1" u="none" strike="noStrike" dirty="0">
                <a:solidFill>
                  <a:srgbClr val="000000"/>
                </a:solidFill>
                <a:effectLst/>
              </a:rPr>
              <a:t>et al.</a:t>
            </a:r>
            <a:r>
              <a:rPr lang="en-GB" b="0" i="0" u="none" strike="noStrike" dirty="0">
                <a:solidFill>
                  <a:srgbClr val="000000"/>
                </a:solidFill>
                <a:effectLst/>
              </a:rPr>
              <a:t> (2022) </a:t>
            </a:r>
            <a:r>
              <a:rPr lang="en-GB" b="0" i="1" u="none" strike="noStrike" dirty="0">
                <a:solidFill>
                  <a:srgbClr val="000000"/>
                </a:solidFill>
                <a:effectLst/>
              </a:rPr>
              <a:t>20 best healthy food quotes to Inspire You</a:t>
            </a:r>
            <a:r>
              <a:rPr lang="en-GB" b="0" i="0" u="none" strike="noStrike" dirty="0">
                <a:solidFill>
                  <a:srgbClr val="000000"/>
                </a:solidFill>
                <a:effectLst/>
              </a:rPr>
              <a:t>, </a:t>
            </a:r>
            <a:r>
              <a:rPr lang="en-GB" b="0" i="1" u="none" strike="noStrike" dirty="0" err="1">
                <a:solidFill>
                  <a:srgbClr val="000000"/>
                </a:solidFill>
                <a:effectLst/>
              </a:rPr>
              <a:t>STYLECRAZE</a:t>
            </a:r>
            <a:r>
              <a:rPr lang="en-GB" b="0" i="0" u="none" strike="noStrike" dirty="0">
                <a:solidFill>
                  <a:srgbClr val="000000"/>
                </a:solidFill>
                <a:effectLst/>
              </a:rPr>
              <a:t>. Available at: https://</a:t>
            </a:r>
            <a:r>
              <a:rPr lang="en-GB" b="0" i="0" u="none" strike="noStrike" dirty="0" err="1">
                <a:solidFill>
                  <a:srgbClr val="000000"/>
                </a:solidFill>
                <a:effectLst/>
              </a:rPr>
              <a:t>www.stylecraze.com</a:t>
            </a:r>
            <a:r>
              <a:rPr lang="en-GB" b="0" i="0" u="none" strike="noStrike" dirty="0">
                <a:solidFill>
                  <a:srgbClr val="000000"/>
                </a:solidFill>
                <a:effectLst/>
              </a:rPr>
              <a:t>/articles/slogans-on-healthy-food/ (Accessed: April 1, 2023). </a:t>
            </a:r>
          </a:p>
        </p:txBody>
      </p:sp>
      <p:sp>
        <p:nvSpPr>
          <p:cNvPr id="33" name="TextBox 32">
            <a:extLst>
              <a:ext uri="{FF2B5EF4-FFF2-40B4-BE49-F238E27FC236}">
                <a16:creationId xmlns:a16="http://schemas.microsoft.com/office/drawing/2014/main" id="{9D1F5FFC-0A4D-566B-D846-DFED6DCB073C}"/>
              </a:ext>
            </a:extLst>
          </p:cNvPr>
          <p:cNvSpPr txBox="1"/>
          <p:nvPr/>
        </p:nvSpPr>
        <p:spPr>
          <a:xfrm>
            <a:off x="203200" y="2782669"/>
            <a:ext cx="9942689" cy="646331"/>
          </a:xfrm>
          <a:prstGeom prst="rect">
            <a:avLst/>
          </a:prstGeom>
          <a:noFill/>
        </p:spPr>
        <p:txBody>
          <a:bodyPr wrap="square">
            <a:spAutoFit/>
          </a:bodyPr>
          <a:lstStyle/>
          <a:p>
            <a:r>
              <a:rPr lang="en-GB" b="0" i="0" dirty="0">
                <a:effectLst/>
                <a:latin typeface="UICTFontTextStyleBody"/>
              </a:rPr>
              <a:t>Corporate Catering &amp;amp; Healthy Lunches for work: Pow Food (2023) Pow Food Ltd. Available at: https://www.powfood.co.uk/for-companies/ (Accessed: April 1, 2023). </a:t>
            </a:r>
            <a:endParaRPr lang="en-GB" dirty="0">
              <a:effectLst/>
              <a:latin typeface=".AppleSystemUIFont"/>
            </a:endParaRPr>
          </a:p>
        </p:txBody>
      </p:sp>
      <p:sp>
        <p:nvSpPr>
          <p:cNvPr id="3" name="TextBox 2">
            <a:extLst>
              <a:ext uri="{FF2B5EF4-FFF2-40B4-BE49-F238E27FC236}">
                <a16:creationId xmlns:a16="http://schemas.microsoft.com/office/drawing/2014/main" id="{4590826B-3970-4914-5201-04B3B6E06DB1}"/>
              </a:ext>
            </a:extLst>
          </p:cNvPr>
          <p:cNvSpPr txBox="1"/>
          <p:nvPr/>
        </p:nvSpPr>
        <p:spPr>
          <a:xfrm>
            <a:off x="209974" y="3816387"/>
            <a:ext cx="10655582" cy="646331"/>
          </a:xfrm>
          <a:prstGeom prst="rect">
            <a:avLst/>
          </a:prstGeom>
          <a:noFill/>
        </p:spPr>
        <p:txBody>
          <a:bodyPr wrap="square">
            <a:spAutoFit/>
          </a:bodyPr>
          <a:lstStyle/>
          <a:p>
            <a:pPr algn="l"/>
            <a:r>
              <a:rPr lang="en-GB" b="0" i="1" u="none" strike="noStrike" dirty="0">
                <a:solidFill>
                  <a:srgbClr val="000000"/>
                </a:solidFill>
                <a:effectLst/>
              </a:rPr>
              <a:t>What is a stakeholder analysis? everything you need to know</a:t>
            </a:r>
            <a:r>
              <a:rPr lang="en-GB" b="0" i="0" u="none" strike="noStrike" dirty="0">
                <a:solidFill>
                  <a:srgbClr val="000000"/>
                </a:solidFill>
                <a:effectLst/>
              </a:rPr>
              <a:t> (2022) </a:t>
            </a:r>
            <a:r>
              <a:rPr lang="en-GB" b="0" i="1" u="none" strike="noStrike" dirty="0">
                <a:solidFill>
                  <a:srgbClr val="000000"/>
                </a:solidFill>
                <a:effectLst/>
              </a:rPr>
              <a:t>Forbes</a:t>
            </a:r>
            <a:r>
              <a:rPr lang="en-GB" b="0" i="0" u="none" strike="noStrike" dirty="0">
                <a:solidFill>
                  <a:srgbClr val="000000"/>
                </a:solidFill>
                <a:effectLst/>
              </a:rPr>
              <a:t>. Forbes Magazine. Available at: https://</a:t>
            </a:r>
            <a:r>
              <a:rPr lang="en-GB" b="0" i="0" u="none" strike="noStrike" dirty="0" err="1">
                <a:solidFill>
                  <a:srgbClr val="000000"/>
                </a:solidFill>
                <a:effectLst/>
              </a:rPr>
              <a:t>www.forbes.com</a:t>
            </a:r>
            <a:r>
              <a:rPr lang="en-GB" b="0" i="0" u="none" strike="noStrike" dirty="0">
                <a:solidFill>
                  <a:srgbClr val="000000"/>
                </a:solidFill>
                <a:effectLst/>
              </a:rPr>
              <a:t>/advisor/business/what-is-stakeholder-analysis/ (Accessed: April 1, 2023). </a:t>
            </a:r>
          </a:p>
        </p:txBody>
      </p:sp>
    </p:spTree>
    <p:extLst>
      <p:ext uri="{BB962C8B-B14F-4D97-AF65-F5344CB8AC3E}">
        <p14:creationId xmlns:p14="http://schemas.microsoft.com/office/powerpoint/2010/main" val="1164941242"/>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443</Words>
  <Application>Microsoft Office PowerPoint</Application>
  <PresentationFormat>Widescreen</PresentationFormat>
  <Paragraphs>167</Paragraphs>
  <Slides>19</Slides>
  <Notes>12</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Healthy Saude  (Healthy heath)</vt:lpstr>
      <vt:lpstr>Introduction </vt:lpstr>
      <vt:lpstr>Objectives </vt:lpstr>
      <vt:lpstr>Project Planning </vt:lpstr>
      <vt:lpstr>Measuring workplace performance after the taster date to see how many people engaged how many didn’t </vt:lpstr>
      <vt:lpstr>Lao Tzu</vt:lpstr>
      <vt:lpstr>Meet Healthy Saude’s project -  food supplier team</vt:lpstr>
      <vt:lpstr>PowerPoint Presentation</vt:lpstr>
      <vt:lpstr>PowerPoint Presentation</vt:lpstr>
      <vt:lpstr>PowerPoint Presentation</vt:lpstr>
      <vt:lpstr>Example of Food performance questionnaire outcome since the Taster date </vt:lpstr>
      <vt:lpstr>Plan for launch date </vt:lpstr>
      <vt:lpstr>timeline</vt:lpstr>
      <vt:lpstr>areas of focus</vt:lpstr>
      <vt:lpstr>PowerPoint Presentation</vt:lpstr>
      <vt:lpstr>Summary</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Flavia Mateus (1917238)</dc:creator>
  <cp:lastModifiedBy>Flavia Mateus (1917238)</cp:lastModifiedBy>
  <cp:revision>3</cp:revision>
  <dcterms:created xsi:type="dcterms:W3CDTF">2023-04-05T15:59:44Z</dcterms:created>
  <dcterms:modified xsi:type="dcterms:W3CDTF">2023-04-05T22:44:57Z</dcterms:modified>
</cp:coreProperties>
</file>