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5" r:id="rId10"/>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Calibri Light" panose="020F0302020204030204" pitchFamily="34" charset="0"/>
      <p:regular r:id="rId16"/>
      <p:italic r:id="rId17"/>
    </p:embeddedFont>
    <p:embeddedFont>
      <p:font typeface="Regular Brush"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4" d="100"/>
          <a:sy n="54" d="100"/>
        </p:scale>
        <p:origin x="75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63352-C9C4-45B1-B689-E590374F38A9}"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B5A8C6-DE20-4782-BC16-F2D5D667D559}" type="slidenum">
              <a:rPr lang="en-US" smtClean="0"/>
              <a:t>‹#›</a:t>
            </a:fld>
            <a:endParaRPr lang="en-US"/>
          </a:p>
        </p:txBody>
      </p:sp>
    </p:spTree>
    <p:extLst>
      <p:ext uri="{BB962C8B-B14F-4D97-AF65-F5344CB8AC3E}">
        <p14:creationId xmlns:p14="http://schemas.microsoft.com/office/powerpoint/2010/main" val="1597625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i.org/10.1177/0263775820919773"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doi.org/10.1080/00207543.2020.1727043" TargetMode="External"/><Relationship Id="rId4" Type="http://schemas.openxmlformats.org/officeDocument/2006/relationships/hyperlink" Target="https://doi.org/10.35564/jmbe.2025.002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is a small independent artisan bakery in Coventry that has seen a great deterioration in sales performance since the 2020 lockdown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From 2023 to 2025, the sales have been approximately 25 per cent less than those of 2019, even though the restrictions have been removed. The presentation reviews the reasons for this stagnation by taking a look at the business environment, the key problems to be faced and the problem-solving tools used to identify the key reasons that will lead to future growth.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2</a:t>
            </a:fld>
            <a:endParaRPr lang="en-US"/>
          </a:p>
        </p:txBody>
      </p:sp>
    </p:spTree>
    <p:extLst>
      <p:ext uri="{BB962C8B-B14F-4D97-AF65-F5344CB8AC3E}">
        <p14:creationId xmlns:p14="http://schemas.microsoft.com/office/powerpoint/2010/main" val="3594262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Definitive statement of the Sales Problem</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Attributes of the Problem</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Due to changed customer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retail environment, Basil Bakery is today experiencing stagnation in its sales. The shopping mall has declined in operation, lost frequent shoppers, and shop shutdowns have diluted the demand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Kothari, Goswami and Patel,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problem is not a temporary one since, after the lockdown restrictions have been lifted, sales have not yet gone back to the same levels as before.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Problem Scope</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problem is a decline in office customers, a lack of delivery and pre-order services, a growing waiting line and the costs of operation. They will impact the customer satisfaction, the operational efficiency, profitability and sustainable growth of the bakery.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3</a:t>
            </a:fld>
            <a:endParaRPr lang="en-US"/>
          </a:p>
        </p:txBody>
      </p:sp>
    </p:spTree>
    <p:extLst>
      <p:ext uri="{BB962C8B-B14F-4D97-AF65-F5344CB8AC3E}">
        <p14:creationId xmlns:p14="http://schemas.microsoft.com/office/powerpoint/2010/main" val="3111396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 of the 5W2H Model</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5W2H is a problem definition model which entails seven questions: What, Why, Where, When, Who, How and How Much.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point is that Basil's sales of the bakery have not increased significantly in comparison with the 2019 level. Basil fears that the existing business model will not be sustainable in terms of finance.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sales have stagnated due to decreased foot traffic in the retail parks, the shutdown of shops, redundancies of workers, hybrid working, escalating business expenses, low service capacity, lengthy queues and the unavailability of efficient delivery and online ordering services.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Where?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is primarily at the physical location of the bakery in a retail park in Coventry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Russ,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Working, shopping and travelling around the location are very significant and contribute immensely to the running of the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decrease in sales started in the 2020 lockdown. That has since regained a portion of it as the restrictions were lifted, but the sales have not yet gone up to the level of 2023-2025.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Who?</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stakeholders that are the most important are Basil, existing customers, former customers, retail workers, office workers, warehouse workers, suppliers, landlord and the local authority.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How?</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Less traffic has decreased the number of individuals who come into the bakery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Martínez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Sirri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meantime, the lack of a delivery and reliable pre-order systems will not allow the business to access customers not located within the retail park.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How Much?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case study also validates the fact that the sales are some 25 less than those it had in 2019. However, Basil needs more specific data on the number of clients, average spending, sales of this or that product, expenses and profitability.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4</a:t>
            </a:fld>
            <a:endParaRPr lang="en-US"/>
          </a:p>
        </p:txBody>
      </p:sp>
    </p:spTree>
    <p:extLst>
      <p:ext uri="{BB962C8B-B14F-4D97-AF65-F5344CB8AC3E}">
        <p14:creationId xmlns:p14="http://schemas.microsoft.com/office/powerpoint/2010/main" val="31565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PESTEL Analysis of Basil Bakery</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Explanation of PESTEL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PESTEL is a strategic model that is employed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Political, Economic, Social, Technological, Environmental and Legal aspects.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Political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policies of local authorities, business rates, the schemes of small-business support and the regeneration of retail are the policies that can influence the Basil Bakery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Jarvis,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increasing number of vacant stores and retail units could be an issue that needs the retail park management or local government intervention.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Economic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Among the factors that influence the bakery are increasing rent, utility rates, insurance, business rates and prices of ingredients. Such growths reduce the profit margins. The customers can also decrease the amount of money they spend on quality cakes and pastries in case of economic stress.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shift in the working patterns has had an impact on the customers of the bakery. Hybrid working presupposes that the number of office employees per day is decreased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Cappelli,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Convenience, less waiting time, online ordering and delivery are also demanded by customers.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Technological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bakery is not equipped with a good online ordering platform. The use of the site, internet pre-orders and click and collect services, electronic payment and automated acceptance of orders could add convenience to customers. Social media might also assist Basil in marketing products and contacting customers who cease to visit the retail park frequently.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Climate conditions, crop failure and supply disruption may impact organic ingredients. Other environmental issues are food waste, packaging and energy consumption.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Legal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bakery has to adhere to food hygiene, allergens, consumer protection, employment, insurance and information-protection regulations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Horváthy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Knapp, 2024)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implementation of the online ordering or delivery would pose extra liability in regard to customer information, food delivery and product safety.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PESTEL strengths and weaknesses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Among the main strengths of PESTEL, the fact that it provides a systematic account of the external environment should be mentioned. It assists Basil in finding threats and opportunities.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5</a:t>
            </a:fld>
            <a:endParaRPr lang="en-US"/>
          </a:p>
        </p:txBody>
      </p:sp>
    </p:spTree>
    <p:extLst>
      <p:ext uri="{BB962C8B-B14F-4D97-AF65-F5344CB8AC3E}">
        <p14:creationId xmlns:p14="http://schemas.microsoft.com/office/powerpoint/2010/main" val="2958371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Fishbone Diagram Analysis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Explanation and Application</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Cause and Effect Diagram or Fishbone Diagram is used to determine the cause of a problem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first effect in the case of Basil Bakery is that sales will be decreased by a quarter as compared to 2019. The key factors include the excessive workload of Basil, ineffective pre-order and queue system, inability to order online, reduced number of people coming to the retail park, hybrid working, unpredictable prices of organic products, and higher rent, energy, insurance, and business-rate expenses.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Benefits and Limitations</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diagram offers a short pictorial action of the external and internal causes. It only, however, suggests causes and does not demonstrate them. To ensure priorities, Basil ought to cross-examine them using the assistance of customer surveys, sales statistics, waiting-time statistics, and in-depth financial analysis.</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6</a:t>
            </a:fld>
            <a:endParaRPr lang="en-US"/>
          </a:p>
        </p:txBody>
      </p:sp>
    </p:spTree>
    <p:extLst>
      <p:ext uri="{BB962C8B-B14F-4D97-AF65-F5344CB8AC3E}">
        <p14:creationId xmlns:p14="http://schemas.microsoft.com/office/powerpoint/2010/main" val="3542374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and Key Findings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Bakery has been experiencing a decline in its sales due to external and internal factors. The weakening of customer demand can be attributed to the decreased footfall, closed shops, and hybrid work, coupled with the added burden that is generated by limited delivery, pre-orders and operations delays. PESTEL analysis and Fishbone analysis are vital in determining the key pressures, but more sales, customer and financial data is needed to make effective decisions.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7</a:t>
            </a:fld>
            <a:endParaRPr lang="en-US"/>
          </a:p>
        </p:txBody>
      </p:sp>
    </p:spTree>
    <p:extLst>
      <p:ext uri="{BB962C8B-B14F-4D97-AF65-F5344CB8AC3E}">
        <p14:creationId xmlns:p14="http://schemas.microsoft.com/office/powerpoint/2010/main" val="1266272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u="sng"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Cappelli, P., 2025.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Future of the Office, with a New Afterword by the Author: Work from Home, Remote Work, and the Hard Choices We All Face</a:t>
            </a:r>
            <a:r>
              <a:rPr lang="en-US" sz="1800" dirty="0">
                <a:effectLst/>
                <a:latin typeface="Calibri" panose="020F0502020204030204" pitchFamily="34" charset="0"/>
                <a:ea typeface="Calibri" panose="020F0502020204030204" pitchFamily="34" charset="0"/>
                <a:cs typeface="Times New Roman" panose="02020603050405020304" pitchFamily="18" charset="0"/>
              </a:rPr>
              <a:t>. University of Pennsylvania Press.</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Horváthy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and Knapp, L., 2024. Twenty years in the European Union: Membership experiences and visions for enlargement.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Jarvis, T.M., 2025.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have food resistance strategies for strawberries, potatoes, and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qagħaq</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tal-għasel</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’(honey rings) contributed to Malta’s adaptive capacity to combat food vulnerability, and what are the untapped avenues to increase food security?</a:t>
            </a:r>
            <a:r>
              <a:rPr lang="en-US" sz="1800" dirty="0">
                <a:effectLst/>
                <a:latin typeface="Calibri" panose="020F0502020204030204" pitchFamily="34" charset="0"/>
                <a:ea typeface="Calibri" panose="020F0502020204030204" pitchFamily="34" charset="0"/>
                <a:cs typeface="Times New Roman" panose="02020603050405020304" pitchFamily="18" charset="0"/>
              </a:rPr>
              <a:t> (Master's thesis, University of Malta and James Madison University).</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Kothari, D., Goswami, H. and Patel, N., 2025. and Challenges.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Biological Outlook to Improve the Nutritive Quality of Bakery Products</a:t>
            </a:r>
            <a:r>
              <a:rPr lang="en-US" sz="1800" dirty="0">
                <a:effectLst/>
                <a:latin typeface="Calibri" panose="020F0502020204030204" pitchFamily="34" charset="0"/>
                <a:ea typeface="Calibri" panose="020F0502020204030204" pitchFamily="34" charset="0"/>
                <a:cs typeface="Times New Roman" panose="02020603050405020304" pitchFamily="18" charset="0"/>
              </a:rPr>
              <a:t>, p.41.</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Influence of Using Fishbone Strategy on the Students’ Writing Skill of SMKN 1 Metro</a:t>
            </a:r>
            <a:r>
              <a:rPr lang="en-US" sz="1800" dirty="0">
                <a:effectLst/>
                <a:latin typeface="Calibri" panose="020F0502020204030204" pitchFamily="34" charset="0"/>
                <a:ea typeface="Calibri" panose="020F0502020204030204" pitchFamily="34" charset="0"/>
                <a:cs typeface="Times New Roman" panose="02020603050405020304" pitchFamily="18" charset="0"/>
              </a:rPr>
              <a:t> (Doctoral dissertation, IAIN Metro).</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Martínez, J.C.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Sirri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2020. Of bakeries and checkpoints: Stately effects in Amman and Baghdad.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Environment and Planning D: Society and Space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38</a:t>
            </a:r>
            <a:r>
              <a:rPr lang="en-US" sz="1800" dirty="0">
                <a:effectLst/>
                <a:latin typeface="Calibri" panose="020F0502020204030204" pitchFamily="34" charset="0"/>
                <a:ea typeface="Calibri" panose="020F0502020204030204" pitchFamily="34" charset="0"/>
                <a:cs typeface="Times New Roman" panose="02020603050405020304" pitchFamily="18" charset="0"/>
              </a:rPr>
              <a:t>(5), pp.849-866.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https://doi.org/10.1177/0263775820919773</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Russ, M., 2025. The spontaneous ideation for the nascent entrepreneurs: The reasoning, learning loops and outcomes matrices, models and visual tools for collaborating with AI in support of innovative sustainable business solutions.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Management and Business Education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8</a:t>
            </a:r>
            <a:r>
              <a:rPr lang="en-US" sz="1800" dirty="0">
                <a:effectLst/>
                <a:latin typeface="Calibri" panose="020F0502020204030204" pitchFamily="34" charset="0"/>
                <a:ea typeface="Calibri" panose="020F0502020204030204" pitchFamily="34" charset="0"/>
                <a:cs typeface="Times New Roman" panose="02020603050405020304" pitchFamily="18" charset="0"/>
              </a:rPr>
              <a:t>(3), pp.522-593.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https://doi.org/10.35564/jmbe.2025.0029</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Xu, Z. and Dang, Y., 2020. Automated digital cause-and-effect diagrams to assist causal analysis in problem-solving: a data-driven approach.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Production Research</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58</a:t>
            </a:r>
            <a:r>
              <a:rPr lang="en-US" sz="1800" dirty="0">
                <a:effectLst/>
                <a:latin typeface="Calibri" panose="020F0502020204030204" pitchFamily="34" charset="0"/>
                <a:ea typeface="Calibri" panose="020F0502020204030204" pitchFamily="34" charset="0"/>
                <a:cs typeface="Times New Roman" panose="02020603050405020304" pitchFamily="18" charset="0"/>
              </a:rPr>
              <a:t>(17), pp.5359-5379.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https://doi.org/10.1080/00207543.2020.1727043</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D8B5A8C6-DE20-4782-BC16-F2D5D667D559}" type="slidenum">
              <a:rPr lang="en-US" smtClean="0"/>
              <a:t>8</a:t>
            </a:fld>
            <a:endParaRPr lang="en-US"/>
          </a:p>
        </p:txBody>
      </p:sp>
    </p:spTree>
    <p:extLst>
      <p:ext uri="{BB962C8B-B14F-4D97-AF65-F5344CB8AC3E}">
        <p14:creationId xmlns:p14="http://schemas.microsoft.com/office/powerpoint/2010/main" val="428026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doi.org/10.1080/00207543.2020.1727043" TargetMode="External"/><Relationship Id="rId5" Type="http://schemas.openxmlformats.org/officeDocument/2006/relationships/hyperlink" Target="https://doi.org/10.35564/jmbe.2025.0029" TargetMode="External"/><Relationship Id="rId4" Type="http://schemas.openxmlformats.org/officeDocument/2006/relationships/hyperlink" Target="https://doi.org/10.1177/0263775820919773"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333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pic>
        <p:nvPicPr>
          <p:cNvPr id="5" name="Picture 4">
            <a:extLst>
              <a:ext uri="{FF2B5EF4-FFF2-40B4-BE49-F238E27FC236}">
                <a16:creationId xmlns:a16="http://schemas.microsoft.com/office/drawing/2014/main" id="{9EF1D742-155D-47E0-BDD5-B9E718CFC1D1}"/>
              </a:ext>
            </a:extLst>
          </p:cNvPr>
          <p:cNvPicPr/>
          <p:nvPr/>
        </p:nvPicPr>
        <p:blipFill>
          <a:blip r:embed="rId3"/>
          <a:stretch>
            <a:fillRect/>
          </a:stretch>
        </p:blipFill>
        <p:spPr>
          <a:xfrm>
            <a:off x="1447800" y="1181100"/>
            <a:ext cx="3200400" cy="1066800"/>
          </a:xfrm>
          <a:prstGeom prst="rect">
            <a:avLst/>
          </a:prstGeom>
        </p:spPr>
      </p:pic>
      <p:sp>
        <p:nvSpPr>
          <p:cNvPr id="7" name="TextBox 6">
            <a:extLst>
              <a:ext uri="{FF2B5EF4-FFF2-40B4-BE49-F238E27FC236}">
                <a16:creationId xmlns:a16="http://schemas.microsoft.com/office/drawing/2014/main" id="{97B971D0-326A-4A96-AE30-251D66B769B9}"/>
              </a:ext>
            </a:extLst>
          </p:cNvPr>
          <p:cNvSpPr txBox="1"/>
          <p:nvPr/>
        </p:nvSpPr>
        <p:spPr>
          <a:xfrm>
            <a:off x="4495800" y="3162300"/>
            <a:ext cx="10363200" cy="4031873"/>
          </a:xfrm>
          <a:prstGeom prst="rect">
            <a:avLst/>
          </a:prstGeom>
          <a:noFill/>
        </p:spPr>
        <p:txBody>
          <a:bodyPr wrap="square">
            <a:spAutoFit/>
          </a:bodyPr>
          <a:lstStyle/>
          <a:p>
            <a:pPr marL="0" marR="0" algn="ctr">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LCLM4004 Problem Solving and Decision Making</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Title: Basil’s Bakery: An Analysis of Sales Stagnation and Its Root Causes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sz="2400" b="1" i="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Dragusan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Student ID: 2531696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6" name="TextBox 5">
            <a:extLst>
              <a:ext uri="{FF2B5EF4-FFF2-40B4-BE49-F238E27FC236}">
                <a16:creationId xmlns:a16="http://schemas.microsoft.com/office/drawing/2014/main" id="{47D6748A-1E2F-4298-84A2-63578EFF6E1E}"/>
              </a:ext>
            </a:extLst>
          </p:cNvPr>
          <p:cNvSpPr txBox="1"/>
          <p:nvPr/>
        </p:nvSpPr>
        <p:spPr>
          <a:xfrm>
            <a:off x="1524000" y="3095920"/>
            <a:ext cx="9372600" cy="4095160"/>
          </a:xfrm>
          <a:prstGeom prst="rect">
            <a:avLst/>
          </a:prstGeom>
          <a:noFill/>
        </p:spPr>
        <p:txBody>
          <a:bodyPr wrap="square">
            <a:spAutoFit/>
          </a:bodyPr>
          <a:lstStyle/>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is a small independent artisan bakery in Coventry that has seen a great deterioration in sales performance since the 2020 lockdown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2023 to 2025, the sales have been approximately 25 per cent less than those of 2019, even though the restrictions have been removed.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presentation reviews the reasons for this stagnation by taking a look at the business environment, the key problems to be faced and the problem-solving tools used to identify the key reasons that will lead to future growth.</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32073F5D-D33C-4D1A-A0C2-4144E3EC5A93}"/>
              </a:ext>
            </a:extLst>
          </p:cNvPr>
          <p:cNvSpPr txBox="1"/>
          <p:nvPr/>
        </p:nvSpPr>
        <p:spPr>
          <a:xfrm>
            <a:off x="4800600" y="1045963"/>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02E409B7-4942-46C8-9FF5-06DA85998C99}"/>
              </a:ext>
            </a:extLst>
          </p:cNvPr>
          <p:cNvPicPr>
            <a:picLocks noChangeAspect="1"/>
          </p:cNvPicPr>
          <p:nvPr/>
        </p:nvPicPr>
        <p:blipFill>
          <a:blip r:embed="rId4"/>
          <a:stretch>
            <a:fillRect/>
          </a:stretch>
        </p:blipFill>
        <p:spPr>
          <a:xfrm>
            <a:off x="12115800" y="3314700"/>
            <a:ext cx="4419600" cy="36576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6" name="TextBox 5">
            <a:extLst>
              <a:ext uri="{FF2B5EF4-FFF2-40B4-BE49-F238E27FC236}">
                <a16:creationId xmlns:a16="http://schemas.microsoft.com/office/drawing/2014/main" id="{B47AE097-78F0-45D5-B9B1-E2D2542E0F15}"/>
              </a:ext>
            </a:extLst>
          </p:cNvPr>
          <p:cNvSpPr txBox="1"/>
          <p:nvPr/>
        </p:nvSpPr>
        <p:spPr>
          <a:xfrm>
            <a:off x="5029200" y="10287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Definitive statement of the Sales Problem</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D27D7EA-42F9-4484-BCAF-B05EB396CE65}"/>
              </a:ext>
            </a:extLst>
          </p:cNvPr>
          <p:cNvSpPr txBox="1"/>
          <p:nvPr/>
        </p:nvSpPr>
        <p:spPr>
          <a:xfrm>
            <a:off x="6934200" y="2628900"/>
            <a:ext cx="10134600" cy="5444054"/>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Nature of the Sales Problem</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Basil’s Bakery’s sales remained approximately </a:t>
            </a:r>
            <a:r>
              <a:rPr lang="en-US" b="1" dirty="0">
                <a:latin typeface="Times New Roman" panose="02020603050405020304" pitchFamily="18" charset="0"/>
                <a:cs typeface="Times New Roman" panose="02020603050405020304" pitchFamily="18" charset="0"/>
              </a:rPr>
              <a:t>25% below the 2019 level between 2023 and 2025</a:t>
            </a:r>
            <a:r>
              <a:rPr lang="en-US" dirty="0">
                <a:latin typeface="Times New Roman" panose="02020603050405020304" pitchFamily="18" charset="0"/>
                <a:cs typeface="Times New Roman" panose="02020603050405020304" pitchFamily="18" charset="0"/>
              </a:rPr>
              <a:t>, indicating a long-term sales stagnation rather than a temporary post-lockdown decline.</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Reduced retail park footfall, shop closures and changing customer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have weakened demand from regular shoppers and local workers </a:t>
            </a:r>
            <a:r>
              <a:rPr lang="en-US" sz="1800" dirty="0">
                <a:effectLst/>
                <a:latin typeface="Times New Roman" panose="02020603050405020304" pitchFamily="18" charset="0"/>
                <a:ea typeface="Calibri" panose="020F0502020204030204" pitchFamily="34" charset="0"/>
              </a:rPr>
              <a:t>(</a:t>
            </a:r>
            <a:r>
              <a:rPr lang="en-US" sz="1800" dirty="0">
                <a:solidFill>
                  <a:srgbClr val="222222"/>
                </a:solidFill>
                <a:effectLst/>
                <a:latin typeface="Times New Roman" panose="02020603050405020304" pitchFamily="18" charset="0"/>
                <a:ea typeface="Calibri" panose="020F0502020204030204" pitchFamily="34" charset="0"/>
              </a:rPr>
              <a:t>Kothari, Goswami and Patel, 2025).</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Scope of the Problem</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Fewer office customers, the absence of delivery and reliable pre-order services, and long waiting times are reducing customer satisfaction and creating lost sales opportunities.</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Rising rent, utilities, insurance, business rates and organic ingredient costs are placing pressure on operational efficiency, profitability and sustainable business growth.</a:t>
            </a:r>
          </a:p>
        </p:txBody>
      </p:sp>
      <p:pic>
        <p:nvPicPr>
          <p:cNvPr id="9" name="Picture 8">
            <a:extLst>
              <a:ext uri="{FF2B5EF4-FFF2-40B4-BE49-F238E27FC236}">
                <a16:creationId xmlns:a16="http://schemas.microsoft.com/office/drawing/2014/main" id="{66BEDBBC-E2E7-4953-B1BD-CB366A1AE6EC}"/>
              </a:ext>
            </a:extLst>
          </p:cNvPr>
          <p:cNvPicPr>
            <a:picLocks noChangeAspect="1"/>
          </p:cNvPicPr>
          <p:nvPr/>
        </p:nvPicPr>
        <p:blipFill>
          <a:blip r:embed="rId4"/>
          <a:stretch>
            <a:fillRect/>
          </a:stretch>
        </p:blipFill>
        <p:spPr>
          <a:xfrm>
            <a:off x="1905000" y="3238500"/>
            <a:ext cx="4448175" cy="3810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6" name="TextBox 5">
            <a:extLst>
              <a:ext uri="{FF2B5EF4-FFF2-40B4-BE49-F238E27FC236}">
                <a16:creationId xmlns:a16="http://schemas.microsoft.com/office/drawing/2014/main" id="{08A4936D-F6A9-44F6-9109-F809AC0D51EB}"/>
              </a:ext>
            </a:extLst>
          </p:cNvPr>
          <p:cNvSpPr txBox="1"/>
          <p:nvPr/>
        </p:nvSpPr>
        <p:spPr>
          <a:xfrm>
            <a:off x="4800600" y="7239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Use of the 5W2H Model</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469D9436-ED79-4D97-A60D-CBD230A21872}"/>
              </a:ext>
            </a:extLst>
          </p:cNvPr>
          <p:cNvSpPr txBox="1"/>
          <p:nvPr/>
        </p:nvSpPr>
        <p:spPr>
          <a:xfrm>
            <a:off x="1143000" y="1908601"/>
            <a:ext cx="8001000" cy="4613058"/>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What?</a:t>
            </a:r>
            <a:r>
              <a:rPr lang="en-US" dirty="0">
                <a:latin typeface="Times New Roman" panose="02020603050405020304" pitchFamily="18" charset="0"/>
                <a:cs typeface="Times New Roman" panose="02020603050405020304" pitchFamily="18" charset="0"/>
              </a:rPr>
              <a:t> Sales remained approximately 25% below the 2019 level, raising concerns about the bakery’s financial sustainability.</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Why?</a:t>
            </a:r>
            <a:r>
              <a:rPr lang="en-US" dirty="0">
                <a:latin typeface="Times New Roman" panose="02020603050405020304" pitchFamily="18" charset="0"/>
                <a:cs typeface="Times New Roman" panose="02020603050405020304" pitchFamily="18" charset="0"/>
              </a:rPr>
              <a:t> Reduced footfall, shop closures, hybrid working, rising costs, long queues and limited delivery and ordering services have restricted sales growth.</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Where?</a:t>
            </a:r>
            <a:r>
              <a:rPr lang="en-US" dirty="0">
                <a:latin typeface="Times New Roman" panose="02020603050405020304" pitchFamily="18" charset="0"/>
                <a:cs typeface="Times New Roman" panose="02020603050405020304" pitchFamily="18" charset="0"/>
              </a:rPr>
              <a:t> The problem is concentrated at Basil’s physical bakery in a Coventry retail park, where the business depends heavily on local footfall </a:t>
            </a:r>
            <a:r>
              <a:rPr lang="en-US" sz="1800" dirty="0">
                <a:effectLst/>
                <a:latin typeface="Times New Roman" panose="02020603050405020304" pitchFamily="18" charset="0"/>
                <a:ea typeface="Calibri" panose="020F0502020204030204" pitchFamily="34" charset="0"/>
              </a:rPr>
              <a:t>(</a:t>
            </a:r>
            <a:r>
              <a:rPr lang="en-US" sz="1800" dirty="0">
                <a:solidFill>
                  <a:srgbClr val="222222"/>
                </a:solidFill>
                <a:effectLst/>
                <a:latin typeface="Times New Roman" panose="02020603050405020304" pitchFamily="18" charset="0"/>
                <a:ea typeface="Calibri" panose="020F0502020204030204" pitchFamily="34" charset="0"/>
              </a:rPr>
              <a:t>Russ, 2025)</a:t>
            </a:r>
            <a:r>
              <a:rPr lang="en-US" dirty="0">
                <a:latin typeface="Times New Roman" panose="02020603050405020304" pitchFamily="18" charset="0"/>
                <a:cs typeface="Times New Roman" panose="02020603050405020304" pitchFamily="18" charset="0"/>
              </a:rPr>
              <a:t>.</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When?</a:t>
            </a:r>
            <a:r>
              <a:rPr lang="en-US" dirty="0">
                <a:latin typeface="Times New Roman" panose="02020603050405020304" pitchFamily="18" charset="0"/>
                <a:cs typeface="Times New Roman" panose="02020603050405020304" pitchFamily="18" charset="0"/>
              </a:rPr>
              <a:t> The decline began during the 2020 lockdown, and sales remained below pre-pandemic levels between 2023 and 2025.</a:t>
            </a:r>
          </a:p>
        </p:txBody>
      </p:sp>
      <p:sp>
        <p:nvSpPr>
          <p:cNvPr id="10" name="TextBox 9">
            <a:extLst>
              <a:ext uri="{FF2B5EF4-FFF2-40B4-BE49-F238E27FC236}">
                <a16:creationId xmlns:a16="http://schemas.microsoft.com/office/drawing/2014/main" id="{8F475442-CF9F-4BE8-AF59-941DB67D0603}"/>
              </a:ext>
            </a:extLst>
          </p:cNvPr>
          <p:cNvSpPr txBox="1"/>
          <p:nvPr/>
        </p:nvSpPr>
        <p:spPr>
          <a:xfrm>
            <a:off x="10439401" y="1908601"/>
            <a:ext cx="7010398" cy="4613058"/>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Who?</a:t>
            </a:r>
            <a:r>
              <a:rPr lang="en-US" dirty="0">
                <a:latin typeface="Times New Roman" panose="02020603050405020304" pitchFamily="18" charset="0"/>
                <a:cs typeface="Times New Roman" panose="02020603050405020304" pitchFamily="18" charset="0"/>
              </a:rPr>
              <a:t> Key stakeholders include Basil, customers, retail and office workers, warehouse employees, suppliers, the landlord and the local authority.</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How?</a:t>
            </a:r>
            <a:r>
              <a:rPr lang="en-US" dirty="0">
                <a:latin typeface="Times New Roman" panose="02020603050405020304" pitchFamily="18" charset="0"/>
                <a:cs typeface="Times New Roman" panose="02020603050405020304" pitchFamily="18" charset="0"/>
              </a:rPr>
              <a:t> Lower visitor numbers and the absence of reliable delivery and pre-order systems have reduced customer access and created lost sales </a:t>
            </a:r>
            <a:r>
              <a:rPr lang="en-US" sz="1800" dirty="0">
                <a:effectLst/>
                <a:latin typeface="Times New Roman" panose="02020603050405020304" pitchFamily="18" charset="0"/>
                <a:ea typeface="Calibri" panose="020F0502020204030204" pitchFamily="34" charset="0"/>
              </a:rPr>
              <a:t>(</a:t>
            </a:r>
            <a:r>
              <a:rPr lang="en-US" sz="1800" dirty="0">
                <a:solidFill>
                  <a:srgbClr val="222222"/>
                </a:solidFill>
                <a:effectLst/>
                <a:latin typeface="Times New Roman" panose="02020603050405020304" pitchFamily="18" charset="0"/>
                <a:ea typeface="Calibri" panose="020F0502020204030204" pitchFamily="34" charset="0"/>
              </a:rPr>
              <a:t>Martínez and </a:t>
            </a:r>
            <a:r>
              <a:rPr lang="en-US" sz="1800" dirty="0" err="1">
                <a:solidFill>
                  <a:srgbClr val="222222"/>
                </a:solidFill>
                <a:effectLst/>
                <a:latin typeface="Times New Roman" panose="02020603050405020304" pitchFamily="18" charset="0"/>
                <a:ea typeface="Calibri" panose="020F0502020204030204" pitchFamily="34" charset="0"/>
              </a:rPr>
              <a:t>Sirri</a:t>
            </a:r>
            <a:r>
              <a:rPr lang="en-US" sz="1800" dirty="0">
                <a:solidFill>
                  <a:srgbClr val="222222"/>
                </a:solidFill>
                <a:effectLst/>
                <a:latin typeface="Times New Roman" panose="02020603050405020304" pitchFamily="18" charset="0"/>
                <a:ea typeface="Calibri" panose="020F0502020204030204" pitchFamily="34" charset="0"/>
              </a:rPr>
              <a:t>, 2020</a:t>
            </a:r>
            <a:r>
              <a:rPr lang="en-US" sz="1800" dirty="0">
                <a:solidFill>
                  <a:srgbClr val="222222"/>
                </a:solidFill>
                <a:effectLst/>
                <a:latin typeface="Arial" panose="020B0604020202020204" pitchFamily="34" charset="0"/>
                <a:ea typeface="Calibri" panose="020F0502020204030204" pitchFamily="34" charset="0"/>
              </a:rPr>
              <a:t>)</a:t>
            </a:r>
            <a:r>
              <a:rPr lang="en-US" dirty="0">
                <a:latin typeface="Times New Roman" panose="02020603050405020304" pitchFamily="18" charset="0"/>
                <a:cs typeface="Times New Roman" panose="02020603050405020304" pitchFamily="18" charset="0"/>
              </a:rPr>
              <a:t>.</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How Much?</a:t>
            </a:r>
            <a:r>
              <a:rPr lang="en-US" dirty="0">
                <a:latin typeface="Times New Roman" panose="02020603050405020304" pitchFamily="18" charset="0"/>
                <a:cs typeface="Times New Roman" panose="02020603050405020304" pitchFamily="18" charset="0"/>
              </a:rPr>
              <a:t> Sales are approximately 25% below the 2019 figure, although further data on customers, spending, costs and profit margins is required.</a:t>
            </a:r>
          </a:p>
        </p:txBody>
      </p:sp>
      <p:pic>
        <p:nvPicPr>
          <p:cNvPr id="12" name="Picture 11">
            <a:extLst>
              <a:ext uri="{FF2B5EF4-FFF2-40B4-BE49-F238E27FC236}">
                <a16:creationId xmlns:a16="http://schemas.microsoft.com/office/drawing/2014/main" id="{6E67AD25-D040-4224-B0E5-09128A20A16A}"/>
              </a:ext>
            </a:extLst>
          </p:cNvPr>
          <p:cNvPicPr>
            <a:picLocks noChangeAspect="1"/>
          </p:cNvPicPr>
          <p:nvPr/>
        </p:nvPicPr>
        <p:blipFill>
          <a:blip r:embed="rId4"/>
          <a:stretch>
            <a:fillRect/>
          </a:stretch>
        </p:blipFill>
        <p:spPr>
          <a:xfrm>
            <a:off x="1176336" y="6667500"/>
            <a:ext cx="6824663" cy="3200400"/>
          </a:xfrm>
          <a:prstGeom prst="rect">
            <a:avLst/>
          </a:prstGeom>
        </p:spPr>
      </p:pic>
      <p:pic>
        <p:nvPicPr>
          <p:cNvPr id="14" name="Picture 13">
            <a:extLst>
              <a:ext uri="{FF2B5EF4-FFF2-40B4-BE49-F238E27FC236}">
                <a16:creationId xmlns:a16="http://schemas.microsoft.com/office/drawing/2014/main" id="{92A63D32-DCBC-470F-9CF6-FFF0093E0422}"/>
              </a:ext>
            </a:extLst>
          </p:cNvPr>
          <p:cNvPicPr>
            <a:picLocks noChangeAspect="1"/>
          </p:cNvPicPr>
          <p:nvPr/>
        </p:nvPicPr>
        <p:blipFill>
          <a:blip r:embed="rId5"/>
          <a:stretch>
            <a:fillRect/>
          </a:stretch>
        </p:blipFill>
        <p:spPr>
          <a:xfrm>
            <a:off x="10791826" y="6635740"/>
            <a:ext cx="6324600" cy="322157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1" name="TextBox 10">
            <a:extLst>
              <a:ext uri="{FF2B5EF4-FFF2-40B4-BE49-F238E27FC236}">
                <a16:creationId xmlns:a16="http://schemas.microsoft.com/office/drawing/2014/main" id="{EC35B15A-95FD-499E-8995-0AEDCECED804}"/>
              </a:ext>
            </a:extLst>
          </p:cNvPr>
          <p:cNvSpPr txBox="1"/>
          <p:nvPr/>
        </p:nvSpPr>
        <p:spPr>
          <a:xfrm>
            <a:off x="4572000" y="8001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PESTEL Analysis of Basil Bakery</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CC1210D-0126-436B-9785-3C453BD427EF}"/>
              </a:ext>
            </a:extLst>
          </p:cNvPr>
          <p:cNvSpPr txBox="1"/>
          <p:nvPr/>
        </p:nvSpPr>
        <p:spPr>
          <a:xfrm>
            <a:off x="1133474" y="5143500"/>
            <a:ext cx="7467600" cy="3366563"/>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Political:</a:t>
            </a:r>
            <a:r>
              <a:rPr lang="en-US" dirty="0">
                <a:latin typeface="Times New Roman" panose="02020603050405020304" pitchFamily="18" charset="0"/>
                <a:cs typeface="Times New Roman" panose="02020603050405020304" pitchFamily="18" charset="0"/>
              </a:rPr>
              <a:t> Business rates, local authority decisions, small-business support and retail regeneration may affect footfall and operating conditions (Jarvis, 2025).</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Economic:</a:t>
            </a:r>
            <a:r>
              <a:rPr lang="en-US" dirty="0">
                <a:latin typeface="Times New Roman" panose="02020603050405020304" pitchFamily="18" charset="0"/>
                <a:cs typeface="Times New Roman" panose="02020603050405020304" pitchFamily="18" charset="0"/>
              </a:rPr>
              <a:t> Rising rent, utilities, insurance and ingredient costs are reducing profit margins, while financial pressure may lower customer spending.</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Social:</a:t>
            </a:r>
            <a:r>
              <a:rPr lang="en-US" dirty="0">
                <a:latin typeface="Times New Roman" panose="02020603050405020304" pitchFamily="18" charset="0"/>
                <a:cs typeface="Times New Roman" panose="02020603050405020304" pitchFamily="18" charset="0"/>
              </a:rPr>
              <a:t> Hybrid working has reduced office-based customers, while demand for faster service, delivery and online ordering has increased (Cappelli, 2025).</a:t>
            </a:r>
          </a:p>
        </p:txBody>
      </p:sp>
      <p:sp>
        <p:nvSpPr>
          <p:cNvPr id="15" name="TextBox 14">
            <a:extLst>
              <a:ext uri="{FF2B5EF4-FFF2-40B4-BE49-F238E27FC236}">
                <a16:creationId xmlns:a16="http://schemas.microsoft.com/office/drawing/2014/main" id="{C9C36844-F496-4A0A-B78D-EEF27DDE4DC7}"/>
              </a:ext>
            </a:extLst>
          </p:cNvPr>
          <p:cNvSpPr txBox="1"/>
          <p:nvPr/>
        </p:nvSpPr>
        <p:spPr>
          <a:xfrm>
            <a:off x="9329737" y="5143500"/>
            <a:ext cx="8229600" cy="3782061"/>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Technological:</a:t>
            </a:r>
            <a:r>
              <a:rPr lang="en-US" dirty="0">
                <a:latin typeface="Times New Roman" panose="02020603050405020304" pitchFamily="18" charset="0"/>
                <a:cs typeface="Times New Roman" panose="02020603050405020304" pitchFamily="18" charset="0"/>
              </a:rPr>
              <a:t> Online ordering, digital payments and social media can improve convenience and customer reach</a:t>
            </a:r>
          </a:p>
          <a:p>
            <a:pPr algn="just">
              <a:lnSpc>
                <a:spcPct val="150000"/>
              </a:lnSpc>
            </a:pPr>
            <a:r>
              <a:rPr lang="en-US" b="1" dirty="0">
                <a:latin typeface="Times New Roman" panose="02020603050405020304" pitchFamily="18" charset="0"/>
                <a:cs typeface="Times New Roman" panose="02020603050405020304" pitchFamily="18" charset="0"/>
              </a:rPr>
              <a:t>Environmental:</a:t>
            </a:r>
            <a:r>
              <a:rPr lang="en-US" dirty="0">
                <a:latin typeface="Times New Roman" panose="02020603050405020304" pitchFamily="18" charset="0"/>
                <a:cs typeface="Times New Roman" panose="02020603050405020304" pitchFamily="18" charset="0"/>
              </a:rPr>
              <a:t> Climate risks and supply disruptions may increase ingredient costs and sustainability challenges</a:t>
            </a:r>
          </a:p>
          <a:p>
            <a:pPr algn="just">
              <a:lnSpc>
                <a:spcPct val="150000"/>
              </a:lnSpc>
            </a:pPr>
            <a:r>
              <a:rPr lang="en-US" b="1" dirty="0">
                <a:latin typeface="Times New Roman" panose="02020603050405020304" pitchFamily="18" charset="0"/>
                <a:cs typeface="Times New Roman" panose="02020603050405020304" pitchFamily="18" charset="0"/>
              </a:rPr>
              <a:t>Legal:</a:t>
            </a:r>
            <a:r>
              <a:rPr lang="en-US" dirty="0">
                <a:latin typeface="Times New Roman" panose="02020603050405020304" pitchFamily="18" charset="0"/>
                <a:cs typeface="Times New Roman" panose="02020603050405020304" pitchFamily="18" charset="0"/>
              </a:rPr>
              <a:t> Food safety, employment, consumer protection and data regulations must be followed (</a:t>
            </a:r>
            <a:r>
              <a:rPr lang="en-US" dirty="0" err="1">
                <a:latin typeface="Times New Roman" panose="02020603050405020304" pitchFamily="18" charset="0"/>
                <a:cs typeface="Times New Roman" panose="02020603050405020304" pitchFamily="18" charset="0"/>
              </a:rPr>
              <a:t>Horváthy</a:t>
            </a:r>
            <a:r>
              <a:rPr lang="en-US" dirty="0">
                <a:latin typeface="Times New Roman" panose="02020603050405020304" pitchFamily="18" charset="0"/>
                <a:cs typeface="Times New Roman" panose="02020603050405020304" pitchFamily="18" charset="0"/>
              </a:rPr>
              <a:t> and Knapp, 2024).</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Strengths and Limitations:</a:t>
            </a:r>
            <a:r>
              <a:rPr lang="en-US" dirty="0">
                <a:latin typeface="Times New Roman" panose="02020603050405020304" pitchFamily="18" charset="0"/>
                <a:cs typeface="Times New Roman" panose="02020603050405020304" pitchFamily="18" charset="0"/>
              </a:rPr>
              <a:t> PESTEL gives a clear overview of external opportunities and threats, but it does not </a:t>
            </a:r>
            <a:r>
              <a:rPr lang="en-US" dirty="0" err="1">
                <a:latin typeface="Times New Roman" panose="02020603050405020304" pitchFamily="18" charset="0"/>
                <a:cs typeface="Times New Roman" panose="02020603050405020304" pitchFamily="18" charset="0"/>
              </a:rPr>
              <a:t>prioritise</a:t>
            </a:r>
            <a:r>
              <a:rPr lang="en-US" dirty="0">
                <a:latin typeface="Times New Roman" panose="02020603050405020304" pitchFamily="18" charset="0"/>
                <a:cs typeface="Times New Roman" panose="02020603050405020304" pitchFamily="18" charset="0"/>
              </a:rPr>
              <a:t> issues or identify specific solutions.</a:t>
            </a:r>
          </a:p>
        </p:txBody>
      </p:sp>
      <p:pic>
        <p:nvPicPr>
          <p:cNvPr id="16" name="Picture 15">
            <a:extLst>
              <a:ext uri="{FF2B5EF4-FFF2-40B4-BE49-F238E27FC236}">
                <a16:creationId xmlns:a16="http://schemas.microsoft.com/office/drawing/2014/main" id="{824C309E-95AD-4D44-9BB4-A6A51EDC30AE}"/>
              </a:ext>
            </a:extLst>
          </p:cNvPr>
          <p:cNvPicPr>
            <a:picLocks noChangeAspect="1"/>
          </p:cNvPicPr>
          <p:nvPr/>
        </p:nvPicPr>
        <p:blipFill>
          <a:blip r:embed="rId4"/>
          <a:stretch>
            <a:fillRect/>
          </a:stretch>
        </p:blipFill>
        <p:spPr>
          <a:xfrm>
            <a:off x="10744200" y="1879656"/>
            <a:ext cx="5181600" cy="3035244"/>
          </a:xfrm>
          <a:prstGeom prst="rect">
            <a:avLst/>
          </a:prstGeom>
        </p:spPr>
      </p:pic>
      <p:pic>
        <p:nvPicPr>
          <p:cNvPr id="18" name="Picture 17">
            <a:extLst>
              <a:ext uri="{FF2B5EF4-FFF2-40B4-BE49-F238E27FC236}">
                <a16:creationId xmlns:a16="http://schemas.microsoft.com/office/drawing/2014/main" id="{869E03EC-59FF-472E-90D3-18368C0563FB}"/>
              </a:ext>
            </a:extLst>
          </p:cNvPr>
          <p:cNvPicPr>
            <a:picLocks noChangeAspect="1"/>
          </p:cNvPicPr>
          <p:nvPr/>
        </p:nvPicPr>
        <p:blipFill>
          <a:blip r:embed="rId5"/>
          <a:stretch>
            <a:fillRect/>
          </a:stretch>
        </p:blipFill>
        <p:spPr>
          <a:xfrm>
            <a:off x="1564609" y="1943100"/>
            <a:ext cx="5674391" cy="303524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6" name="TextBox 5">
            <a:extLst>
              <a:ext uri="{FF2B5EF4-FFF2-40B4-BE49-F238E27FC236}">
                <a16:creationId xmlns:a16="http://schemas.microsoft.com/office/drawing/2014/main" id="{4CE2681C-A4F2-4FD1-9DFB-D2E11E1BD5B1}"/>
              </a:ext>
            </a:extLst>
          </p:cNvPr>
          <p:cNvSpPr txBox="1"/>
          <p:nvPr/>
        </p:nvSpPr>
        <p:spPr>
          <a:xfrm>
            <a:off x="4572000" y="9525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Fishbone Diagram Analysis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B0AE75F-3C19-4993-84B3-9C13345DF5E4}"/>
              </a:ext>
            </a:extLst>
          </p:cNvPr>
          <p:cNvSpPr txBox="1"/>
          <p:nvPr/>
        </p:nvSpPr>
        <p:spPr>
          <a:xfrm>
            <a:off x="1828800" y="2836971"/>
            <a:ext cx="9144000" cy="4613058"/>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Explanation and Application</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Fishbone Diagram identifies possible root causes of Basil’s Bakery’s sales stagnation, which remains approximately 25% below the 2019 level (</a:t>
            </a:r>
            <a:r>
              <a:rPr lang="en-US" sz="1800" dirty="0">
                <a:solidFill>
                  <a:srgbClr val="222222"/>
                </a:solidFill>
                <a:effectLst/>
                <a:latin typeface="Times New Roman" panose="02020603050405020304" pitchFamily="18" charset="0"/>
                <a:ea typeface="Calibri" panose="020F0502020204030204" pitchFamily="34" charset="0"/>
              </a:rPr>
              <a:t>Xu and Dang, 2020</a:t>
            </a:r>
            <a:r>
              <a:rPr lang="en-US" dirty="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Main causes include Basil’s workload, weak ordering and queue processes, reduced footfall, hybrid working, unstable organic ingredient costs and rising overheads.</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Benefits and Limitations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diagram clearly presents internal and external causes in a simple visual format, helping Basil understand the wider problem.</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However, it only suggests causes, so customer surveys, sales records, waiting-time data and financial analysis are needed to confirm priorities.</a:t>
            </a:r>
          </a:p>
        </p:txBody>
      </p:sp>
      <p:pic>
        <p:nvPicPr>
          <p:cNvPr id="12" name="Picture 11">
            <a:extLst>
              <a:ext uri="{FF2B5EF4-FFF2-40B4-BE49-F238E27FC236}">
                <a16:creationId xmlns:a16="http://schemas.microsoft.com/office/drawing/2014/main" id="{EA9CB94C-2509-48DC-AF7A-04297568194E}"/>
              </a:ext>
            </a:extLst>
          </p:cNvPr>
          <p:cNvPicPr>
            <a:picLocks noChangeAspect="1"/>
          </p:cNvPicPr>
          <p:nvPr/>
        </p:nvPicPr>
        <p:blipFill>
          <a:blip r:embed="rId4"/>
          <a:stretch>
            <a:fillRect/>
          </a:stretch>
        </p:blipFill>
        <p:spPr>
          <a:xfrm>
            <a:off x="12115800" y="3172675"/>
            <a:ext cx="5166887" cy="39416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8" name="TextBox 7">
            <a:extLst>
              <a:ext uri="{FF2B5EF4-FFF2-40B4-BE49-F238E27FC236}">
                <a16:creationId xmlns:a16="http://schemas.microsoft.com/office/drawing/2014/main" id="{6E71A0D7-1B5F-4DA7-B66F-59ED264035B0}"/>
              </a:ext>
            </a:extLst>
          </p:cNvPr>
          <p:cNvSpPr txBox="1"/>
          <p:nvPr/>
        </p:nvSpPr>
        <p:spPr>
          <a:xfrm>
            <a:off x="1524000" y="2933700"/>
            <a:ext cx="8534400" cy="3110275"/>
          </a:xfrm>
          <a:prstGeom prst="rect">
            <a:avLst/>
          </a:prstGeom>
          <a:noFill/>
        </p:spPr>
        <p:txBody>
          <a:bodyPr wrap="square">
            <a:spAutoFit/>
          </a:bodyPr>
          <a:lstStyle/>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Bakery has been experiencing a decline in its sales due to external and internal factors. The weakening of customer demand can be attributed to the decreased footfall, closed shops, and hybrid work, coupled with the added burden that is generated by limited delivery, pre-orders and operations delays. </a:t>
            </a:r>
          </a:p>
          <a:p>
            <a:pPr marL="0" marR="0" algn="just">
              <a:lnSpc>
                <a:spcPct val="150000"/>
              </a:lnSpc>
              <a:spcBef>
                <a:spcPts val="0"/>
              </a:spcBef>
              <a:spcAft>
                <a:spcPts val="600"/>
              </a:spcAft>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PESTEL analysis and Fishbone analysis are vital in determining the key pressures, but more sales, customer and financial data is needed to make effective decisions.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D0BC187D-C253-43ED-AE17-CF2761CC93CE}"/>
              </a:ext>
            </a:extLst>
          </p:cNvPr>
          <p:cNvSpPr txBox="1"/>
          <p:nvPr/>
        </p:nvSpPr>
        <p:spPr>
          <a:xfrm>
            <a:off x="4191000" y="12573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 and Key Findings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E24AB962-796D-4692-BEA5-3860BB2B448C}"/>
              </a:ext>
            </a:extLst>
          </p:cNvPr>
          <p:cNvPicPr>
            <a:picLocks noChangeAspect="1"/>
          </p:cNvPicPr>
          <p:nvPr/>
        </p:nvPicPr>
        <p:blipFill>
          <a:blip r:embed="rId4"/>
          <a:stretch>
            <a:fillRect/>
          </a:stretch>
        </p:blipFill>
        <p:spPr>
          <a:xfrm>
            <a:off x="11125200" y="2933700"/>
            <a:ext cx="5638800" cy="4114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4" name="TextBox 13">
            <a:extLst>
              <a:ext uri="{FF2B5EF4-FFF2-40B4-BE49-F238E27FC236}">
                <a16:creationId xmlns:a16="http://schemas.microsoft.com/office/drawing/2014/main" id="{13924720-AC84-4F1B-99BC-9A5841BB8918}"/>
              </a:ext>
            </a:extLst>
          </p:cNvPr>
          <p:cNvSpPr txBox="1"/>
          <p:nvPr/>
        </p:nvSpPr>
        <p:spPr>
          <a:xfrm>
            <a:off x="1066800" y="2411279"/>
            <a:ext cx="16535400" cy="6168996"/>
          </a:xfrm>
          <a:prstGeom prst="rect">
            <a:avLst/>
          </a:prstGeom>
          <a:noFill/>
        </p:spPr>
        <p:txBody>
          <a:bodyPr wrap="square">
            <a:spAutoFit/>
          </a:bodyPr>
          <a:lstStyle/>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Cappelli, P.,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Future of the Office, with a New Afterword by the Author: Work from Home, Remote Work, and the Hard Choices We All Face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University of Pennsylvania Press.</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Horváthy</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and Knapp, L., 2024. Twenty years in the European Union: Membership experiences and visions for enlargement.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Jarvis, T.M.,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How have food resistance strategies for strawberries, potatoes, and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qagħaq</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tal-għasel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’(honey rings) contributed to Malta’s adaptive capacity to combat food vulnerability, and what are the untapped avenues to increase food security?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(Master's thesis, University of Malta and James Madison University).</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Kothari, D., Goswami, H. and Patel, N., 2025. and Challenges.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Biological Outlook to Improve the Nutritive Quality of Bakery Products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p.41.</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Influence of Using Fishbone Strategy on the Students’ Writing Skill of SMKN 1 Metro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IAIN Metro).</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Martínez, J.C.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Sirri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2020. Of bakeries and checkpoints: Stately effects in Amman and Baghdad.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Environment and Planning D: Society and Space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 pp.849-866.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https://doi.org/10.1177/0263775820919773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Russ, M., 2025. The spontaneous ideation for the nascent entrepreneurs: The reasoning, learning loops and outcomes matrices, models and visual tools for collaborating with AI in support of innovative sustainable business solutions.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 and Business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pp.522-593.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https://doi.org/10.35564/jmbe.2025.0029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Xu, Z. and Dang, Y., 2020. Automated digital cause-and-effect diagrams to assist causal analysis in problem-solving: a data-driven approach.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Production Research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58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(17), pp.5359-5379.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https://doi.org/10.1080/00207543.2020.1727043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16" name="TextBox 15">
            <a:extLst>
              <a:ext uri="{FF2B5EF4-FFF2-40B4-BE49-F238E27FC236}">
                <a16:creationId xmlns:a16="http://schemas.microsoft.com/office/drawing/2014/main" id="{970389EB-2875-4C58-A778-761CC9C17E18}"/>
              </a:ext>
            </a:extLst>
          </p:cNvPr>
          <p:cNvSpPr txBox="1"/>
          <p:nvPr/>
        </p:nvSpPr>
        <p:spPr>
          <a:xfrm>
            <a:off x="4762500" y="869023"/>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sp>
        <p:nvSpPr>
          <p:cNvPr id="3" name="TextBox 3"/>
          <p:cNvSpPr txBox="1"/>
          <p:nvPr/>
        </p:nvSpPr>
        <p:spPr>
          <a:xfrm>
            <a:off x="5887038" y="3333750"/>
            <a:ext cx="6513924" cy="3905250"/>
          </a:xfrm>
          <a:prstGeom prst="rect">
            <a:avLst/>
          </a:prstGeom>
        </p:spPr>
        <p:txBody>
          <a:bodyPr lIns="0" tIns="0" rIns="0" bIns="0" rtlCol="0" anchor="t">
            <a:spAutoFit/>
          </a:bodyPr>
          <a:lstStyle/>
          <a:p>
            <a:pPr algn="ctr">
              <a:lnSpc>
                <a:spcPts val="15000"/>
              </a:lnSpc>
            </a:pPr>
            <a:r>
              <a:rPr lang="en-US" sz="15000" spc="405">
                <a:solidFill>
                  <a:srgbClr val="B84C65"/>
                </a:solidFill>
                <a:latin typeface="Regular Brush"/>
                <a:ea typeface="Regular Brush"/>
                <a:cs typeface="Regular Brush"/>
                <a:sym typeface="Regular Brush"/>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2674</Words>
  <PresentationFormat>Custom</PresentationFormat>
  <Paragraphs>132</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Regular Brush</vt:lpstr>
      <vt:lpstr>Times New Roman</vt:lpstr>
      <vt:lpstr>Calibri Light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2026-07-12T20:25:05Z</dcterms:modified>
  <dc:identifier>DAHPLQup8xQ</dc:identifier>
</cp:coreProperties>
</file>