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sldIdLst>
    <p:sldId id="256" r:id="rId5"/>
    <p:sldId id="268" r:id="rId6"/>
    <p:sldId id="267" r:id="rId7"/>
    <p:sldId id="257" r:id="rId8"/>
    <p:sldId id="258" r:id="rId9"/>
    <p:sldId id="259" r:id="rId10"/>
    <p:sldId id="265" r:id="rId11"/>
    <p:sldId id="262" r:id="rId12"/>
    <p:sldId id="263" r:id="rId13"/>
    <p:sldId id="264" r:id="rId14"/>
    <p:sldId id="260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084" autoAdjust="0"/>
    <p:restoredTop sz="69273" autoAdjust="0"/>
  </p:normalViewPr>
  <p:slideViewPr>
    <p:cSldViewPr snapToGrid="0">
      <p:cViewPr varScale="1">
        <p:scale>
          <a:sx n="86" d="100"/>
          <a:sy n="86" d="100"/>
        </p:scale>
        <p:origin x="2832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BF86B3-14A4-4421-BC14-CB8DD150CA53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F3EC92-96C9-4E7E-A0F5-9B1CA54D1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4312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7817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C0828C-A546-D941-9E35-D319F3E31C2F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94336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29/01/2021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38A7B-A423-4469-9B45-F5833C61CB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4754" y="647720"/>
            <a:ext cx="8342526" cy="3208000"/>
          </a:xfrm>
        </p:spPr>
        <p:txBody>
          <a:bodyPr>
            <a:normAutofit/>
          </a:bodyPr>
          <a:lstStyle/>
          <a:p>
            <a:pPr algn="r"/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Workshop: Operational Policing </a:t>
            </a:r>
            <a:b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Theft Act Offences </a:t>
            </a:r>
            <a:b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“Dishonestly”</a:t>
            </a:r>
            <a:b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549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eaching students to think critically (opinion)">
            <a:extLst>
              <a:ext uri="{FF2B5EF4-FFF2-40B4-BE49-F238E27FC236}">
                <a16:creationId xmlns:a16="http://schemas.microsoft.com/office/drawing/2014/main" id="{E28802FD-FCA6-F84C-A187-9F4151AC5E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6861" y="1133943"/>
            <a:ext cx="2987929" cy="39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3235AC2-CD5B-6D42-A384-8BC9D314742E}"/>
              </a:ext>
            </a:extLst>
          </p:cNvPr>
          <p:cNvSpPr txBox="1"/>
          <p:nvPr/>
        </p:nvSpPr>
        <p:spPr>
          <a:xfrm>
            <a:off x="2672862" y="183071"/>
            <a:ext cx="82647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</a:rPr>
              <a:t>Learning Outcomes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F8FDA7C-5140-274E-98D5-D6B6C9BAC48B}"/>
              </a:ext>
            </a:extLst>
          </p:cNvPr>
          <p:cNvSpPr/>
          <p:nvPr/>
        </p:nvSpPr>
        <p:spPr>
          <a:xfrm>
            <a:off x="3692769" y="1133943"/>
            <a:ext cx="5064370" cy="406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en-US" b="1" dirty="0"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Recall the key elements of The Theft Act 1968</a:t>
            </a:r>
          </a:p>
          <a:p>
            <a:pPr marL="342900" indent="-342900">
              <a:buFont typeface="+mj-lt"/>
              <a:buAutoNum type="arabicPeriod"/>
            </a:pPr>
            <a:endParaRPr lang="en-US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indent="-342900">
              <a:buAutoNum type="arabicPeriod" startAt="2"/>
            </a:pPr>
            <a:r>
              <a:rPr lang="en-US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List each of the “points to prove” for the above offences. </a:t>
            </a:r>
          </a:p>
          <a:p>
            <a:pPr marL="457200" indent="-457200">
              <a:buAutoNum type="arabicPeriod" startAt="2"/>
            </a:pPr>
            <a:endParaRPr lang="en-US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 indent="-457200">
              <a:buAutoNum type="arabicPeriod" startAt="2"/>
            </a:pPr>
            <a:r>
              <a:rPr lang="en-US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Evaluate and discuss the “dishonest” element of the Theft Act 1968 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4240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Click="0"/>
    </mc:Choice>
    <mc:Fallback xmlns="">
      <p:transition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0F611-4171-D649-8B32-E2D013790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Recap: Theft Act 1968 </a:t>
            </a:r>
            <a:endParaRPr lang="en-GB" u="sng" dirty="0"/>
          </a:p>
        </p:txBody>
      </p:sp>
      <p:pic>
        <p:nvPicPr>
          <p:cNvPr id="3074" name="Picture 2" descr="Revolutionising PMO Learning: Critical Thinking | Wellingtone">
            <a:extLst>
              <a:ext uri="{FF2B5EF4-FFF2-40B4-BE49-F238E27FC236}">
                <a16:creationId xmlns:a16="http://schemas.microsoft.com/office/drawing/2014/main" id="{744E2CA8-5B13-3943-A50F-4A6F896607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1795231"/>
            <a:ext cx="8229600" cy="352697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E012E2C-8548-D84B-8D10-F5C6BEED476F}"/>
              </a:ext>
            </a:extLst>
          </p:cNvPr>
          <p:cNvSpPr txBox="1"/>
          <p:nvPr/>
        </p:nvSpPr>
        <p:spPr>
          <a:xfrm>
            <a:off x="4209690" y="2242867"/>
            <a:ext cx="426144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Theft Act 1968 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Points to Prove 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“Dishonestly” </a:t>
            </a:r>
          </a:p>
        </p:txBody>
      </p:sp>
    </p:spTree>
    <p:extLst>
      <p:ext uri="{BB962C8B-B14F-4D97-AF65-F5344CB8AC3E}">
        <p14:creationId xmlns:p14="http://schemas.microsoft.com/office/powerpoint/2010/main" val="10229253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entagon 5">
            <a:extLst>
              <a:ext uri="{FF2B5EF4-FFF2-40B4-BE49-F238E27FC236}">
                <a16:creationId xmlns:a16="http://schemas.microsoft.com/office/drawing/2014/main" id="{F38CA57A-053B-ED4A-BB28-23739674CD86}"/>
              </a:ext>
            </a:extLst>
          </p:cNvPr>
          <p:cNvSpPr/>
          <p:nvPr/>
        </p:nvSpPr>
        <p:spPr>
          <a:xfrm>
            <a:off x="120771" y="336096"/>
            <a:ext cx="7487728" cy="1147504"/>
          </a:xfrm>
          <a:prstGeom prst="homePlat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920FD7-5818-BE43-973D-DDB63C58E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59457" y="333922"/>
            <a:ext cx="8229600" cy="1143000"/>
          </a:xfrm>
        </p:spPr>
        <p:txBody>
          <a:bodyPr/>
          <a:lstStyle/>
          <a:p>
            <a:r>
              <a:rPr lang="en-GB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Theft Act 1968, S.1: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6F1B97-85D5-7340-B30C-457E8DB8DDCD}"/>
              </a:ext>
            </a:extLst>
          </p:cNvPr>
          <p:cNvSpPr txBox="1"/>
          <p:nvPr/>
        </p:nvSpPr>
        <p:spPr>
          <a:xfrm>
            <a:off x="772064" y="1766714"/>
            <a:ext cx="7599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'A person is guilty of theft if he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dishonestly appropriates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property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belonging to another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with the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intention of permanently depriving the other of it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...’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8CCABE1-8A25-E64B-8BB2-76A60B0DFE61}"/>
              </a:ext>
            </a:extLst>
          </p:cNvPr>
          <p:cNvSpPr txBox="1"/>
          <p:nvPr/>
        </p:nvSpPr>
        <p:spPr>
          <a:xfrm>
            <a:off x="569344" y="3303613"/>
            <a:ext cx="6504317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u="sng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Points to Prove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1. Dishonestly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2. Appropriates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3. Property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4. Belonging to another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5. Intention of permanently deprive the other of it </a:t>
            </a:r>
          </a:p>
          <a:p>
            <a:endParaRPr lang="en-GB" dirty="0"/>
          </a:p>
        </p:txBody>
      </p:sp>
      <p:pic>
        <p:nvPicPr>
          <p:cNvPr id="1026" name="Picture 2" descr="Flat round check mark green icon, button. Tick symbol isolated on white  backgrou , #sponsored, #green, #icon, #button, #Flat, #c… | Mark green,  Symbol design, Ticks">
            <a:extLst>
              <a:ext uri="{FF2B5EF4-FFF2-40B4-BE49-F238E27FC236}">
                <a16:creationId xmlns:a16="http://schemas.microsoft.com/office/drawing/2014/main" id="{4334AA6F-45FD-8B40-8BED-0C268FCB69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5973" y="4258590"/>
            <a:ext cx="280358" cy="280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Flat round check mark green icon, button. Tick symbol isolated on white  backgrou , #sponsored, #green, #icon, #button, #Flat, #c… | Mark green,  Symbol design, Ticks">
            <a:extLst>
              <a:ext uri="{FF2B5EF4-FFF2-40B4-BE49-F238E27FC236}">
                <a16:creationId xmlns:a16="http://schemas.microsoft.com/office/drawing/2014/main" id="{AD8F38AA-6BAA-2E49-B59F-614845CEEE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2571" y="4610720"/>
            <a:ext cx="280358" cy="280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Flat round check mark green icon, button. Tick symbol isolated on white  backgrou , #sponsored, #green, #icon, #button, #Flat, #c… | Mark green,  Symbol design, Ticks">
            <a:extLst>
              <a:ext uri="{FF2B5EF4-FFF2-40B4-BE49-F238E27FC236}">
                <a16:creationId xmlns:a16="http://schemas.microsoft.com/office/drawing/2014/main" id="{60B93E33-0F08-7B4D-B760-2EBAFAA58F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080" y="4864246"/>
            <a:ext cx="280358" cy="280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Flat round check mark green icon, button. Tick symbol isolated on white  backgrou , #sponsored, #green, #icon, #button, #Flat, #c… | Mark green,  Symbol design, Ticks">
            <a:extLst>
              <a:ext uri="{FF2B5EF4-FFF2-40B4-BE49-F238E27FC236}">
                <a16:creationId xmlns:a16="http://schemas.microsoft.com/office/drawing/2014/main" id="{98DDC624-29BA-F04F-A65C-9D572F4278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958" y="5221491"/>
            <a:ext cx="280358" cy="280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Flat round check mark green icon, button. Tick symbol isolated on white  backgrou , #sponsored, #green, #icon, #button, #Flat, #c… | Mark green,  Symbol design, Ticks">
            <a:extLst>
              <a:ext uri="{FF2B5EF4-FFF2-40B4-BE49-F238E27FC236}">
                <a16:creationId xmlns:a16="http://schemas.microsoft.com/office/drawing/2014/main" id="{E481DEF2-E51A-BC4C-8689-6048754DD8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4291" y="3976730"/>
            <a:ext cx="280358" cy="280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heft Icon #258670 - Free Icons Library">
            <a:extLst>
              <a:ext uri="{FF2B5EF4-FFF2-40B4-BE49-F238E27FC236}">
                <a16:creationId xmlns:a16="http://schemas.microsoft.com/office/drawing/2014/main" id="{A3626EDC-8FE2-1943-80FB-4B08F102EC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8086" y="3621373"/>
            <a:ext cx="1814872" cy="183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8943BE8-0306-824C-AD71-BCAC3B07FA36}"/>
              </a:ext>
            </a:extLst>
          </p:cNvPr>
          <p:cNvSpPr txBox="1"/>
          <p:nvPr/>
        </p:nvSpPr>
        <p:spPr>
          <a:xfrm>
            <a:off x="5244858" y="5672509"/>
            <a:ext cx="52103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(Blackstone’s Policing Manual, 2020)</a:t>
            </a:r>
          </a:p>
        </p:txBody>
      </p:sp>
    </p:spTree>
    <p:extLst>
      <p:ext uri="{BB962C8B-B14F-4D97-AF65-F5344CB8AC3E}">
        <p14:creationId xmlns:p14="http://schemas.microsoft.com/office/powerpoint/2010/main" val="18111664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entagon 3">
            <a:extLst>
              <a:ext uri="{FF2B5EF4-FFF2-40B4-BE49-F238E27FC236}">
                <a16:creationId xmlns:a16="http://schemas.microsoft.com/office/drawing/2014/main" id="{1C5A16FD-F5FD-924E-990E-88DF0121B0E9}"/>
              </a:ext>
            </a:extLst>
          </p:cNvPr>
          <p:cNvSpPr/>
          <p:nvPr/>
        </p:nvSpPr>
        <p:spPr>
          <a:xfrm>
            <a:off x="155277" y="361416"/>
            <a:ext cx="7487728" cy="1147504"/>
          </a:xfrm>
          <a:prstGeom prst="homePlat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083F79-352A-5649-9175-55E0BAD069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66821" y="352087"/>
            <a:ext cx="8229600" cy="11430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“Dishonestly”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C9D9ED-E1FF-374F-AF35-94B344C6EE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307" y="1691482"/>
            <a:ext cx="8229600" cy="3917032"/>
          </a:xfrm>
        </p:spPr>
        <p:txBody>
          <a:bodyPr>
            <a:normAutofit/>
          </a:bodyPr>
          <a:lstStyle/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No statutory definition of the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term ‘dishonestly’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question of fact for the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jury or magistrate (s) to decide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Defences  </a:t>
            </a:r>
          </a:p>
        </p:txBody>
      </p:sp>
      <p:pic>
        <p:nvPicPr>
          <p:cNvPr id="2052" name="Picture 4" descr="Dishonest word cloud hand sphere concept on white background Stock Photo -  Alamy">
            <a:extLst>
              <a:ext uri="{FF2B5EF4-FFF2-40B4-BE49-F238E27FC236}">
                <a16:creationId xmlns:a16="http://schemas.microsoft.com/office/drawing/2014/main" id="{7519C2AE-A8A0-064C-9244-635285BE0A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6107" y="1714500"/>
            <a:ext cx="4336257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B93AB69-5568-B24B-B902-E86E8033CC45}"/>
              </a:ext>
            </a:extLst>
          </p:cNvPr>
          <p:cNvSpPr txBox="1"/>
          <p:nvPr/>
        </p:nvSpPr>
        <p:spPr>
          <a:xfrm>
            <a:off x="5244858" y="5672509"/>
            <a:ext cx="52103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(Blackstone’s Policing Manual, 2020)</a:t>
            </a:r>
          </a:p>
        </p:txBody>
      </p:sp>
    </p:spTree>
    <p:extLst>
      <p:ext uri="{BB962C8B-B14F-4D97-AF65-F5344CB8AC3E}">
        <p14:creationId xmlns:p14="http://schemas.microsoft.com/office/powerpoint/2010/main" val="12458712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entagon 3">
            <a:extLst>
              <a:ext uri="{FF2B5EF4-FFF2-40B4-BE49-F238E27FC236}">
                <a16:creationId xmlns:a16="http://schemas.microsoft.com/office/drawing/2014/main" id="{B566C1A1-C9CA-0D4C-A801-557352B5AEA1}"/>
              </a:ext>
            </a:extLst>
          </p:cNvPr>
          <p:cNvSpPr/>
          <p:nvPr/>
        </p:nvSpPr>
        <p:spPr>
          <a:xfrm>
            <a:off x="155277" y="361416"/>
            <a:ext cx="7487728" cy="1147504"/>
          </a:xfrm>
          <a:prstGeom prst="homePlat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CAF0A4-1384-FA4B-AFAC-4A2D46468A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16324" y="365920"/>
            <a:ext cx="8229600" cy="11430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Theft Act 1968, S.2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CF56B-40A1-344E-891E-F319BC3963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20971"/>
            <a:ext cx="8229600" cy="3917032"/>
          </a:xfrm>
        </p:spPr>
        <p:txBody>
          <a:bodyPr>
            <a:normAutofit fontScale="85000" lnSpcReduction="10000"/>
          </a:bodyPr>
          <a:lstStyle/>
          <a:p>
            <a:pPr marL="0" indent="0" algn="ctr">
              <a:buNone/>
            </a:pPr>
            <a:r>
              <a:rPr lang="en-GB" sz="4400" dirty="0"/>
              <a:t>(1) ‘A person’s appropriation of property belonging to another IS NOT to be regarded as dishonest if...’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Three main instances (defences) to remember</a:t>
            </a:r>
          </a:p>
          <a:p>
            <a:pP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all three instances it is the person’s </a:t>
            </a:r>
            <a:r>
              <a:rPr lang="en-GB" b="1" i="1" u="sng" dirty="0">
                <a:latin typeface="Arial" panose="020B0604020202020204" pitchFamily="34" charset="0"/>
                <a:cs typeface="Arial" panose="020B0604020202020204" pitchFamily="34" charset="0"/>
              </a:rPr>
              <a:t>belief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that is important  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66AE9B-CA03-2C4F-AF7A-F6CCC8AFB03E}"/>
              </a:ext>
            </a:extLst>
          </p:cNvPr>
          <p:cNvSpPr txBox="1"/>
          <p:nvPr/>
        </p:nvSpPr>
        <p:spPr>
          <a:xfrm>
            <a:off x="5244858" y="5672509"/>
            <a:ext cx="52103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(Blackstone’s Policing Manual, 2020)</a:t>
            </a:r>
          </a:p>
        </p:txBody>
      </p:sp>
    </p:spTree>
    <p:extLst>
      <p:ext uri="{BB962C8B-B14F-4D97-AF65-F5344CB8AC3E}">
        <p14:creationId xmlns:p14="http://schemas.microsoft.com/office/powerpoint/2010/main" val="34479227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entagon 3">
            <a:extLst>
              <a:ext uri="{FF2B5EF4-FFF2-40B4-BE49-F238E27FC236}">
                <a16:creationId xmlns:a16="http://schemas.microsoft.com/office/drawing/2014/main" id="{FBBF273B-79F2-3942-A27D-472F7BCA26ED}"/>
              </a:ext>
            </a:extLst>
          </p:cNvPr>
          <p:cNvSpPr/>
          <p:nvPr/>
        </p:nvSpPr>
        <p:spPr>
          <a:xfrm>
            <a:off x="120771" y="336096"/>
            <a:ext cx="7487728" cy="1147504"/>
          </a:xfrm>
          <a:prstGeom prst="homePlat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05B033-F1D7-A646-B8A0-B720828CE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0174" y="340600"/>
            <a:ext cx="8229600" cy="11430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Right to Law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3EC7B8-EE2D-E34E-A07E-A0136B9D18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24488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- if he appropriates the property in the belief that he has in law the right to deprive the other of it, on behalf of himself or of a third person; or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DCA6B0-C700-5546-989C-3A5D397CA285}"/>
              </a:ext>
            </a:extLst>
          </p:cNvPr>
          <p:cNvSpPr txBox="1"/>
          <p:nvPr/>
        </p:nvSpPr>
        <p:spPr>
          <a:xfrm>
            <a:off x="3623096" y="4492534"/>
            <a:ext cx="39854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you think of a scenario where this may occur? </a:t>
            </a:r>
          </a:p>
        </p:txBody>
      </p:sp>
      <p:pic>
        <p:nvPicPr>
          <p:cNvPr id="5122" name="Picture 2" descr="Discuss Icons - Download Free Vector Icons | Noun Project">
            <a:extLst>
              <a:ext uri="{FF2B5EF4-FFF2-40B4-BE49-F238E27FC236}">
                <a16:creationId xmlns:a16="http://schemas.microsoft.com/office/drawing/2014/main" id="{200C3000-6875-6A4E-9FEA-8B27D968BD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6209" y="4439090"/>
            <a:ext cx="937883" cy="937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27C5CCC-B935-4546-B435-2F9C429364BB}"/>
              </a:ext>
            </a:extLst>
          </p:cNvPr>
          <p:cNvSpPr txBox="1"/>
          <p:nvPr/>
        </p:nvSpPr>
        <p:spPr>
          <a:xfrm>
            <a:off x="5244858" y="5672509"/>
            <a:ext cx="52103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(Blackstone’s Policing Manual, 2020)</a:t>
            </a:r>
          </a:p>
        </p:txBody>
      </p:sp>
    </p:spTree>
    <p:extLst>
      <p:ext uri="{BB962C8B-B14F-4D97-AF65-F5344CB8AC3E}">
        <p14:creationId xmlns:p14="http://schemas.microsoft.com/office/powerpoint/2010/main" val="22759746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entagon 3">
            <a:extLst>
              <a:ext uri="{FF2B5EF4-FFF2-40B4-BE49-F238E27FC236}">
                <a16:creationId xmlns:a16="http://schemas.microsoft.com/office/drawing/2014/main" id="{968F1D2A-AAF4-6342-8879-F9F345355620}"/>
              </a:ext>
            </a:extLst>
          </p:cNvPr>
          <p:cNvSpPr/>
          <p:nvPr/>
        </p:nvSpPr>
        <p:spPr>
          <a:xfrm>
            <a:off x="120771" y="452697"/>
            <a:ext cx="7487728" cy="1147504"/>
          </a:xfrm>
          <a:prstGeom prst="homePlat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3F5699-61CF-2349-A738-F9EEC12B6E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234238" y="457201"/>
            <a:ext cx="8229600" cy="11430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Consent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458286-5E1C-464B-846C-14B2AB990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39697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 - if he appropriates the property in the belief that he would have the other’s consent if the other knew of the appropriation and the circumstances of it; or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F2B85C-692E-A547-8416-ECD88E799519}"/>
              </a:ext>
            </a:extLst>
          </p:cNvPr>
          <p:cNvSpPr txBox="1"/>
          <p:nvPr/>
        </p:nvSpPr>
        <p:spPr>
          <a:xfrm>
            <a:off x="3692109" y="4603134"/>
            <a:ext cx="460650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you think of a scenario where this may occur? </a:t>
            </a:r>
          </a:p>
        </p:txBody>
      </p:sp>
      <p:pic>
        <p:nvPicPr>
          <p:cNvPr id="6" name="Picture 2" descr="Discuss Icons - Download Free Vector Icons | Noun Project">
            <a:extLst>
              <a:ext uri="{FF2B5EF4-FFF2-40B4-BE49-F238E27FC236}">
                <a16:creationId xmlns:a16="http://schemas.microsoft.com/office/drawing/2014/main" id="{40AB7ECB-815D-8248-8FF5-10D9AF0927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3423" y="4496248"/>
            <a:ext cx="937883" cy="937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F2838E8-0266-184F-8CE0-7C9947FD4C43}"/>
              </a:ext>
            </a:extLst>
          </p:cNvPr>
          <p:cNvSpPr txBox="1"/>
          <p:nvPr/>
        </p:nvSpPr>
        <p:spPr>
          <a:xfrm>
            <a:off x="5244858" y="5672509"/>
            <a:ext cx="52103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(Blackstone’s Policing Manual, 2020)</a:t>
            </a:r>
          </a:p>
        </p:txBody>
      </p:sp>
    </p:spTree>
    <p:extLst>
      <p:ext uri="{BB962C8B-B14F-4D97-AF65-F5344CB8AC3E}">
        <p14:creationId xmlns:p14="http://schemas.microsoft.com/office/powerpoint/2010/main" val="41344782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entagon 3">
            <a:extLst>
              <a:ext uri="{FF2B5EF4-FFF2-40B4-BE49-F238E27FC236}">
                <a16:creationId xmlns:a16="http://schemas.microsoft.com/office/drawing/2014/main" id="{C43C202A-BAB4-0247-B6FA-BB0710AA195C}"/>
              </a:ext>
            </a:extLst>
          </p:cNvPr>
          <p:cNvSpPr/>
          <p:nvPr/>
        </p:nvSpPr>
        <p:spPr>
          <a:xfrm>
            <a:off x="120771" y="336096"/>
            <a:ext cx="7487728" cy="1147504"/>
          </a:xfrm>
          <a:prstGeom prst="homePlat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225E09-343C-2642-9C02-70AC42FA72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717321" y="398901"/>
            <a:ext cx="8229600" cy="11430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Lost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A6920-400E-9347-9F83-D74C06B9B1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41742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 - if he appropriates the property in the belief that the person to whom the property belongs cannot be discovered by taking reasonable steps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(except where the property came to him as trustee or personal representative)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70ABCC-2FC8-3041-A78F-7641F6835532}"/>
              </a:ext>
            </a:extLst>
          </p:cNvPr>
          <p:cNvSpPr txBox="1"/>
          <p:nvPr/>
        </p:nvSpPr>
        <p:spPr>
          <a:xfrm>
            <a:off x="3692106" y="4545976"/>
            <a:ext cx="44167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you think of a scenario where this may occur? </a:t>
            </a:r>
          </a:p>
        </p:txBody>
      </p:sp>
      <p:pic>
        <p:nvPicPr>
          <p:cNvPr id="6" name="Picture 2" descr="Discuss Icons - Download Free Vector Icons | Noun Project">
            <a:extLst>
              <a:ext uri="{FF2B5EF4-FFF2-40B4-BE49-F238E27FC236}">
                <a16:creationId xmlns:a16="http://schemas.microsoft.com/office/drawing/2014/main" id="{730EC4CF-45DC-9843-BE62-2FA895CD91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2254" y="4439090"/>
            <a:ext cx="937883" cy="937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A16E85D-DFF4-9642-8086-FCD8BF8ADA54}"/>
              </a:ext>
            </a:extLst>
          </p:cNvPr>
          <p:cNvSpPr txBox="1"/>
          <p:nvPr/>
        </p:nvSpPr>
        <p:spPr>
          <a:xfrm>
            <a:off x="5244858" y="5672509"/>
            <a:ext cx="52103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(Blackstone’s Policing Manual, 2020)</a:t>
            </a:r>
          </a:p>
        </p:txBody>
      </p:sp>
    </p:spTree>
    <p:extLst>
      <p:ext uri="{BB962C8B-B14F-4D97-AF65-F5344CB8AC3E}">
        <p14:creationId xmlns:p14="http://schemas.microsoft.com/office/powerpoint/2010/main" val="8764157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DB6374-DF4A-C544-8EC8-36301703DD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98006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(2) A person’s appropriation of property belonging to another may be dishonest notwithstanding that he is willing to pay for the property.</a:t>
            </a:r>
          </a:p>
          <a:p>
            <a:endParaRPr lang="en-GB" dirty="0"/>
          </a:p>
        </p:txBody>
      </p:sp>
      <p:sp>
        <p:nvSpPr>
          <p:cNvPr id="4" name="Pentagon 3">
            <a:extLst>
              <a:ext uri="{FF2B5EF4-FFF2-40B4-BE49-F238E27FC236}">
                <a16:creationId xmlns:a16="http://schemas.microsoft.com/office/drawing/2014/main" id="{90C7E4AC-7859-AF4D-9618-277CDF3E9742}"/>
              </a:ext>
            </a:extLst>
          </p:cNvPr>
          <p:cNvSpPr/>
          <p:nvPr/>
        </p:nvSpPr>
        <p:spPr>
          <a:xfrm>
            <a:off x="155277" y="499915"/>
            <a:ext cx="7487728" cy="1147504"/>
          </a:xfrm>
          <a:prstGeom prst="homePlat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FA9BAA-C0BC-B44F-82FA-A1B511D1F737}"/>
              </a:ext>
            </a:extLst>
          </p:cNvPr>
          <p:cNvSpPr/>
          <p:nvPr/>
        </p:nvSpPr>
        <p:spPr>
          <a:xfrm>
            <a:off x="582868" y="750502"/>
            <a:ext cx="423725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Theft Act 1968, S.2:</a:t>
            </a:r>
            <a:endParaRPr lang="en-GB" sz="36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67A399-04BC-B841-BAC2-9C2A73C2FCD8}"/>
              </a:ext>
            </a:extLst>
          </p:cNvPr>
          <p:cNvSpPr txBox="1"/>
          <p:nvPr/>
        </p:nvSpPr>
        <p:spPr>
          <a:xfrm>
            <a:off x="3607044" y="4571456"/>
            <a:ext cx="403596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you think of a scenario where this may occur? </a:t>
            </a:r>
          </a:p>
        </p:txBody>
      </p:sp>
      <p:pic>
        <p:nvPicPr>
          <p:cNvPr id="7" name="Picture 2" descr="Discuss Icons - Download Free Vector Icons | Noun Project">
            <a:extLst>
              <a:ext uri="{FF2B5EF4-FFF2-40B4-BE49-F238E27FC236}">
                <a16:creationId xmlns:a16="http://schemas.microsoft.com/office/drawing/2014/main" id="{F472D90E-C00E-594A-9F92-D5DF7E24AB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2551" y="4464570"/>
            <a:ext cx="937883" cy="937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217136E-EBA0-C54A-B94D-1D0FAF4C376B}"/>
              </a:ext>
            </a:extLst>
          </p:cNvPr>
          <p:cNvSpPr txBox="1"/>
          <p:nvPr/>
        </p:nvSpPr>
        <p:spPr>
          <a:xfrm>
            <a:off x="5244858" y="5672509"/>
            <a:ext cx="52103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(Blackstone’s Policing Manual, 2020)</a:t>
            </a:r>
          </a:p>
        </p:txBody>
      </p:sp>
    </p:spTree>
    <p:extLst>
      <p:ext uri="{BB962C8B-B14F-4D97-AF65-F5344CB8AC3E}">
        <p14:creationId xmlns:p14="http://schemas.microsoft.com/office/powerpoint/2010/main" val="9461855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entagon 3">
            <a:extLst>
              <a:ext uri="{FF2B5EF4-FFF2-40B4-BE49-F238E27FC236}">
                <a16:creationId xmlns:a16="http://schemas.microsoft.com/office/drawing/2014/main" id="{A7120345-5412-904D-AAC4-8963CCDFFCFB}"/>
              </a:ext>
            </a:extLst>
          </p:cNvPr>
          <p:cNvSpPr/>
          <p:nvPr/>
        </p:nvSpPr>
        <p:spPr>
          <a:xfrm>
            <a:off x="120772" y="332022"/>
            <a:ext cx="7487728" cy="1147504"/>
          </a:xfrm>
          <a:prstGeom prst="homePlat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ED0B60-6F77-DE46-A1F6-D9A99ABE5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64566" y="90577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Dishonesty: Case Law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4A6D77C-E3B1-A44A-9959-44385355E8CF}"/>
              </a:ext>
            </a:extLst>
          </p:cNvPr>
          <p:cNvSpPr txBox="1"/>
          <p:nvPr/>
        </p:nvSpPr>
        <p:spPr>
          <a:xfrm>
            <a:off x="448573" y="1807234"/>
            <a:ext cx="7798280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 V TURNER / GHOSH 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 V IVEY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552D72D-5760-704D-935C-C1F0E1A1E088}"/>
              </a:ext>
            </a:extLst>
          </p:cNvPr>
          <p:cNvSpPr txBox="1"/>
          <p:nvPr/>
        </p:nvSpPr>
        <p:spPr>
          <a:xfrm>
            <a:off x="2139349" y="4368704"/>
            <a:ext cx="715992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Discuss: </a:t>
            </a:r>
            <a:b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the ‘Current Test for Dishonesty’? </a:t>
            </a:r>
          </a:p>
        </p:txBody>
      </p:sp>
      <p:pic>
        <p:nvPicPr>
          <p:cNvPr id="7" name="Picture 2" descr="Discuss Icons - Download Free Vector Icons | Noun Project">
            <a:extLst>
              <a:ext uri="{FF2B5EF4-FFF2-40B4-BE49-F238E27FC236}">
                <a16:creationId xmlns:a16="http://schemas.microsoft.com/office/drawing/2014/main" id="{3821093C-66E2-144E-B13A-61F8ABA4F4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060" y="4384928"/>
            <a:ext cx="937883" cy="937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B444F87-AD40-E645-A664-F01B46959DD7}"/>
              </a:ext>
            </a:extLst>
          </p:cNvPr>
          <p:cNvSpPr txBox="1"/>
          <p:nvPr/>
        </p:nvSpPr>
        <p:spPr>
          <a:xfrm>
            <a:off x="5244858" y="5672509"/>
            <a:ext cx="52103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(Blackstone’s Policing Manual, 2020)</a:t>
            </a:r>
          </a:p>
        </p:txBody>
      </p:sp>
    </p:spTree>
    <p:extLst>
      <p:ext uri="{BB962C8B-B14F-4D97-AF65-F5344CB8AC3E}">
        <p14:creationId xmlns:p14="http://schemas.microsoft.com/office/powerpoint/2010/main" val="1902266383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4EC8029807A2946B625B0D114BCF650" ma:contentTypeVersion="12" ma:contentTypeDescription="Create a new document." ma:contentTypeScope="" ma:versionID="a6865cf35ac3fa4d2eba64820c5d7ea5">
  <xsd:schema xmlns:xsd="http://www.w3.org/2001/XMLSchema" xmlns:xs="http://www.w3.org/2001/XMLSchema" xmlns:p="http://schemas.microsoft.com/office/2006/metadata/properties" xmlns:ns2="2e89cfda-a374-4413-9f0d-8b601eddeb70" xmlns:ns3="1ecf5648-3750-43f5-867d-bfaa16e6e17e" targetNamespace="http://schemas.microsoft.com/office/2006/metadata/properties" ma:root="true" ma:fieldsID="970de7c6851c97a7d95ccd6dac2a1142" ns2:_="" ns3:_="">
    <xsd:import namespace="2e89cfda-a374-4413-9f0d-8b601eddeb70"/>
    <xsd:import namespace="1ecf5648-3750-43f5-867d-bfaa16e6e1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e89cfda-a374-4413-9f0d-8b601eddeb7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3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cf5648-3750-43f5-867d-bfaa16e6e17e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C81E64F-6D2E-4C97-905B-2403E22F7EB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F9697DB-5CA7-41C9-83BD-DAA45911AE0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e89cfda-a374-4413-9f0d-8b601eddeb70"/>
    <ds:schemaRef ds:uri="1ecf5648-3750-43f5-867d-bfaa16e6e1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DA0CDED-E7C0-4778-89DC-F75DE928FF50}">
  <ds:schemaRefs>
    <ds:schemaRef ds:uri="http://schemas.microsoft.com/office/2006/metadata/properties"/>
    <ds:schemaRef ds:uri="http://purl.org/dc/terms/"/>
    <ds:schemaRef ds:uri="085339e8-869b-4c3a-a446-745e05ea898f"/>
    <ds:schemaRef ds:uri="http://schemas.microsoft.com/office/2006/documentManagement/types"/>
    <ds:schemaRef ds:uri="http://schemas.microsoft.com/office/infopath/2007/PartnerControls"/>
    <ds:schemaRef ds:uri="5cce672a-2249-4bca-ab09-8f7b37c30eb2"/>
    <ds:schemaRef ds:uri="http://purl.org/dc/elements/1.1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337</TotalTime>
  <Words>480</Words>
  <Application>Microsoft Macintosh PowerPoint</Application>
  <PresentationFormat>On-screen Show (4:3)</PresentationFormat>
  <Paragraphs>67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Myriad Pro</vt:lpstr>
      <vt:lpstr>Wingdings</vt:lpstr>
      <vt:lpstr>Theme1.thmx first page pp</vt:lpstr>
      <vt:lpstr>Workshop: Operational Policing  Theft Act Offences  “Dishonestly” </vt:lpstr>
      <vt:lpstr>PowerPoint Presentation</vt:lpstr>
      <vt:lpstr>Recap: Theft Act 1968 </vt:lpstr>
      <vt:lpstr>Theft Act 1968, S.1: </vt:lpstr>
      <vt:lpstr>“Dishonestly” </vt:lpstr>
      <vt:lpstr>Theft Act 1968, S.2</vt:lpstr>
      <vt:lpstr>1. Right to Law </vt:lpstr>
      <vt:lpstr>2. Consent </vt:lpstr>
      <vt:lpstr>3. Lost </vt:lpstr>
      <vt:lpstr>PowerPoint Presentation</vt:lpstr>
      <vt:lpstr>Dishonesty: Case Law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Lesson 1. Introduction Section 1. Stop and Search Police and Criminal Evidence Act 1984     </dc:title>
  <dc:creator>Rhiannon Lloyd</dc:creator>
  <cp:lastModifiedBy>Rhiannon Lloyd</cp:lastModifiedBy>
  <cp:revision>26</cp:revision>
  <dcterms:created xsi:type="dcterms:W3CDTF">2020-10-18T09:41:44Z</dcterms:created>
  <dcterms:modified xsi:type="dcterms:W3CDTF">2021-01-29T14:26:51Z</dcterms:modified>
</cp:coreProperties>
</file>