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8"/>
  </p:notesMasterIdLst>
  <p:sldIdLst>
    <p:sldId id="256" r:id="rId2"/>
    <p:sldId id="257" r:id="rId3"/>
    <p:sldId id="258" r:id="rId4"/>
    <p:sldId id="259" r:id="rId5"/>
    <p:sldId id="260" r:id="rId6"/>
    <p:sldId id="261" r:id="rId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520" y="5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9bff83aa9b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9bff83aa9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9bff83aa9b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9bff83aa9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9bff83aa9b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9bff83aa9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9bff83aa9b_0_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9bff83aa9b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9bff83aa9b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9bff83aa9b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hyperlink" Target="https://en.wikipedia.org/wiki/Egyptian_hieroglyphs"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hyperlink" Target="https://www.getty.edu/exhibitions/sculpted-portraits-from-ancient-egypt/"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hyperlink" Target="https://doi.org/10.2307/j.ctv1q26tr1" TargetMode="External"/><Relationship Id="rId4" Type="http://schemas.openxmlformats.org/officeDocument/2006/relationships/hyperlink" Target="https://www.britishmuseum.org/collection/object/Y_EA668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l" rtl="0">
              <a:lnSpc>
                <a:spcPct val="115000"/>
              </a:lnSpc>
              <a:spcBef>
                <a:spcPts val="1400"/>
              </a:spcBef>
              <a:spcAft>
                <a:spcPts val="0"/>
              </a:spcAft>
              <a:buClr>
                <a:schemeClr val="dk1"/>
              </a:buClr>
              <a:buSzPts val="1100"/>
              <a:buFont typeface="Arial"/>
              <a:buNone/>
            </a:pPr>
            <a:endParaRPr sz="1300" b="1"/>
          </a:p>
          <a:p>
            <a:pPr marL="0" lvl="0" indent="0" algn="ctr" rtl="0">
              <a:spcBef>
                <a:spcPts val="400"/>
              </a:spcBef>
              <a:spcAft>
                <a:spcPts val="0"/>
              </a:spcAft>
              <a:buNone/>
            </a:pPr>
            <a:r>
              <a:rPr lang="en" u="sng">
                <a:highlight>
                  <a:schemeClr val="lt1"/>
                </a:highlight>
              </a:rPr>
              <a:t>CCM 276.004 Statue Head</a:t>
            </a:r>
            <a:endParaRPr u="sng">
              <a:highlight>
                <a:schemeClr val="lt1"/>
              </a:highlight>
            </a:endParaRPr>
          </a:p>
        </p:txBody>
      </p:sp>
      <p:sp>
        <p:nvSpPr>
          <p:cNvPr id="55" name="Google Shape;55;p13"/>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a:solidFill>
                  <a:schemeClr val="dk1"/>
                </a:solidFill>
                <a:highlight>
                  <a:schemeClr val="lt1"/>
                </a:highlight>
              </a:rPr>
              <a:t>Presentation by Apollo Caddy</a:t>
            </a:r>
            <a:endParaRPr>
              <a:solidFill>
                <a:schemeClr val="dk1"/>
              </a:solidFill>
              <a:highlight>
                <a:schemeClr val="lt1"/>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u="sng"/>
              <a:t>Initial observations</a:t>
            </a:r>
            <a:endParaRPr u="sng"/>
          </a:p>
        </p:txBody>
      </p:sp>
      <p:sp>
        <p:nvSpPr>
          <p:cNvPr id="61" name="Google Shape;61;p14"/>
          <p:cNvSpPr txBox="1">
            <a:spLocks noGrp="1"/>
          </p:cNvSpPr>
          <p:nvPr>
            <p:ph type="body" idx="1"/>
          </p:nvPr>
        </p:nvSpPr>
        <p:spPr>
          <a:xfrm>
            <a:off x="177650" y="1152475"/>
            <a:ext cx="4461900" cy="34164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Clr>
                <a:schemeClr val="dk1"/>
              </a:buClr>
              <a:buSzPts val="2000"/>
              <a:buChar char="-"/>
            </a:pPr>
            <a:r>
              <a:rPr lang="en" sz="2000">
                <a:solidFill>
                  <a:schemeClr val="dk1"/>
                </a:solidFill>
              </a:rPr>
              <a:t>Granodiorite</a:t>
            </a:r>
            <a:endParaRPr sz="2000">
              <a:solidFill>
                <a:schemeClr val="dk1"/>
              </a:solidFill>
            </a:endParaRPr>
          </a:p>
          <a:p>
            <a:pPr marL="457200" lvl="0" indent="-355600" algn="l" rtl="0">
              <a:spcBef>
                <a:spcPts val="0"/>
              </a:spcBef>
              <a:spcAft>
                <a:spcPts val="0"/>
              </a:spcAft>
              <a:buClr>
                <a:schemeClr val="dk1"/>
              </a:buClr>
              <a:buSzPts val="2000"/>
              <a:buChar char="-"/>
            </a:pPr>
            <a:r>
              <a:rPr lang="en" sz="2000">
                <a:solidFill>
                  <a:schemeClr val="dk1"/>
                </a:solidFill>
              </a:rPr>
              <a:t>Broken at neck, likely a standing or sitting statue</a:t>
            </a:r>
            <a:endParaRPr sz="2000">
              <a:solidFill>
                <a:schemeClr val="dk1"/>
              </a:solidFill>
            </a:endParaRPr>
          </a:p>
          <a:p>
            <a:pPr marL="457200" lvl="0" indent="-355600" algn="l" rtl="0">
              <a:spcBef>
                <a:spcPts val="0"/>
              </a:spcBef>
              <a:spcAft>
                <a:spcPts val="0"/>
              </a:spcAft>
              <a:buClr>
                <a:schemeClr val="dk1"/>
              </a:buClr>
              <a:buSzPts val="2000"/>
              <a:buChar char="-"/>
            </a:pPr>
            <a:r>
              <a:rPr lang="en" sz="2000">
                <a:solidFill>
                  <a:schemeClr val="dk1"/>
                </a:solidFill>
              </a:rPr>
              <a:t>Androgynous and idealised features</a:t>
            </a:r>
            <a:endParaRPr sz="2000">
              <a:solidFill>
                <a:schemeClr val="dk1"/>
              </a:solidFill>
            </a:endParaRPr>
          </a:p>
          <a:p>
            <a:pPr marL="457200" lvl="0" indent="-355600" algn="l" rtl="0">
              <a:spcBef>
                <a:spcPts val="0"/>
              </a:spcBef>
              <a:spcAft>
                <a:spcPts val="0"/>
              </a:spcAft>
              <a:buClr>
                <a:schemeClr val="dk1"/>
              </a:buClr>
              <a:buSzPts val="2000"/>
              <a:buChar char="-"/>
            </a:pPr>
            <a:r>
              <a:rPr lang="en" sz="2000">
                <a:solidFill>
                  <a:schemeClr val="dk1"/>
                </a:solidFill>
              </a:rPr>
              <a:t>Likely depicts an official</a:t>
            </a:r>
            <a:endParaRPr sz="2000">
              <a:solidFill>
                <a:schemeClr val="dk1"/>
              </a:solidFill>
            </a:endParaRPr>
          </a:p>
          <a:p>
            <a:pPr marL="457200" lvl="0" indent="-355600" algn="l" rtl="0">
              <a:spcBef>
                <a:spcPts val="0"/>
              </a:spcBef>
              <a:spcAft>
                <a:spcPts val="0"/>
              </a:spcAft>
              <a:buClr>
                <a:schemeClr val="dk1"/>
              </a:buClr>
              <a:buSzPts val="2000"/>
              <a:buChar char="-"/>
            </a:pPr>
            <a:r>
              <a:rPr lang="en" sz="2000">
                <a:solidFill>
                  <a:schemeClr val="dk1"/>
                </a:solidFill>
              </a:rPr>
              <a:t>Third intermediate period,           c. 700-300 BCE</a:t>
            </a:r>
            <a:endParaRPr sz="2000">
              <a:solidFill>
                <a:schemeClr val="dk1"/>
              </a:solidFill>
            </a:endParaRPr>
          </a:p>
          <a:p>
            <a:pPr marL="457200" lvl="0" indent="-355600" algn="l" rtl="0">
              <a:spcBef>
                <a:spcPts val="0"/>
              </a:spcBef>
              <a:spcAft>
                <a:spcPts val="0"/>
              </a:spcAft>
              <a:buClr>
                <a:schemeClr val="dk1"/>
              </a:buClr>
              <a:buSzPts val="2000"/>
              <a:buChar char="-"/>
            </a:pPr>
            <a:r>
              <a:rPr lang="en" sz="2000">
                <a:solidFill>
                  <a:schemeClr val="dk1"/>
                </a:solidFill>
              </a:rPr>
              <a:t>Provenance unknown</a:t>
            </a:r>
            <a:endParaRPr sz="2000">
              <a:solidFill>
                <a:schemeClr val="dk1"/>
              </a:solidFill>
            </a:endParaRPr>
          </a:p>
        </p:txBody>
      </p:sp>
      <p:pic>
        <p:nvPicPr>
          <p:cNvPr id="62" name="Google Shape;62;p14"/>
          <p:cNvPicPr preferRelativeResize="0"/>
          <p:nvPr/>
        </p:nvPicPr>
        <p:blipFill rotWithShape="1">
          <a:blip r:embed="rId4">
            <a:alphaModFix/>
          </a:blip>
          <a:srcRect l="5242" t="21473" r="6496" b="14921"/>
          <a:stretch/>
        </p:blipFill>
        <p:spPr>
          <a:xfrm>
            <a:off x="4959875" y="850500"/>
            <a:ext cx="3872425" cy="371837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u="sng"/>
              <a:t>Context and use in funerary sphere</a:t>
            </a:r>
            <a:endParaRPr u="sng"/>
          </a:p>
        </p:txBody>
      </p:sp>
      <p:sp>
        <p:nvSpPr>
          <p:cNvPr id="68" name="Google Shape;68;p15"/>
          <p:cNvSpPr txBox="1">
            <a:spLocks noGrp="1"/>
          </p:cNvSpPr>
          <p:nvPr>
            <p:ph type="body" idx="1"/>
          </p:nvPr>
        </p:nvSpPr>
        <p:spPr>
          <a:xfrm>
            <a:off x="311700" y="1152475"/>
            <a:ext cx="8520600" cy="11982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Clr>
                <a:srgbClr val="000000"/>
              </a:buClr>
              <a:buSzPts val="2000"/>
              <a:buChar char="-"/>
            </a:pPr>
            <a:r>
              <a:rPr lang="en" sz="2000">
                <a:solidFill>
                  <a:srgbClr val="000000"/>
                </a:solidFill>
              </a:rPr>
              <a:t>Unlikely to be a shabti - by TIP hundreds of shabti in a tomb </a:t>
            </a:r>
            <a:endParaRPr sz="2000">
              <a:solidFill>
                <a:srgbClr val="000000"/>
              </a:solidFill>
            </a:endParaRPr>
          </a:p>
          <a:p>
            <a:pPr marL="457200" lvl="0" indent="-355600" algn="l" rtl="0">
              <a:spcBef>
                <a:spcPts val="0"/>
              </a:spcBef>
              <a:spcAft>
                <a:spcPts val="0"/>
              </a:spcAft>
              <a:buClr>
                <a:schemeClr val="dk1"/>
              </a:buClr>
              <a:buSzPts val="2000"/>
              <a:buChar char="-"/>
            </a:pPr>
            <a:r>
              <a:rPr lang="en" sz="2000">
                <a:solidFill>
                  <a:schemeClr val="dk1"/>
                </a:solidFill>
              </a:rPr>
              <a:t>Black associated with nile soil and rebirth</a:t>
            </a:r>
            <a:endParaRPr>
              <a:solidFill>
                <a:schemeClr val="dk1"/>
              </a:solidFill>
            </a:endParaRPr>
          </a:p>
        </p:txBody>
      </p:sp>
      <p:pic>
        <p:nvPicPr>
          <p:cNvPr id="69" name="Google Shape;69;p15"/>
          <p:cNvPicPr preferRelativeResize="0"/>
          <p:nvPr/>
        </p:nvPicPr>
        <p:blipFill>
          <a:blip r:embed="rId4">
            <a:alphaModFix/>
          </a:blip>
          <a:stretch>
            <a:fillRect/>
          </a:stretch>
        </p:blipFill>
        <p:spPr>
          <a:xfrm>
            <a:off x="6010862" y="1956225"/>
            <a:ext cx="2726675" cy="2334050"/>
          </a:xfrm>
          <a:prstGeom prst="rect">
            <a:avLst/>
          </a:prstGeom>
          <a:noFill/>
          <a:ln>
            <a:noFill/>
          </a:ln>
        </p:spPr>
      </p:pic>
      <p:sp>
        <p:nvSpPr>
          <p:cNvPr id="70" name="Google Shape;70;p15"/>
          <p:cNvSpPr txBox="1"/>
          <p:nvPr/>
        </p:nvSpPr>
        <p:spPr>
          <a:xfrm>
            <a:off x="5916038" y="4470100"/>
            <a:ext cx="2916300" cy="5205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dk1"/>
                </a:solidFill>
              </a:rPr>
              <a:t>kꜣ (ka) in</a:t>
            </a:r>
            <a:r>
              <a:rPr lang="en">
                <a:solidFill>
                  <a:schemeClr val="dk1"/>
                </a:solidFill>
                <a:uFill>
                  <a:noFill/>
                </a:uFill>
                <a:hlinkClick r:id="rId5">
                  <a:extLst>
                    <a:ext uri="{A12FA001-AC4F-418D-AE19-62706E023703}">
                      <ahyp:hlinkClr xmlns:ahyp="http://schemas.microsoft.com/office/drawing/2018/hyperlinkcolor" val="tx"/>
                    </a:ext>
                  </a:extLst>
                </a:hlinkClick>
              </a:rPr>
              <a:t> </a:t>
            </a:r>
            <a:r>
              <a:rPr lang="en">
                <a:solidFill>
                  <a:schemeClr val="dk1"/>
                </a:solidFill>
              </a:rPr>
              <a:t>hieroglyphs</a:t>
            </a:r>
            <a:endParaRPr>
              <a:solidFill>
                <a:schemeClr val="dk1"/>
              </a:solidFill>
            </a:endParaRPr>
          </a:p>
        </p:txBody>
      </p:sp>
      <p:sp>
        <p:nvSpPr>
          <p:cNvPr id="71" name="Google Shape;71;p15"/>
          <p:cNvSpPr txBox="1"/>
          <p:nvPr/>
        </p:nvSpPr>
        <p:spPr>
          <a:xfrm>
            <a:off x="311700" y="2016100"/>
            <a:ext cx="5294400" cy="2739000"/>
          </a:xfrm>
          <a:prstGeom prst="rect">
            <a:avLst/>
          </a:prstGeom>
          <a:noFill/>
          <a:ln>
            <a:noFill/>
          </a:ln>
        </p:spPr>
        <p:txBody>
          <a:bodyPr spcFirstLastPara="1" wrap="square" lIns="91425" tIns="91425" rIns="91425" bIns="91425" anchor="t" anchorCtr="0">
            <a:noAutofit/>
          </a:bodyPr>
          <a:lstStyle/>
          <a:p>
            <a:pPr marL="457200" lvl="0" indent="-355600" algn="l" rtl="0">
              <a:spcBef>
                <a:spcPts val="0"/>
              </a:spcBef>
              <a:spcAft>
                <a:spcPts val="0"/>
              </a:spcAft>
              <a:buClr>
                <a:schemeClr val="dk1"/>
              </a:buClr>
              <a:buSzPts val="2000"/>
              <a:buChar char="-"/>
            </a:pPr>
            <a:r>
              <a:rPr lang="en" sz="2000">
                <a:solidFill>
                  <a:schemeClr val="dk1"/>
                </a:solidFill>
              </a:rPr>
              <a:t>Representation of the deceased’s </a:t>
            </a:r>
            <a:r>
              <a:rPr lang="en" sz="2000" i="1">
                <a:solidFill>
                  <a:schemeClr val="dk1"/>
                </a:solidFill>
              </a:rPr>
              <a:t>Ka</a:t>
            </a:r>
            <a:r>
              <a:rPr lang="en" sz="2000">
                <a:solidFill>
                  <a:schemeClr val="dk1"/>
                </a:solidFill>
              </a:rPr>
              <a:t> </a:t>
            </a:r>
            <a:endParaRPr sz="2000">
              <a:solidFill>
                <a:schemeClr val="dk1"/>
              </a:solidFill>
            </a:endParaRPr>
          </a:p>
          <a:p>
            <a:pPr marL="914400" lvl="1" indent="-355600" algn="l" rtl="0">
              <a:spcBef>
                <a:spcPts val="0"/>
              </a:spcBef>
              <a:spcAft>
                <a:spcPts val="0"/>
              </a:spcAft>
              <a:buClr>
                <a:schemeClr val="dk1"/>
              </a:buClr>
              <a:buSzPts val="2000"/>
              <a:buChar char="-"/>
            </a:pPr>
            <a:r>
              <a:rPr lang="en" sz="2000">
                <a:solidFill>
                  <a:schemeClr val="dk1"/>
                </a:solidFill>
              </a:rPr>
              <a:t>Translated as ‘double’ in some earlier texts</a:t>
            </a:r>
            <a:endParaRPr sz="2000">
              <a:solidFill>
                <a:schemeClr val="dk1"/>
              </a:solidFill>
            </a:endParaRPr>
          </a:p>
          <a:p>
            <a:pPr marL="914400" lvl="1" indent="-355600" algn="l" rtl="0">
              <a:spcBef>
                <a:spcPts val="0"/>
              </a:spcBef>
              <a:spcAft>
                <a:spcPts val="0"/>
              </a:spcAft>
              <a:buClr>
                <a:schemeClr val="dk1"/>
              </a:buClr>
              <a:buSzPts val="2000"/>
              <a:buChar char="-"/>
            </a:pPr>
            <a:r>
              <a:rPr lang="en" sz="2000">
                <a:solidFill>
                  <a:schemeClr val="dk1"/>
                </a:solidFill>
              </a:rPr>
              <a:t>Created with being at birth, identical</a:t>
            </a:r>
            <a:endParaRPr sz="2000">
              <a:solidFill>
                <a:schemeClr val="dk1"/>
              </a:solidFill>
            </a:endParaRPr>
          </a:p>
          <a:p>
            <a:pPr marL="914400" lvl="1" indent="-355600" algn="l" rtl="0">
              <a:spcBef>
                <a:spcPts val="0"/>
              </a:spcBef>
              <a:spcAft>
                <a:spcPts val="0"/>
              </a:spcAft>
              <a:buClr>
                <a:schemeClr val="dk1"/>
              </a:buClr>
              <a:buSzPts val="2000"/>
              <a:buChar char="-"/>
            </a:pPr>
            <a:r>
              <a:rPr lang="en" sz="2000">
                <a:solidFill>
                  <a:schemeClr val="dk1"/>
                </a:solidFill>
              </a:rPr>
              <a:t>Can move around but stays in tomb</a:t>
            </a:r>
            <a:endParaRPr sz="2000">
              <a:solidFill>
                <a:schemeClr val="dk1"/>
              </a:solidFill>
            </a:endParaRPr>
          </a:p>
          <a:p>
            <a:pPr marL="914400" lvl="1" indent="-355600" algn="l" rtl="0">
              <a:spcBef>
                <a:spcPts val="0"/>
              </a:spcBef>
              <a:spcAft>
                <a:spcPts val="0"/>
              </a:spcAft>
              <a:buClr>
                <a:schemeClr val="dk1"/>
              </a:buClr>
              <a:buSzPts val="2000"/>
              <a:buChar char="-"/>
            </a:pPr>
            <a:r>
              <a:rPr lang="en" sz="2000">
                <a:solidFill>
                  <a:schemeClr val="dk1"/>
                </a:solidFill>
              </a:rPr>
              <a:t>Dependant on food offerings</a:t>
            </a:r>
            <a:endParaRPr sz="2000">
              <a:solidFill>
                <a:schemeClr val="dk1"/>
              </a:solidFill>
            </a:endParaRPr>
          </a:p>
          <a:p>
            <a:pPr marL="914400" lvl="1" indent="-355600" algn="l" rtl="0">
              <a:spcBef>
                <a:spcPts val="0"/>
              </a:spcBef>
              <a:spcAft>
                <a:spcPts val="0"/>
              </a:spcAft>
              <a:buClr>
                <a:schemeClr val="dk1"/>
              </a:buClr>
              <a:buSzPts val="2000"/>
              <a:buChar char="-"/>
            </a:pPr>
            <a:r>
              <a:rPr lang="en" sz="2000">
                <a:solidFill>
                  <a:schemeClr val="dk1"/>
                </a:solidFill>
              </a:rPr>
              <a:t>Key part of soul/being needed to live after death</a:t>
            </a:r>
            <a:endParaRPr sz="2000">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3452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u="sng"/>
              <a:t>Similar objects</a:t>
            </a:r>
            <a:endParaRPr u="sng"/>
          </a:p>
        </p:txBody>
      </p:sp>
      <p:pic>
        <p:nvPicPr>
          <p:cNvPr id="77" name="Google Shape;77;p16" title="18683001.jpg"/>
          <p:cNvPicPr preferRelativeResize="0"/>
          <p:nvPr/>
        </p:nvPicPr>
        <p:blipFill>
          <a:blip r:embed="rId4">
            <a:alphaModFix/>
          </a:blip>
          <a:stretch>
            <a:fillRect/>
          </a:stretch>
        </p:blipFill>
        <p:spPr>
          <a:xfrm>
            <a:off x="152850" y="1107075"/>
            <a:ext cx="2691773" cy="2690474"/>
          </a:xfrm>
          <a:prstGeom prst="rect">
            <a:avLst/>
          </a:prstGeom>
          <a:noFill/>
          <a:ln>
            <a:noFill/>
          </a:ln>
        </p:spPr>
      </p:pic>
      <p:sp>
        <p:nvSpPr>
          <p:cNvPr id="78" name="Google Shape;78;p16"/>
          <p:cNvSpPr txBox="1"/>
          <p:nvPr/>
        </p:nvSpPr>
        <p:spPr>
          <a:xfrm>
            <a:off x="22200" y="3986725"/>
            <a:ext cx="3036600" cy="954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chemeClr val="dk1"/>
                </a:solidFill>
              </a:rPr>
              <a:t>The British museum</a:t>
            </a:r>
            <a:endParaRPr sz="1800">
              <a:solidFill>
                <a:schemeClr val="dk1"/>
              </a:solidFill>
            </a:endParaRPr>
          </a:p>
          <a:p>
            <a:pPr marL="0" lvl="0" indent="0" algn="ctr" rtl="0">
              <a:spcBef>
                <a:spcPts val="0"/>
              </a:spcBef>
              <a:spcAft>
                <a:spcPts val="0"/>
              </a:spcAft>
              <a:buNone/>
            </a:pPr>
            <a:r>
              <a:rPr lang="en" sz="1800">
                <a:solidFill>
                  <a:schemeClr val="dk1"/>
                </a:solidFill>
              </a:rPr>
              <a:t>EA66836</a:t>
            </a:r>
            <a:endParaRPr sz="1800">
              <a:solidFill>
                <a:schemeClr val="dk1"/>
              </a:solidFill>
            </a:endParaRPr>
          </a:p>
          <a:p>
            <a:pPr marL="0" lvl="0" indent="0" algn="ctr" rtl="0">
              <a:spcBef>
                <a:spcPts val="0"/>
              </a:spcBef>
              <a:spcAft>
                <a:spcPts val="0"/>
              </a:spcAft>
              <a:buNone/>
            </a:pPr>
            <a:r>
              <a:rPr lang="en" sz="1800">
                <a:solidFill>
                  <a:schemeClr val="dk1"/>
                </a:solidFill>
              </a:rPr>
              <a:t>18th dynasty, possibly TIP</a:t>
            </a:r>
            <a:endParaRPr sz="1800">
              <a:solidFill>
                <a:schemeClr val="dk1"/>
              </a:solidFill>
            </a:endParaRPr>
          </a:p>
        </p:txBody>
      </p:sp>
      <p:pic>
        <p:nvPicPr>
          <p:cNvPr id="79" name="Google Shape;79;p16"/>
          <p:cNvPicPr preferRelativeResize="0"/>
          <p:nvPr/>
        </p:nvPicPr>
        <p:blipFill>
          <a:blip r:embed="rId5">
            <a:alphaModFix/>
          </a:blip>
          <a:stretch>
            <a:fillRect/>
          </a:stretch>
        </p:blipFill>
        <p:spPr>
          <a:xfrm>
            <a:off x="3058800" y="1194650"/>
            <a:ext cx="3223750" cy="2420674"/>
          </a:xfrm>
          <a:prstGeom prst="rect">
            <a:avLst/>
          </a:prstGeom>
          <a:noFill/>
          <a:ln>
            <a:noFill/>
          </a:ln>
        </p:spPr>
      </p:pic>
      <p:sp>
        <p:nvSpPr>
          <p:cNvPr id="80" name="Google Shape;80;p16"/>
          <p:cNvSpPr txBox="1"/>
          <p:nvPr/>
        </p:nvSpPr>
        <p:spPr>
          <a:xfrm>
            <a:off x="2959925" y="3892075"/>
            <a:ext cx="3421500" cy="1143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chemeClr val="dk1"/>
                </a:solidFill>
              </a:rPr>
              <a:t>Art Institute Chicago</a:t>
            </a:r>
            <a:endParaRPr sz="1800">
              <a:solidFill>
                <a:schemeClr val="dk1"/>
              </a:solidFill>
            </a:endParaRPr>
          </a:p>
          <a:p>
            <a:pPr marL="0" lvl="0" indent="0" algn="ctr" rtl="0">
              <a:spcBef>
                <a:spcPts val="0"/>
              </a:spcBef>
              <a:spcAft>
                <a:spcPts val="0"/>
              </a:spcAft>
              <a:buNone/>
            </a:pPr>
            <a:r>
              <a:rPr lang="en" sz="1800">
                <a:solidFill>
                  <a:schemeClr val="dk1"/>
                </a:solidFill>
              </a:rPr>
              <a:t>1920.261</a:t>
            </a:r>
            <a:endParaRPr sz="1800">
              <a:solidFill>
                <a:schemeClr val="dk1"/>
              </a:solidFill>
            </a:endParaRPr>
          </a:p>
          <a:p>
            <a:pPr marL="0" lvl="0" indent="0" algn="ctr" rtl="0">
              <a:spcBef>
                <a:spcPts val="0"/>
              </a:spcBef>
              <a:spcAft>
                <a:spcPts val="0"/>
              </a:spcAft>
              <a:buNone/>
            </a:pPr>
            <a:r>
              <a:rPr lang="en" sz="1800">
                <a:solidFill>
                  <a:schemeClr val="dk1"/>
                </a:solidFill>
              </a:rPr>
              <a:t>13th dynasty ~1773–1650 BCE</a:t>
            </a:r>
            <a:endParaRPr sz="1800">
              <a:solidFill>
                <a:schemeClr val="dk1"/>
              </a:solidFill>
            </a:endParaRPr>
          </a:p>
        </p:txBody>
      </p:sp>
      <p:pic>
        <p:nvPicPr>
          <p:cNvPr id="81" name="Google Shape;81;p16"/>
          <p:cNvPicPr preferRelativeResize="0"/>
          <p:nvPr/>
        </p:nvPicPr>
        <p:blipFill>
          <a:blip r:embed="rId6">
            <a:alphaModFix/>
          </a:blip>
          <a:stretch>
            <a:fillRect/>
          </a:stretch>
        </p:blipFill>
        <p:spPr>
          <a:xfrm>
            <a:off x="6496725" y="1183675"/>
            <a:ext cx="2335575" cy="2442634"/>
          </a:xfrm>
          <a:prstGeom prst="rect">
            <a:avLst/>
          </a:prstGeom>
          <a:noFill/>
          <a:ln>
            <a:noFill/>
          </a:ln>
        </p:spPr>
      </p:pic>
      <p:sp>
        <p:nvSpPr>
          <p:cNvPr id="82" name="Google Shape;82;p16"/>
          <p:cNvSpPr txBox="1"/>
          <p:nvPr/>
        </p:nvSpPr>
        <p:spPr>
          <a:xfrm>
            <a:off x="6359850" y="3912375"/>
            <a:ext cx="2691900" cy="1028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chemeClr val="dk1"/>
                </a:solidFill>
              </a:rPr>
              <a:t>The British Museum</a:t>
            </a:r>
            <a:endParaRPr sz="1800">
              <a:solidFill>
                <a:schemeClr val="dk1"/>
              </a:solidFill>
            </a:endParaRPr>
          </a:p>
          <a:p>
            <a:pPr marL="0" lvl="0" indent="0" algn="ctr" rtl="0">
              <a:spcBef>
                <a:spcPts val="0"/>
              </a:spcBef>
              <a:spcAft>
                <a:spcPts val="0"/>
              </a:spcAft>
              <a:buNone/>
            </a:pPr>
            <a:r>
              <a:rPr lang="en" sz="1800">
                <a:solidFill>
                  <a:schemeClr val="dk1"/>
                </a:solidFill>
              </a:rPr>
              <a:t>EA67969</a:t>
            </a:r>
            <a:endParaRPr sz="1800">
              <a:solidFill>
                <a:schemeClr val="dk1"/>
              </a:solidFill>
            </a:endParaRPr>
          </a:p>
          <a:p>
            <a:pPr marL="0" lvl="0" indent="0" algn="ctr" rtl="0">
              <a:spcBef>
                <a:spcPts val="0"/>
              </a:spcBef>
              <a:spcAft>
                <a:spcPts val="0"/>
              </a:spcAft>
              <a:buNone/>
            </a:pPr>
            <a:r>
              <a:rPr lang="en" sz="1800">
                <a:solidFill>
                  <a:schemeClr val="dk1"/>
                </a:solidFill>
              </a:rPr>
              <a:t>26th dyn, 664–595 BCE</a:t>
            </a:r>
            <a:endParaRPr sz="1800">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6"/>
        <p:cNvGrpSpPr/>
        <p:nvPr/>
      </p:nvGrpSpPr>
      <p:grpSpPr>
        <a:xfrm>
          <a:off x="0" y="0"/>
          <a:ext cx="0" cy="0"/>
          <a:chOff x="0" y="0"/>
          <a:chExt cx="0" cy="0"/>
        </a:xfrm>
      </p:grpSpPr>
      <p:pic>
        <p:nvPicPr>
          <p:cNvPr id="87" name="Google Shape;87;p17" title="18683001.jpg"/>
          <p:cNvPicPr preferRelativeResize="0"/>
          <p:nvPr/>
        </p:nvPicPr>
        <p:blipFill>
          <a:blip r:embed="rId4">
            <a:alphaModFix/>
          </a:blip>
          <a:stretch>
            <a:fillRect/>
          </a:stretch>
        </p:blipFill>
        <p:spPr>
          <a:xfrm>
            <a:off x="475100" y="282638"/>
            <a:ext cx="3557074" cy="3555352"/>
          </a:xfrm>
          <a:prstGeom prst="rect">
            <a:avLst/>
          </a:prstGeom>
          <a:noFill/>
          <a:ln>
            <a:noFill/>
          </a:ln>
        </p:spPr>
      </p:pic>
      <p:sp>
        <p:nvSpPr>
          <p:cNvPr id="88" name="Google Shape;88;p17"/>
          <p:cNvSpPr txBox="1"/>
          <p:nvPr/>
        </p:nvSpPr>
        <p:spPr>
          <a:xfrm>
            <a:off x="248588" y="3986725"/>
            <a:ext cx="4010100" cy="954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chemeClr val="dk1"/>
                </a:solidFill>
              </a:rPr>
              <a:t>The British museum</a:t>
            </a:r>
            <a:endParaRPr sz="1800">
              <a:solidFill>
                <a:schemeClr val="dk1"/>
              </a:solidFill>
            </a:endParaRPr>
          </a:p>
          <a:p>
            <a:pPr marL="0" lvl="0" indent="0" algn="ctr" rtl="0">
              <a:spcBef>
                <a:spcPts val="0"/>
              </a:spcBef>
              <a:spcAft>
                <a:spcPts val="0"/>
              </a:spcAft>
              <a:buNone/>
            </a:pPr>
            <a:r>
              <a:rPr lang="en" sz="1800">
                <a:solidFill>
                  <a:schemeClr val="dk1"/>
                </a:solidFill>
              </a:rPr>
              <a:t>EA66836</a:t>
            </a:r>
            <a:endParaRPr sz="1800">
              <a:solidFill>
                <a:schemeClr val="dk1"/>
              </a:solidFill>
            </a:endParaRPr>
          </a:p>
          <a:p>
            <a:pPr marL="0" lvl="0" indent="0" algn="ctr" rtl="0">
              <a:spcBef>
                <a:spcPts val="0"/>
              </a:spcBef>
              <a:spcAft>
                <a:spcPts val="0"/>
              </a:spcAft>
              <a:buNone/>
            </a:pPr>
            <a:r>
              <a:rPr lang="en" sz="1800">
                <a:solidFill>
                  <a:schemeClr val="dk1"/>
                </a:solidFill>
              </a:rPr>
              <a:t>18th dynasty, possibly TIP</a:t>
            </a:r>
            <a:endParaRPr sz="1800">
              <a:solidFill>
                <a:schemeClr val="dk1"/>
              </a:solidFill>
            </a:endParaRPr>
          </a:p>
        </p:txBody>
      </p:sp>
      <p:pic>
        <p:nvPicPr>
          <p:cNvPr id="89" name="Google Shape;89;p17"/>
          <p:cNvPicPr preferRelativeResize="0"/>
          <p:nvPr/>
        </p:nvPicPr>
        <p:blipFill rotWithShape="1">
          <a:blip r:embed="rId5">
            <a:alphaModFix/>
          </a:blip>
          <a:srcRect b="19607"/>
          <a:stretch/>
        </p:blipFill>
        <p:spPr>
          <a:xfrm>
            <a:off x="4903100" y="282638"/>
            <a:ext cx="3492027" cy="3742976"/>
          </a:xfrm>
          <a:prstGeom prst="rect">
            <a:avLst/>
          </a:prstGeom>
          <a:noFill/>
          <a:ln>
            <a:noFill/>
          </a:ln>
        </p:spPr>
      </p:pic>
      <p:sp>
        <p:nvSpPr>
          <p:cNvPr id="90" name="Google Shape;90;p17"/>
          <p:cNvSpPr txBox="1"/>
          <p:nvPr/>
        </p:nvSpPr>
        <p:spPr>
          <a:xfrm>
            <a:off x="4944825" y="4073425"/>
            <a:ext cx="3408600" cy="1070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a:solidFill>
                  <a:schemeClr val="dk1"/>
                </a:solidFill>
              </a:rPr>
              <a:t>Cyfarthfa Castle, Merthyr Tydfil CCM 276.004</a:t>
            </a:r>
            <a:endParaRPr sz="1800">
              <a:solidFill>
                <a:schemeClr val="dk1"/>
              </a:solidFill>
            </a:endParaRPr>
          </a:p>
          <a:p>
            <a:pPr marL="0" lvl="0" indent="0" algn="ctr" rtl="0">
              <a:spcBef>
                <a:spcPts val="0"/>
              </a:spcBef>
              <a:spcAft>
                <a:spcPts val="0"/>
              </a:spcAft>
              <a:buNone/>
            </a:pPr>
            <a:r>
              <a:rPr lang="en" sz="1800">
                <a:solidFill>
                  <a:schemeClr val="dk1"/>
                </a:solidFill>
              </a:rPr>
              <a:t>Third Intermediate Period</a:t>
            </a:r>
            <a:endParaRPr sz="180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u="sng"/>
              <a:t>Bibliography</a:t>
            </a:r>
            <a:endParaRPr u="sng"/>
          </a:p>
        </p:txBody>
      </p:sp>
      <p:sp>
        <p:nvSpPr>
          <p:cNvPr id="96" name="Google Shape;96;p18"/>
          <p:cNvSpPr txBox="1">
            <a:spLocks noGrp="1"/>
          </p:cNvSpPr>
          <p:nvPr>
            <p:ph type="body" idx="1"/>
          </p:nvPr>
        </p:nvSpPr>
        <p:spPr>
          <a:xfrm>
            <a:off x="311700" y="1152475"/>
            <a:ext cx="8520600" cy="3726600"/>
          </a:xfrm>
          <a:prstGeom prst="rect">
            <a:avLst/>
          </a:prstGeom>
        </p:spPr>
        <p:txBody>
          <a:bodyPr spcFirstLastPara="1" wrap="square" lIns="91425" tIns="91425" rIns="91425" bIns="91425" anchor="t" anchorCtr="0">
            <a:normAutofit fontScale="47500" lnSpcReduction="10000"/>
          </a:bodyPr>
          <a:lstStyle/>
          <a:p>
            <a:pPr marL="0" lvl="0" indent="0" algn="l" rtl="0">
              <a:spcBef>
                <a:spcPts val="0"/>
              </a:spcBef>
              <a:spcAft>
                <a:spcPts val="0"/>
              </a:spcAft>
              <a:buNone/>
            </a:pPr>
            <a:r>
              <a:rPr lang="en" sz="2300" i="1">
                <a:solidFill>
                  <a:schemeClr val="dk1"/>
                </a:solidFill>
              </a:rPr>
              <a:t>Sculpted portraits from ancient Egypt. (2025). </a:t>
            </a:r>
            <a:r>
              <a:rPr lang="en" sz="2300" u="sng">
                <a:solidFill>
                  <a:schemeClr val="hlink"/>
                </a:solidFill>
                <a:hlinkClick r:id="rId3"/>
              </a:rPr>
              <a:t>https://www.getty.edu/exhibitions/sculpted-portraits-from-ancient-egypt/</a:t>
            </a:r>
            <a:r>
              <a:rPr lang="en" sz="2300">
                <a:solidFill>
                  <a:schemeClr val="dk1"/>
                </a:solidFill>
              </a:rPr>
              <a:t> accessed 20/10/2025</a:t>
            </a:r>
            <a:endParaRPr sz="2300">
              <a:solidFill>
                <a:schemeClr val="dk1"/>
              </a:solidFill>
            </a:endParaRPr>
          </a:p>
          <a:p>
            <a:pPr marL="0" lvl="0" indent="0" algn="l" rtl="0">
              <a:spcBef>
                <a:spcPts val="1200"/>
              </a:spcBef>
              <a:spcAft>
                <a:spcPts val="0"/>
              </a:spcAft>
              <a:buNone/>
            </a:pPr>
            <a:r>
              <a:rPr lang="en" sz="2300" i="1">
                <a:solidFill>
                  <a:schemeClr val="dk1"/>
                </a:solidFill>
              </a:rPr>
              <a:t>Statue</a:t>
            </a:r>
            <a:r>
              <a:rPr lang="en" sz="2300">
                <a:solidFill>
                  <a:schemeClr val="dk1"/>
                </a:solidFill>
              </a:rPr>
              <a:t>. (1966). The British museum, London, England. </a:t>
            </a:r>
            <a:r>
              <a:rPr lang="en" sz="2300" u="sng">
                <a:solidFill>
                  <a:schemeClr val="hlink"/>
                </a:solidFill>
                <a:hlinkClick r:id="rId4"/>
              </a:rPr>
              <a:t>https://www.britishmuseum.org/collection/object/Y_EA66836</a:t>
            </a:r>
            <a:r>
              <a:rPr lang="en" sz="2300">
                <a:solidFill>
                  <a:schemeClr val="dk1"/>
                </a:solidFill>
              </a:rPr>
              <a:t> accessed 20/10/2025</a:t>
            </a:r>
            <a:endParaRPr sz="2300">
              <a:solidFill>
                <a:schemeClr val="dk1"/>
              </a:solidFill>
            </a:endParaRPr>
          </a:p>
          <a:p>
            <a:pPr marL="0" lvl="0" indent="0" algn="l" rtl="0">
              <a:spcBef>
                <a:spcPts val="1200"/>
              </a:spcBef>
              <a:spcAft>
                <a:spcPts val="0"/>
              </a:spcAft>
              <a:buNone/>
            </a:pPr>
            <a:r>
              <a:rPr lang="en" sz="2300">
                <a:solidFill>
                  <a:schemeClr val="dk1"/>
                </a:solidFill>
              </a:rPr>
              <a:t>Bolshakov, Andrey O. (2002). </a:t>
            </a:r>
            <a:r>
              <a:rPr lang="en" sz="2300" i="1">
                <a:solidFill>
                  <a:schemeClr val="dk1"/>
                </a:solidFill>
              </a:rPr>
              <a:t>The ancient gods speak: a guide to Egyptian religion</a:t>
            </a:r>
            <a:r>
              <a:rPr lang="en" sz="2300">
                <a:solidFill>
                  <a:schemeClr val="dk1"/>
                </a:solidFill>
              </a:rPr>
              <a:t>. Oxford, New York: Oxford University Press.</a:t>
            </a:r>
            <a:endParaRPr sz="2300">
              <a:solidFill>
                <a:schemeClr val="dk1"/>
              </a:solidFill>
            </a:endParaRPr>
          </a:p>
          <a:p>
            <a:pPr marL="0" lvl="0" indent="0" algn="l" rtl="0">
              <a:spcBef>
                <a:spcPts val="1200"/>
              </a:spcBef>
              <a:spcAft>
                <a:spcPts val="0"/>
              </a:spcAft>
              <a:buNone/>
            </a:pPr>
            <a:r>
              <a:rPr lang="en" sz="2300">
                <a:solidFill>
                  <a:schemeClr val="dk1"/>
                </a:solidFill>
              </a:rPr>
              <a:t>Masson-Berghoff, A. (Ed.). (2019). </a:t>
            </a:r>
            <a:r>
              <a:rPr lang="en" sz="2300" i="1">
                <a:solidFill>
                  <a:schemeClr val="dk1"/>
                </a:solidFill>
              </a:rPr>
              <a:t>Statues in Context: Production, Meaning and (Re)uses</a:t>
            </a:r>
            <a:r>
              <a:rPr lang="en" sz="2300">
                <a:solidFill>
                  <a:schemeClr val="dk1"/>
                </a:solidFill>
              </a:rPr>
              <a:t> (Vol. 10). Peeters Publishers. </a:t>
            </a:r>
            <a:r>
              <a:rPr lang="en" sz="2300" u="sng">
                <a:solidFill>
                  <a:schemeClr val="hlink"/>
                </a:solidFill>
                <a:hlinkClick r:id="rId5"/>
              </a:rPr>
              <a:t>https://doi.org/10.2307/j.ctv1q26tr1</a:t>
            </a:r>
            <a:endParaRPr sz="2300">
              <a:solidFill>
                <a:schemeClr val="dk1"/>
              </a:solidFill>
            </a:endParaRPr>
          </a:p>
          <a:p>
            <a:pPr marL="0" lvl="0" indent="0" algn="l" rtl="0">
              <a:spcBef>
                <a:spcPts val="1200"/>
              </a:spcBef>
              <a:spcAft>
                <a:spcPts val="0"/>
              </a:spcAft>
              <a:buNone/>
            </a:pPr>
            <a:r>
              <a:rPr lang="en" sz="2300">
                <a:solidFill>
                  <a:schemeClr val="dk1"/>
                </a:solidFill>
              </a:rPr>
              <a:t>Taylor, J. H. (2001). </a:t>
            </a:r>
            <a:r>
              <a:rPr lang="en" sz="2300" i="1">
                <a:solidFill>
                  <a:schemeClr val="dk1"/>
                </a:solidFill>
              </a:rPr>
              <a:t>Death and the afterlife in ancient Egypt </a:t>
            </a:r>
            <a:r>
              <a:rPr lang="en" sz="2300">
                <a:solidFill>
                  <a:schemeClr val="dk1"/>
                </a:solidFill>
              </a:rPr>
              <a:t>(British Museum., Ed.). Trustees of the British Museum.</a:t>
            </a:r>
            <a:endParaRPr sz="2300">
              <a:solidFill>
                <a:schemeClr val="dk1"/>
              </a:solidFill>
            </a:endParaRPr>
          </a:p>
          <a:p>
            <a:pPr marL="0" lvl="0" indent="0" algn="l" rtl="0">
              <a:spcBef>
                <a:spcPts val="1200"/>
              </a:spcBef>
              <a:spcAft>
                <a:spcPts val="0"/>
              </a:spcAft>
              <a:buNone/>
            </a:pPr>
            <a:r>
              <a:rPr lang="en" sz="2300">
                <a:solidFill>
                  <a:schemeClr val="dk1"/>
                </a:solidFill>
              </a:rPr>
              <a:t>Teeter, E. (2025). Cat. 17 Head of an Official, Middle Kingdom. In </a:t>
            </a:r>
            <a:r>
              <a:rPr lang="en" sz="2300" i="1">
                <a:solidFill>
                  <a:schemeClr val="dk1"/>
                </a:solidFill>
              </a:rPr>
              <a:t>Ancient Egyptian Art at The Art Institute of Chicago</a:t>
            </a:r>
            <a:r>
              <a:rPr lang="en" sz="2300">
                <a:solidFill>
                  <a:schemeClr val="dk1"/>
                </a:solidFill>
              </a:rPr>
              <a:t>. doi:10.53269/9780865593213/32</a:t>
            </a:r>
            <a:endParaRPr sz="2300">
              <a:solidFill>
                <a:schemeClr val="dk1"/>
              </a:solidFill>
            </a:endParaRPr>
          </a:p>
          <a:p>
            <a:pPr marL="0" lvl="0" indent="0" algn="l" rtl="0">
              <a:spcBef>
                <a:spcPts val="1200"/>
              </a:spcBef>
              <a:spcAft>
                <a:spcPts val="0"/>
              </a:spcAft>
              <a:buNone/>
            </a:pPr>
            <a:r>
              <a:rPr lang="en" sz="2300">
                <a:solidFill>
                  <a:schemeClr val="dk1"/>
                </a:solidFill>
              </a:rPr>
              <a:t>Zinn, K. (2017) </a:t>
            </a:r>
            <a:r>
              <a:rPr lang="en" sz="2300" i="1">
                <a:solidFill>
                  <a:schemeClr val="dk1"/>
                </a:solidFill>
              </a:rPr>
              <a:t>Catalogue for the Special Exhibition ‘The Materiality of the Ancient Egyptian Afterlife’ University of Wales Trinity Saint David Lampeter Campus Roderic Bowen Library and Archives 01 June 2017 –09 June 2017</a:t>
            </a:r>
            <a:endParaRPr sz="2300" i="1">
              <a:solidFill>
                <a:schemeClr val="dk1"/>
              </a:solidFill>
            </a:endParaRPr>
          </a:p>
          <a:p>
            <a:pPr marL="0" lvl="0" indent="0" algn="l" rtl="0">
              <a:spcBef>
                <a:spcPts val="1200"/>
              </a:spcBef>
              <a:spcAft>
                <a:spcPts val="0"/>
              </a:spcAft>
              <a:buClr>
                <a:schemeClr val="dk1"/>
              </a:buClr>
              <a:buSzPct val="100000"/>
              <a:buFont typeface="Arial"/>
              <a:buNone/>
            </a:pPr>
            <a:endParaRPr sz="1100">
              <a:solidFill>
                <a:schemeClr val="dk1"/>
              </a:solidFill>
            </a:endParaRPr>
          </a:p>
          <a:p>
            <a:pPr marL="0" lvl="0" indent="0" algn="l" rtl="0">
              <a:spcBef>
                <a:spcPts val="1200"/>
              </a:spcBef>
              <a:spcAft>
                <a:spcPts val="1200"/>
              </a:spcAft>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387</Words>
  <Application>Microsoft Office PowerPoint</Application>
  <PresentationFormat>On-screen Show (16:9)</PresentationFormat>
  <Paragraphs>43</Paragraphs>
  <Slides>6</Slides>
  <Notes>6</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6</vt:i4>
      </vt:variant>
    </vt:vector>
  </HeadingPairs>
  <TitlesOfParts>
    <vt:vector size="8" baseType="lpstr">
      <vt:lpstr>Arial</vt:lpstr>
      <vt:lpstr>Simple Light</vt:lpstr>
      <vt:lpstr> CCM 276.004 Statue Head</vt:lpstr>
      <vt:lpstr>Initial observations</vt:lpstr>
      <vt:lpstr>Context and use in funerary sphere</vt:lpstr>
      <vt:lpstr>Similar objects</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Owner</dc:creator>
  <cp:lastModifiedBy>Apollo Caddy (2305582)</cp:lastModifiedBy>
  <cp:revision>1</cp:revision>
  <dcterms:modified xsi:type="dcterms:W3CDTF">2025-10-22T17:56:36Z</dcterms:modified>
</cp:coreProperties>
</file>