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2" r:id="rId2"/>
    <p:sldId id="266" r:id="rId3"/>
    <p:sldId id="257" r:id="rId4"/>
    <p:sldId id="259" r:id="rId5"/>
    <p:sldId id="261" r:id="rId6"/>
    <p:sldId id="271" r:id="rId7"/>
    <p:sldId id="270" r:id="rId8"/>
    <p:sldId id="268" r:id="rId9"/>
    <p:sldId id="260" r:id="rId10"/>
    <p:sldId id="269" r:id="rId11"/>
    <p:sldId id="272" r:id="rId12"/>
    <p:sldId id="275" r:id="rId13"/>
    <p:sldId id="276" r:id="rId14"/>
    <p:sldId id="273" r:id="rId15"/>
    <p:sldId id="274" r:id="rId16"/>
    <p:sldId id="26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D63E357-327D-4B19-8860-FCC3E4B5CE96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47161F-B9AD-4DDE-A209-C1E8825C2B20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CA7F4429-FBE0-4D0C-A8B8-C91758703053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8E7E955-2DA7-40C8-B833-0D2150092BA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9E72FE-C333-482E-BCEB-6B4769076B62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215E92-63C2-4792-8AB8-3E9750A29952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C07A09-2304-42F5-9CB2-0ED8E8276710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B65845B2-E789-47ED-9618-D39861D0CBA6}" type="slidenum">
              <a:t>‹#›</a:t>
            </a:fld>
            <a:endParaRPr lang="en-GB"/>
          </a:p>
        </p:txBody>
      </p:sp>
      <p:sp>
        <p:nvSpPr>
          <p:cNvPr id="8" name="Header Placeholder 1">
            <a:extLst>
              <a:ext uri="{FF2B5EF4-FFF2-40B4-BE49-F238E27FC236}">
                <a16:creationId xmlns:a16="http://schemas.microsoft.com/office/drawing/2014/main" id="{F42395E9-FFEC-4852-A74A-60536540A456}"/>
              </a:ext>
            </a:extLst>
          </p:cNvPr>
          <p:cNvSpPr txBox="1">
            <a:spLocks noGrp="1"/>
          </p:cNvSpPr>
          <p:nvPr>
            <p:ph type="hdr" sz="quarter" idx="10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9" name="Date Placeholder 2">
            <a:extLst>
              <a:ext uri="{FF2B5EF4-FFF2-40B4-BE49-F238E27FC236}">
                <a16:creationId xmlns:a16="http://schemas.microsoft.com/office/drawing/2014/main" id="{DDE2E1AD-F258-42DE-B991-A6A6DA650A17}"/>
              </a:ext>
            </a:extLst>
          </p:cNvPr>
          <p:cNvSpPr txBox="1">
            <a:spLocks noGrp="1"/>
          </p:cNvSpPr>
          <p:nvPr>
            <p:ph type="dt" sz="quarter" idx="7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0D148849-A2C9-43DB-97AF-821F5F7E58CA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10" name="Slide Image Placeholder 3">
            <a:extLst>
              <a:ext uri="{FF2B5EF4-FFF2-40B4-BE49-F238E27FC236}">
                <a16:creationId xmlns:a16="http://schemas.microsoft.com/office/drawing/2014/main" id="{3D5C434C-8698-4A57-B985-3A1C570353AB}"/>
              </a:ext>
            </a:extLst>
          </p:cNvPr>
          <p:cNvSpPr>
            <a:spLocks noGrp="1" noRot="1" noChangeAspect="1"/>
          </p:cNvSpPr>
          <p:nvPr>
            <p:ph type="sldImg" sz="quarter" idx="4294967295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11" name="Notes Placeholder 4">
            <a:extLst>
              <a:ext uri="{FF2B5EF4-FFF2-40B4-BE49-F238E27FC236}">
                <a16:creationId xmlns:a16="http://schemas.microsoft.com/office/drawing/2014/main" id="{56C13E03-50B0-4947-94DC-AFB8618D686E}"/>
              </a:ext>
            </a:extLst>
          </p:cNvPr>
          <p:cNvSpPr txBox="1">
            <a:spLocks noGrp="1"/>
          </p:cNvSpPr>
          <p:nvPr>
            <p:ph type="body" sz="quarter" idx="4294967295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34F77216-72A2-4B79-9BBC-1A12FAE2D7F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AEB5BEC1-D7A3-4809-B96F-E4D2996DFB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2A82FC98-6DC5-4B1B-8B89-95A61BAA0AD2}" type="slidenum">
              <a:t>‹#›</a:t>
            </a:fld>
            <a:endParaRPr lang="en-GB"/>
          </a:p>
        </p:txBody>
      </p:sp>
      <p:sp>
        <p:nvSpPr>
          <p:cNvPr id="14" name="Header Placeholder 1">
            <a:extLst>
              <a:ext uri="{FF2B5EF4-FFF2-40B4-BE49-F238E27FC236}">
                <a16:creationId xmlns:a16="http://schemas.microsoft.com/office/drawing/2014/main" id="{35CB5099-3BB9-44E6-A113-B9CDC1ABCAF7}"/>
              </a:ext>
            </a:extLst>
          </p:cNvPr>
          <p:cNvSpPr txBox="1">
            <a:spLocks noGrp="1"/>
          </p:cNvSpPr>
          <p:nvPr>
            <p:ph type="hdr" sz="quarter" idx="10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US"/>
          </a:p>
        </p:txBody>
      </p:sp>
      <p:sp>
        <p:nvSpPr>
          <p:cNvPr id="15" name="Date Placeholder 2">
            <a:extLst>
              <a:ext uri="{FF2B5EF4-FFF2-40B4-BE49-F238E27FC236}">
                <a16:creationId xmlns:a16="http://schemas.microsoft.com/office/drawing/2014/main" id="{80D1532D-8F41-4BA6-91E3-CDBB4366B80D}"/>
              </a:ext>
            </a:extLst>
          </p:cNvPr>
          <p:cNvSpPr txBox="1">
            <a:spLocks noGrp="1"/>
          </p:cNvSpPr>
          <p:nvPr>
            <p:ph type="dt" sz="quarter" idx="7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87DA5616-846E-458D-BB2E-0691AA2BD0DB}" type="datetime1">
              <a:rPr lang="en-US"/>
              <a:pPr lvl="0"/>
              <a:t>2/26/2021</a:t>
            </a:fld>
            <a:endParaRPr lang="en-US"/>
          </a:p>
        </p:txBody>
      </p:sp>
      <p:sp>
        <p:nvSpPr>
          <p:cNvPr id="16" name="Slide Image Placeholder 3">
            <a:extLst>
              <a:ext uri="{FF2B5EF4-FFF2-40B4-BE49-F238E27FC236}">
                <a16:creationId xmlns:a16="http://schemas.microsoft.com/office/drawing/2014/main" id="{20E7DA54-4136-47B0-BD4B-83455B4B4805}"/>
              </a:ext>
            </a:extLst>
          </p:cNvPr>
          <p:cNvSpPr>
            <a:spLocks noGrp="1" noRot="1" noChangeAspect="1"/>
          </p:cNvSpPr>
          <p:nvPr>
            <p:ph type="sldImg" sz="quarter" idx="4294967295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17" name="Notes Placeholder 4">
            <a:extLst>
              <a:ext uri="{FF2B5EF4-FFF2-40B4-BE49-F238E27FC236}">
                <a16:creationId xmlns:a16="http://schemas.microsoft.com/office/drawing/2014/main" id="{BCA3E50C-A62A-4C67-86A7-7CA5AD068C88}"/>
              </a:ext>
            </a:extLst>
          </p:cNvPr>
          <p:cNvSpPr txBox="1">
            <a:spLocks noGrp="1"/>
          </p:cNvSpPr>
          <p:nvPr>
            <p:ph type="body" sz="quarter" idx="4294967295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Footer Placeholder 5">
            <a:extLst>
              <a:ext uri="{FF2B5EF4-FFF2-40B4-BE49-F238E27FC236}">
                <a16:creationId xmlns:a16="http://schemas.microsoft.com/office/drawing/2014/main" id="{B7048A1D-6944-4031-8BE7-F5FFA7B9B94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US"/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238E02B0-66A6-45A4-9154-45C2D250539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3AF72FAF-5C24-4A9C-AE13-5B2ED3EED48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719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7F6132-3B32-4D59-8F7E-131E4627C3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B8FAFB-ABD1-4877-9152-E019CF07209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9D6402-AB3E-41B7-BCA8-80A2483575F8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1098B30-0E15-43EC-B5EC-642BAA9745DF}" type="slidenum">
              <a:t>14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D769A-15FC-48AA-8FA4-A667B243A135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90708F1-F7CD-4361-8B9D-674ADC0165F2}" type="slidenum">
              <a:t>14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27B424-AB83-4049-AEE2-A68D422723B0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E439F54-8F74-4A37-AE4F-C31402224698}" type="slidenum">
              <a:t>14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15800-DF2D-4631-9DB8-36D4E2377AB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370694" y="1769537"/>
            <a:ext cx="9440037" cy="1828800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BCDC06-E327-4FBE-9287-817A682AA41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370694" y="3598337"/>
            <a:ext cx="9440037" cy="1049868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256A0-60A8-438A-BF76-B09D818CBFE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C109BA-51EF-492E-BD7F-E8C9C6CF5BF4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11502-4B45-4F1D-ADBE-55986E11293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C2AD4-D147-47C8-8717-072F850106C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E14C00-0D99-438A-8FDF-91A00CA460E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052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BD44B-9C93-41BB-B675-09A4C3788F1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83C9F-6356-42D8-93B2-242FC66A65F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F2C47-58EF-45F0-85B6-AED02A9C320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A73C1C-ED3A-4923-8B59-681E593E5056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63EBC5-231A-49AB-A006-B78B48842EB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BD4910-4026-487A-A475-D3E403B46CC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D83E52-3CEB-4F19-9299-DBC2DD92554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50521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4054E-3735-43F5-990F-4AE0CDF29F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95403" y="1761070"/>
            <a:ext cx="9590547" cy="1828809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AE1B51-B8C9-415F-97C1-3965EAFFFBA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295403" y="3589879"/>
            <a:ext cx="9590547" cy="1507050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4055B-B496-41ED-ABCF-764B1B1B612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59DF8A8-89E7-4E0C-B18C-374A29C16D1B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0757E6-BBEF-40A5-B27E-721F24E507D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C8DC5A-6A9C-4B38-B59A-223DF2E3C3C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0FC3FA-6C71-4C7E-91F2-11F0263DF2D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980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494-49D8-4067-AA64-C829C0FB342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8D295-EB39-44ED-8C5F-5FC68A2B95C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3796" y="1732449"/>
            <a:ext cx="5060499" cy="405874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74CD7E-ADE9-4638-B118-8B673617B521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02896" y="1732449"/>
            <a:ext cx="5064660" cy="405874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C637A4-2004-4DAB-AC9F-A791B8E16F3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79D97B-5FB6-4577-A710-B2F2F965E55C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5596E6-47B8-4E0C-9120-8467B6267C5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571BE3-2C90-451D-93EE-D6FB32B5656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81DFAE0-C2E1-47BB-8BD6-37176AC8AA4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942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Slate-V2-HD-compPhotoInset.png">
            <a:extLst>
              <a:ext uri="{FF2B5EF4-FFF2-40B4-BE49-F238E27FC236}">
                <a16:creationId xmlns:a16="http://schemas.microsoft.com/office/drawing/2014/main" id="{3EAC9FA6-DCF9-4A51-9371-0BF296F4D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796" y="1734507"/>
            <a:ext cx="5089074" cy="414876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20" descr="Slate-V2-HD-compPhotoInset.png">
            <a:extLst>
              <a:ext uri="{FF2B5EF4-FFF2-40B4-BE49-F238E27FC236}">
                <a16:creationId xmlns:a16="http://schemas.microsoft.com/office/drawing/2014/main" id="{D162980A-BBE4-44F6-8333-ABB1BA47A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8481" y="1734507"/>
            <a:ext cx="5089074" cy="414876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8061FE31-18B3-4407-82A6-B8FBEB3F330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36B4D281-DBF6-4887-AE4A-C2BB129D07C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05867" y="1835255"/>
            <a:ext cx="4876339" cy="544881"/>
          </a:xfrm>
        </p:spPr>
        <p:txBody>
          <a:bodyPr anchor="b" anchorCtr="1">
            <a:noAutofit/>
          </a:bodyPr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D0A1889F-12DF-4638-814F-2A4FC97E14E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005867" y="2380137"/>
            <a:ext cx="4876339" cy="3411059"/>
          </a:xfrm>
        </p:spPr>
        <p:txBody>
          <a:bodyPr/>
          <a:lstStyle>
            <a:lvl1pPr>
              <a:spcBef>
                <a:spcPts val="400"/>
              </a:spcBef>
              <a:defRPr sz="1800"/>
            </a:lvl1pPr>
            <a:lvl2pPr>
              <a:defRPr sz="1600"/>
            </a:lvl2pPr>
            <a:lvl3pPr>
              <a:spcBef>
                <a:spcPts val="300"/>
              </a:spcBef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5FC45295-67D0-4FF0-A151-AC1F9EC733C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294967" y="1835255"/>
            <a:ext cx="4895331" cy="544881"/>
          </a:xfrm>
        </p:spPr>
        <p:txBody>
          <a:bodyPr anchor="b" anchorCtr="1">
            <a:noAutofit/>
          </a:bodyPr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5E5F79C5-48ED-4680-AA52-68B4981C641B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294967" y="2380137"/>
            <a:ext cx="4895331" cy="3411059"/>
          </a:xfrm>
        </p:spPr>
        <p:txBody>
          <a:bodyPr/>
          <a:lstStyle>
            <a:lvl1pPr>
              <a:spcBef>
                <a:spcPts val="400"/>
              </a:spcBef>
              <a:defRPr sz="1800"/>
            </a:lvl1pPr>
            <a:lvl2pPr>
              <a:defRPr sz="1600"/>
            </a:lvl2pPr>
            <a:lvl3pPr>
              <a:spcBef>
                <a:spcPts val="300"/>
              </a:spcBef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6">
            <a:extLst>
              <a:ext uri="{FF2B5EF4-FFF2-40B4-BE49-F238E27FC236}">
                <a16:creationId xmlns:a16="http://schemas.microsoft.com/office/drawing/2014/main" id="{DDB9879E-0A07-4452-9D77-C6465E7DC23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66E907-F8B1-4637-88E0-64809A54F2E9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10" name="Footer Placeholder 7">
            <a:extLst>
              <a:ext uri="{FF2B5EF4-FFF2-40B4-BE49-F238E27FC236}">
                <a16:creationId xmlns:a16="http://schemas.microsoft.com/office/drawing/2014/main" id="{213599E5-B9A5-43CA-BBFB-782CF629DE2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1" name="Slide Number Placeholder 8">
            <a:extLst>
              <a:ext uri="{FF2B5EF4-FFF2-40B4-BE49-F238E27FC236}">
                <a16:creationId xmlns:a16="http://schemas.microsoft.com/office/drawing/2014/main" id="{F29E4245-240F-409E-95F8-2916B72E1D3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C7C205B-4105-4A07-9041-98047D2A9C3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79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002EC-48EE-4DA6-807B-233748EE20F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F9CDDD-50AD-4BD7-B8E8-751E141C99D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C6F618-8526-49B8-92A5-E748F545A8A9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543E64-5934-4A00-8F6C-C65C898A72E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C3EC2-D688-4715-B1DC-C50111F220D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FA1267-120F-4791-A2ED-681EE8911E4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78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B24289-F869-4125-B0A9-707D16759E8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84A312-C499-46BE-B31B-1634DF3820E7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CD6535-2222-473C-95F7-E0DD606E4A6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13FB3F-F2DA-4699-9E43-DF867213EA1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D1113B-26D8-4A76-A92C-E17CAE2C6E3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763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0D354-28FD-47A2-AD58-32147343A40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96" y="609603"/>
            <a:ext cx="3706886" cy="1821914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5F8E1-14CC-4F4B-BA40-74F80A38A51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855628" y="609603"/>
            <a:ext cx="6411928" cy="518160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1C8D04-61B0-4626-A32B-FF129D7CB36C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913796" y="2431517"/>
            <a:ext cx="3706886" cy="3359679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B11C21-ABDF-4B11-88DC-9CC015D8CD0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0E05A6-F13A-42B9-BDAF-EF0BE105C607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E091CB-68FA-4F28-8B39-C5B0FAD0A38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9D2891-B73F-4283-959E-68D3FF9CDDF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7B331A-DF2A-46B8-9EDA-8813DB0E8C7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964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Slate-V2-HD-vertPhotoInset.png">
            <a:extLst>
              <a:ext uri="{FF2B5EF4-FFF2-40B4-BE49-F238E27FC236}">
                <a16:creationId xmlns:a16="http://schemas.microsoft.com/office/drawing/2014/main" id="{45F48A1E-0E4A-4C1D-BA21-11390FC2DB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3665" y="609603"/>
            <a:ext cx="3584164" cy="520482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CF553276-D9ED-43CB-B565-6729E732DF2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96" y="609923"/>
            <a:ext cx="5934949" cy="1829339"/>
          </a:xfrm>
        </p:spPr>
        <p:txBody>
          <a:bodyPr anchor="b">
            <a:noAutofit/>
          </a:bodyPr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80FB6888-D0E6-4650-8FE5-4884B31E1DCA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7442548" y="763697"/>
            <a:ext cx="3275746" cy="4912824"/>
          </a:xfrm>
          <a:effectLst>
            <a:outerShdw dist="25399" dir="4439558" algn="tl">
              <a:srgbClr val="000000">
                <a:alpha val="36000"/>
              </a:srgbClr>
            </a:outerShdw>
          </a:effectLst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CA9478D4-6B8D-4C60-8475-46DE89F2518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913796" y="2439262"/>
            <a:ext cx="5934949" cy="3376138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302EAEF0-BA63-4638-B411-DC289E6C961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AAA746-E301-42CE-92B7-E0B7CD3C37DA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383F499F-A31E-425F-87A1-382B33857C6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1726F359-11A7-4B73-8CA1-3294C7BF3B5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269124-663E-4399-AE0B-795511366D9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4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Slate-V2-HD-panoPhotoInset.png">
            <a:extLst>
              <a:ext uri="{FF2B5EF4-FFF2-40B4-BE49-F238E27FC236}">
                <a16:creationId xmlns:a16="http://schemas.microsoft.com/office/drawing/2014/main" id="{8E759936-43A7-4D9C-A04C-28613DBAA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886" y="547807"/>
            <a:ext cx="10141802" cy="381680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A1D40C82-49CD-48EA-B127-1AFA1ADDE7A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805" y="4565251"/>
            <a:ext cx="10355323" cy="543473"/>
          </a:xfrm>
        </p:spPr>
        <p:txBody>
          <a:bodyPr anchor="b"/>
          <a:lstStyle>
            <a:lvl1pPr>
              <a:defRPr sz="2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4F6ED27-63AA-43BF-8682-125569DB56D3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169353" y="695008"/>
            <a:ext cx="9845344" cy="3525670"/>
          </a:xfrm>
          <a:effectLst>
            <a:outerShdw dist="25399" dir="4439558" algn="tl">
              <a:srgbClr val="000000">
                <a:alpha val="36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E01A62B1-C431-4E63-9FD7-F136F1810BB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96" y="5108725"/>
            <a:ext cx="10353760" cy="682471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CA6884A7-2CA5-42B8-9E0F-22982408923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38034F5-69BB-4214-BC32-5885AA55CAA1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34E58E5F-9C80-401C-AA27-DF03C0CA557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AB11A49-9FF0-4DAF-A10E-5F622A7B4B7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378E84-6346-422D-B14E-DC39D13B3CE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72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406F4-17D5-419C-8B92-9644DB6634E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96" y="608432"/>
            <a:ext cx="10353760" cy="3534348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BB22F789-7F46-461D-B063-D348C7008EA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96" y="4295183"/>
            <a:ext cx="10353760" cy="1501828"/>
          </a:xfrm>
        </p:spPr>
        <p:txBody>
          <a:bodyPr anchor="ctr"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147B9DD9-C0FE-4015-AD0E-CB24B22DC5A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6D2D2D-3FB9-4FB4-81DE-8D3C29A110F2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35B48083-C013-4B04-B6DD-DC535E2A082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AA5984F2-2E04-478E-BB38-ED1C59B1373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57BE0D-152A-4481-83A0-07C9F743778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79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35674-D532-4881-9D3F-B8FA2961052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46215" y="609603"/>
            <a:ext cx="9302748" cy="2992904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5D16839-23BF-4A90-A7E7-892A23F24CC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720644" y="3610032"/>
            <a:ext cx="8752298" cy="532747"/>
          </a:xfrm>
        </p:spPr>
        <p:txBody>
          <a:bodyPr/>
          <a:lstStyle>
            <a:lvl1pPr marL="0" indent="0" algn="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D46C84-0ED6-48A6-9C7D-6166F8A8EFB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96" y="4304355"/>
            <a:ext cx="10353760" cy="1489493"/>
          </a:xfrm>
        </p:spPr>
        <p:txBody>
          <a:bodyPr anchor="ctr"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DC78D5-7D01-4EFA-AA9D-67EC347735B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E12610E-8A34-4179-B58D-C125E89AEC29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843E72-A2E7-4D15-B959-120D4198B50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5F75CB-8E51-481B-A138-4CDDEC61FB6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709B5F-1220-4A2F-867E-BD70EB253935}" type="slidenum">
              <a:t>‹#›</a:t>
            </a:fld>
            <a:endParaRPr lang="en-GB"/>
          </a:p>
        </p:txBody>
      </p:sp>
      <p:sp>
        <p:nvSpPr>
          <p:cNvPr id="8" name="TextBox 10">
            <a:extLst>
              <a:ext uri="{FF2B5EF4-FFF2-40B4-BE49-F238E27FC236}">
                <a16:creationId xmlns:a16="http://schemas.microsoft.com/office/drawing/2014/main" id="{117FE771-DD2B-4F10-962F-27EC1EBB1CE7}"/>
              </a:ext>
            </a:extLst>
          </p:cNvPr>
          <p:cNvSpPr txBox="1"/>
          <p:nvPr/>
        </p:nvSpPr>
        <p:spPr>
          <a:xfrm>
            <a:off x="990596" y="884791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all" spc="0" baseline="0">
                <a:solidFill>
                  <a:srgbClr val="FFFFFF"/>
                </a:solidFill>
                <a:uFillTx/>
                <a:latin typeface="Calisto MT"/>
              </a:rPr>
              <a:t>“</a:t>
            </a:r>
          </a:p>
        </p:txBody>
      </p:sp>
      <p:sp>
        <p:nvSpPr>
          <p:cNvPr id="9" name="TextBox 12">
            <a:extLst>
              <a:ext uri="{FF2B5EF4-FFF2-40B4-BE49-F238E27FC236}">
                <a16:creationId xmlns:a16="http://schemas.microsoft.com/office/drawing/2014/main" id="{9D991865-4801-40F6-9FAB-626764277F51}"/>
              </a:ext>
            </a:extLst>
          </p:cNvPr>
          <p:cNvSpPr txBox="1"/>
          <p:nvPr/>
        </p:nvSpPr>
        <p:spPr>
          <a:xfrm>
            <a:off x="10504718" y="2928256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all" spc="0" baseline="0">
                <a:solidFill>
                  <a:srgbClr val="FFFFFF"/>
                </a:solidFill>
                <a:uFillTx/>
                <a:latin typeface="Calisto MT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44110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9F3F5-9363-4C61-B186-7830DADBA9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96" y="2126940"/>
            <a:ext cx="10353760" cy="2511838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F7D82035-5274-4699-90FB-D45945B20EE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87" y="4650556"/>
            <a:ext cx="10352196" cy="1140640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864D2651-FA2F-42FB-AFA9-F0E0D08811C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FFDFBD-06AE-47B1-8AC5-1D24DBFE53F4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0CDC1BB7-640B-45C3-8672-997BF980691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CA388238-3993-4560-A2FA-2131BA23DE9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4599CC-5BE1-4A13-B1FB-14CD69ED44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589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B58EC-3628-4924-8546-A98D5186894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95D6F8-E094-4C73-BF0F-17247924FED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96" y="1885950"/>
            <a:ext cx="3300984" cy="576264"/>
          </a:xfrm>
        </p:spPr>
        <p:txBody>
          <a:bodyPr anchor="b" anchorCtr="1">
            <a:noAutofit/>
          </a:bodyPr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C055D6-1E3B-450A-A34C-834F5B6BD9B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96" y="2571749"/>
            <a:ext cx="3300984" cy="3219446"/>
          </a:xfrm>
        </p:spPr>
        <p:txBody>
          <a:bodyPr anchorCtr="1"/>
          <a:lstStyle>
            <a:lvl1pPr marL="0" indent="0" algn="ct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9ABBE7-2596-44AA-8817-B24D019554C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46708" y="1885950"/>
            <a:ext cx="3300984" cy="576264"/>
          </a:xfrm>
        </p:spPr>
        <p:txBody>
          <a:bodyPr anchor="b" anchorCtr="1">
            <a:noAutofit/>
          </a:bodyPr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366C8790-E9DC-424C-BF51-1A2663CA75D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41432" y="2571749"/>
            <a:ext cx="3300984" cy="3219446"/>
          </a:xfrm>
        </p:spPr>
        <p:txBody>
          <a:bodyPr anchorCtr="1"/>
          <a:lstStyle>
            <a:lvl1pPr marL="0" indent="0" algn="ct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694FDE4B-FF54-416C-AC7C-CB64475DA42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66572" y="1885950"/>
            <a:ext cx="3300984" cy="576264"/>
          </a:xfrm>
        </p:spPr>
        <p:txBody>
          <a:bodyPr anchor="b" anchorCtr="1">
            <a:noAutofit/>
          </a:bodyPr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FDD5FAEA-7BBC-404D-912D-242A26F3269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66572" y="2571749"/>
            <a:ext cx="3300984" cy="3219446"/>
          </a:xfrm>
        </p:spPr>
        <p:txBody>
          <a:bodyPr anchorCtr="1"/>
          <a:lstStyle>
            <a:lvl1pPr marL="0" indent="0" algn="ct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2">
            <a:extLst>
              <a:ext uri="{FF2B5EF4-FFF2-40B4-BE49-F238E27FC236}">
                <a16:creationId xmlns:a16="http://schemas.microsoft.com/office/drawing/2014/main" id="{D398DB16-0508-4CF1-800E-AD6FAA88995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087F409-9DDC-4683-9EE3-41E626DB6129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71B844D2-95D2-4C90-B9DD-FD12E9BF1AA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61635451-D61D-40AA-8664-9564268609E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55D7B2-FFD1-4043-9096-AFA0E3BE45A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834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DAFC5C1C-6AAF-4350-8896-C95F9EC12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959" y="1818211"/>
            <a:ext cx="3339974" cy="184784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35" descr="Slate-V2-HD-3colPhotoInset.png">
            <a:extLst>
              <a:ext uri="{FF2B5EF4-FFF2-40B4-BE49-F238E27FC236}">
                <a16:creationId xmlns:a16="http://schemas.microsoft.com/office/drawing/2014/main" id="{8C8AB0A7-D746-4ACB-B442-45A53EE371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3796" y="1818211"/>
            <a:ext cx="3339974" cy="184784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36" descr="Slate-V2-HD-3colPhotoInset.png">
            <a:extLst>
              <a:ext uri="{FF2B5EF4-FFF2-40B4-BE49-F238E27FC236}">
                <a16:creationId xmlns:a16="http://schemas.microsoft.com/office/drawing/2014/main" id="{E4F0EB6C-06F6-49D1-855F-12884536D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6050" y="1818211"/>
            <a:ext cx="3339974" cy="184784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4A9C6C9-85F4-4DCC-A122-FF97A2B48C5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632DE3B0-CA67-452C-BB7C-E9D88358979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96" y="3904103"/>
            <a:ext cx="3300984" cy="576264"/>
          </a:xfrm>
        </p:spPr>
        <p:txBody>
          <a:bodyPr anchor="b" anchorCtr="1">
            <a:noAutofit/>
          </a:bodyPr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CAF708D4-407D-4681-BCAF-70E72DA9C20F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018102" y="1938921"/>
            <a:ext cx="3092363" cy="1602952"/>
          </a:xfrm>
          <a:effectLst>
            <a:outerShdw dist="25399" dir="4439558" algn="tl">
              <a:srgbClr val="000000">
                <a:alpha val="36000"/>
              </a:srgbClr>
            </a:outerShdw>
          </a:effectLst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5A0C6B4-E5CF-41EA-93F6-F043F1E04CE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96" y="4480367"/>
            <a:ext cx="3300984" cy="1310828"/>
          </a:xfrm>
        </p:spPr>
        <p:txBody>
          <a:bodyPr anchorCtr="1"/>
          <a:lstStyle>
            <a:lvl1pPr marL="0" indent="0" algn="ct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D0F7CBA6-E232-4410-98A5-A555D87E7B3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42786" y="3904103"/>
            <a:ext cx="3300984" cy="576264"/>
          </a:xfrm>
        </p:spPr>
        <p:txBody>
          <a:bodyPr anchor="b" anchorCtr="1">
            <a:noAutofit/>
          </a:bodyPr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8D2C3BDA-4949-4EB5-B3D3-81F099CD4E10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4545738" y="1939094"/>
            <a:ext cx="3092363" cy="1608164"/>
          </a:xfrm>
          <a:effectLst>
            <a:outerShdw dist="25399" dir="4439558" algn="tl">
              <a:srgbClr val="000000">
                <a:alpha val="36000"/>
              </a:srgbClr>
            </a:outerShdw>
          </a:effectLst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83DE2B9F-B8E7-4E36-B467-0A1CADFD715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41432" y="4480367"/>
            <a:ext cx="3300984" cy="1310828"/>
          </a:xfrm>
        </p:spPr>
        <p:txBody>
          <a:bodyPr anchorCtr="1"/>
          <a:lstStyle>
            <a:lvl1pPr marL="0" indent="0" algn="ct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E3FC40D-5D3D-4145-B85B-238D8778FE8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66700" y="3904103"/>
            <a:ext cx="3300984" cy="576264"/>
          </a:xfrm>
        </p:spPr>
        <p:txBody>
          <a:bodyPr anchor="b" anchorCtr="1">
            <a:noAutofit/>
          </a:bodyPr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77F4D408-0CEC-411D-B789-480078DC36CE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8075697" y="1934431"/>
            <a:ext cx="3092363" cy="1607295"/>
          </a:xfrm>
          <a:effectLst>
            <a:outerShdw dist="25399" dir="4439558" algn="tl">
              <a:srgbClr val="000000">
                <a:alpha val="36000"/>
              </a:srgbClr>
            </a:outerShdw>
          </a:effectLst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7CB3C70D-FC91-4CF6-86E2-FFE6EB10435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66572" y="4480367"/>
            <a:ext cx="3300984" cy="1310838"/>
          </a:xfrm>
        </p:spPr>
        <p:txBody>
          <a:bodyPr anchorCtr="1"/>
          <a:lstStyle>
            <a:lvl1pPr marL="0" indent="0" algn="ct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2">
            <a:extLst>
              <a:ext uri="{FF2B5EF4-FFF2-40B4-BE49-F238E27FC236}">
                <a16:creationId xmlns:a16="http://schemas.microsoft.com/office/drawing/2014/main" id="{DB204C21-79A4-43E8-A32B-669641FA331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57AAF8-EC62-4178-9605-BA0343155C6C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16" name="Footer Placeholder 3">
            <a:extLst>
              <a:ext uri="{FF2B5EF4-FFF2-40B4-BE49-F238E27FC236}">
                <a16:creationId xmlns:a16="http://schemas.microsoft.com/office/drawing/2014/main" id="{736D223F-DECF-4FCC-968A-A94201497CA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026F906A-A722-4862-8E8E-50894492FFB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1306F0-8135-4B33-B42C-8E4695FA6BC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416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81D6C-546B-4B9C-9A30-5BD354183BF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4036F0-7610-4A5E-A424-693D79AEAD98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47393-FB6C-4C1E-AD65-74592B12184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B2CB1F1-7B51-4409-A822-53CFDE2F3068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A138ED-36C5-462A-807A-08057C14557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B69937-2673-4B38-9FC9-18A30E794A5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F33DBF9-89D2-4113-AF63-CBA56118BC9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1972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F33D41-6E24-4D5D-9AF2-6078D8E2B35B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983065" y="609603"/>
            <a:ext cx="2284491" cy="5181603"/>
          </a:xfrm>
        </p:spPr>
        <p:txBody>
          <a:bodyPr vert="eaVert" anchorCtr="0"/>
          <a:lstStyle>
            <a:lvl1pPr algn="l"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A335BD-46DD-42A9-9A28-5B377297B692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913796" y="609603"/>
            <a:ext cx="7916875" cy="518160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174AAC-6991-4A08-B8D2-CB802714A3F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073687-E49A-4046-9C33-857F44EFE12B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006639-C3A2-4B04-BDF1-BCDDF939C48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E09BC-D0CF-46EF-BD37-78632A158C2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DC3BCE1-7FE5-492A-A143-49B24617E3A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020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E8EF19-E795-4280-824D-219768C22C9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96" y="609603"/>
            <a:ext cx="10353760" cy="970452"/>
          </a:xfrm>
          <a:prstGeom prst="rect">
            <a:avLst/>
          </a:prstGeom>
          <a:noFill/>
          <a:ln>
            <a:noFill/>
          </a:ln>
          <a:effectLst>
            <a:outerShdw dir="16200000" algn="tl">
              <a:srgbClr val="000000">
                <a:alpha val="46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A86AD0-FF2E-489A-9037-847ABAD5F3D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3796" y="1732449"/>
            <a:ext cx="10353760" cy="4058747"/>
          </a:xfrm>
          <a:prstGeom prst="rect">
            <a:avLst/>
          </a:prstGeom>
          <a:noFill/>
          <a:ln>
            <a:noFill/>
          </a:ln>
          <a:effectLst>
            <a:outerShdw dir="16200000" algn="tl">
              <a:srgbClr val="000000">
                <a:alpha val="46000"/>
              </a:srgbClr>
            </a:outerShdw>
          </a:effectLst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1D45C6-8749-4F0B-8D57-D39A24DC1F5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678738" y="5883277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F2F2F2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sto MT"/>
              </a:defRPr>
            </a:lvl1pPr>
          </a:lstStyle>
          <a:p>
            <a:pPr lvl="0"/>
            <a:fld id="{5C2EC0C5-0617-4023-A14C-C018156A5FCE}" type="datetime1">
              <a:rPr lang="en-GB"/>
              <a:pPr lvl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9A15A-FD88-4354-98DC-D084085F8418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913796" y="5883277"/>
            <a:ext cx="667286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F2F2F2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sto MT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75D6BF-DF94-43CF-9771-4207A69E528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14008" y="5883277"/>
            <a:ext cx="753547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F2F2F2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sto MT"/>
              </a:defRPr>
            </a:lvl1pPr>
          </a:lstStyle>
          <a:p>
            <a:pPr lvl="0"/>
            <a:fld id="{85EEED53-4C36-4C53-A149-6F65C9909614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marL="0" marR="0" lvl="0" indent="0" algn="ctr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000" b="0" i="0" u="none" strike="noStrike" kern="1200" cap="none" spc="0" baseline="0">
          <a:solidFill>
            <a:srgbClr val="DADADA"/>
          </a:solidFill>
          <a:effectLst>
            <a:outerShdw dist="25403" dir="14639867">
              <a:srgbClr val="000000"/>
            </a:outerShdw>
          </a:effectLst>
          <a:uFillTx/>
          <a:latin typeface="Calisto MT"/>
          <a:cs typeface="Trebuchet MS"/>
        </a:defRPr>
      </a:lvl1pPr>
    </p:titleStyle>
    <p:bodyStyle>
      <a:lvl1pPr marL="342900" marR="0" lvl="0" indent="-306003" algn="l" defTabSz="457200" rtl="0" fontAlgn="auto" hangingPunct="1">
        <a:lnSpc>
          <a:spcPct val="100000"/>
        </a:lnSpc>
        <a:spcBef>
          <a:spcPts val="500"/>
        </a:spcBef>
        <a:spcAft>
          <a:spcPts val="600"/>
        </a:spcAft>
        <a:buClr>
          <a:srgbClr val="DADADA"/>
        </a:buClr>
        <a:buSzPct val="70000"/>
        <a:buFont typeface="Wingdings 2"/>
        <a:buChar char=""/>
        <a:tabLst/>
        <a:defRPr lang="en-US" sz="2000" b="0" i="0" u="none" strike="noStrike" kern="1200" cap="none" spc="0" baseline="0">
          <a:solidFill>
            <a:srgbClr val="DADADA"/>
          </a:solidFill>
          <a:effectLst>
            <a:outerShdw dist="25403" dir="14639867">
              <a:srgbClr val="000000"/>
            </a:outerShdw>
          </a:effectLst>
          <a:uFillTx/>
          <a:latin typeface="Calisto MT"/>
        </a:defRPr>
      </a:lvl1pPr>
      <a:lvl2pPr marL="719998" marR="0" lvl="1" indent="-270004" algn="l" defTabSz="457200" rtl="0" fontAlgn="auto" hangingPunct="1">
        <a:lnSpc>
          <a:spcPct val="100000"/>
        </a:lnSpc>
        <a:spcBef>
          <a:spcPts val="400"/>
        </a:spcBef>
        <a:spcAft>
          <a:spcPts val="600"/>
        </a:spcAft>
        <a:buClr>
          <a:srgbClr val="DADADA"/>
        </a:buClr>
        <a:buSzPct val="70000"/>
        <a:buFont typeface="Wingdings 2"/>
        <a:buChar char=""/>
        <a:tabLst/>
        <a:defRPr lang="en-US" sz="1800" b="0" i="0" u="none" strike="noStrike" kern="1200" cap="none" spc="0" baseline="0">
          <a:solidFill>
            <a:srgbClr val="DADADA"/>
          </a:solidFill>
          <a:effectLst>
            <a:outerShdw dist="25403" dir="14639867">
              <a:srgbClr val="000000"/>
            </a:outerShdw>
          </a:effectLst>
          <a:uFillTx/>
          <a:latin typeface="Calisto MT"/>
        </a:defRPr>
      </a:lvl2pPr>
      <a:lvl3pPr marL="1026002" marR="0" lvl="2" indent="-215999" algn="l" defTabSz="457200" rtl="0" fontAlgn="auto" hangingPunct="1">
        <a:lnSpc>
          <a:spcPct val="100000"/>
        </a:lnSpc>
        <a:spcBef>
          <a:spcPts val="400"/>
        </a:spcBef>
        <a:spcAft>
          <a:spcPts val="600"/>
        </a:spcAft>
        <a:buClr>
          <a:srgbClr val="DADADA"/>
        </a:buClr>
        <a:buSzPct val="70000"/>
        <a:buFont typeface="Wingdings 2"/>
        <a:buChar char=""/>
        <a:tabLst/>
        <a:defRPr lang="en-US" sz="1600" b="0" i="0" u="none" strike="noStrike" kern="1200" cap="none" spc="0" baseline="0">
          <a:solidFill>
            <a:srgbClr val="DADADA"/>
          </a:solidFill>
          <a:effectLst>
            <a:outerShdw dist="25403" dir="14639867">
              <a:srgbClr val="000000"/>
            </a:outerShdw>
          </a:effectLst>
          <a:uFillTx/>
          <a:latin typeface="Calisto MT"/>
        </a:defRPr>
      </a:lvl3pPr>
      <a:lvl4pPr marL="1386001" marR="0" lvl="3" indent="-215999" algn="l" defTabSz="457200" rtl="0" fontAlgn="auto" hangingPunct="1">
        <a:lnSpc>
          <a:spcPct val="100000"/>
        </a:lnSpc>
        <a:spcBef>
          <a:spcPts val="300"/>
        </a:spcBef>
        <a:spcAft>
          <a:spcPts val="600"/>
        </a:spcAft>
        <a:buClr>
          <a:srgbClr val="DADADA"/>
        </a:buClr>
        <a:buSzPct val="70000"/>
        <a:buFont typeface="Wingdings 2"/>
        <a:buChar char=""/>
        <a:tabLst/>
        <a:defRPr lang="en-US" sz="1400" b="0" i="0" u="none" strike="noStrike" kern="1200" cap="none" spc="0" baseline="0">
          <a:solidFill>
            <a:srgbClr val="DADADA"/>
          </a:solidFill>
          <a:effectLst>
            <a:outerShdw dist="25403" dir="14639867">
              <a:srgbClr val="000000"/>
            </a:outerShdw>
          </a:effectLst>
          <a:uFillTx/>
          <a:latin typeface="Calisto MT"/>
        </a:defRPr>
      </a:lvl4pPr>
      <a:lvl5pPr marL="1674001" marR="0" lvl="4" indent="-215999" algn="l" defTabSz="457200" rtl="0" fontAlgn="auto" hangingPunct="1">
        <a:lnSpc>
          <a:spcPct val="100000"/>
        </a:lnSpc>
        <a:spcBef>
          <a:spcPts val="300"/>
        </a:spcBef>
        <a:spcAft>
          <a:spcPts val="600"/>
        </a:spcAft>
        <a:buClr>
          <a:srgbClr val="DADADA"/>
        </a:buClr>
        <a:buSzPct val="70000"/>
        <a:buFont typeface="Wingdings 2"/>
        <a:buChar char=""/>
        <a:tabLst/>
        <a:defRPr lang="en-US" sz="1400" b="0" i="0" u="none" strike="noStrike" kern="1200" cap="none" spc="0" baseline="0">
          <a:solidFill>
            <a:srgbClr val="DADADA"/>
          </a:solidFill>
          <a:effectLst>
            <a:outerShdw dist="25403" dir="14639867">
              <a:srgbClr val="000000"/>
            </a:outerShdw>
          </a:effectLst>
          <a:uFillTx/>
          <a:latin typeface="Calisto MT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
<Relationships xmlns="http://schemas.openxmlformats.org/package/2006/relationships"><Relationship Id="rId8" Type="http://schemas.openxmlformats.org/officeDocument/2006/relationships/hyperlink" Target="about:blank" TargetMode="External"/><Relationship Id="rId3" Type="http://schemas.openxmlformats.org/officeDocument/2006/relationships/hyperlink" Target="https://www.balwynnorthchiropractic.com.au/services/acupun" TargetMode="External"/><Relationship Id="rId7" Type="http://schemas.openxmlformats.org/officeDocument/2006/relationships/hyperlink" Target="about:blan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about:blank" TargetMode="External"/><Relationship Id="rId5" Type="http://schemas.openxmlformats.org/officeDocument/2006/relationships/hyperlink" Target="about:blank" TargetMode="External"/><Relationship Id="rId4" Type="http://schemas.openxmlformats.org/officeDocument/2006/relationships/hyperlink" Target="about:blank" TargetMode="External"/><Relationship Id="rId9" Type="http://schemas.openxmlformats.org/officeDocument/2006/relationships/hyperlink" Target="about:blank" TargetMode="External"/></Relationships>

</file>

<file path=ppt/slides/_rels/slide15.xml.rels><?xml version="1.0" encoding="UTF-8" standalone="yes"?>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hyperlink" Target="about:blan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about:blank" TargetMode="External"/><Relationship Id="rId5" Type="http://schemas.openxmlformats.org/officeDocument/2006/relationships/hyperlink" Target="about:blank" TargetMode="External"/><Relationship Id="rId4" Type="http://schemas.openxmlformats.org/officeDocument/2006/relationships/hyperlink" Target="about:blank" TargetMode="External"/></Relationships>
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8A3C3251-10DF-46B5-9CA2-444B485B6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95300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Box 11">
            <a:extLst>
              <a:ext uri="{FF2B5EF4-FFF2-40B4-BE49-F238E27FC236}">
                <a16:creationId xmlns:a16="http://schemas.microsoft.com/office/drawing/2014/main" id="{A22E2D54-B240-4812-B967-7D8F6E4BB498}"/>
              </a:ext>
            </a:extLst>
          </p:cNvPr>
          <p:cNvSpPr txBox="1"/>
          <p:nvPr/>
        </p:nvSpPr>
        <p:spPr>
          <a:xfrm>
            <a:off x="0" y="0"/>
            <a:ext cx="4630594" cy="57708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Student Name and Student Number:</a:t>
            </a: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Shamarlah Benjamin -1817308</a:t>
            </a:r>
            <a:b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</a:b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Nadine Gayle -1816824</a:t>
            </a: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Mehrunnisa</a:t>
            </a: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 Ayub - 1814905</a:t>
            </a:r>
            <a:b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</a:b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Awais Ali -1816831</a:t>
            </a:r>
            <a:b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</a:b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Letitia Buyana - 1817068</a:t>
            </a: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Module: Complementary Therapies Group 1 Acupuncture</a:t>
            </a: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Module code: BMHP5001_BIRM</a:t>
            </a: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1" i="0" u="none" strike="noStrike" kern="1200" cap="none" spc="0" baseline="0">
              <a:solidFill>
                <a:srgbClr val="FFFFFF"/>
              </a:solidFill>
              <a:uFillTx/>
              <a:latin typeface="Arial"/>
              <a:cs typeface="Arial"/>
            </a:endParaRP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Lecturers Name: Dr Mark Gallagher-Read</a:t>
            </a: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Group 1: Acupuncture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sto MT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FD6396AA-4262-4725-BACF-16A812EEEE21}"/>
              </a:ext>
            </a:extLst>
          </p:cNvPr>
          <p:cNvSpPr txBox="1"/>
          <p:nvPr/>
        </p:nvSpPr>
        <p:spPr>
          <a:xfrm>
            <a:off x="9642677" y="3059664"/>
            <a:ext cx="254931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1" u="none" strike="noStrike" kern="1200" cap="none" spc="0" baseline="0">
                <a:solidFill>
                  <a:srgbClr val="FFFFFF"/>
                </a:solidFill>
                <a:uFillTx/>
                <a:latin typeface="Arial"/>
              </a:rPr>
              <a:t>(</a:t>
            </a:r>
            <a:r>
              <a:rPr lang="en-GB" sz="1800" b="0" i="1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Vanecek ,N. 2020) 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>
            <a:extLst>
              <a:ext uri="{FF2B5EF4-FFF2-40B4-BE49-F238E27FC236}">
                <a16:creationId xmlns:a16="http://schemas.microsoft.com/office/drawing/2014/main" id="{7C149C90-59D2-4830-99A9-C05C4F9F9663}"/>
              </a:ext>
            </a:extLst>
          </p:cNvPr>
          <p:cNvSpPr txBox="1"/>
          <p:nvPr/>
        </p:nvSpPr>
        <p:spPr>
          <a:xfrm>
            <a:off x="302904" y="1510607"/>
            <a:ext cx="7362255" cy="590930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 Letitia - Introduction to </a:t>
            </a:r>
            <a:r>
              <a:rPr lang="en-GB" sz="2000" b="0" i="0" u="none" strike="noStrike" kern="1200" cap="none" spc="0" baseline="0">
                <a:solidFill>
                  <a:srgbClr val="F2F2F2"/>
                </a:solidFill>
                <a:uFillTx/>
                <a:latin typeface="Arial" pitchFamily="34"/>
                <a:cs typeface="Arial" pitchFamily="34"/>
              </a:rPr>
              <a:t>Acupuncture</a:t>
            </a:r>
            <a:endParaRPr lang="en-GB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0" cap="none" spc="0" baseline="0">
                <a:solidFill>
                  <a:srgbClr val="F2F2F2"/>
                </a:solidFill>
                <a:uFillTx/>
                <a:latin typeface="Arial"/>
                <a:cs typeface="Arial"/>
              </a:rPr>
              <a:t>Mehrunnisa </a:t>
            </a: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-History of </a:t>
            </a:r>
            <a:r>
              <a:rPr lang="en-GB" sz="2000" b="0" i="0" u="none" strike="noStrike" kern="1200" cap="none" spc="0" baseline="0">
                <a:solidFill>
                  <a:srgbClr val="F2F2F2"/>
                </a:solidFill>
                <a:uFillTx/>
                <a:latin typeface="Arial" pitchFamily="34"/>
                <a:cs typeface="Arial" pitchFamily="34"/>
              </a:rPr>
              <a:t>Acupuncture</a:t>
            </a:r>
            <a:endParaRPr lang="en-GB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 </a:t>
            </a: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Nadine - Benefits of </a:t>
            </a:r>
            <a:r>
              <a:rPr lang="en-GB" sz="2000" b="0" i="0" u="none" strike="noStrike" kern="1200" cap="none" spc="0" baseline="0">
                <a:solidFill>
                  <a:srgbClr val="F2F2F2"/>
                </a:solidFill>
                <a:uFillTx/>
                <a:latin typeface="Arial" pitchFamily="34"/>
                <a:cs typeface="Arial" pitchFamily="34"/>
              </a:rPr>
              <a:t>Acupuncture</a:t>
            </a:r>
            <a:endParaRPr lang="en-GB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 </a:t>
            </a: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Shamarlah -</a:t>
            </a:r>
            <a:r>
              <a:rPr lang="en-GB" sz="2000" b="0" i="0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 </a:t>
            </a: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Contraindications and Risks of </a:t>
            </a:r>
            <a:r>
              <a:rPr lang="en-GB" sz="2000" b="0" i="0" u="none" strike="noStrike" kern="1200" cap="none" spc="0" baseline="0">
                <a:solidFill>
                  <a:srgbClr val="F2F2F2"/>
                </a:solidFill>
                <a:uFillTx/>
                <a:latin typeface="Arial" pitchFamily="34"/>
                <a:cs typeface="Arial" pitchFamily="34"/>
              </a:rPr>
              <a:t>Acupuncture</a:t>
            </a:r>
            <a:endParaRPr lang="en-GB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  </a:t>
            </a:r>
          </a:p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Awais – Conclusion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1B8E88-C0B7-4CEF-96C3-C72E9771E95A}"/>
              </a:ext>
            </a:extLst>
          </p:cNvPr>
          <p:cNvSpPr txBox="1"/>
          <p:nvPr/>
        </p:nvSpPr>
        <p:spPr>
          <a:xfrm>
            <a:off x="3783512" y="361252"/>
            <a:ext cx="8184446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Order of Presentation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D3EE8-718C-4CAC-A6F0-E334F0D2416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96" y="0"/>
            <a:ext cx="10353760" cy="970452"/>
          </a:xfrm>
        </p:spPr>
        <p:txBody>
          <a:bodyPr/>
          <a:lstStyle/>
          <a:p>
            <a:pPr lvl="0"/>
            <a:r>
              <a:rPr lang="en-GB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E5B49-59E3-455F-A05F-EB0FF6B4383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62238" y="1309512"/>
            <a:ext cx="10353760" cy="5136440"/>
          </a:xfrm>
        </p:spPr>
        <p:txBody>
          <a:bodyPr/>
          <a:lstStyle/>
          <a:p>
            <a:pPr lvl="0"/>
            <a:r>
              <a:rPr lang="en-GB">
                <a:solidFill>
                  <a:srgbClr val="FFFFFF"/>
                </a:solidFill>
                <a:latin typeface="Arial" pitchFamily="34"/>
                <a:cs typeface="Arial" pitchFamily="34"/>
              </a:rPr>
              <a:t>What is acupuncture? </a:t>
            </a:r>
            <a:r>
              <a:rPr lang="en-US">
                <a:latin typeface="Arial" pitchFamily="34"/>
                <a:cs typeface="Arial" pitchFamily="34"/>
              </a:rPr>
              <a:t>(</a:t>
            </a:r>
            <a:r>
              <a:rPr lang="en-US" i="1">
                <a:latin typeface="Arial" pitchFamily="34"/>
                <a:cs typeface="Arial" pitchFamily="34"/>
              </a:rPr>
              <a:t>Napadow, V., Ahn, A,  Longhurt, J., Lao, L., </a:t>
            </a:r>
            <a:r>
              <a:rPr lang="en-GB" sz="1800" i="1">
                <a:solidFill>
                  <a:srgbClr val="FFFFFF"/>
                </a:solidFill>
                <a:latin typeface="Arial" pitchFamily="34"/>
                <a:cs typeface="Arial" pitchFamily="34"/>
              </a:rPr>
              <a:t>et al</a:t>
            </a:r>
            <a:r>
              <a:rPr lang="en-US" i="1">
                <a:solidFill>
                  <a:srgbClr val="FFFFFF"/>
                </a:solidFill>
                <a:latin typeface="Arial" pitchFamily="34"/>
                <a:cs typeface="Arial" pitchFamily="34"/>
              </a:rPr>
              <a:t>,</a:t>
            </a:r>
            <a:r>
              <a:rPr lang="en-US" i="1">
                <a:latin typeface="Arial" pitchFamily="34"/>
                <a:cs typeface="Arial" pitchFamily="34"/>
              </a:rPr>
              <a:t> 2008</a:t>
            </a:r>
            <a:r>
              <a:rPr lang="en-US">
                <a:latin typeface="Arial" pitchFamily="34"/>
                <a:cs typeface="Arial" pitchFamily="34"/>
              </a:rPr>
              <a:t>). </a:t>
            </a:r>
            <a:endParaRPr lang="en-GB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lvl="0"/>
            <a:endParaRPr lang="en-GB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lvl="0"/>
            <a:r>
              <a:rPr lang="en-GB">
                <a:solidFill>
                  <a:srgbClr val="FFFFFF"/>
                </a:solidFill>
                <a:latin typeface="Arial" pitchFamily="34"/>
                <a:cs typeface="Arial" pitchFamily="34"/>
              </a:rPr>
              <a:t>Why is it important to know about acupuncture?</a:t>
            </a:r>
          </a:p>
          <a:p>
            <a:pPr lvl="0"/>
            <a:endParaRPr lang="en-GB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lvl="0"/>
            <a:r>
              <a:rPr lang="en-GB">
                <a:solidFill>
                  <a:srgbClr val="FFFFFF"/>
                </a:solidFill>
                <a:latin typeface="Arial" pitchFamily="34"/>
                <a:cs typeface="Arial" pitchFamily="34"/>
              </a:rPr>
              <a:t>How does acupuncture work?</a:t>
            </a:r>
          </a:p>
          <a:p>
            <a:pPr lvl="0"/>
            <a:endParaRPr lang="en-GB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lvl="0"/>
            <a:r>
              <a:rPr lang="en-GB">
                <a:solidFill>
                  <a:srgbClr val="FFFFFF"/>
                </a:solidFill>
                <a:latin typeface="Arial" pitchFamily="34"/>
                <a:cs typeface="Arial" pitchFamily="34"/>
              </a:rPr>
              <a:t>Where is acupuncture practiced?                                                (</a:t>
            </a:r>
            <a:r>
              <a:rPr lang="en-GB" i="1">
                <a:latin typeface="Arial" pitchFamily="34"/>
                <a:cs typeface="Arial" pitchFamily="34"/>
              </a:rPr>
              <a:t>Geanty, R.2015</a:t>
            </a:r>
            <a:r>
              <a:rPr lang="en-GB">
                <a:latin typeface="Arial" pitchFamily="34"/>
                <a:cs typeface="Arial" pitchFamily="34"/>
              </a:rPr>
              <a:t>) </a:t>
            </a:r>
            <a:endParaRPr lang="en-GB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lvl="0"/>
            <a:endParaRPr lang="en-GB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marL="36896" lvl="0" indent="0">
              <a:buNone/>
            </a:pPr>
            <a:r>
              <a:rPr lang="en-GB" b="1">
                <a:solidFill>
                  <a:srgbClr val="FFFFFF"/>
                </a:solidFill>
                <a:latin typeface="Arial" pitchFamily="34"/>
                <a:cs typeface="Arial" pitchFamily="34"/>
              </a:rPr>
              <a:t>      </a:t>
            </a:r>
          </a:p>
          <a:p>
            <a:pPr marL="36896" lvl="0" indent="0">
              <a:buNone/>
            </a:pPr>
            <a:endParaRPr lang="en-GB" b="1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marL="36896" lvl="0" indent="0">
              <a:buNone/>
            </a:pPr>
            <a:r>
              <a:rPr lang="en-GB" b="1">
                <a:solidFill>
                  <a:srgbClr val="FFFFFF"/>
                </a:solidFill>
                <a:latin typeface="Arial" pitchFamily="34"/>
                <a:cs typeface="Arial" pitchFamily="34"/>
              </a:rPr>
              <a:t>       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5B7DB087-E1DB-4760-991D-A0090714EA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8404" y="4506977"/>
            <a:ext cx="5415844" cy="208302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0A348-00D7-4913-9C16-93A5EEDF3C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67044" y="0"/>
            <a:ext cx="10353760" cy="970452"/>
          </a:xfrm>
        </p:spPr>
        <p:txBody>
          <a:bodyPr/>
          <a:lstStyle/>
          <a:p>
            <a:pPr lvl="0"/>
            <a:r>
              <a:rPr lang="en-GB"/>
              <a:t>History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C5487-565B-4377-823C-8704D94F9D7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767044" y="1131048"/>
            <a:ext cx="10353760" cy="4863876"/>
          </a:xfrm>
        </p:spPr>
        <p:txBody>
          <a:bodyPr/>
          <a:lstStyle/>
          <a:p>
            <a:pPr lvl="0" indent="-305437"/>
            <a:r>
              <a:rPr lang="en-GB" sz="1900">
                <a:latin typeface="Arial" pitchFamily="34"/>
                <a:cs typeface="Arial" pitchFamily="34"/>
              </a:rPr>
              <a:t>The theory and practice of acupuncture originated in china. It was first mentioned a few hundred years before the common era, acupuncture can de dated back to the stone ages.</a:t>
            </a:r>
            <a:endParaRPr lang="en-US" sz="1900">
              <a:latin typeface="Arial" pitchFamily="34"/>
              <a:cs typeface="Arial" pitchFamily="34"/>
            </a:endParaRPr>
          </a:p>
          <a:p>
            <a:pPr lvl="0" indent="-305437"/>
            <a:r>
              <a:rPr lang="en-GB" sz="1900">
                <a:latin typeface="Arial" pitchFamily="34"/>
                <a:cs typeface="Arial" pitchFamily="34"/>
              </a:rPr>
              <a:t>Evidence can be found such as sharp tool and stones were used in practises to drain excess abscess.</a:t>
            </a:r>
          </a:p>
          <a:p>
            <a:pPr lvl="0" indent="-305437"/>
            <a:r>
              <a:rPr lang="en-GB" sz="1900">
                <a:latin typeface="Arial" pitchFamily="34"/>
                <a:cs typeface="Arial" pitchFamily="34"/>
              </a:rPr>
              <a:t>Acupuncture was first recorded during the ancient Chinese era by medical  text by Huang Di Nel Jing, The Yellow Emperor's Classic of Internal Medicine (White, Earnest 2014).</a:t>
            </a:r>
          </a:p>
          <a:p>
            <a:pPr lvl="0" indent="-305437"/>
            <a:r>
              <a:rPr lang="en-GB" sz="1900">
                <a:latin typeface="Arial" pitchFamily="34"/>
                <a:cs typeface="Arial" pitchFamily="34"/>
              </a:rPr>
              <a:t>Modern acupuncture was established during the Ming Dynasty (1368-1644).</a:t>
            </a:r>
          </a:p>
          <a:p>
            <a:pPr lvl="0" indent="-305437"/>
            <a:r>
              <a:rPr lang="en-GB" sz="1900">
                <a:latin typeface="Arial" pitchFamily="34"/>
                <a:cs typeface="Arial" pitchFamily="34"/>
              </a:rPr>
              <a:t>It was later introduced in japan and was imported to the West from the 17 century and the later recorded in Europe in the 18 century.</a:t>
            </a:r>
          </a:p>
          <a:p>
            <a:pPr lvl="0" indent="-305437"/>
            <a:endParaRPr lang="en-GB"/>
          </a:p>
          <a:p>
            <a:pPr lvl="0" indent="-305437"/>
            <a:endParaRPr lang="en-GB"/>
          </a:p>
        </p:txBody>
      </p:sp>
      <p:pic>
        <p:nvPicPr>
          <p:cNvPr id="4" name="Picture 4" descr="A picture containing text, fabric, stone&#10;&#10;Description automatically generated">
            <a:extLst>
              <a:ext uri="{FF2B5EF4-FFF2-40B4-BE49-F238E27FC236}">
                <a16:creationId xmlns:a16="http://schemas.microsoft.com/office/drawing/2014/main" id="{5602FFBA-D0CE-429A-B490-528D03F9D6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1988" y="4278486"/>
            <a:ext cx="4093851" cy="243275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4EF4B-EB81-4CC0-8AE0-12E2C1B6B60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8537" y="592311"/>
            <a:ext cx="10353760" cy="970452"/>
          </a:xfrm>
        </p:spPr>
        <p:txBody>
          <a:bodyPr/>
          <a:lstStyle/>
          <a:p>
            <a:pPr lvl="0"/>
            <a:r>
              <a:rPr lang="en-GB"/>
              <a:t>Benefits  </a:t>
            </a: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E3782BA0-A2B6-462A-8CF8-B686F4EC4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0211" y="1715249"/>
            <a:ext cx="6830421" cy="455043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266D3-E506-469F-888F-56950EEDEDA7}"/>
              </a:ext>
            </a:extLst>
          </p:cNvPr>
          <p:cNvSpPr txBox="1"/>
          <p:nvPr/>
        </p:nvSpPr>
        <p:spPr>
          <a:xfrm>
            <a:off x="450122" y="68497"/>
            <a:ext cx="10353760" cy="970452"/>
          </a:xfrm>
          <a:prstGeom prst="rect">
            <a:avLst/>
          </a:prstGeom>
          <a:noFill/>
          <a:ln cap="flat">
            <a:noFill/>
          </a:ln>
          <a:effectLst>
            <a:outerShdw dir="16200000" algn="tl">
              <a:srgbClr val="000000">
                <a:alpha val="46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rm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000" b="0" i="0" u="none" strike="noStrike" kern="1200" cap="none" spc="0" baseline="0">
                <a:solidFill>
                  <a:srgbClr val="DADADA"/>
                </a:solidFill>
                <a:effectLst>
                  <a:outerShdw dist="25403" dir="14639867">
                    <a:srgbClr val="000000"/>
                  </a:outerShdw>
                </a:effectLst>
                <a:uFillTx/>
                <a:latin typeface="Calisto MT"/>
                <a:cs typeface="Trebuchet MS"/>
              </a:rPr>
              <a:t>Benefits  </a:t>
            </a:r>
          </a:p>
        </p:txBody>
      </p:sp>
      <p:sp>
        <p:nvSpPr>
          <p:cNvPr id="3" name="Cloud 8">
            <a:extLst>
              <a:ext uri="{FF2B5EF4-FFF2-40B4-BE49-F238E27FC236}">
                <a16:creationId xmlns:a16="http://schemas.microsoft.com/office/drawing/2014/main" id="{A9FFE8B1-5B57-4AC1-AF60-70945ACB4E05}"/>
              </a:ext>
            </a:extLst>
          </p:cNvPr>
          <p:cNvSpPr/>
          <p:nvPr/>
        </p:nvSpPr>
        <p:spPr>
          <a:xfrm rot="540001">
            <a:off x="445175" y="1507974"/>
            <a:ext cx="5043236" cy="267702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ED7D31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350AD878-EA22-4114-A048-E2BB927A2B02}"/>
              </a:ext>
            </a:extLst>
          </p:cNvPr>
          <p:cNvSpPr txBox="1"/>
          <p:nvPr/>
        </p:nvSpPr>
        <p:spPr>
          <a:xfrm>
            <a:off x="1418225" y="1949619"/>
            <a:ext cx="3254541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Calibri"/>
              </a:rPr>
              <a:t>What are some of the benefits of acupuncture (Looking at positive) ?</a:t>
            </a:r>
          </a:p>
        </p:txBody>
      </p:sp>
      <p:sp>
        <p:nvSpPr>
          <p:cNvPr id="5" name="Cloud 11">
            <a:extLst>
              <a:ext uri="{FF2B5EF4-FFF2-40B4-BE49-F238E27FC236}">
                <a16:creationId xmlns:a16="http://schemas.microsoft.com/office/drawing/2014/main" id="{0BEF39A2-7F5C-4C5B-89B5-5D597581A08F}"/>
              </a:ext>
            </a:extLst>
          </p:cNvPr>
          <p:cNvSpPr/>
          <p:nvPr/>
        </p:nvSpPr>
        <p:spPr>
          <a:xfrm rot="1200014" flipH="1" flipV="1">
            <a:off x="6680055" y="1011172"/>
            <a:ext cx="5123447" cy="267702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ED7D31"/>
          </a:solidFill>
          <a:ln w="12701" cap="flat">
            <a:solidFill>
              <a:srgbClr val="0D0D0D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F223530D-3167-4E38-8D6A-2DAA2BD9925C}"/>
              </a:ext>
            </a:extLst>
          </p:cNvPr>
          <p:cNvSpPr txBox="1"/>
          <p:nvPr/>
        </p:nvSpPr>
        <p:spPr>
          <a:xfrm>
            <a:off x="7574377" y="6420166"/>
            <a:ext cx="3384880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rPr>
              <a:t>(tccablogadmin, 2018)</a:t>
            </a: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6C17E118-217A-41D6-B7A3-4B70787DA0DA}"/>
              </a:ext>
            </a:extLst>
          </p:cNvPr>
          <p:cNvSpPr txBox="1"/>
          <p:nvPr/>
        </p:nvSpPr>
        <p:spPr>
          <a:xfrm>
            <a:off x="342900" y="5005132"/>
            <a:ext cx="3846094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What can acupuncture help with?</a:t>
            </a:r>
          </a:p>
        </p:txBody>
      </p:sp>
      <p:pic>
        <p:nvPicPr>
          <p:cNvPr id="8" name="Picture 15" descr="A picture containing indoor, close&#10;&#10;Description automatically generated">
            <a:extLst>
              <a:ext uri="{FF2B5EF4-FFF2-40B4-BE49-F238E27FC236}">
                <a16:creationId xmlns:a16="http://schemas.microsoft.com/office/drawing/2014/main" id="{F3A31F09-46CB-4F24-8C13-1835EEAA7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5841" y="3890964"/>
            <a:ext cx="3271083" cy="235468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TextBox 15">
            <a:extLst>
              <a:ext uri="{FF2B5EF4-FFF2-40B4-BE49-F238E27FC236}">
                <a16:creationId xmlns:a16="http://schemas.microsoft.com/office/drawing/2014/main" id="{17DE3561-D2DF-4AA8-BF2D-FBEFCDC5868F}"/>
              </a:ext>
            </a:extLst>
          </p:cNvPr>
          <p:cNvSpPr txBox="1"/>
          <p:nvPr/>
        </p:nvSpPr>
        <p:spPr>
          <a:xfrm>
            <a:off x="7679679" y="1719968"/>
            <a:ext cx="3124203" cy="13234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/>
                <a:ea typeface="Calibri"/>
                <a:cs typeface="Calibri"/>
              </a:rPr>
              <a:t>During the follicular phase - day 5, 6, 7 or 8 of your menstrual cycle </a:t>
            </a:r>
            <a:endParaRPr lang="en-US" sz="2000" b="0" i="0" u="none" strike="noStrike" kern="1200" cap="none" spc="0" baseline="0">
              <a:solidFill>
                <a:srgbClr val="FFFFFF"/>
              </a:solidFill>
              <a:uFillTx/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8A712-F953-4042-BFC6-578F039150D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56508" y="122191"/>
            <a:ext cx="10353760" cy="970452"/>
          </a:xfrm>
        </p:spPr>
        <p:txBody>
          <a:bodyPr/>
          <a:lstStyle/>
          <a:p>
            <a:pPr lvl="0"/>
            <a:r>
              <a:rPr lang="en-GB"/>
              <a:t>Benefits  </a:t>
            </a:r>
          </a:p>
        </p:txBody>
      </p:sp>
      <p:sp>
        <p:nvSpPr>
          <p:cNvPr id="3" name="Cloud 3">
            <a:extLst>
              <a:ext uri="{FF2B5EF4-FFF2-40B4-BE49-F238E27FC236}">
                <a16:creationId xmlns:a16="http://schemas.microsoft.com/office/drawing/2014/main" id="{3A9D3263-81B2-408D-A99A-97B2A31E9E6F}"/>
              </a:ext>
            </a:extLst>
          </p:cNvPr>
          <p:cNvSpPr/>
          <p:nvPr/>
        </p:nvSpPr>
        <p:spPr>
          <a:xfrm>
            <a:off x="174458" y="211052"/>
            <a:ext cx="1564099" cy="112294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Stress</a:t>
            </a: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Cloud 4">
            <a:extLst>
              <a:ext uri="{FF2B5EF4-FFF2-40B4-BE49-F238E27FC236}">
                <a16:creationId xmlns:a16="http://schemas.microsoft.com/office/drawing/2014/main" id="{894ED122-5EA6-40CD-B401-887BBD8EC4FE}"/>
              </a:ext>
            </a:extLst>
          </p:cNvPr>
          <p:cNvSpPr/>
          <p:nvPr/>
        </p:nvSpPr>
        <p:spPr>
          <a:xfrm>
            <a:off x="94750" y="1551069"/>
            <a:ext cx="1564099" cy="112294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Pain</a:t>
            </a:r>
          </a:p>
        </p:txBody>
      </p:sp>
      <p:sp>
        <p:nvSpPr>
          <p:cNvPr id="5" name="Cloud 6">
            <a:extLst>
              <a:ext uri="{FF2B5EF4-FFF2-40B4-BE49-F238E27FC236}">
                <a16:creationId xmlns:a16="http://schemas.microsoft.com/office/drawing/2014/main" id="{39E5FBA5-A4C1-42FC-8B81-303785EF6261}"/>
              </a:ext>
            </a:extLst>
          </p:cNvPr>
          <p:cNvSpPr/>
          <p:nvPr/>
        </p:nvSpPr>
        <p:spPr>
          <a:xfrm>
            <a:off x="1913290" y="1644018"/>
            <a:ext cx="2265947" cy="1082841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Hypertension </a:t>
            </a:r>
          </a:p>
        </p:txBody>
      </p:sp>
      <p:sp>
        <p:nvSpPr>
          <p:cNvPr id="6" name="Cloud 7">
            <a:extLst>
              <a:ext uri="{FF2B5EF4-FFF2-40B4-BE49-F238E27FC236}">
                <a16:creationId xmlns:a16="http://schemas.microsoft.com/office/drawing/2014/main" id="{88F4560F-514B-46BF-A911-D688B4B18DF6}"/>
              </a:ext>
            </a:extLst>
          </p:cNvPr>
          <p:cNvSpPr/>
          <p:nvPr/>
        </p:nvSpPr>
        <p:spPr>
          <a:xfrm>
            <a:off x="1833353" y="2948007"/>
            <a:ext cx="2646941" cy="109286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Chronic pain </a:t>
            </a:r>
          </a:p>
        </p:txBody>
      </p:sp>
      <p:sp>
        <p:nvSpPr>
          <p:cNvPr id="7" name="Cloud 8">
            <a:extLst>
              <a:ext uri="{FF2B5EF4-FFF2-40B4-BE49-F238E27FC236}">
                <a16:creationId xmlns:a16="http://schemas.microsoft.com/office/drawing/2014/main" id="{807A0FE0-8258-423C-962E-39B9A941BFB8}"/>
              </a:ext>
            </a:extLst>
          </p:cNvPr>
          <p:cNvSpPr/>
          <p:nvPr/>
        </p:nvSpPr>
        <p:spPr>
          <a:xfrm>
            <a:off x="2070037" y="318211"/>
            <a:ext cx="2245894" cy="111291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Depression</a:t>
            </a:r>
          </a:p>
        </p:txBody>
      </p:sp>
      <p:sp>
        <p:nvSpPr>
          <p:cNvPr id="8" name="Cloud 9">
            <a:extLst>
              <a:ext uri="{FF2B5EF4-FFF2-40B4-BE49-F238E27FC236}">
                <a16:creationId xmlns:a16="http://schemas.microsoft.com/office/drawing/2014/main" id="{194D354B-FD19-4059-ABCA-F779E5A549EA}"/>
              </a:ext>
            </a:extLst>
          </p:cNvPr>
          <p:cNvSpPr/>
          <p:nvPr/>
        </p:nvSpPr>
        <p:spPr>
          <a:xfrm>
            <a:off x="100263" y="4251667"/>
            <a:ext cx="1564099" cy="112294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Anxiety</a:t>
            </a:r>
          </a:p>
        </p:txBody>
      </p:sp>
      <p:sp>
        <p:nvSpPr>
          <p:cNvPr id="9" name="Cloud 10">
            <a:extLst>
              <a:ext uri="{FF2B5EF4-FFF2-40B4-BE49-F238E27FC236}">
                <a16:creationId xmlns:a16="http://schemas.microsoft.com/office/drawing/2014/main" id="{D082B504-FB3D-4A93-AC0B-96DD58BDA370}"/>
              </a:ext>
            </a:extLst>
          </p:cNvPr>
          <p:cNvSpPr/>
          <p:nvPr/>
        </p:nvSpPr>
        <p:spPr>
          <a:xfrm>
            <a:off x="1829650" y="4248960"/>
            <a:ext cx="2787310" cy="12532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Morning sickness</a:t>
            </a:r>
          </a:p>
        </p:txBody>
      </p:sp>
      <p:sp>
        <p:nvSpPr>
          <p:cNvPr id="10" name="Cloud 11">
            <a:extLst>
              <a:ext uri="{FF2B5EF4-FFF2-40B4-BE49-F238E27FC236}">
                <a16:creationId xmlns:a16="http://schemas.microsoft.com/office/drawing/2014/main" id="{8347C1AE-D252-4EE7-9445-B546B3784697}"/>
              </a:ext>
            </a:extLst>
          </p:cNvPr>
          <p:cNvSpPr/>
          <p:nvPr/>
        </p:nvSpPr>
        <p:spPr>
          <a:xfrm>
            <a:off x="98261" y="2932700"/>
            <a:ext cx="1564099" cy="112294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Allergies</a:t>
            </a:r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0C86011F-F37D-4689-9D3C-1A7899EDFE4E}"/>
              </a:ext>
            </a:extLst>
          </p:cNvPr>
          <p:cNvSpPr/>
          <p:nvPr/>
        </p:nvSpPr>
        <p:spPr>
          <a:xfrm>
            <a:off x="278800" y="5645020"/>
            <a:ext cx="3007891" cy="111291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Chronic headaches </a:t>
            </a:r>
          </a:p>
        </p:txBody>
      </p:sp>
      <p:sp>
        <p:nvSpPr>
          <p:cNvPr id="12" name="Cloud 10">
            <a:extLst>
              <a:ext uri="{FF2B5EF4-FFF2-40B4-BE49-F238E27FC236}">
                <a16:creationId xmlns:a16="http://schemas.microsoft.com/office/drawing/2014/main" id="{CD3AA73B-0556-4066-9C37-EEBC04354D0D}"/>
              </a:ext>
            </a:extLst>
          </p:cNvPr>
          <p:cNvSpPr/>
          <p:nvPr/>
        </p:nvSpPr>
        <p:spPr>
          <a:xfrm>
            <a:off x="4517702" y="1491724"/>
            <a:ext cx="2787310" cy="12532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Dental pain</a:t>
            </a: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  <a:cs typeface="Calibri"/>
            </a:endParaRPr>
          </a:p>
        </p:txBody>
      </p:sp>
      <p:sp>
        <p:nvSpPr>
          <p:cNvPr id="13" name="Cloud 10">
            <a:extLst>
              <a:ext uri="{FF2B5EF4-FFF2-40B4-BE49-F238E27FC236}">
                <a16:creationId xmlns:a16="http://schemas.microsoft.com/office/drawing/2014/main" id="{55991252-034E-46C2-A780-E99D7E881CDB}"/>
              </a:ext>
            </a:extLst>
          </p:cNvPr>
          <p:cNvSpPr/>
          <p:nvPr/>
        </p:nvSpPr>
        <p:spPr>
          <a:xfrm>
            <a:off x="7660596" y="340138"/>
            <a:ext cx="3138229" cy="2656972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The </a:t>
            </a:r>
            <a:r>
              <a: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rPr>
              <a:t>Needles are inserted into specific places on the body, which practitioners call acupuncture points.</a:t>
            </a: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14" name="Picture 17" descr="A picture containing person, indoor, baby&#10;&#10;Description automatically generated">
            <a:extLst>
              <a:ext uri="{FF2B5EF4-FFF2-40B4-BE49-F238E27FC236}">
                <a16:creationId xmlns:a16="http://schemas.microsoft.com/office/drawing/2014/main" id="{D649CB1C-FBF1-41BB-9CC9-1CA2A446D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6393" y="2485119"/>
            <a:ext cx="2853485" cy="190782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Cloud 10">
            <a:extLst>
              <a:ext uri="{FF2B5EF4-FFF2-40B4-BE49-F238E27FC236}">
                <a16:creationId xmlns:a16="http://schemas.microsoft.com/office/drawing/2014/main" id="{B5AAD68D-56B2-4E76-BC44-DD355864F3E5}"/>
              </a:ext>
            </a:extLst>
          </p:cNvPr>
          <p:cNvSpPr/>
          <p:nvPr/>
        </p:nvSpPr>
        <p:spPr>
          <a:xfrm>
            <a:off x="3717602" y="5577949"/>
            <a:ext cx="2844460" cy="12532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rPr>
              <a:t>Reduced Eye Strain</a:t>
            </a: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6" name="Cloud 10">
            <a:extLst>
              <a:ext uri="{FF2B5EF4-FFF2-40B4-BE49-F238E27FC236}">
                <a16:creationId xmlns:a16="http://schemas.microsoft.com/office/drawing/2014/main" id="{DD3ECC6F-F1F7-44B0-B94C-67464F9E086B}"/>
              </a:ext>
            </a:extLst>
          </p:cNvPr>
          <p:cNvSpPr/>
          <p:nvPr/>
        </p:nvSpPr>
        <p:spPr>
          <a:xfrm>
            <a:off x="4755830" y="4130152"/>
            <a:ext cx="2787310" cy="12532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rPr>
              <a:t>Enhanced Mental Clarity</a:t>
            </a: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7" name="Cloud 10">
            <a:extLst>
              <a:ext uri="{FF2B5EF4-FFF2-40B4-BE49-F238E27FC236}">
                <a16:creationId xmlns:a16="http://schemas.microsoft.com/office/drawing/2014/main" id="{1381C8EF-AFCB-4E20-9077-78DC03100CE2}"/>
              </a:ext>
            </a:extLst>
          </p:cNvPr>
          <p:cNvSpPr/>
          <p:nvPr/>
        </p:nvSpPr>
        <p:spPr>
          <a:xfrm>
            <a:off x="4584380" y="2806174"/>
            <a:ext cx="2787310" cy="12532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rPr>
              <a:t>Increased Energy</a:t>
            </a: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B2F9C29A-12A2-4176-A842-A55D9B55907A}"/>
              </a:ext>
            </a:extLst>
          </p:cNvPr>
          <p:cNvSpPr txBox="1"/>
          <p:nvPr/>
        </p:nvSpPr>
        <p:spPr>
          <a:xfrm>
            <a:off x="6880055" y="5656844"/>
            <a:ext cx="5149516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Times New Roman"/>
              </a:rPr>
              <a:t>White, A. (2017). </a:t>
            </a:r>
            <a:r>
              <a:rPr lang="en-US" sz="1800" b="0" i="1" u="none" strike="noStrike" kern="1200" cap="none" spc="0" baseline="0">
                <a:solidFill>
                  <a:srgbClr val="FFFFFF"/>
                </a:solidFill>
                <a:uFillTx/>
                <a:latin typeface="Times New Roman"/>
              </a:rPr>
              <a:t>Acupuncture for Back Pain: Does it Work?</a:t>
            </a:r>
            <a:r>
              <a: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Times New Roman"/>
              </a:rPr>
              <a:t> [online] Healthline. Available at: https://www.healthline.com/health/acupuncture-for-back-pain#benefits [Accessed 15 Feb. 2021].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C4E4C01-D479-4787-9896-42B032410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3779" y="1857018"/>
            <a:ext cx="7461952" cy="4526846"/>
          </a:xfrm>
          <a:prstGeom prst="rect">
            <a:avLst/>
          </a:prstGeom>
          <a:noFill/>
          <a:ln w="9528" cap="flat">
            <a:solidFill>
              <a:srgbClr val="E7E6E6"/>
            </a:solidFill>
            <a:prstDash val="solid"/>
            <a:miter/>
          </a:ln>
        </p:spPr>
      </p:pic>
      <p:sp>
        <p:nvSpPr>
          <p:cNvPr id="3" name="TextBox 3">
            <a:extLst>
              <a:ext uri="{FF2B5EF4-FFF2-40B4-BE49-F238E27FC236}">
                <a16:creationId xmlns:a16="http://schemas.microsoft.com/office/drawing/2014/main" id="{7C4B2114-656C-4CFF-B405-F500F85509BE}"/>
              </a:ext>
            </a:extLst>
          </p:cNvPr>
          <p:cNvSpPr txBox="1"/>
          <p:nvPr/>
        </p:nvSpPr>
        <p:spPr>
          <a:xfrm>
            <a:off x="801508" y="620886"/>
            <a:ext cx="986649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F2F2F2"/>
                </a:solidFill>
                <a:uFillTx/>
                <a:latin typeface="Calisto MT" pitchFamily="18"/>
                <a:cs typeface="Arial" pitchFamily="34"/>
              </a:rPr>
              <a:t>Risks and Contra-indications of Acupuncture </a:t>
            </a:r>
            <a:endParaRPr lang="en-GB" sz="3600" b="0" i="0" u="none" strike="noStrike" kern="1200" cap="none" spc="0" baseline="0">
              <a:solidFill>
                <a:srgbClr val="000000"/>
              </a:solidFill>
              <a:uFillTx/>
              <a:latin typeface="Calisto MT" pitchFamily="18"/>
              <a:cs typeface="Arial" pitchFamily="3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hought Bubble: Cloud 12">
            <a:extLst>
              <a:ext uri="{FF2B5EF4-FFF2-40B4-BE49-F238E27FC236}">
                <a16:creationId xmlns:a16="http://schemas.microsoft.com/office/drawing/2014/main" id="{7BE17594-7258-433B-BD50-FDF7A81EB202}"/>
              </a:ext>
            </a:extLst>
          </p:cNvPr>
          <p:cNvSpPr/>
          <p:nvPr/>
        </p:nvSpPr>
        <p:spPr>
          <a:xfrm>
            <a:off x="5874105" y="111831"/>
            <a:ext cx="6274448" cy="3701811"/>
          </a:xfrm>
          <a:custGeom>
            <a:avLst>
              <a:gd name="f0" fmla="val 6300"/>
              <a:gd name="f1" fmla="val 243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D0D0D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</p:txBody>
      </p:sp>
      <p:sp>
        <p:nvSpPr>
          <p:cNvPr id="3" name="TextBox 13">
            <a:extLst>
              <a:ext uri="{FF2B5EF4-FFF2-40B4-BE49-F238E27FC236}">
                <a16:creationId xmlns:a16="http://schemas.microsoft.com/office/drawing/2014/main" id="{D409EB73-9EEF-485C-8F82-A46C3623066E}"/>
              </a:ext>
            </a:extLst>
          </p:cNvPr>
          <p:cNvSpPr txBox="1"/>
          <p:nvPr/>
        </p:nvSpPr>
        <p:spPr>
          <a:xfrm>
            <a:off x="6836255" y="851809"/>
            <a:ext cx="5014761" cy="195149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Why can contra-indications take place during acupuncture?</a:t>
            </a:r>
          </a:p>
        </p:txBody>
      </p:sp>
      <p:sp>
        <p:nvSpPr>
          <p:cNvPr id="4" name="Explosion: 14 Points 14">
            <a:extLst>
              <a:ext uri="{FF2B5EF4-FFF2-40B4-BE49-F238E27FC236}">
                <a16:creationId xmlns:a16="http://schemas.microsoft.com/office/drawing/2014/main" id="{A55DA1D3-2425-4E51-9795-C57FA921501C}"/>
              </a:ext>
            </a:extLst>
          </p:cNvPr>
          <p:cNvSpPr/>
          <p:nvPr/>
        </p:nvSpPr>
        <p:spPr>
          <a:xfrm>
            <a:off x="43443" y="1827565"/>
            <a:ext cx="6194090" cy="500475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87F43289-043F-4B92-A2B8-DA95E200FA4F}"/>
              </a:ext>
            </a:extLst>
          </p:cNvPr>
          <p:cNvSpPr txBox="1"/>
          <p:nvPr/>
        </p:nvSpPr>
        <p:spPr>
          <a:xfrm>
            <a:off x="1589126" y="3177850"/>
            <a:ext cx="3102732" cy="211852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According to (</a:t>
            </a:r>
            <a:r>
              <a:rPr lang="en-GB" sz="18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Zanardi, P. 2004</a:t>
            </a: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) Throughout the United states of America  acupuncture remains an instability field.</a:t>
            </a:r>
          </a:p>
        </p:txBody>
      </p:sp>
      <p:sp>
        <p:nvSpPr>
          <p:cNvPr id="6" name="TextBox 23">
            <a:extLst>
              <a:ext uri="{FF2B5EF4-FFF2-40B4-BE49-F238E27FC236}">
                <a16:creationId xmlns:a16="http://schemas.microsoft.com/office/drawing/2014/main" id="{8E031BBF-923F-4484-9BD8-BF1139327371}"/>
              </a:ext>
            </a:extLst>
          </p:cNvPr>
          <p:cNvSpPr txBox="1"/>
          <p:nvPr/>
        </p:nvSpPr>
        <p:spPr>
          <a:xfrm>
            <a:off x="6683020" y="5874133"/>
            <a:ext cx="6436379" cy="8720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Like other psychiatric procedures, acupuncture treatments contain some counterindications</a:t>
            </a:r>
          </a:p>
        </p:txBody>
      </p:sp>
      <p:pic>
        <p:nvPicPr>
          <p:cNvPr id="7" name="Picture 11">
            <a:extLst>
              <a:ext uri="{FF2B5EF4-FFF2-40B4-BE49-F238E27FC236}">
                <a16:creationId xmlns:a16="http://schemas.microsoft.com/office/drawing/2014/main" id="{7026F094-18F8-40E7-8279-E6D2463D3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3406" y="4054083"/>
            <a:ext cx="2627601" cy="1743605"/>
          </a:xfrm>
          <a:prstGeom prst="rect">
            <a:avLst/>
          </a:prstGeom>
          <a:noFill/>
          <a:ln w="9528" cap="flat">
            <a:solidFill>
              <a:srgbClr val="ED7D31"/>
            </a:solidFill>
            <a:prstDash val="solid"/>
            <a:miter/>
          </a:ln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id="{1524B98C-3FFA-47BD-B5E4-555988FE393B}"/>
              </a:ext>
            </a:extLst>
          </p:cNvPr>
          <p:cNvSpPr txBox="1"/>
          <p:nvPr/>
        </p:nvSpPr>
        <p:spPr>
          <a:xfrm>
            <a:off x="9189820" y="4054083"/>
            <a:ext cx="2826108" cy="23083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9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3"/>
              </a:rPr>
              <a:t>www.balwynnorthchiropractic.com</a:t>
            </a:r>
            <a:endParaRPr lang="en-GB" sz="9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89E7319D-39A5-4817-9B5B-BF961F5885D4}"/>
              </a:ext>
            </a:extLst>
          </p:cNvPr>
          <p:cNvSpPr txBox="1"/>
          <p:nvPr/>
        </p:nvSpPr>
        <p:spPr>
          <a:xfrm>
            <a:off x="587026" y="430773"/>
            <a:ext cx="60960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i="0" u="none" strike="noStrike" kern="1200" cap="none" spc="0" baseline="0">
                <a:solidFill>
                  <a:srgbClr val="F2F2F2"/>
                </a:solidFill>
                <a:uFillTx/>
                <a:latin typeface="Calisto MT" pitchFamily="18"/>
                <a:cs typeface="Arial" pitchFamily="34"/>
              </a:rPr>
              <a:t>Risks and Contra-indications </a:t>
            </a:r>
            <a:endParaRPr lang="en-GB" sz="3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: 14 Points 3">
            <a:extLst>
              <a:ext uri="{FF2B5EF4-FFF2-40B4-BE49-F238E27FC236}">
                <a16:creationId xmlns:a16="http://schemas.microsoft.com/office/drawing/2014/main" id="{DBC2A288-ED0D-4372-B95D-82117E579DCD}"/>
              </a:ext>
            </a:extLst>
          </p:cNvPr>
          <p:cNvSpPr/>
          <p:nvPr/>
        </p:nvSpPr>
        <p:spPr>
          <a:xfrm>
            <a:off x="131591" y="48426"/>
            <a:ext cx="2432450" cy="263579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Bleeding disorder</a:t>
            </a:r>
          </a:p>
        </p:txBody>
      </p:sp>
      <p:sp>
        <p:nvSpPr>
          <p:cNvPr id="3" name="Explosion: 14 Points 4">
            <a:extLst>
              <a:ext uri="{FF2B5EF4-FFF2-40B4-BE49-F238E27FC236}">
                <a16:creationId xmlns:a16="http://schemas.microsoft.com/office/drawing/2014/main" id="{59335E1F-70E9-459A-BA1B-655B5C420EF0}"/>
              </a:ext>
            </a:extLst>
          </p:cNvPr>
          <p:cNvSpPr/>
          <p:nvPr/>
        </p:nvSpPr>
        <p:spPr>
          <a:xfrm>
            <a:off x="9248863" y="59426"/>
            <a:ext cx="2675461" cy="271286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sto MT"/>
              </a:rPr>
              <a:t>Reliant on drugs or alcohol </a:t>
            </a:r>
          </a:p>
        </p:txBody>
      </p:sp>
      <p:sp>
        <p:nvSpPr>
          <p:cNvPr id="4" name="Explosion: 14 Points 5">
            <a:extLst>
              <a:ext uri="{FF2B5EF4-FFF2-40B4-BE49-F238E27FC236}">
                <a16:creationId xmlns:a16="http://schemas.microsoft.com/office/drawing/2014/main" id="{EDDB32E5-17EF-4AC0-8B36-C12D4CBA2301}"/>
              </a:ext>
            </a:extLst>
          </p:cNvPr>
          <p:cNvSpPr/>
          <p:nvPr/>
        </p:nvSpPr>
        <p:spPr>
          <a:xfrm>
            <a:off x="6199247" y="89272"/>
            <a:ext cx="2675461" cy="268302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sto MT"/>
              </a:rPr>
              <a:t>Muscle spasms and tremors</a:t>
            </a:r>
          </a:p>
        </p:txBody>
      </p:sp>
      <p:sp>
        <p:nvSpPr>
          <p:cNvPr id="5" name="Explosion: 14 Points 6">
            <a:extLst>
              <a:ext uri="{FF2B5EF4-FFF2-40B4-BE49-F238E27FC236}">
                <a16:creationId xmlns:a16="http://schemas.microsoft.com/office/drawing/2014/main" id="{D1B6AEB0-FEBE-45E2-A303-A3595ADE571B}"/>
              </a:ext>
            </a:extLst>
          </p:cNvPr>
          <p:cNvSpPr/>
          <p:nvPr/>
        </p:nvSpPr>
        <p:spPr>
          <a:xfrm>
            <a:off x="167920" y="2407926"/>
            <a:ext cx="2532878" cy="2281501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</p:txBody>
      </p:sp>
      <p:sp>
        <p:nvSpPr>
          <p:cNvPr id="6" name="Explosion: 14 Points 7">
            <a:extLst>
              <a:ext uri="{FF2B5EF4-FFF2-40B4-BE49-F238E27FC236}">
                <a16:creationId xmlns:a16="http://schemas.microsoft.com/office/drawing/2014/main" id="{E19DD027-A397-4AA7-8C2B-9A585A9190AC}"/>
              </a:ext>
            </a:extLst>
          </p:cNvPr>
          <p:cNvSpPr/>
          <p:nvPr/>
        </p:nvSpPr>
        <p:spPr>
          <a:xfrm>
            <a:off x="3010918" y="45025"/>
            <a:ext cx="2675461" cy="271286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C22842-DB96-4B5F-BB28-E483B6D07B8D}"/>
              </a:ext>
            </a:extLst>
          </p:cNvPr>
          <p:cNvSpPr txBox="1"/>
          <p:nvPr/>
        </p:nvSpPr>
        <p:spPr>
          <a:xfrm>
            <a:off x="3623684" y="992553"/>
            <a:ext cx="1770763" cy="78534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Unwilling to participate </a:t>
            </a:r>
          </a:p>
        </p:txBody>
      </p:sp>
      <p:sp>
        <p:nvSpPr>
          <p:cNvPr id="8" name="Explosion: 14 Points 4">
            <a:extLst>
              <a:ext uri="{FF2B5EF4-FFF2-40B4-BE49-F238E27FC236}">
                <a16:creationId xmlns:a16="http://schemas.microsoft.com/office/drawing/2014/main" id="{6A2537A3-F706-4670-956D-C338CC6C743F}"/>
              </a:ext>
            </a:extLst>
          </p:cNvPr>
          <p:cNvSpPr/>
          <p:nvPr/>
        </p:nvSpPr>
        <p:spPr>
          <a:xfrm>
            <a:off x="458077" y="4359722"/>
            <a:ext cx="2308485" cy="243191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C29A02-7231-4C76-8817-ADCB86AAB804}"/>
              </a:ext>
            </a:extLst>
          </p:cNvPr>
          <p:cNvSpPr txBox="1"/>
          <p:nvPr/>
        </p:nvSpPr>
        <p:spPr>
          <a:xfrm>
            <a:off x="937653" y="3277858"/>
            <a:ext cx="993422" cy="46307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Arthritis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</a:t>
            </a:r>
          </a:p>
        </p:txBody>
      </p:sp>
      <p:sp>
        <p:nvSpPr>
          <p:cNvPr id="10" name="Explosion: 14 Points 4">
            <a:extLst>
              <a:ext uri="{FF2B5EF4-FFF2-40B4-BE49-F238E27FC236}">
                <a16:creationId xmlns:a16="http://schemas.microsoft.com/office/drawing/2014/main" id="{F5814E93-6229-42B9-9841-7C2A890B8C0E}"/>
              </a:ext>
            </a:extLst>
          </p:cNvPr>
          <p:cNvSpPr/>
          <p:nvPr/>
        </p:nvSpPr>
        <p:spPr>
          <a:xfrm>
            <a:off x="3074450" y="2473772"/>
            <a:ext cx="2503992" cy="231357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</p:txBody>
      </p:sp>
      <p:sp>
        <p:nvSpPr>
          <p:cNvPr id="11" name="Explosion: 14 Points 4">
            <a:extLst>
              <a:ext uri="{FF2B5EF4-FFF2-40B4-BE49-F238E27FC236}">
                <a16:creationId xmlns:a16="http://schemas.microsoft.com/office/drawing/2014/main" id="{F0192F70-7C38-4507-A52B-3833FA3047F2}"/>
              </a:ext>
            </a:extLst>
          </p:cNvPr>
          <p:cNvSpPr/>
          <p:nvPr/>
        </p:nvSpPr>
        <p:spPr>
          <a:xfrm>
            <a:off x="6363721" y="4288645"/>
            <a:ext cx="3095436" cy="251495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Electro</a:t>
            </a:r>
            <a:r>
              <a:rPr lang="en-GB" sz="1600" b="0" i="0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-acupuncture</a:t>
            </a:r>
            <a:r>
              <a: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sto MT"/>
              </a:rPr>
              <a:t> </a:t>
            </a: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4F6C92-3EFE-42DD-BD9A-A0089201FD77}"/>
              </a:ext>
            </a:extLst>
          </p:cNvPr>
          <p:cNvSpPr txBox="1"/>
          <p:nvPr/>
        </p:nvSpPr>
        <p:spPr>
          <a:xfrm>
            <a:off x="3705276" y="3356606"/>
            <a:ext cx="1242340" cy="41601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Pregnancy</a:t>
            </a:r>
          </a:p>
        </p:txBody>
      </p:sp>
      <p:sp>
        <p:nvSpPr>
          <p:cNvPr id="13" name="Explosion: 14 Points 4">
            <a:extLst>
              <a:ext uri="{FF2B5EF4-FFF2-40B4-BE49-F238E27FC236}">
                <a16:creationId xmlns:a16="http://schemas.microsoft.com/office/drawing/2014/main" id="{58A6E79E-7B46-4BAC-8246-9118402FD868}"/>
              </a:ext>
            </a:extLst>
          </p:cNvPr>
          <p:cNvSpPr/>
          <p:nvPr/>
        </p:nvSpPr>
        <p:spPr>
          <a:xfrm>
            <a:off x="9459157" y="2479999"/>
            <a:ext cx="2567626" cy="236255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Allergies </a:t>
            </a:r>
          </a:p>
        </p:txBody>
      </p:sp>
      <p:sp>
        <p:nvSpPr>
          <p:cNvPr id="14" name="Explosion: 14 Points 4">
            <a:extLst>
              <a:ext uri="{FF2B5EF4-FFF2-40B4-BE49-F238E27FC236}">
                <a16:creationId xmlns:a16="http://schemas.microsoft.com/office/drawing/2014/main" id="{EEC69F5B-5DDA-4C08-9445-B70FD1660E0C}"/>
              </a:ext>
            </a:extLst>
          </p:cNvPr>
          <p:cNvSpPr/>
          <p:nvPr/>
        </p:nvSpPr>
        <p:spPr>
          <a:xfrm>
            <a:off x="3283665" y="4463277"/>
            <a:ext cx="2316979" cy="232588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</p:txBody>
      </p:sp>
      <p:sp>
        <p:nvSpPr>
          <p:cNvPr id="15" name="TextBox 19">
            <a:extLst>
              <a:ext uri="{FF2B5EF4-FFF2-40B4-BE49-F238E27FC236}">
                <a16:creationId xmlns:a16="http://schemas.microsoft.com/office/drawing/2014/main" id="{A0429076-3D92-415F-BC43-B9793B866A3A}"/>
              </a:ext>
            </a:extLst>
          </p:cNvPr>
          <p:cNvSpPr txBox="1"/>
          <p:nvPr/>
        </p:nvSpPr>
        <p:spPr>
          <a:xfrm>
            <a:off x="751453" y="5104153"/>
            <a:ext cx="1619118" cy="8720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Skin disorders</a:t>
            </a:r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83C8EB94-6766-4707-A30D-C65443D7C3C6}"/>
              </a:ext>
            </a:extLst>
          </p:cNvPr>
          <p:cNvSpPr txBox="1"/>
          <p:nvPr/>
        </p:nvSpPr>
        <p:spPr>
          <a:xfrm>
            <a:off x="3959480" y="5397959"/>
            <a:ext cx="1099181" cy="4565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Costly</a:t>
            </a:r>
          </a:p>
        </p:txBody>
      </p:sp>
      <p:pic>
        <p:nvPicPr>
          <p:cNvPr id="17" name="Picture 21">
            <a:extLst>
              <a:ext uri="{FF2B5EF4-FFF2-40B4-BE49-F238E27FC236}">
                <a16:creationId xmlns:a16="http://schemas.microsoft.com/office/drawing/2014/main" id="{7BC9C301-1A78-43BC-96C6-F54485247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0872" y="5206218"/>
            <a:ext cx="2316678" cy="1542419"/>
          </a:xfrm>
          <a:prstGeom prst="rect">
            <a:avLst/>
          </a:prstGeom>
          <a:noFill/>
          <a:ln w="9528" cap="flat">
            <a:solidFill>
              <a:srgbClr val="C55A11"/>
            </a:solidFill>
            <a:prstDash val="solid"/>
            <a:miter/>
          </a:ln>
        </p:spPr>
      </p:pic>
      <p:sp>
        <p:nvSpPr>
          <p:cNvPr id="18" name="Explosion: 14 Points 4">
            <a:extLst>
              <a:ext uri="{FF2B5EF4-FFF2-40B4-BE49-F238E27FC236}">
                <a16:creationId xmlns:a16="http://schemas.microsoft.com/office/drawing/2014/main" id="{B85CBADB-35F1-4AD0-A12F-D4F5881E2953}"/>
              </a:ext>
            </a:extLst>
          </p:cNvPr>
          <p:cNvSpPr/>
          <p:nvPr/>
        </p:nvSpPr>
        <p:spPr>
          <a:xfrm>
            <a:off x="6067610" y="2494318"/>
            <a:ext cx="2503992" cy="231357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462"/>
              <a:gd name="f8" fmla="val 4342"/>
              <a:gd name="f9" fmla="val 14790"/>
              <a:gd name="f10" fmla="val 14525"/>
              <a:gd name="f11" fmla="val 5777"/>
              <a:gd name="f12" fmla="val 18007"/>
              <a:gd name="f13" fmla="val 3172"/>
              <a:gd name="f14" fmla="val 16380"/>
              <a:gd name="f15" fmla="val 6532"/>
              <a:gd name="f16" fmla="val 6645"/>
              <a:gd name="f17" fmla="val 16985"/>
              <a:gd name="f18" fmla="val 9402"/>
              <a:gd name="f19" fmla="val 18270"/>
              <a:gd name="f20" fmla="val 11290"/>
              <a:gd name="f21" fmla="val 12310"/>
              <a:gd name="f22" fmla="val 18877"/>
              <a:gd name="f23" fmla="val 15632"/>
              <a:gd name="f24" fmla="val 14640"/>
              <a:gd name="f25" fmla="val 14350"/>
              <a:gd name="f26" fmla="val 14942"/>
              <a:gd name="f27" fmla="val 17370"/>
              <a:gd name="f28" fmla="val 12180"/>
              <a:gd name="f29" fmla="val 15935"/>
              <a:gd name="f30" fmla="val 11612"/>
              <a:gd name="f31" fmla="val 18842"/>
              <a:gd name="f32" fmla="val 9872"/>
              <a:gd name="f33" fmla="val 8700"/>
              <a:gd name="f34" fmla="val 19712"/>
              <a:gd name="f35" fmla="val 7527"/>
              <a:gd name="f36" fmla="val 18125"/>
              <a:gd name="f37" fmla="val 4917"/>
              <a:gd name="f38" fmla="val 4805"/>
              <a:gd name="f39" fmla="val 18240"/>
              <a:gd name="f40" fmla="val 1285"/>
              <a:gd name="f41" fmla="val 17825"/>
              <a:gd name="f42" fmla="val 3330"/>
              <a:gd name="f43" fmla="val 15370"/>
              <a:gd name="f44" fmla="val 12877"/>
              <a:gd name="f45" fmla="val 3935"/>
              <a:gd name="f46" fmla="val 11592"/>
              <a:gd name="f47" fmla="val 1172"/>
              <a:gd name="f48" fmla="val 8270"/>
              <a:gd name="f49" fmla="val 5372"/>
              <a:gd name="f50" fmla="val 7817"/>
              <a:gd name="f51" fmla="val 4502"/>
              <a:gd name="f52" fmla="val 3625"/>
              <a:gd name="f53" fmla="val 8550"/>
              <a:gd name="f54" fmla="val 6382"/>
              <a:gd name="f55" fmla="val 9722"/>
              <a:gd name="f56" fmla="val 1887"/>
              <a:gd name="f57" fmla="+- 0 0 -360"/>
              <a:gd name="f58" fmla="+- 0 0 -270"/>
              <a:gd name="f59" fmla="+- 0 0 -180"/>
              <a:gd name="f60" fmla="+- 0 0 -90"/>
              <a:gd name="f61" fmla="*/ f3 1 21600"/>
              <a:gd name="f62" fmla="*/ f4 1 21600"/>
              <a:gd name="f63" fmla="+- f6 0 f5"/>
              <a:gd name="f64" fmla="*/ f57 f0 1"/>
              <a:gd name="f65" fmla="*/ f58 f0 1"/>
              <a:gd name="f66" fmla="*/ f59 f0 1"/>
              <a:gd name="f67" fmla="*/ f60 f0 1"/>
              <a:gd name="f68" fmla="*/ f63 1 21600"/>
              <a:gd name="f69" fmla="*/ f63 9722 1"/>
              <a:gd name="f70" fmla="*/ f63 5372 1"/>
              <a:gd name="f71" fmla="*/ f63 11612 1"/>
              <a:gd name="f72" fmla="*/ f63 14640 1"/>
              <a:gd name="f73" fmla="*/ f63 1887 1"/>
              <a:gd name="f74" fmla="*/ f63 6382 1"/>
              <a:gd name="f75" fmla="*/ f63 12877 1"/>
              <a:gd name="f76" fmla="*/ f63 18842 1"/>
              <a:gd name="f77" fmla="*/ f63 15935 1"/>
              <a:gd name="f78" fmla="*/ f63 6645 1"/>
              <a:gd name="f79" fmla="*/ f64 1 f2"/>
              <a:gd name="f80" fmla="*/ f65 1 f2"/>
              <a:gd name="f81" fmla="*/ f66 1 f2"/>
              <a:gd name="f82" fmla="*/ f67 1 f2"/>
              <a:gd name="f83" fmla="*/ f69 1 21600"/>
              <a:gd name="f84" fmla="*/ f70 1 21600"/>
              <a:gd name="f85" fmla="*/ f71 1 21600"/>
              <a:gd name="f86" fmla="*/ f72 1 21600"/>
              <a:gd name="f87" fmla="*/ f73 1 21600"/>
              <a:gd name="f88" fmla="*/ f74 1 21600"/>
              <a:gd name="f89" fmla="*/ f75 1 21600"/>
              <a:gd name="f90" fmla="*/ f76 1 21600"/>
              <a:gd name="f91" fmla="*/ f77 1 21600"/>
              <a:gd name="f92" fmla="*/ f78 1 21600"/>
              <a:gd name="f93" fmla="*/ f5 1 f68"/>
              <a:gd name="f94" fmla="*/ f6 1 f68"/>
              <a:gd name="f95" fmla="+- f79 0 f1"/>
              <a:gd name="f96" fmla="+- f80 0 f1"/>
              <a:gd name="f97" fmla="+- f81 0 f1"/>
              <a:gd name="f98" fmla="+- f82 0 f1"/>
              <a:gd name="f99" fmla="*/ f83 1 f68"/>
              <a:gd name="f100" fmla="*/ f87 1 f68"/>
              <a:gd name="f101" fmla="*/ f89 1 f68"/>
              <a:gd name="f102" fmla="*/ f85 1 f68"/>
              <a:gd name="f103" fmla="*/ f90 1 f68"/>
              <a:gd name="f104" fmla="*/ f92 1 f68"/>
              <a:gd name="f105" fmla="*/ f84 1 f68"/>
              <a:gd name="f106" fmla="*/ f86 1 f68"/>
              <a:gd name="f107" fmla="*/ f88 1 f68"/>
              <a:gd name="f108" fmla="*/ f91 1 f68"/>
              <a:gd name="f109" fmla="*/ f93 f61 1"/>
              <a:gd name="f110" fmla="*/ f94 f61 1"/>
              <a:gd name="f111" fmla="*/ f105 f61 1"/>
              <a:gd name="f112" fmla="*/ f106 f61 1"/>
              <a:gd name="f113" fmla="*/ f108 f62 1"/>
              <a:gd name="f114" fmla="*/ f107 f62 1"/>
              <a:gd name="f115" fmla="*/ f99 f61 1"/>
              <a:gd name="f116" fmla="*/ f100 f62 1"/>
              <a:gd name="f117" fmla="*/ f101 f62 1"/>
              <a:gd name="f118" fmla="*/ f102 f61 1"/>
              <a:gd name="f119" fmla="*/ f103 f62 1"/>
              <a:gd name="f120" fmla="*/ f104 f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5">
                <a:pos x="f115" y="f116"/>
              </a:cxn>
              <a:cxn ang="f96">
                <a:pos x="f109" y="f117"/>
              </a:cxn>
              <a:cxn ang="f97">
                <a:pos x="f118" y="f119"/>
              </a:cxn>
              <a:cxn ang="f98">
                <a:pos x="f110" y="f120"/>
              </a:cxn>
            </a:cxnLst>
            <a:rect l="f111" t="f114" r="f112" b="f113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6" y="f16"/>
                </a:lnTo>
                <a:lnTo>
                  <a:pt x="f17" y="f18"/>
                </a:lnTo>
                <a:lnTo>
                  <a:pt x="f19" y="f20"/>
                </a:lnTo>
                <a:lnTo>
                  <a:pt x="f14" y="f21"/>
                </a:lnTo>
                <a:lnTo>
                  <a:pt x="f22" y="f23"/>
                </a:lnTo>
                <a:lnTo>
                  <a:pt x="f24" y="f25"/>
                </a:lnTo>
                <a:lnTo>
                  <a:pt x="f26" y="f27"/>
                </a:lnTo>
                <a:lnTo>
                  <a:pt x="f28" y="f29"/>
                </a:lnTo>
                <a:lnTo>
                  <a:pt x="f30" y="f31"/>
                </a:lnTo>
                <a:lnTo>
                  <a:pt x="f32" y="f27"/>
                </a:lnTo>
                <a:lnTo>
                  <a:pt x="f33" y="f34"/>
                </a:lnTo>
                <a:lnTo>
                  <a:pt x="f35" y="f36"/>
                </a:lnTo>
                <a:lnTo>
                  <a:pt x="f37" y="f6"/>
                </a:lnTo>
                <a:lnTo>
                  <a:pt x="f38" y="f39"/>
                </a:lnTo>
                <a:lnTo>
                  <a:pt x="f40" y="f41"/>
                </a:lnTo>
                <a:lnTo>
                  <a:pt x="f42" y="f43"/>
                </a:lnTo>
                <a:lnTo>
                  <a:pt x="f5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50"/>
                </a:lnTo>
                <a:lnTo>
                  <a:pt x="f51" y="f52"/>
                </a:lnTo>
                <a:lnTo>
                  <a:pt x="f53" y="f54"/>
                </a:lnTo>
                <a:lnTo>
                  <a:pt x="f55" y="f56"/>
                </a:lnTo>
                <a:close/>
              </a:path>
            </a:pathLst>
          </a:custGeom>
          <a:solidFill>
            <a:srgbClr val="BC451B"/>
          </a:solidFill>
          <a:ln w="15873" cap="rnd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sto MT"/>
            </a:endParaRPr>
          </a:p>
        </p:txBody>
      </p:sp>
      <p:sp>
        <p:nvSpPr>
          <p:cNvPr id="19" name="TextBox 24">
            <a:extLst>
              <a:ext uri="{FF2B5EF4-FFF2-40B4-BE49-F238E27FC236}">
                <a16:creationId xmlns:a16="http://schemas.microsoft.com/office/drawing/2014/main" id="{292DD919-34F8-40C4-91B1-42AC3BAF9333}"/>
              </a:ext>
            </a:extLst>
          </p:cNvPr>
          <p:cNvSpPr txBox="1"/>
          <p:nvPr/>
        </p:nvSpPr>
        <p:spPr>
          <a:xfrm>
            <a:off x="6761640" y="3220370"/>
            <a:ext cx="1320795" cy="78534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Injury and soreness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9">
            <a:extLst>
              <a:ext uri="{FF2B5EF4-FFF2-40B4-BE49-F238E27FC236}">
                <a16:creationId xmlns:a16="http://schemas.microsoft.com/office/drawing/2014/main" id="{4A2B5BC1-F28B-4A8A-A4D6-3E0E0034C81B}"/>
              </a:ext>
            </a:extLst>
          </p:cNvPr>
          <p:cNvSpPr/>
          <p:nvPr/>
        </p:nvSpPr>
        <p:spPr>
          <a:xfrm>
            <a:off x="395039" y="263118"/>
            <a:ext cx="3681667" cy="2622883"/>
          </a:xfrm>
          <a:custGeom>
            <a:avLst>
              <a:gd name="f0" fmla="val 6300"/>
              <a:gd name="f1" fmla="val 24300"/>
            </a:avLst>
            <a:gdLst>
              <a:gd name="f2" fmla="val 10800000"/>
              <a:gd name="f3" fmla="val 5400000"/>
              <a:gd name="f4" fmla="val 16200000"/>
              <a:gd name="f5" fmla="val 180"/>
              <a:gd name="f6" fmla="val w"/>
              <a:gd name="f7" fmla="val h"/>
              <a:gd name="f8" fmla="val 0"/>
              <a:gd name="f9" fmla="val 21600"/>
              <a:gd name="f10" fmla="+- 0 0 1"/>
              <a:gd name="f11" fmla="val 2147483647"/>
              <a:gd name="f12" fmla="val 3590"/>
              <a:gd name="f13" fmla="val 8970"/>
              <a:gd name="f14" fmla="val 12630"/>
              <a:gd name="f15" fmla="val 18010"/>
              <a:gd name="f16" fmla="val -2147483647"/>
              <a:gd name="f17" fmla="+- 0 0 180"/>
              <a:gd name="f18" fmla="*/ f6 1 21600"/>
              <a:gd name="f19" fmla="*/ f7 1 21600"/>
              <a:gd name="f20" fmla="+- 0 0 f12"/>
              <a:gd name="f21" fmla="+- 3590 0 f8"/>
              <a:gd name="f22" fmla="+- 0 0 f3"/>
              <a:gd name="f23" fmla="+- 21600 0 f15"/>
              <a:gd name="f24" fmla="+- 18010 0 f9"/>
              <a:gd name="f25" fmla="+- f9 0 f8"/>
              <a:gd name="f26" fmla="pin -2147483647 f0 2147483647"/>
              <a:gd name="f27" fmla="pin -2147483647 f1 2147483647"/>
              <a:gd name="f28" fmla="*/ f17 f2 1"/>
              <a:gd name="f29" fmla="val f26"/>
              <a:gd name="f30" fmla="val f27"/>
              <a:gd name="f31" fmla="abs f20"/>
              <a:gd name="f32" fmla="abs f21"/>
              <a:gd name="f33" fmla="?: f20 f22 f3"/>
              <a:gd name="f34" fmla="?: f20 f3 f22"/>
              <a:gd name="f35" fmla="?: f20 f4 f3"/>
              <a:gd name="f36" fmla="?: f20 f3 f4"/>
              <a:gd name="f37" fmla="abs f23"/>
              <a:gd name="f38" fmla="?: f21 f22 f3"/>
              <a:gd name="f39" fmla="?: f21 f3 f22"/>
              <a:gd name="f40" fmla="?: f23 0 f2"/>
              <a:gd name="f41" fmla="?: f23 f2 0"/>
              <a:gd name="f42" fmla="abs f24"/>
              <a:gd name="f43" fmla="?: f23 f22 f3"/>
              <a:gd name="f44" fmla="?: f23 f3 f22"/>
              <a:gd name="f45" fmla="?: f23 f4 f3"/>
              <a:gd name="f46" fmla="?: f23 f3 f4"/>
              <a:gd name="f47" fmla="?: f24 f22 f3"/>
              <a:gd name="f48" fmla="?: f24 f3 f22"/>
              <a:gd name="f49" fmla="?: f20 0 f2"/>
              <a:gd name="f50" fmla="?: f20 f2 0"/>
              <a:gd name="f51" fmla="*/ f25 1 21600"/>
              <a:gd name="f52" fmla="*/ f26 f18 1"/>
              <a:gd name="f53" fmla="*/ f27 f19 1"/>
              <a:gd name="f54" fmla="*/ f28 1 f5"/>
              <a:gd name="f55" fmla="+- f29 0 10800"/>
              <a:gd name="f56" fmla="+- f30 0 10800"/>
              <a:gd name="f57" fmla="+- f30 0 21600"/>
              <a:gd name="f58" fmla="+- f29 0 21600"/>
              <a:gd name="f59" fmla="?: f20 f36 f35"/>
              <a:gd name="f60" fmla="?: f20 f35 f36"/>
              <a:gd name="f61" fmla="?: f21 f34 f33"/>
              <a:gd name="f62" fmla="?: f21 f41 f40"/>
              <a:gd name="f63" fmla="?: f21 f40 f41"/>
              <a:gd name="f64" fmla="?: f23 f38 f39"/>
              <a:gd name="f65" fmla="?: f23 f46 f45"/>
              <a:gd name="f66" fmla="?: f23 f45 f46"/>
              <a:gd name="f67" fmla="?: f24 f44 f43"/>
              <a:gd name="f68" fmla="?: f24 f50 f49"/>
              <a:gd name="f69" fmla="?: f24 f49 f50"/>
              <a:gd name="f70" fmla="?: f20 f47 f48"/>
              <a:gd name="f71" fmla="*/ 800 f51 1"/>
              <a:gd name="f72" fmla="*/ 20800 f51 1"/>
              <a:gd name="f73" fmla="*/ f29 f18 1"/>
              <a:gd name="f74" fmla="*/ f30 f19 1"/>
              <a:gd name="f75" fmla="+- f54 0 f3"/>
              <a:gd name="f76" fmla="abs f55"/>
              <a:gd name="f77" fmla="abs f56"/>
              <a:gd name="f78" fmla="?: f21 f60 f59"/>
              <a:gd name="f79" fmla="?: f23 f62 f63"/>
              <a:gd name="f80" fmla="?: f24 f66 f65"/>
              <a:gd name="f81" fmla="?: f20 f68 f69"/>
              <a:gd name="f82" fmla="*/ f71 1 f51"/>
              <a:gd name="f83" fmla="*/ f72 1 f51"/>
              <a:gd name="f84" fmla="+- f76 0 f77"/>
              <a:gd name="f85" fmla="+- f77 0 f76"/>
              <a:gd name="f86" fmla="*/ f82 f18 1"/>
              <a:gd name="f87" fmla="*/ f83 f18 1"/>
              <a:gd name="f88" fmla="*/ f83 f19 1"/>
              <a:gd name="f89" fmla="*/ f82 f19 1"/>
              <a:gd name="f90" fmla="?: f56 f10 f84"/>
              <a:gd name="f91" fmla="?: f56 f84 f10"/>
              <a:gd name="f92" fmla="?: f55 f10 f85"/>
              <a:gd name="f93" fmla="?: f55 f85 f10"/>
              <a:gd name="f94" fmla="?: f29 f10 f90"/>
              <a:gd name="f95" fmla="?: f29 f10 f91"/>
              <a:gd name="f96" fmla="?: f57 f92 f10"/>
              <a:gd name="f97" fmla="?: f57 f93 f10"/>
              <a:gd name="f98" fmla="?: f58 f91 f10"/>
              <a:gd name="f99" fmla="?: f58 f90 f10"/>
              <a:gd name="f100" fmla="?: f30 f10 f93"/>
              <a:gd name="f101" fmla="?: f30 f10 f92"/>
              <a:gd name="f102" fmla="?: f94 f29 0"/>
              <a:gd name="f103" fmla="?: f94 f30 6280"/>
              <a:gd name="f104" fmla="?: f95 f29 0"/>
              <a:gd name="f105" fmla="?: f95 f30 15320"/>
              <a:gd name="f106" fmla="?: f96 f29 6280"/>
              <a:gd name="f107" fmla="?: f96 f30 21600"/>
              <a:gd name="f108" fmla="?: f97 f29 15320"/>
              <a:gd name="f109" fmla="?: f97 f30 21600"/>
              <a:gd name="f110" fmla="?: f98 f29 21600"/>
              <a:gd name="f111" fmla="?: f98 f30 15320"/>
              <a:gd name="f112" fmla="?: f99 f29 21600"/>
              <a:gd name="f113" fmla="?: f99 f30 6280"/>
              <a:gd name="f114" fmla="?: f100 f29 15320"/>
              <a:gd name="f115" fmla="?: f100 f30 0"/>
              <a:gd name="f116" fmla="?: f101 f29 6280"/>
              <a:gd name="f117" fmla="?: f101 f30 0"/>
            </a:gdLst>
            <a:ahLst>
              <a:ahXY gdRefX="f0" minX="f16" maxX="f11" gdRefY="f1" minY="f16" maxY="f11">
                <a:pos x="f52" y="f5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75">
                <a:pos x="f73" y="f74"/>
              </a:cxn>
            </a:cxnLst>
            <a:rect l="f86" t="f89" r="f87" b="f88"/>
            <a:pathLst>
              <a:path w="21600" h="21600">
                <a:moveTo>
                  <a:pt x="f12" y="f8"/>
                </a:moveTo>
                <a:arcTo wR="f31" hR="f32" stAng="f78" swAng="f61"/>
                <a:lnTo>
                  <a:pt x="f102" y="f103"/>
                </a:lnTo>
                <a:lnTo>
                  <a:pt x="f8" y="f13"/>
                </a:lnTo>
                <a:lnTo>
                  <a:pt x="f8" y="f14"/>
                </a:lnTo>
                <a:lnTo>
                  <a:pt x="f104" y="f105"/>
                </a:lnTo>
                <a:lnTo>
                  <a:pt x="f8" y="f15"/>
                </a:lnTo>
                <a:arcTo wR="f32" hR="f37" stAng="f79" swAng="f64"/>
                <a:lnTo>
                  <a:pt x="f106" y="f107"/>
                </a:lnTo>
                <a:lnTo>
                  <a:pt x="f13" y="f9"/>
                </a:lnTo>
                <a:lnTo>
                  <a:pt x="f14" y="f9"/>
                </a:lnTo>
                <a:lnTo>
                  <a:pt x="f108" y="f109"/>
                </a:lnTo>
                <a:lnTo>
                  <a:pt x="f15" y="f9"/>
                </a:lnTo>
                <a:arcTo wR="f37" hR="f42" stAng="f80" swAng="f67"/>
                <a:lnTo>
                  <a:pt x="f110" y="f111"/>
                </a:lnTo>
                <a:lnTo>
                  <a:pt x="f9" y="f14"/>
                </a:lnTo>
                <a:lnTo>
                  <a:pt x="f9" y="f13"/>
                </a:lnTo>
                <a:lnTo>
                  <a:pt x="f112" y="f113"/>
                </a:lnTo>
                <a:lnTo>
                  <a:pt x="f9" y="f12"/>
                </a:lnTo>
                <a:arcTo wR="f42" hR="f31" stAng="f81" swAng="f70"/>
                <a:lnTo>
                  <a:pt x="f114" y="f115"/>
                </a:lnTo>
                <a:lnTo>
                  <a:pt x="f14" y="f8"/>
                </a:lnTo>
                <a:lnTo>
                  <a:pt x="f13" y="f8"/>
                </a:lnTo>
                <a:lnTo>
                  <a:pt x="f116" y="f117"/>
                </a:lnTo>
                <a:close/>
              </a:path>
            </a:pathLst>
          </a:custGeom>
          <a:solidFill>
            <a:srgbClr val="ED7D31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According to (</a:t>
            </a:r>
            <a:r>
              <a:rPr lang="en-GB" sz="18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Borland, S. 2012</a:t>
            </a: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) Countless numbers of NHS patients have already had serious side effects from acupuncture. </a:t>
            </a:r>
          </a:p>
        </p:txBody>
      </p:sp>
      <p:pic>
        <p:nvPicPr>
          <p:cNvPr id="3" name="Picture 15">
            <a:extLst>
              <a:ext uri="{FF2B5EF4-FFF2-40B4-BE49-F238E27FC236}">
                <a16:creationId xmlns:a16="http://schemas.microsoft.com/office/drawing/2014/main" id="{A8E2C7A2-C8D6-4D7D-96B0-482BBFD954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5870" y="787280"/>
            <a:ext cx="3694496" cy="528343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16">
            <a:extLst>
              <a:ext uri="{FF2B5EF4-FFF2-40B4-BE49-F238E27FC236}">
                <a16:creationId xmlns:a16="http://schemas.microsoft.com/office/drawing/2014/main" id="{51BA0E20-FE67-4E14-937B-AA91B90CEE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1324" y="3843817"/>
            <a:ext cx="3694496" cy="296291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Explosion: 8 Points 18">
            <a:extLst>
              <a:ext uri="{FF2B5EF4-FFF2-40B4-BE49-F238E27FC236}">
                <a16:creationId xmlns:a16="http://schemas.microsoft.com/office/drawing/2014/main" id="{0BBF4660-3118-470C-A379-9BCF4C551339}"/>
              </a:ext>
            </a:extLst>
          </p:cNvPr>
          <p:cNvSpPr/>
          <p:nvPr/>
        </p:nvSpPr>
        <p:spPr>
          <a:xfrm>
            <a:off x="0" y="3226030"/>
            <a:ext cx="3904652" cy="3368841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0800"/>
              <a:gd name="f8" fmla="val 5800"/>
              <a:gd name="f9" fmla="val 14522"/>
              <a:gd name="f10" fmla="val 14155"/>
              <a:gd name="f11" fmla="val 5325"/>
              <a:gd name="f12" fmla="val 18380"/>
              <a:gd name="f13" fmla="val 4457"/>
              <a:gd name="f14" fmla="val 16702"/>
              <a:gd name="f15" fmla="val 7315"/>
              <a:gd name="f16" fmla="val 21097"/>
              <a:gd name="f17" fmla="val 8137"/>
              <a:gd name="f18" fmla="val 17607"/>
              <a:gd name="f19" fmla="val 10475"/>
              <a:gd name="f20" fmla="val 13290"/>
              <a:gd name="f21" fmla="val 16837"/>
              <a:gd name="f22" fmla="val 12942"/>
              <a:gd name="f23" fmla="val 18145"/>
              <a:gd name="f24" fmla="val 18095"/>
              <a:gd name="f25" fmla="val 14020"/>
              <a:gd name="f26" fmla="val 14457"/>
              <a:gd name="f27" fmla="val 13247"/>
              <a:gd name="f28" fmla="val 19737"/>
              <a:gd name="f29" fmla="val 10532"/>
              <a:gd name="f30" fmla="val 14935"/>
              <a:gd name="f31" fmla="val 8485"/>
              <a:gd name="f32" fmla="val 7715"/>
              <a:gd name="f33" fmla="val 15627"/>
              <a:gd name="f34" fmla="val 4762"/>
              <a:gd name="f35" fmla="val 17617"/>
              <a:gd name="f36" fmla="val 5667"/>
              <a:gd name="f37" fmla="val 13937"/>
              <a:gd name="f38" fmla="val 135"/>
              <a:gd name="f39" fmla="val 14587"/>
              <a:gd name="f40" fmla="val 3722"/>
              <a:gd name="f41" fmla="val 11775"/>
              <a:gd name="f42" fmla="val 8615"/>
              <a:gd name="f43" fmla="val 4627"/>
              <a:gd name="f44" fmla="val 7617"/>
              <a:gd name="f45" fmla="val 370"/>
              <a:gd name="f46" fmla="val 2295"/>
              <a:gd name="f47" fmla="val 7312"/>
              <a:gd name="f48" fmla="val 6320"/>
              <a:gd name="f49" fmla="val 8352"/>
              <a:gd name="f50" fmla="+- 0 0 -360"/>
              <a:gd name="f51" fmla="+- 0 0 -270"/>
              <a:gd name="f52" fmla="+- 0 0 -180"/>
              <a:gd name="f53" fmla="+- 0 0 -90"/>
              <a:gd name="f54" fmla="*/ f3 1 21600"/>
              <a:gd name="f55" fmla="*/ f4 1 21600"/>
              <a:gd name="f56" fmla="+- f6 0 f5"/>
              <a:gd name="f57" fmla="*/ f50 f0 1"/>
              <a:gd name="f58" fmla="*/ f51 f0 1"/>
              <a:gd name="f59" fmla="*/ f52 f0 1"/>
              <a:gd name="f60" fmla="*/ f53 f0 1"/>
              <a:gd name="f61" fmla="*/ f56 1 21600"/>
              <a:gd name="f62" fmla="*/ f56 4627 1"/>
              <a:gd name="f63" fmla="*/ f56 8485 1"/>
              <a:gd name="f64" fmla="*/ f56 16702 1"/>
              <a:gd name="f65" fmla="*/ f56 14522 1"/>
              <a:gd name="f66" fmla="*/ f56 6320 1"/>
              <a:gd name="f67" fmla="*/ f56 8615 1"/>
              <a:gd name="f68" fmla="*/ f56 13937 1"/>
              <a:gd name="f69" fmla="*/ f56 13290 1"/>
              <a:gd name="f70" fmla="*/ f57 1 f2"/>
              <a:gd name="f71" fmla="*/ f58 1 f2"/>
              <a:gd name="f72" fmla="*/ f59 1 f2"/>
              <a:gd name="f73" fmla="*/ f60 1 f2"/>
              <a:gd name="f74" fmla="*/ f62 1 21600"/>
              <a:gd name="f75" fmla="*/ f63 1 21600"/>
              <a:gd name="f76" fmla="*/ f64 1 21600"/>
              <a:gd name="f77" fmla="*/ f65 1 21600"/>
              <a:gd name="f78" fmla="*/ f66 1 21600"/>
              <a:gd name="f79" fmla="*/ f67 1 21600"/>
              <a:gd name="f80" fmla="*/ f68 1 21600"/>
              <a:gd name="f81" fmla="*/ f69 1 21600"/>
              <a:gd name="f82" fmla="*/ f5 1 f61"/>
              <a:gd name="f83" fmla="*/ f6 1 f61"/>
              <a:gd name="f84" fmla="+- f70 0 f1"/>
              <a:gd name="f85" fmla="+- f71 0 f1"/>
              <a:gd name="f86" fmla="+- f72 0 f1"/>
              <a:gd name="f87" fmla="+- f73 0 f1"/>
              <a:gd name="f88" fmla="*/ f77 1 f61"/>
              <a:gd name="f89" fmla="*/ f79 1 f61"/>
              <a:gd name="f90" fmla="*/ f75 1 f61"/>
              <a:gd name="f91" fmla="*/ f81 1 f61"/>
              <a:gd name="f92" fmla="*/ f74 1 f61"/>
              <a:gd name="f93" fmla="*/ f76 1 f61"/>
              <a:gd name="f94" fmla="*/ f78 1 f61"/>
              <a:gd name="f95" fmla="*/ f80 1 f61"/>
              <a:gd name="f96" fmla="*/ f82 f55 1"/>
              <a:gd name="f97" fmla="*/ f82 f54 1"/>
              <a:gd name="f98" fmla="*/ f83 f55 1"/>
              <a:gd name="f99" fmla="*/ f83 f54 1"/>
              <a:gd name="f100" fmla="*/ f92 f54 1"/>
              <a:gd name="f101" fmla="*/ f93 f54 1"/>
              <a:gd name="f102" fmla="*/ f95 f55 1"/>
              <a:gd name="f103" fmla="*/ f94 f55 1"/>
              <a:gd name="f104" fmla="*/ f88 f54 1"/>
              <a:gd name="f105" fmla="*/ f89 f55 1"/>
              <a:gd name="f106" fmla="*/ f90 f54 1"/>
              <a:gd name="f107" fmla="*/ f91 f5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84">
                <a:pos x="f104" y="f96"/>
              </a:cxn>
              <a:cxn ang="f85">
                <a:pos x="f97" y="f105"/>
              </a:cxn>
              <a:cxn ang="f86">
                <a:pos x="f106" y="f98"/>
              </a:cxn>
              <a:cxn ang="f87">
                <a:pos x="f99" y="f107"/>
              </a:cxn>
            </a:cxnLst>
            <a:rect l="f100" t="f103" r="f101" b="f102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16" y="f17"/>
                </a:lnTo>
                <a:lnTo>
                  <a:pt x="f18" y="f19"/>
                </a:lnTo>
                <a:lnTo>
                  <a:pt x="f6" y="f20"/>
                </a:lnTo>
                <a:lnTo>
                  <a:pt x="f21" y="f22"/>
                </a:lnTo>
                <a:lnTo>
                  <a:pt x="f23" y="f24"/>
                </a:lnTo>
                <a:lnTo>
                  <a:pt x="f25" y="f26"/>
                </a:lnTo>
                <a:lnTo>
                  <a:pt x="f27" y="f28"/>
                </a:lnTo>
                <a:lnTo>
                  <a:pt x="f29" y="f30"/>
                </a:lnTo>
                <a:lnTo>
                  <a:pt x="f31" y="f6"/>
                </a:lnTo>
                <a:lnTo>
                  <a:pt x="f32" y="f33"/>
                </a:lnTo>
                <a:lnTo>
                  <a:pt x="f34" y="f35"/>
                </a:lnTo>
                <a:lnTo>
                  <a:pt x="f36" y="f37"/>
                </a:lnTo>
                <a:lnTo>
                  <a:pt x="f38" y="f39"/>
                </a:lnTo>
                <a:lnTo>
                  <a:pt x="f40" y="f41"/>
                </a:lnTo>
                <a:lnTo>
                  <a:pt x="f5" y="f42"/>
                </a:lnTo>
                <a:lnTo>
                  <a:pt x="f43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46"/>
                </a:lnTo>
                <a:close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Many complications </a:t>
            </a:r>
          </a:p>
        </p:txBody>
      </p:sp>
      <p:sp>
        <p:nvSpPr>
          <p:cNvPr id="6" name="Explosion: 8 Points 22">
            <a:extLst>
              <a:ext uri="{FF2B5EF4-FFF2-40B4-BE49-F238E27FC236}">
                <a16:creationId xmlns:a16="http://schemas.microsoft.com/office/drawing/2014/main" id="{0018195B-A505-4859-AE99-E292053DC49E}"/>
              </a:ext>
            </a:extLst>
          </p:cNvPr>
          <p:cNvSpPr/>
          <p:nvPr/>
        </p:nvSpPr>
        <p:spPr>
          <a:xfrm>
            <a:off x="4681490" y="264691"/>
            <a:ext cx="3174330" cy="296133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0800"/>
              <a:gd name="f8" fmla="val 5800"/>
              <a:gd name="f9" fmla="val 14522"/>
              <a:gd name="f10" fmla="val 14155"/>
              <a:gd name="f11" fmla="val 5325"/>
              <a:gd name="f12" fmla="val 18380"/>
              <a:gd name="f13" fmla="val 4457"/>
              <a:gd name="f14" fmla="val 16702"/>
              <a:gd name="f15" fmla="val 7315"/>
              <a:gd name="f16" fmla="val 21097"/>
              <a:gd name="f17" fmla="val 8137"/>
              <a:gd name="f18" fmla="val 17607"/>
              <a:gd name="f19" fmla="val 10475"/>
              <a:gd name="f20" fmla="val 13290"/>
              <a:gd name="f21" fmla="val 16837"/>
              <a:gd name="f22" fmla="val 12942"/>
              <a:gd name="f23" fmla="val 18145"/>
              <a:gd name="f24" fmla="val 18095"/>
              <a:gd name="f25" fmla="val 14020"/>
              <a:gd name="f26" fmla="val 14457"/>
              <a:gd name="f27" fmla="val 13247"/>
              <a:gd name="f28" fmla="val 19737"/>
              <a:gd name="f29" fmla="val 10532"/>
              <a:gd name="f30" fmla="val 14935"/>
              <a:gd name="f31" fmla="val 8485"/>
              <a:gd name="f32" fmla="val 7715"/>
              <a:gd name="f33" fmla="val 15627"/>
              <a:gd name="f34" fmla="val 4762"/>
              <a:gd name="f35" fmla="val 17617"/>
              <a:gd name="f36" fmla="val 5667"/>
              <a:gd name="f37" fmla="val 13937"/>
              <a:gd name="f38" fmla="val 135"/>
              <a:gd name="f39" fmla="val 14587"/>
              <a:gd name="f40" fmla="val 3722"/>
              <a:gd name="f41" fmla="val 11775"/>
              <a:gd name="f42" fmla="val 8615"/>
              <a:gd name="f43" fmla="val 4627"/>
              <a:gd name="f44" fmla="val 7617"/>
              <a:gd name="f45" fmla="val 370"/>
              <a:gd name="f46" fmla="val 2295"/>
              <a:gd name="f47" fmla="val 7312"/>
              <a:gd name="f48" fmla="val 6320"/>
              <a:gd name="f49" fmla="val 8352"/>
              <a:gd name="f50" fmla="+- 0 0 -360"/>
              <a:gd name="f51" fmla="+- 0 0 -270"/>
              <a:gd name="f52" fmla="+- 0 0 -180"/>
              <a:gd name="f53" fmla="+- 0 0 -90"/>
              <a:gd name="f54" fmla="*/ f3 1 21600"/>
              <a:gd name="f55" fmla="*/ f4 1 21600"/>
              <a:gd name="f56" fmla="+- f6 0 f5"/>
              <a:gd name="f57" fmla="*/ f50 f0 1"/>
              <a:gd name="f58" fmla="*/ f51 f0 1"/>
              <a:gd name="f59" fmla="*/ f52 f0 1"/>
              <a:gd name="f60" fmla="*/ f53 f0 1"/>
              <a:gd name="f61" fmla="*/ f56 1 21600"/>
              <a:gd name="f62" fmla="*/ f56 4627 1"/>
              <a:gd name="f63" fmla="*/ f56 8485 1"/>
              <a:gd name="f64" fmla="*/ f56 16702 1"/>
              <a:gd name="f65" fmla="*/ f56 14522 1"/>
              <a:gd name="f66" fmla="*/ f56 6320 1"/>
              <a:gd name="f67" fmla="*/ f56 8615 1"/>
              <a:gd name="f68" fmla="*/ f56 13937 1"/>
              <a:gd name="f69" fmla="*/ f56 13290 1"/>
              <a:gd name="f70" fmla="*/ f57 1 f2"/>
              <a:gd name="f71" fmla="*/ f58 1 f2"/>
              <a:gd name="f72" fmla="*/ f59 1 f2"/>
              <a:gd name="f73" fmla="*/ f60 1 f2"/>
              <a:gd name="f74" fmla="*/ f62 1 21600"/>
              <a:gd name="f75" fmla="*/ f63 1 21600"/>
              <a:gd name="f76" fmla="*/ f64 1 21600"/>
              <a:gd name="f77" fmla="*/ f65 1 21600"/>
              <a:gd name="f78" fmla="*/ f66 1 21600"/>
              <a:gd name="f79" fmla="*/ f67 1 21600"/>
              <a:gd name="f80" fmla="*/ f68 1 21600"/>
              <a:gd name="f81" fmla="*/ f69 1 21600"/>
              <a:gd name="f82" fmla="*/ f5 1 f61"/>
              <a:gd name="f83" fmla="*/ f6 1 f61"/>
              <a:gd name="f84" fmla="+- f70 0 f1"/>
              <a:gd name="f85" fmla="+- f71 0 f1"/>
              <a:gd name="f86" fmla="+- f72 0 f1"/>
              <a:gd name="f87" fmla="+- f73 0 f1"/>
              <a:gd name="f88" fmla="*/ f77 1 f61"/>
              <a:gd name="f89" fmla="*/ f79 1 f61"/>
              <a:gd name="f90" fmla="*/ f75 1 f61"/>
              <a:gd name="f91" fmla="*/ f81 1 f61"/>
              <a:gd name="f92" fmla="*/ f74 1 f61"/>
              <a:gd name="f93" fmla="*/ f76 1 f61"/>
              <a:gd name="f94" fmla="*/ f78 1 f61"/>
              <a:gd name="f95" fmla="*/ f80 1 f61"/>
              <a:gd name="f96" fmla="*/ f82 f55 1"/>
              <a:gd name="f97" fmla="*/ f82 f54 1"/>
              <a:gd name="f98" fmla="*/ f83 f55 1"/>
              <a:gd name="f99" fmla="*/ f83 f54 1"/>
              <a:gd name="f100" fmla="*/ f92 f54 1"/>
              <a:gd name="f101" fmla="*/ f93 f54 1"/>
              <a:gd name="f102" fmla="*/ f95 f55 1"/>
              <a:gd name="f103" fmla="*/ f94 f55 1"/>
              <a:gd name="f104" fmla="*/ f88 f54 1"/>
              <a:gd name="f105" fmla="*/ f89 f55 1"/>
              <a:gd name="f106" fmla="*/ f90 f54 1"/>
              <a:gd name="f107" fmla="*/ f91 f5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84">
                <a:pos x="f104" y="f96"/>
              </a:cxn>
              <a:cxn ang="f85">
                <a:pos x="f97" y="f105"/>
              </a:cxn>
              <a:cxn ang="f86">
                <a:pos x="f106" y="f98"/>
              </a:cxn>
              <a:cxn ang="f87">
                <a:pos x="f99" y="f107"/>
              </a:cxn>
            </a:cxnLst>
            <a:rect l="f100" t="f103" r="f101" b="f102"/>
            <a:pathLst>
              <a:path w="21600" h="21600">
                <a:moveTo>
                  <a:pt x="f7" y="f8"/>
                </a:moveTo>
                <a:lnTo>
                  <a:pt x="f9" y="f5"/>
                </a:lnTo>
                <a:lnTo>
                  <a:pt x="f10" y="f11"/>
                </a:lnTo>
                <a:lnTo>
                  <a:pt x="f12" y="f13"/>
                </a:lnTo>
                <a:lnTo>
                  <a:pt x="f14" y="f15"/>
                </a:lnTo>
                <a:lnTo>
                  <a:pt x="f16" y="f17"/>
                </a:lnTo>
                <a:lnTo>
                  <a:pt x="f18" y="f19"/>
                </a:lnTo>
                <a:lnTo>
                  <a:pt x="f6" y="f20"/>
                </a:lnTo>
                <a:lnTo>
                  <a:pt x="f21" y="f22"/>
                </a:lnTo>
                <a:lnTo>
                  <a:pt x="f23" y="f24"/>
                </a:lnTo>
                <a:lnTo>
                  <a:pt x="f25" y="f26"/>
                </a:lnTo>
                <a:lnTo>
                  <a:pt x="f27" y="f28"/>
                </a:lnTo>
                <a:lnTo>
                  <a:pt x="f29" y="f30"/>
                </a:lnTo>
                <a:lnTo>
                  <a:pt x="f31" y="f6"/>
                </a:lnTo>
                <a:lnTo>
                  <a:pt x="f32" y="f33"/>
                </a:lnTo>
                <a:lnTo>
                  <a:pt x="f34" y="f35"/>
                </a:lnTo>
                <a:lnTo>
                  <a:pt x="f36" y="f37"/>
                </a:lnTo>
                <a:lnTo>
                  <a:pt x="f38" y="f39"/>
                </a:lnTo>
                <a:lnTo>
                  <a:pt x="f40" y="f41"/>
                </a:lnTo>
                <a:lnTo>
                  <a:pt x="f5" y="f42"/>
                </a:lnTo>
                <a:lnTo>
                  <a:pt x="f43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46"/>
                </a:lnTo>
                <a:close/>
              </a:path>
            </a:pathLst>
          </a:custGeom>
          <a:solidFill>
            <a:srgbClr val="000000"/>
          </a:solidFill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TextBox 24">
            <a:extLst>
              <a:ext uri="{FF2B5EF4-FFF2-40B4-BE49-F238E27FC236}">
                <a16:creationId xmlns:a16="http://schemas.microsoft.com/office/drawing/2014/main" id="{AD91E33D-452F-43F1-AEAC-8212017232F5}"/>
              </a:ext>
            </a:extLst>
          </p:cNvPr>
          <p:cNvSpPr txBox="1"/>
          <p:nvPr/>
        </p:nvSpPr>
        <p:spPr>
          <a:xfrm>
            <a:off x="4418700" y="4062423"/>
            <a:ext cx="3495175" cy="211852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Complementary therapy which involves needle-punching flesh is not as safe as originally believed.</a:t>
            </a: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 (</a:t>
            </a:r>
            <a:r>
              <a:rPr lang="en-GB" sz="18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Borland, S. 2012</a:t>
            </a: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)</a:t>
            </a:r>
          </a:p>
        </p:txBody>
      </p:sp>
      <p:sp>
        <p:nvSpPr>
          <p:cNvPr id="8" name="TextBox 26">
            <a:extLst>
              <a:ext uri="{FF2B5EF4-FFF2-40B4-BE49-F238E27FC236}">
                <a16:creationId xmlns:a16="http://schemas.microsoft.com/office/drawing/2014/main" id="{97F2DC24-3AB7-4677-BDCD-673B3AC78FA0}"/>
              </a:ext>
            </a:extLst>
          </p:cNvPr>
          <p:cNvSpPr txBox="1"/>
          <p:nvPr/>
        </p:nvSpPr>
        <p:spPr>
          <a:xfrm>
            <a:off x="8469428" y="1170669"/>
            <a:ext cx="6100008" cy="4565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National Patient Safety Agency</a:t>
            </a:r>
          </a:p>
        </p:txBody>
      </p:sp>
      <p:sp>
        <p:nvSpPr>
          <p:cNvPr id="9" name="TextBox 28">
            <a:extLst>
              <a:ext uri="{FF2B5EF4-FFF2-40B4-BE49-F238E27FC236}">
                <a16:creationId xmlns:a16="http://schemas.microsoft.com/office/drawing/2014/main" id="{10318343-A303-4E80-8EB9-4F7821D349DC}"/>
              </a:ext>
            </a:extLst>
          </p:cNvPr>
          <p:cNvSpPr txBox="1"/>
          <p:nvPr/>
        </p:nvSpPr>
        <p:spPr>
          <a:xfrm>
            <a:off x="8474448" y="1574560"/>
            <a:ext cx="3200802" cy="37805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that the actual dangerous figures are highly probable to be even significantly greater, as their research only covered people who have acupuncture in the NHS rather than independently.</a:t>
            </a: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 (</a:t>
            </a:r>
            <a:r>
              <a:rPr lang="en-GB" sz="18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Borland, S. 2012</a:t>
            </a: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)</a:t>
            </a: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10" name="TextBox 29">
            <a:extLst>
              <a:ext uri="{FF2B5EF4-FFF2-40B4-BE49-F238E27FC236}">
                <a16:creationId xmlns:a16="http://schemas.microsoft.com/office/drawing/2014/main" id="{5E51DF99-F46D-4366-9211-4CC6FB1F6274}"/>
              </a:ext>
            </a:extLst>
          </p:cNvPr>
          <p:cNvSpPr txBox="1"/>
          <p:nvPr/>
        </p:nvSpPr>
        <p:spPr>
          <a:xfrm>
            <a:off x="5636791" y="1398931"/>
            <a:ext cx="1335508" cy="46307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Dangerous 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79005A30-121B-405E-8CFD-7E36D057CF7E}"/>
              </a:ext>
            </a:extLst>
          </p:cNvPr>
          <p:cNvSpPr txBox="1"/>
          <p:nvPr/>
        </p:nvSpPr>
        <p:spPr>
          <a:xfrm>
            <a:off x="6972299" y="34811"/>
            <a:ext cx="729262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100" b="1" i="0" u="none" strike="noStrike" kern="1200" cap="none" spc="0" baseline="0">
                <a:solidFill>
                  <a:srgbClr val="F2F2F2"/>
                </a:solidFill>
                <a:uFillTx/>
                <a:latin typeface="Calisto MT" pitchFamily="18"/>
                <a:cs typeface="Arial" pitchFamily="34"/>
              </a:rPr>
              <a:t>Risks and Contra-indications </a:t>
            </a:r>
            <a:endParaRPr lang="en-GB" sz="31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8959C-A948-4B6A-B9DD-655205C6A6B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4774" y="0"/>
            <a:ext cx="10353760" cy="970452"/>
          </a:xfrm>
        </p:spPr>
        <p:txBody>
          <a:bodyPr/>
          <a:lstStyle/>
          <a:p>
            <a:pPr lvl="0"/>
            <a:r>
              <a:rPr lang="en-GB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EC2A5-6A15-4235-B2B2-E453E3D06ED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3796" y="1625602"/>
            <a:ext cx="10353760" cy="4165594"/>
          </a:xfrm>
        </p:spPr>
        <p:txBody>
          <a:bodyPr/>
          <a:lstStyle/>
          <a:p>
            <a:pPr lvl="0"/>
            <a:r>
              <a:rPr lang="en-GB">
                <a:solidFill>
                  <a:srgbClr val="FFFFFF"/>
                </a:solidFill>
                <a:latin typeface="Arial" pitchFamily="34"/>
                <a:cs typeface="Arial" pitchFamily="34"/>
              </a:rPr>
              <a:t>Is Acupuncture recognised to be a valid treatment by western health professionals and organisations? </a:t>
            </a:r>
          </a:p>
          <a:p>
            <a:pPr lvl="0"/>
            <a:endParaRPr lang="en-GB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lvl="0"/>
            <a:r>
              <a:rPr lang="en-GB">
                <a:solidFill>
                  <a:srgbClr val="FFFFFF"/>
                </a:solidFill>
                <a:latin typeface="Arial" pitchFamily="34"/>
                <a:cs typeface="Arial" pitchFamily="34"/>
              </a:rPr>
              <a:t>According to (</a:t>
            </a:r>
            <a:r>
              <a:rPr lang="en-GB" i="1">
                <a:solidFill>
                  <a:srgbClr val="FFFFFF"/>
                </a:solidFill>
                <a:latin typeface="Arial" pitchFamily="34"/>
                <a:cs typeface="Arial" pitchFamily="34"/>
              </a:rPr>
              <a:t>Hawkes, N. 2016</a:t>
            </a:r>
            <a:r>
              <a:rPr lang="en-GB">
                <a:solidFill>
                  <a:srgbClr val="FFFFFF"/>
                </a:solidFill>
                <a:latin typeface="Arial" pitchFamily="34"/>
                <a:cs typeface="Arial" pitchFamily="34"/>
              </a:rPr>
              <a:t>) “Acupuncture from a western perspective?” </a:t>
            </a:r>
          </a:p>
          <a:p>
            <a:pPr lvl="0"/>
            <a:endParaRPr lang="en-GB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lvl="0"/>
            <a:r>
              <a:rPr lang="en-GB">
                <a:solidFill>
                  <a:srgbClr val="FFFFFF"/>
                </a:solidFill>
                <a:latin typeface="Arial" pitchFamily="34"/>
                <a:cs typeface="Arial" pitchFamily="34"/>
              </a:rPr>
              <a:t>Does acupuncture really work?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F730A5-02C1-4C9D-99AD-E8CCF1BA3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2757" y="4411486"/>
            <a:ext cx="3254020" cy="230493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69654B86-6890-480F-9E9A-8C40E79B652C}"/>
              </a:ext>
            </a:extLst>
          </p:cNvPr>
          <p:cNvSpPr txBox="1"/>
          <p:nvPr/>
        </p:nvSpPr>
        <p:spPr>
          <a:xfrm>
            <a:off x="9505818" y="4042150"/>
            <a:ext cx="6096003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(</a:t>
            </a:r>
            <a:r>
              <a:rPr lang="en-GB" sz="18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Greenfacts, 2015)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6A8BE-FB9F-4BFD-85E0-35B75CB5D10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2197" y="0"/>
            <a:ext cx="10353760" cy="970452"/>
          </a:xfrm>
        </p:spPr>
        <p:txBody>
          <a:bodyPr/>
          <a:lstStyle/>
          <a:p>
            <a:pPr lvl="0"/>
            <a:r>
              <a:rPr lang="en-GB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FA2FB-4BEF-4344-BCA5-76ECA9D6F54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9118" y="855128"/>
            <a:ext cx="12977356" cy="4707459"/>
          </a:xfrm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en-GB" sz="1600" b="1">
                <a:latin typeface="Arial" pitchFamily="34"/>
                <a:cs typeface="Arial" pitchFamily="34"/>
              </a:rPr>
              <a:t>How many different types of acupuncture are available? </a:t>
            </a:r>
          </a:p>
          <a:p>
            <a:pPr lvl="0">
              <a:lnSpc>
                <a:spcPct val="150000"/>
              </a:lnSpc>
            </a:pPr>
            <a:endParaRPr lang="en-GB" sz="1600" b="1">
              <a:latin typeface="Arial" pitchFamily="34"/>
              <a:cs typeface="Arial" pitchFamily="34"/>
            </a:endParaRPr>
          </a:p>
          <a:p>
            <a:pPr lvl="0">
              <a:lnSpc>
                <a:spcPct val="150000"/>
              </a:lnSpc>
            </a:pPr>
            <a:r>
              <a:rPr lang="en-GB" sz="1600" b="1">
                <a:latin typeface="Arial" pitchFamily="34"/>
                <a:cs typeface="Arial" pitchFamily="34"/>
              </a:rPr>
              <a:t>Name two types of acupuncture?</a:t>
            </a:r>
          </a:p>
          <a:p>
            <a:pPr lvl="0">
              <a:lnSpc>
                <a:spcPct val="150000"/>
              </a:lnSpc>
            </a:pPr>
            <a:endParaRPr lang="en-GB" sz="1600" b="1">
              <a:latin typeface="Arial" pitchFamily="34"/>
              <a:cs typeface="Arial" pitchFamily="34"/>
            </a:endParaRPr>
          </a:p>
          <a:p>
            <a:pPr lvl="0">
              <a:lnSpc>
                <a:spcPct val="150000"/>
              </a:lnSpc>
            </a:pPr>
            <a:r>
              <a:rPr lang="en-GB" sz="1600" b="1">
                <a:latin typeface="Arial" pitchFamily="34"/>
                <a:cs typeface="Arial" pitchFamily="34"/>
              </a:rPr>
              <a:t>What should you look for in a Acupuncturist?</a:t>
            </a:r>
          </a:p>
          <a:p>
            <a:pPr lvl="0">
              <a:lnSpc>
                <a:spcPct val="150000"/>
              </a:lnSpc>
            </a:pPr>
            <a:endParaRPr lang="en-GB" sz="1600" b="1">
              <a:latin typeface="Arial" pitchFamily="34"/>
              <a:cs typeface="Arial" pitchFamily="34"/>
            </a:endParaRPr>
          </a:p>
          <a:p>
            <a:pPr lvl="0">
              <a:lnSpc>
                <a:spcPct val="150000"/>
              </a:lnSpc>
            </a:pPr>
            <a:r>
              <a:rPr lang="en-GB" sz="1600" b="1">
                <a:latin typeface="Arial" pitchFamily="34"/>
                <a:cs typeface="Arial" pitchFamily="34"/>
              </a:rPr>
              <a:t>What dynasty was acupuncture first discovered?</a:t>
            </a:r>
          </a:p>
          <a:p>
            <a:pPr lvl="0">
              <a:lnSpc>
                <a:spcPct val="150000"/>
              </a:lnSpc>
            </a:pPr>
            <a:endParaRPr lang="en-GB" sz="1600" b="1">
              <a:latin typeface="Arial" pitchFamily="34"/>
              <a:cs typeface="Arial" pitchFamily="34"/>
            </a:endParaRPr>
          </a:p>
          <a:p>
            <a:pPr lvl="0">
              <a:lnSpc>
                <a:spcPct val="150000"/>
              </a:lnSpc>
            </a:pPr>
            <a:r>
              <a:rPr lang="en-GB" sz="1600" b="1">
                <a:latin typeface="Arial" pitchFamily="34"/>
                <a:cs typeface="Arial" pitchFamily="34"/>
              </a:rPr>
              <a:t>What is the main purpose for acupuncture? </a:t>
            </a:r>
          </a:p>
          <a:p>
            <a:pPr lvl="0">
              <a:lnSpc>
                <a:spcPct val="80000"/>
              </a:lnSpc>
            </a:pPr>
            <a:endParaRPr lang="en-GB" sz="1600">
              <a:latin typeface="Arial" pitchFamily="34"/>
              <a:cs typeface="Arial" pitchFamily="34"/>
            </a:endParaRPr>
          </a:p>
          <a:p>
            <a:pPr marL="36896" lvl="0" indent="0">
              <a:lnSpc>
                <a:spcPct val="80000"/>
              </a:lnSpc>
              <a:buNone/>
            </a:pPr>
            <a:endParaRPr lang="en-GB" sz="1600" b="1">
              <a:latin typeface="Arial" pitchFamily="34"/>
              <a:cs typeface="Arial" pitchFamily="34"/>
            </a:endParaRPr>
          </a:p>
          <a:p>
            <a:pPr marL="36896" lvl="0" indent="0">
              <a:lnSpc>
                <a:spcPct val="80000"/>
              </a:lnSpc>
              <a:buNone/>
            </a:pPr>
            <a:r>
              <a:rPr lang="en-GB" sz="1600" b="1">
                <a:latin typeface="Arial" pitchFamily="34"/>
                <a:cs typeface="Arial" pitchFamily="34"/>
              </a:rPr>
              <a:t>                Would you have acupuncture </a:t>
            </a:r>
          </a:p>
          <a:p>
            <a:pPr lvl="0">
              <a:lnSpc>
                <a:spcPct val="80000"/>
              </a:lnSpc>
            </a:pPr>
            <a:endParaRPr lang="en-GB" sz="5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48063-7050-488C-A853-C58699453A2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8012" y="-169328"/>
            <a:ext cx="10353760" cy="970452"/>
          </a:xfrm>
        </p:spPr>
        <p:txBody>
          <a:bodyPr/>
          <a:lstStyle/>
          <a:p>
            <a:pPr lvl="0"/>
            <a:r>
              <a:rPr lang="en-GB" b="1">
                <a:latin typeface="Arial"/>
                <a:cs typeface="Arial"/>
              </a:rPr>
              <a:t>References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A3F89C-978A-4F76-92F3-656BEEBC137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2891" y="936976"/>
            <a:ext cx="12079114" cy="5774271"/>
          </a:xfrm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en-GB" sz="1400">
                <a:solidFill>
                  <a:srgbClr val="FFFFFF"/>
                </a:solidFill>
                <a:latin typeface="Arial" pitchFamily="34"/>
                <a:cs typeface="Arial" pitchFamily="34"/>
              </a:rPr>
              <a:t>balwynnorthchiropractic.com. Acupuncture. </a:t>
            </a:r>
            <a:r>
              <a:rPr lang="en-GB" sz="1400" i="1">
                <a:solidFill>
                  <a:srgbClr val="FFFFFF"/>
                </a:solidFill>
                <a:latin typeface="Arial" pitchFamily="34"/>
                <a:cs typeface="Arial" pitchFamily="34"/>
              </a:rPr>
              <a:t>Are you looking for an acupuncturist in Balwyn or Kew?</a:t>
            </a:r>
            <a:r>
              <a:rPr lang="en-GB" sz="1400">
                <a:solidFill>
                  <a:srgbClr val="464646"/>
                </a:solidFill>
                <a:latin typeface="Arial" pitchFamily="34"/>
                <a:cs typeface="Arial" pitchFamily="34"/>
              </a:rPr>
              <a:t> </a:t>
            </a:r>
            <a:r>
              <a:rPr lang="en-GB" sz="1400">
                <a:latin typeface="Arial" pitchFamily="34"/>
                <a:cs typeface="Arial" pitchFamily="34"/>
                <a:hlinkClick r:id="rId3"/>
              </a:rPr>
              <a:t>https://www.balwynnorthchiropractic.com.au/services/acupun</a:t>
            </a:r>
            <a:r>
              <a:rPr lang="en-GB" sz="1400">
                <a:latin typeface="Arial" pitchFamily="34"/>
                <a:cs typeface="Arial" pitchFamily="34"/>
                <a:hlinkClick r:id="rId4"/>
              </a:rPr>
              <a:t>cture-balwyn/</a:t>
            </a:r>
            <a:r>
              <a:rPr lang="en-GB" sz="1400">
                <a:latin typeface="Arial" pitchFamily="34"/>
                <a:cs typeface="Arial" pitchFamily="34"/>
              </a:rPr>
              <a:t> [Accessed on: 05 February 2021]</a:t>
            </a:r>
          </a:p>
          <a:p>
            <a:pPr lvl="0">
              <a:lnSpc>
                <a:spcPct val="150000"/>
              </a:lnSpc>
            </a:pPr>
            <a:r>
              <a:rPr lang="en-GB" sz="1400">
                <a:latin typeface="Arial" pitchFamily="34"/>
                <a:cs typeface="Arial" pitchFamily="34"/>
              </a:rPr>
              <a:t>Borland, S. (2012). Mail online. </a:t>
            </a:r>
            <a:r>
              <a:rPr lang="en-GB" sz="1400" i="1">
                <a:solidFill>
                  <a:srgbClr val="FFFFFF"/>
                </a:solidFill>
                <a:latin typeface="Arial" pitchFamily="34"/>
                <a:cs typeface="Arial" pitchFamily="34"/>
              </a:rPr>
              <a:t>Hidden perils of acupuncture: Lost needles, punctured lungs and fainting among NHS horror stories. </a:t>
            </a:r>
            <a:r>
              <a:rPr lang="en-GB" sz="1400">
                <a:latin typeface="Arial" pitchFamily="34"/>
                <a:cs typeface="Arial" pitchFamily="34"/>
                <a:hlinkClick r:id="rId5"/>
              </a:rPr>
              <a:t>https://www.dailymail.co.uk/health/article-2198441/NHS-horror-stories-Hidden-perils-acupuncture-lost-needles-punctured-lungs.html</a:t>
            </a:r>
            <a:r>
              <a:rPr lang="en-GB" sz="1400">
                <a:latin typeface="Arial" pitchFamily="34"/>
                <a:cs typeface="Arial" pitchFamily="34"/>
              </a:rPr>
              <a:t> </a:t>
            </a: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</a:rPr>
              <a:t>[Accessed on: 19 February 2021]</a:t>
            </a:r>
          </a:p>
          <a:p>
            <a:pPr lvl="0">
              <a:lnSpc>
                <a:spcPct val="150000"/>
              </a:lnSpc>
            </a:pPr>
            <a:r>
              <a:rPr lang="en-GB" sz="1400">
                <a:latin typeface="Arial" pitchFamily="34"/>
                <a:cs typeface="Arial" pitchFamily="34"/>
              </a:rPr>
              <a:t>Geanty, R.(2015) Norwich acupuncture rooms</a:t>
            </a:r>
            <a:r>
              <a:rPr lang="en-GB" sz="1400" i="1">
                <a:latin typeface="Arial" pitchFamily="34"/>
                <a:cs typeface="Arial" pitchFamily="34"/>
              </a:rPr>
              <a:t>. Faqs. </a:t>
            </a:r>
            <a:r>
              <a:rPr lang="en-GB" sz="1400">
                <a:latin typeface="Arial" pitchFamily="34"/>
                <a:cs typeface="Arial" pitchFamily="34"/>
                <a:hlinkClick r:id="rId6"/>
              </a:rPr>
              <a:t>https://www.norwichacupuncturerooms.co.uk/faqs/</a:t>
            </a:r>
            <a:r>
              <a:rPr lang="en-GB" sz="1400">
                <a:latin typeface="Arial" pitchFamily="34"/>
                <a:cs typeface="Arial" pitchFamily="34"/>
              </a:rPr>
              <a:t>  [Accessed on: 26 February 2021]</a:t>
            </a:r>
            <a:endParaRPr lang="en-US" sz="1400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lvl="0">
              <a:lnSpc>
                <a:spcPct val="150000"/>
              </a:lnSpc>
            </a:pP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</a:rPr>
              <a:t>GreenFact. (2015). </a:t>
            </a:r>
            <a:r>
              <a:rPr lang="en-US" sz="1400" i="1">
                <a:solidFill>
                  <a:srgbClr val="FFFFFF"/>
                </a:solidFill>
                <a:latin typeface="Arial" pitchFamily="34"/>
                <a:cs typeface="Arial" pitchFamily="34"/>
              </a:rPr>
              <a:t>Evaluating effectiveness and safety of acupuncture.</a:t>
            </a:r>
            <a:r>
              <a:rPr lang="en-GB" sz="1400">
                <a:solidFill>
                  <a:srgbClr val="464646"/>
                </a:solidFill>
                <a:latin typeface="Arial" pitchFamily="34"/>
                <a:cs typeface="Arial" pitchFamily="34"/>
              </a:rPr>
              <a:t> </a:t>
            </a:r>
            <a:r>
              <a:rPr lang="en-GB" sz="1400">
                <a:latin typeface="Arial" pitchFamily="34"/>
                <a:cs typeface="Arial" pitchFamily="34"/>
                <a:hlinkClick r:id="rId7"/>
              </a:rPr>
              <a:t>https://www.greenfacts.org/en/acupuncture/index.htm#1</a:t>
            </a:r>
            <a:r>
              <a:rPr lang="en-GB" sz="1400">
                <a:latin typeface="Arial" pitchFamily="34"/>
                <a:cs typeface="Arial" pitchFamily="34"/>
              </a:rPr>
              <a:t> </a:t>
            </a:r>
          </a:p>
          <a:p>
            <a:pPr marL="36896" lvl="0" indent="0">
              <a:lnSpc>
                <a:spcPct val="150000"/>
              </a:lnSpc>
              <a:buNone/>
            </a:pP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</a:rPr>
              <a:t>[Accessed on: 20 February 2021]</a:t>
            </a:r>
            <a:endParaRPr lang="en-GB" sz="1400">
              <a:latin typeface="Arial" pitchFamily="34"/>
              <a:cs typeface="Arial" pitchFamily="34"/>
            </a:endParaRPr>
          </a:p>
          <a:p>
            <a:pPr lvl="0">
              <a:lnSpc>
                <a:spcPct val="150000"/>
              </a:lnSpc>
            </a:pPr>
            <a:r>
              <a:rPr lang="en-GB" sz="1400">
                <a:latin typeface="Arial" pitchFamily="34"/>
                <a:cs typeface="Arial" pitchFamily="34"/>
              </a:rPr>
              <a:t>Hawkes,N. (2016). </a:t>
            </a:r>
            <a:r>
              <a:rPr lang="en-GB" sz="1400" i="1">
                <a:latin typeface="Arial" pitchFamily="34"/>
                <a:cs typeface="Arial" pitchFamily="34"/>
              </a:rPr>
              <a:t>How acupuncture works- from a Western perspective. </a:t>
            </a:r>
            <a:r>
              <a:rPr lang="en-GB" sz="1400">
                <a:latin typeface="Arial" pitchFamily="34"/>
                <a:cs typeface="Arial" pitchFamily="34"/>
                <a:hlinkClick r:id="rId8"/>
              </a:rPr>
              <a:t>nikkihawes.com/how-acupuncture-work/</a:t>
            </a:r>
            <a:r>
              <a:rPr lang="en-GB" sz="1400">
                <a:latin typeface="Arial" pitchFamily="34"/>
                <a:cs typeface="Arial" pitchFamily="34"/>
              </a:rPr>
              <a:t> </a:t>
            </a:r>
          </a:p>
          <a:p>
            <a:pPr marL="36896" lvl="0" indent="0">
              <a:lnSpc>
                <a:spcPct val="150000"/>
              </a:lnSpc>
              <a:buNone/>
            </a:pPr>
            <a:r>
              <a:rPr lang="en-GB" sz="1400">
                <a:latin typeface="Arial" pitchFamily="34"/>
                <a:cs typeface="Arial" pitchFamily="34"/>
              </a:rPr>
              <a:t> </a:t>
            </a: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</a:rPr>
              <a:t>[Accessed on: 20 February 2021]</a:t>
            </a:r>
            <a:endParaRPr lang="en-GB" sz="1400">
              <a:latin typeface="Arial" pitchFamily="34"/>
              <a:cs typeface="Arial" pitchFamily="34"/>
            </a:endParaRPr>
          </a:p>
          <a:p>
            <a:pPr lvl="0">
              <a:lnSpc>
                <a:spcPct val="150000"/>
              </a:lnSpc>
            </a:pPr>
            <a:r>
              <a:rPr lang="en-GB" sz="1400">
                <a:latin typeface="Arial" pitchFamily="34"/>
                <a:cs typeface="Arial" pitchFamily="34"/>
              </a:rPr>
              <a:t>Miller, B.(2020) Green Garage. </a:t>
            </a:r>
            <a:r>
              <a:rPr lang="en-GB" sz="1400" i="1">
                <a:solidFill>
                  <a:srgbClr val="F2F2F2"/>
                </a:solidFill>
                <a:latin typeface="Arial" pitchFamily="34"/>
                <a:cs typeface="Arial" pitchFamily="34"/>
              </a:rPr>
              <a:t>12 Pros and Cons of Acupuncture</a:t>
            </a:r>
            <a:r>
              <a:rPr lang="en-GB" sz="1400">
                <a:solidFill>
                  <a:srgbClr val="F2F2F2"/>
                </a:solidFill>
                <a:latin typeface="Arial" pitchFamily="34"/>
                <a:cs typeface="Arial" pitchFamily="34"/>
              </a:rPr>
              <a:t>. </a:t>
            </a:r>
            <a:r>
              <a:rPr lang="en-GB" sz="1400">
                <a:latin typeface="Arial" pitchFamily="34"/>
                <a:cs typeface="Arial" pitchFamily="34"/>
                <a:hlinkClick r:id="rId9"/>
              </a:rPr>
              <a:t>https://greengarageblog.org/12-pros-and-cons-of-acupuncture</a:t>
            </a:r>
            <a:r>
              <a:rPr lang="en-GB" sz="1400">
                <a:latin typeface="Arial" pitchFamily="34"/>
                <a:cs typeface="Arial" pitchFamily="34"/>
              </a:rPr>
              <a:t> </a:t>
            </a:r>
          </a:p>
          <a:p>
            <a:pPr marL="36896" lvl="0" indent="0">
              <a:lnSpc>
                <a:spcPct val="150000"/>
              </a:lnSpc>
              <a:buNone/>
            </a:pPr>
            <a:r>
              <a:rPr lang="en-GB" sz="1400">
                <a:latin typeface="Arial" pitchFamily="34"/>
                <a:cs typeface="Arial" pitchFamily="34"/>
              </a:rPr>
              <a:t>[Accessed on: 05 February 2021]</a:t>
            </a:r>
            <a:br>
              <a:rPr lang="en-GB" sz="1200" b="1">
                <a:latin typeface="Arial" pitchFamily="34"/>
                <a:cs typeface="Arial" pitchFamily="34"/>
              </a:rPr>
            </a:br>
            <a:endParaRPr lang="en-GB" sz="1200" b="1">
              <a:latin typeface="Arial" pitchFamily="34"/>
              <a:cs typeface="Arial" pitchFamily="34"/>
            </a:endParaRPr>
          </a:p>
          <a:p>
            <a:pPr lvl="0">
              <a:lnSpc>
                <a:spcPct val="80000"/>
              </a:lnSpc>
            </a:pPr>
            <a:endParaRPr lang="en-GB" sz="7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F383CF0-E655-4A7F-ABED-F24ACA70DEC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48360" y="180621"/>
            <a:ext cx="11706578" cy="6445953"/>
          </a:xfrm>
        </p:spPr>
        <p:txBody>
          <a:bodyPr/>
          <a:lstStyle/>
          <a:p>
            <a:pPr lvl="0">
              <a:lnSpc>
                <a:spcPct val="140000"/>
              </a:lnSpc>
            </a:pPr>
            <a:r>
              <a:rPr lang="en-US" sz="1400">
                <a:latin typeface="Arial" pitchFamily="34"/>
                <a:cs typeface="Arial" pitchFamily="34"/>
              </a:rPr>
              <a:t>Napadow, V., Ahn, A,  Longhurt, J., Lao, L., </a:t>
            </a:r>
            <a:r>
              <a:rPr lang="en-GB" sz="1200">
                <a:solidFill>
                  <a:srgbClr val="FFFFFF"/>
                </a:solidFill>
                <a:latin typeface="Arial" pitchFamily="34"/>
                <a:cs typeface="Arial" pitchFamily="34"/>
              </a:rPr>
              <a:t>et al</a:t>
            </a: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</a:rPr>
              <a:t>,</a:t>
            </a:r>
            <a:r>
              <a:rPr lang="en-US" sz="1400">
                <a:latin typeface="Arial" pitchFamily="34"/>
                <a:cs typeface="Arial" pitchFamily="34"/>
              </a:rPr>
              <a:t> (2008). The status and future of acupuncture mechanism research. </a:t>
            </a:r>
            <a:r>
              <a:rPr lang="en-US" sz="1400" i="1">
                <a:latin typeface="Arial" pitchFamily="34"/>
                <a:cs typeface="Arial" pitchFamily="34"/>
              </a:rPr>
              <a:t>J Altern Complement Med. 14 (7), 861-869.</a:t>
            </a:r>
            <a:endParaRPr lang="en-US" sz="1400">
              <a:latin typeface="Arial" pitchFamily="34"/>
              <a:cs typeface="Arial" pitchFamily="34"/>
            </a:endParaRPr>
          </a:p>
          <a:p>
            <a:pPr marL="36896" lvl="0" indent="0">
              <a:lnSpc>
                <a:spcPct val="140000"/>
              </a:lnSpc>
              <a:buNone/>
            </a:pPr>
            <a:endParaRPr lang="en-US" sz="1400">
              <a:latin typeface="Arial" pitchFamily="34"/>
              <a:cs typeface="Arial" pitchFamily="34"/>
            </a:endParaRPr>
          </a:p>
          <a:p>
            <a:pPr lvl="0">
              <a:lnSpc>
                <a:spcPct val="140000"/>
              </a:lnSpc>
            </a:pPr>
            <a:r>
              <a:rPr lang="en-US" sz="1400">
                <a:latin typeface="Arial" pitchFamily="34"/>
                <a:cs typeface="Arial" pitchFamily="34"/>
              </a:rPr>
              <a:t>Sullivan, D., (2021). </a:t>
            </a:r>
            <a:r>
              <a:rPr lang="en-US" sz="1400" i="1">
                <a:latin typeface="Arial" pitchFamily="34"/>
                <a:cs typeface="Arial" pitchFamily="34"/>
              </a:rPr>
              <a:t>Acupuncture: How It Works, Benefits, and Results for Pain</a:t>
            </a:r>
            <a:r>
              <a:rPr lang="en-US" sz="1400">
                <a:latin typeface="Arial" pitchFamily="34"/>
                <a:cs typeface="Arial" pitchFamily="34"/>
              </a:rPr>
              <a:t>. Healthline.  </a:t>
            </a:r>
            <a:r>
              <a:rPr lang="en-US" sz="1400">
                <a:latin typeface="Arial" pitchFamily="34"/>
                <a:cs typeface="Arial" pitchFamily="34"/>
                <a:hlinkClick r:id="rId2"/>
              </a:rPr>
              <a:t>https://www.healthline.com/health/acupuncture-how-does-it-work-scientifically#TOC_TITLE_HDR_1</a:t>
            </a:r>
            <a:r>
              <a:rPr lang="en-US" sz="1400">
                <a:latin typeface="Arial" pitchFamily="34"/>
                <a:cs typeface="Arial" pitchFamily="34"/>
              </a:rPr>
              <a:t> [Accessed 7 February 2021].</a:t>
            </a:r>
          </a:p>
          <a:p>
            <a:pPr lvl="0">
              <a:lnSpc>
                <a:spcPct val="140000"/>
              </a:lnSpc>
            </a:pPr>
            <a:endParaRPr lang="en-US" sz="1400">
              <a:latin typeface="Arial" pitchFamily="34"/>
              <a:cs typeface="Arial" pitchFamily="34"/>
            </a:endParaRPr>
          </a:p>
          <a:p>
            <a:pPr lvl="0">
              <a:lnSpc>
                <a:spcPct val="140000"/>
              </a:lnSpc>
            </a:pPr>
            <a:r>
              <a:rPr lang="en-GB" sz="1400">
                <a:latin typeface="Arial" pitchFamily="34"/>
                <a:cs typeface="Arial" pitchFamily="34"/>
              </a:rPr>
              <a:t>Vanecek ,N. (2020). EastWest acupuncture. </a:t>
            </a:r>
            <a:r>
              <a:rPr lang="en-GB" sz="1400" i="1">
                <a:solidFill>
                  <a:srgbClr val="F2F2F2"/>
                </a:solidFill>
                <a:latin typeface="Arial" pitchFamily="34"/>
                <a:cs typeface="Arial" pitchFamily="34"/>
              </a:rPr>
              <a:t>OK, lets talk COVID &amp; Chinese Medicine. </a:t>
            </a:r>
            <a:r>
              <a:rPr lang="en-GB" sz="1400" i="1">
                <a:solidFill>
                  <a:srgbClr val="393939"/>
                </a:solidFill>
                <a:latin typeface="Arial" pitchFamily="34"/>
                <a:cs typeface="Arial" pitchFamily="34"/>
                <a:hlinkClick r:id="rId3"/>
              </a:rPr>
              <a:t>https://eastwest-acu.com/ok-lets-talk-covid-chinese-medicine/</a:t>
            </a:r>
            <a:r>
              <a:rPr lang="en-GB" sz="1400" i="1">
                <a:solidFill>
                  <a:srgbClr val="393939"/>
                </a:solidFill>
                <a:latin typeface="Arial" pitchFamily="34"/>
                <a:cs typeface="Arial" pitchFamily="34"/>
              </a:rPr>
              <a:t> </a:t>
            </a:r>
            <a:r>
              <a:rPr lang="en-GB" sz="1400">
                <a:latin typeface="Arial" pitchFamily="34"/>
                <a:cs typeface="Arial" pitchFamily="34"/>
              </a:rPr>
              <a:t>[Accessed on: 05 February 2021]</a:t>
            </a:r>
          </a:p>
          <a:p>
            <a:pPr marL="36896" lvl="0" indent="0">
              <a:lnSpc>
                <a:spcPct val="140000"/>
              </a:lnSpc>
              <a:buNone/>
            </a:pPr>
            <a:endParaRPr lang="en-GB" sz="1400">
              <a:latin typeface="Arial" pitchFamily="34"/>
              <a:cs typeface="Arial" pitchFamily="34"/>
            </a:endParaRPr>
          </a:p>
          <a:p>
            <a:pPr lvl="0">
              <a:lnSpc>
                <a:spcPct val="140000"/>
              </a:lnSpc>
            </a:pP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</a:rPr>
              <a:t>White, A. (2017). </a:t>
            </a:r>
            <a:r>
              <a:rPr lang="en-US" sz="1400" i="1">
                <a:solidFill>
                  <a:srgbClr val="FFFFFF"/>
                </a:solidFill>
                <a:latin typeface="Arial" pitchFamily="34"/>
                <a:cs typeface="Arial" pitchFamily="34"/>
              </a:rPr>
              <a:t>Acupuncture for Back Pain: Does it Work?</a:t>
            </a: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</a:rPr>
              <a:t> [online] Healthline.  </a:t>
            </a: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  <a:hlinkClick r:id="rId4"/>
              </a:rPr>
              <a:t>https://www.healthline.com/health/acupuncture-for-back-pain#benefits</a:t>
            </a: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</a:rPr>
              <a:t>  [Accessed 15 February 2021].    </a:t>
            </a:r>
          </a:p>
          <a:p>
            <a:pPr lvl="0">
              <a:lnSpc>
                <a:spcPct val="140000"/>
              </a:lnSpc>
            </a:pPr>
            <a:endParaRPr lang="en-US" sz="1400">
              <a:solidFill>
                <a:srgbClr val="FFFFFF"/>
              </a:solidFill>
              <a:latin typeface="Arial" pitchFamily="34"/>
              <a:cs typeface="Arial" pitchFamily="34"/>
            </a:endParaRPr>
          </a:p>
          <a:p>
            <a:pPr lvl="0">
              <a:lnSpc>
                <a:spcPct val="140000"/>
              </a:lnSpc>
            </a:pP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</a:rPr>
              <a:t>White, A, Ernest, E (2014).</a:t>
            </a:r>
            <a:r>
              <a:rPr lang="en-US" sz="1400" i="1">
                <a:solidFill>
                  <a:srgbClr val="FFFFFF"/>
                </a:solidFill>
                <a:latin typeface="Arial" pitchFamily="34"/>
                <a:cs typeface="Arial" pitchFamily="34"/>
              </a:rPr>
              <a:t> A  Brief History of Acupuncture. </a:t>
            </a:r>
            <a:r>
              <a:rPr lang="en-US" sz="1400">
                <a:latin typeface="Arial" pitchFamily="34"/>
                <a:cs typeface="Arial" pitchFamily="34"/>
                <a:hlinkClick r:id="rId5"/>
              </a:rPr>
              <a:t>https://doi.org/10.1093/rheumatology/keg005</a:t>
            </a:r>
            <a:r>
              <a:rPr lang="en-US" sz="1400">
                <a:solidFill>
                  <a:srgbClr val="FFFFFF"/>
                </a:solidFill>
                <a:latin typeface="Arial" pitchFamily="34"/>
                <a:cs typeface="Arial" pitchFamily="34"/>
              </a:rPr>
              <a:t>  [Accessed 18 February 2021].</a:t>
            </a:r>
            <a:br>
              <a:rPr lang="en-US" sz="1400">
                <a:latin typeface="Arial" pitchFamily="34"/>
                <a:cs typeface="Arial" pitchFamily="34"/>
              </a:rPr>
            </a:br>
            <a:endParaRPr lang="en-US" sz="1400">
              <a:latin typeface="Arial" pitchFamily="34"/>
              <a:cs typeface="Arial" pitchFamily="34"/>
            </a:endParaRPr>
          </a:p>
          <a:p>
            <a:pPr lvl="0">
              <a:lnSpc>
                <a:spcPct val="140000"/>
              </a:lnSpc>
            </a:pPr>
            <a:r>
              <a:rPr lang="en-GB" sz="1400">
                <a:latin typeface="Arial" pitchFamily="34"/>
                <a:cs typeface="Arial" pitchFamily="34"/>
              </a:rPr>
              <a:t>Zanardi, P. (2004) Spine-health. </a:t>
            </a:r>
            <a:r>
              <a:rPr lang="en-GB" sz="1400" i="1">
                <a:latin typeface="Arial" pitchFamily="34"/>
                <a:cs typeface="Arial" pitchFamily="34"/>
              </a:rPr>
              <a:t>Acupuncture considerations. </a:t>
            </a:r>
            <a:r>
              <a:rPr lang="en-GB" sz="1400">
                <a:latin typeface="Arial" pitchFamily="34"/>
                <a:cs typeface="Arial" pitchFamily="34"/>
                <a:hlinkClick r:id="rId6"/>
              </a:rPr>
              <a:t>https://www.spine-health.com/treatment/alternative-care/acupuncture-considerations</a:t>
            </a:r>
            <a:r>
              <a:rPr lang="en-GB" sz="1400">
                <a:latin typeface="Arial" pitchFamily="34"/>
                <a:cs typeface="Arial" pitchFamily="34"/>
              </a:rPr>
              <a:t>  [Accessed on: 05 February 2021]  </a:t>
            </a:r>
            <a:endParaRPr lang="en-US" sz="1400">
              <a:latin typeface="Arial" pitchFamily="34"/>
              <a:cs typeface="Arial" pitchFamily="34"/>
            </a:endParaRPr>
          </a:p>
          <a:p>
            <a:pPr lvl="0">
              <a:lnSpc>
                <a:spcPct val="90000"/>
              </a:lnSpc>
            </a:pPr>
            <a:endParaRPr lang="en-GB" sz="1200"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48DECE4-FD35-49F1-AFE1-2347C20FBE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Box 4">
            <a:extLst>
              <a:ext uri="{FF2B5EF4-FFF2-40B4-BE49-F238E27FC236}">
                <a16:creationId xmlns:a16="http://schemas.microsoft.com/office/drawing/2014/main" id="{91797BA1-BDC7-4176-8282-AFF647A36C3D}"/>
              </a:ext>
            </a:extLst>
          </p:cNvPr>
          <p:cNvSpPr txBox="1"/>
          <p:nvPr/>
        </p:nvSpPr>
        <p:spPr>
          <a:xfrm>
            <a:off x="273131" y="225628"/>
            <a:ext cx="3491343" cy="121000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400" b="1" i="0" u="none" strike="noStrike" kern="1200" cap="none" spc="0" baseline="0">
                <a:solidFill>
                  <a:srgbClr val="F2F2F2"/>
                </a:solidFill>
                <a:uFillTx/>
                <a:latin typeface="Calisto MT"/>
              </a:rPr>
              <a:t>Thank you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3797877A-5353-485B-9B46-97315668CA3D}"/>
              </a:ext>
            </a:extLst>
          </p:cNvPr>
          <p:cNvSpPr txBox="1"/>
          <p:nvPr/>
        </p:nvSpPr>
        <p:spPr>
          <a:xfrm>
            <a:off x="9480627" y="3143057"/>
            <a:ext cx="271136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1" u="none" strike="noStrike" kern="1200" cap="none" spc="0" baseline="0">
                <a:solidFill>
                  <a:srgbClr val="FFFFFF"/>
                </a:solidFill>
                <a:uFillTx/>
                <a:latin typeface="Arial"/>
              </a:rPr>
              <a:t>(</a:t>
            </a:r>
            <a:r>
              <a:rPr lang="en-GB" sz="1800" b="0" i="1" u="none" strike="noStrike" kern="1200" cap="none" spc="0" baseline="0">
                <a:solidFill>
                  <a:srgbClr val="FFFFFF"/>
                </a:solidFill>
                <a:uFillTx/>
                <a:latin typeface="Arial"/>
                <a:cs typeface="Arial"/>
              </a:rPr>
              <a:t>Vanecek ,N. 2020) 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TM04033929%5b%5bfn=Slate%5d%5d</Template>
  <TotalTime>7845</TotalTime>
  <Words>1118</Words>
  <Application>Microsoft Office PowerPoint</Application>
  <PresentationFormat>Widescreen</PresentationFormat>
  <Paragraphs>134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Calisto MT</vt:lpstr>
      <vt:lpstr>Times New Roman</vt:lpstr>
      <vt:lpstr>Wingdings 2</vt:lpstr>
      <vt:lpstr>Slate</vt:lpstr>
      <vt:lpstr>PowerPoint Presentation</vt:lpstr>
      <vt:lpstr>PowerPoint Presentation</vt:lpstr>
      <vt:lpstr>Introduction</vt:lpstr>
      <vt:lpstr>History </vt:lpstr>
      <vt:lpstr>Benefits  </vt:lpstr>
      <vt:lpstr>PowerPoint Presentation</vt:lpstr>
      <vt:lpstr>Benefits  </vt:lpstr>
      <vt:lpstr>PowerPoint Presentation</vt:lpstr>
      <vt:lpstr>PowerPoint Presentation</vt:lpstr>
      <vt:lpstr>PowerPoint Presentation</vt:lpstr>
      <vt:lpstr>PowerPoint Presentation</vt:lpstr>
      <vt:lpstr>Conclusion</vt:lpstr>
      <vt:lpstr>Quiz</vt:lpstr>
      <vt:lpstr>References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Shamarlah Benjamin  Nadine Gayle  Mehrun Ayub </dc:title>
  <dc:creator>Shamarlah Benjamin</dc:creator>
  <cp:lastModifiedBy>Stevie Davidson</cp:lastModifiedBy>
  <cp:revision>52</cp:revision>
  <dcterms:created xsi:type="dcterms:W3CDTF">2021-02-05T12:45:31Z</dcterms:created>
  <dcterms:modified xsi:type="dcterms:W3CDTF">2021-02-26T13:00:34Z</dcterms:modified>
</cp:coreProperties>
</file>