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18288000" cy="10287000"/>
  <p:notesSz cx="6858000" cy="9144000"/>
  <p:embeddedFontLst>
    <p:embeddedFont>
      <p:font typeface="Bitter" panose="02000000000000000000" pitchFamily="2" charset="77"/>
      <p:regular r:id="rId16"/>
    </p:embeddedFont>
    <p:embeddedFont>
      <p:font typeface="Bitter Bold" panose="02000000000000000000" pitchFamily="2" charset="0"/>
      <p:regular r:id="rId17"/>
    </p:embeddedFont>
    <p:embeddedFont>
      <p:font typeface="Handelson Six" pitchFamily="2" charset="0"/>
      <p:regular r:id="rId18"/>
    </p:embeddedFont>
    <p:embeddedFont>
      <p:font typeface="Lumios Marker" pitchFamily="2" charset="77"/>
      <p:regular r:id="rId19"/>
    </p:embeddedFont>
    <p:embeddedFont>
      <p:font typeface="Ossem Rust" pitchFamily="2" charset="77"/>
      <p:regular r:id="rId20"/>
    </p:embeddedFont>
    <p:embeddedFont>
      <p:font typeface="Poppins" pitchFamily="2" charset="77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3.fntdata"/><Relationship Id="rId3" Type="http://schemas.openxmlformats.org/officeDocument/2006/relationships/slide" Target="slides/slide2.xml"/><Relationship Id="rId21" Type="http://schemas.openxmlformats.org/officeDocument/2006/relationships/font" Target="fonts/font6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2.fntdata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font" Target="fonts/font1.fntdata"/><Relationship Id="rId20" Type="http://schemas.openxmlformats.org/officeDocument/2006/relationships/font" Target="fonts/font5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4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9/17/26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4.svg"/><Relationship Id="rId4" Type="http://schemas.openxmlformats.org/officeDocument/2006/relationships/image" Target="../media/image3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sv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4.sv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svg"/><Relationship Id="rId5" Type="http://schemas.openxmlformats.org/officeDocument/2006/relationships/image" Target="../media/image2.svg"/><Relationship Id="rId4" Type="http://schemas.openxmlformats.org/officeDocument/2006/relationships/image" Target="../media/image4.sv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9.jpeg"/><Relationship Id="rId4" Type="http://schemas.openxmlformats.org/officeDocument/2006/relationships/image" Target="../media/image28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jpeg"/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svg"/><Relationship Id="rId5" Type="http://schemas.openxmlformats.org/officeDocument/2006/relationships/image" Target="../media/image2.sv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3" Type="http://schemas.openxmlformats.org/officeDocument/2006/relationships/image" Target="../media/image36.svg"/><Relationship Id="rId7" Type="http://schemas.openxmlformats.org/officeDocument/2006/relationships/image" Target="../media/image40.sv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svg"/><Relationship Id="rId5" Type="http://schemas.openxmlformats.org/officeDocument/2006/relationships/image" Target="../media/image38.svg"/><Relationship Id="rId4" Type="http://schemas.openxmlformats.org/officeDocument/2006/relationships/image" Target="../media/image37.sv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5438" r="-1788" b="-27005"/>
            </a:stretch>
          </a:blipFill>
        </p:spPr>
      </p:sp>
      <p:sp>
        <p:nvSpPr>
          <p:cNvPr id="3" name="Freeform 3"/>
          <p:cNvSpPr/>
          <p:nvPr/>
        </p:nvSpPr>
        <p:spPr>
          <a:xfrm rot="866527">
            <a:off x="-4406192" y="8938118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5" y="0"/>
                </a:lnTo>
                <a:lnTo>
                  <a:pt x="19724025" y="824823"/>
                </a:lnTo>
                <a:lnTo>
                  <a:pt x="0" y="8248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5778638" y="2603442"/>
            <a:ext cx="10838124" cy="4359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923"/>
              </a:lnSpc>
            </a:pPr>
            <a:r>
              <a:rPr lang="en-US" sz="14185">
                <a:solidFill>
                  <a:srgbClr val="FFFFFF"/>
                </a:solidFill>
                <a:latin typeface="Handelson Six"/>
                <a:ea typeface="Handelson Six"/>
                <a:cs typeface="Handelson Six"/>
                <a:sym typeface="Handelson Six"/>
              </a:rPr>
              <a:t>How is crime portrayed in the 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716415" y="5491207"/>
            <a:ext cx="9571585" cy="27067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8649"/>
              </a:lnSpc>
            </a:pPr>
            <a:r>
              <a:rPr lang="en-US" sz="24220">
                <a:solidFill>
                  <a:srgbClr val="FFFFFF"/>
                </a:solidFill>
                <a:latin typeface="Handelson Six"/>
                <a:ea typeface="Handelson Six"/>
                <a:cs typeface="Handelson Six"/>
                <a:sym typeface="Handelson Six"/>
              </a:rPr>
              <a:t>media</a:t>
            </a:r>
          </a:p>
        </p:txBody>
      </p:sp>
      <p:sp>
        <p:nvSpPr>
          <p:cNvPr id="6" name="Freeform 6"/>
          <p:cNvSpPr/>
          <p:nvPr/>
        </p:nvSpPr>
        <p:spPr>
          <a:xfrm rot="873426">
            <a:off x="2100405" y="549866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3"/>
                </a:lnTo>
                <a:lnTo>
                  <a:pt x="0" y="8248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1489445">
            <a:off x="9958591" y="1827526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3"/>
                </a:lnTo>
                <a:lnTo>
                  <a:pt x="0" y="8248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1941580">
            <a:off x="-9346852" y="8705554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3"/>
                </a:lnTo>
                <a:lnTo>
                  <a:pt x="0" y="8248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98327" flipH="1">
            <a:off x="1611406" y="1110669"/>
            <a:ext cx="4056771" cy="3975635"/>
          </a:xfrm>
          <a:custGeom>
            <a:avLst/>
            <a:gdLst/>
            <a:ahLst/>
            <a:cxnLst/>
            <a:rect l="l" t="t" r="r" b="b"/>
            <a:pathLst>
              <a:path w="4056771" h="3975635">
                <a:moveTo>
                  <a:pt x="4056770" y="0"/>
                </a:moveTo>
                <a:lnTo>
                  <a:pt x="0" y="0"/>
                </a:lnTo>
                <a:lnTo>
                  <a:pt x="0" y="3975635"/>
                </a:lnTo>
                <a:lnTo>
                  <a:pt x="4056770" y="3975635"/>
                </a:lnTo>
                <a:lnTo>
                  <a:pt x="405677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9487954" flipH="1">
            <a:off x="1460090" y="3052961"/>
            <a:ext cx="4056771" cy="3975635"/>
          </a:xfrm>
          <a:custGeom>
            <a:avLst/>
            <a:gdLst/>
            <a:ahLst/>
            <a:cxnLst/>
            <a:rect l="l" t="t" r="r" b="b"/>
            <a:pathLst>
              <a:path w="4056771" h="3975635">
                <a:moveTo>
                  <a:pt x="4056770" y="0"/>
                </a:moveTo>
                <a:lnTo>
                  <a:pt x="0" y="0"/>
                </a:lnTo>
                <a:lnTo>
                  <a:pt x="0" y="3975635"/>
                </a:lnTo>
                <a:lnTo>
                  <a:pt x="4056770" y="3975635"/>
                </a:lnTo>
                <a:lnTo>
                  <a:pt x="405677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2046468">
            <a:off x="5398477" y="870193"/>
            <a:ext cx="390162" cy="636134"/>
          </a:xfrm>
          <a:custGeom>
            <a:avLst/>
            <a:gdLst/>
            <a:ahLst/>
            <a:cxnLst/>
            <a:rect l="l" t="t" r="r" b="b"/>
            <a:pathLst>
              <a:path w="390162" h="636134">
                <a:moveTo>
                  <a:pt x="0" y="0"/>
                </a:moveTo>
                <a:lnTo>
                  <a:pt x="390163" y="0"/>
                </a:lnTo>
                <a:lnTo>
                  <a:pt x="390163" y="636134"/>
                </a:lnTo>
                <a:lnTo>
                  <a:pt x="0" y="6361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-2351283">
            <a:off x="1022751" y="3614773"/>
            <a:ext cx="390162" cy="636134"/>
          </a:xfrm>
          <a:custGeom>
            <a:avLst/>
            <a:gdLst/>
            <a:ahLst/>
            <a:cxnLst/>
            <a:rect l="l" t="t" r="r" b="b"/>
            <a:pathLst>
              <a:path w="390162" h="636134">
                <a:moveTo>
                  <a:pt x="0" y="0"/>
                </a:moveTo>
                <a:lnTo>
                  <a:pt x="390162" y="0"/>
                </a:lnTo>
                <a:lnTo>
                  <a:pt x="390162" y="636134"/>
                </a:lnTo>
                <a:lnTo>
                  <a:pt x="0" y="63613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3742967">
            <a:off x="1532376" y="1660448"/>
            <a:ext cx="3912197" cy="4597975"/>
          </a:xfrm>
          <a:custGeom>
            <a:avLst/>
            <a:gdLst/>
            <a:ahLst/>
            <a:cxnLst/>
            <a:rect l="l" t="t" r="r" b="b"/>
            <a:pathLst>
              <a:path w="3912197" h="4597975">
                <a:moveTo>
                  <a:pt x="0" y="0"/>
                </a:moveTo>
                <a:lnTo>
                  <a:pt x="3912198" y="0"/>
                </a:lnTo>
                <a:lnTo>
                  <a:pt x="3912198" y="4597975"/>
                </a:lnTo>
                <a:lnTo>
                  <a:pt x="0" y="4597975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4" name="TextBox 14"/>
          <p:cNvSpPr txBox="1"/>
          <p:nvPr/>
        </p:nvSpPr>
        <p:spPr>
          <a:xfrm>
            <a:off x="10295780" y="8580406"/>
            <a:ext cx="7141545" cy="13843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78"/>
              </a:lnSpc>
              <a:spcBef>
                <a:spcPct val="0"/>
              </a:spcBef>
            </a:pPr>
            <a:r>
              <a:rPr lang="en-US" sz="3440" u="none" strike="noStrike">
                <a:solidFill>
                  <a:srgbClr val="FFDE59"/>
                </a:solidFill>
                <a:latin typeface="Poppins"/>
                <a:ea typeface="Poppins"/>
                <a:cs typeface="Poppins"/>
                <a:sym typeface="Poppins"/>
              </a:rPr>
              <a:t>TRIGGER WARNING: DICSUSSING CRIMES IN THE MEDIA/ CRIMES IN OUR AREA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011" t="-516" r="-2323" b="-27800"/>
            </a:stretch>
          </a:blipFill>
        </p:spPr>
      </p:sp>
      <p:sp>
        <p:nvSpPr>
          <p:cNvPr id="3" name="Freeform 3"/>
          <p:cNvSpPr/>
          <p:nvPr/>
        </p:nvSpPr>
        <p:spPr>
          <a:xfrm rot="98327" flipH="1">
            <a:off x="12581869" y="1735052"/>
            <a:ext cx="4198776" cy="4114800"/>
          </a:xfrm>
          <a:custGeom>
            <a:avLst/>
            <a:gdLst/>
            <a:ahLst/>
            <a:cxnLst/>
            <a:rect l="l" t="t" r="r" b="b"/>
            <a:pathLst>
              <a:path w="4198776" h="4114800">
                <a:moveTo>
                  <a:pt x="4198776" y="0"/>
                </a:moveTo>
                <a:lnTo>
                  <a:pt x="0" y="0"/>
                </a:lnTo>
                <a:lnTo>
                  <a:pt x="0" y="4114800"/>
                </a:lnTo>
                <a:lnTo>
                  <a:pt x="4198776" y="4114800"/>
                </a:lnTo>
                <a:lnTo>
                  <a:pt x="4198776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697464" flipH="1">
            <a:off x="11826580" y="4050126"/>
            <a:ext cx="4198776" cy="4114800"/>
          </a:xfrm>
          <a:custGeom>
            <a:avLst/>
            <a:gdLst/>
            <a:ahLst/>
            <a:cxnLst/>
            <a:rect l="l" t="t" r="r" b="b"/>
            <a:pathLst>
              <a:path w="4198776" h="4114800">
                <a:moveTo>
                  <a:pt x="4198775" y="0"/>
                </a:moveTo>
                <a:lnTo>
                  <a:pt x="0" y="0"/>
                </a:lnTo>
                <a:lnTo>
                  <a:pt x="0" y="4114800"/>
                </a:lnTo>
                <a:lnTo>
                  <a:pt x="4198775" y="4114800"/>
                </a:lnTo>
                <a:lnTo>
                  <a:pt x="4198775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2046468">
            <a:off x="16501505" y="1486159"/>
            <a:ext cx="403820" cy="658402"/>
          </a:xfrm>
          <a:custGeom>
            <a:avLst/>
            <a:gdLst/>
            <a:ahLst/>
            <a:cxnLst/>
            <a:rect l="l" t="t" r="r" b="b"/>
            <a:pathLst>
              <a:path w="403820" h="658402">
                <a:moveTo>
                  <a:pt x="0" y="0"/>
                </a:moveTo>
                <a:lnTo>
                  <a:pt x="403820" y="0"/>
                </a:lnTo>
                <a:lnTo>
                  <a:pt x="403820" y="658402"/>
                </a:lnTo>
                <a:lnTo>
                  <a:pt x="0" y="65840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2856948">
            <a:off x="15172335" y="3425962"/>
            <a:ext cx="403820" cy="658402"/>
          </a:xfrm>
          <a:custGeom>
            <a:avLst/>
            <a:gdLst/>
            <a:ahLst/>
            <a:cxnLst/>
            <a:rect l="l" t="t" r="r" b="b"/>
            <a:pathLst>
              <a:path w="403820" h="658402">
                <a:moveTo>
                  <a:pt x="0" y="0"/>
                </a:moveTo>
                <a:lnTo>
                  <a:pt x="403820" y="0"/>
                </a:lnTo>
                <a:lnTo>
                  <a:pt x="403820" y="658401"/>
                </a:lnTo>
                <a:lnTo>
                  <a:pt x="0" y="658401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1163889">
            <a:off x="12930713" y="5003673"/>
            <a:ext cx="3501087" cy="4114800"/>
          </a:xfrm>
          <a:custGeom>
            <a:avLst/>
            <a:gdLst/>
            <a:ahLst/>
            <a:cxnLst/>
            <a:rect l="l" t="t" r="r" b="b"/>
            <a:pathLst>
              <a:path w="3501087" h="4114800">
                <a:moveTo>
                  <a:pt x="0" y="0"/>
                </a:moveTo>
                <a:lnTo>
                  <a:pt x="3501087" y="0"/>
                </a:lnTo>
                <a:lnTo>
                  <a:pt x="350108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028700" y="956691"/>
            <a:ext cx="12081452" cy="124446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757"/>
              </a:lnSpc>
            </a:pPr>
            <a:r>
              <a:rPr lang="en-US" sz="8269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aims &amp; Learning objectives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224838" y="6440559"/>
            <a:ext cx="9590108" cy="321830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76"/>
              </a:lnSpc>
            </a:pPr>
            <a:r>
              <a:rPr lang="en-US" sz="4302">
                <a:solidFill>
                  <a:srgbClr val="000000"/>
                </a:solidFill>
                <a:latin typeface="Ossem Rust"/>
                <a:ea typeface="Ossem Rust"/>
                <a:cs typeface="Ossem Rust"/>
                <a:sym typeface="Ossem Rust"/>
              </a:rPr>
              <a:t>Show how different forms of media portray fictional and factual representations of crime, using relevant examples.</a:t>
            </a:r>
          </a:p>
          <a:p>
            <a:pPr algn="l">
              <a:lnSpc>
                <a:spcPts val="5076"/>
              </a:lnSpc>
              <a:spcBef>
                <a:spcPct val="0"/>
              </a:spcBef>
            </a:pPr>
            <a:endParaRPr lang="en-US" sz="4302">
              <a:solidFill>
                <a:srgbClr val="000000"/>
              </a:solidFill>
              <a:latin typeface="Ossem Rust"/>
              <a:ea typeface="Ossem Rust"/>
              <a:cs typeface="Ossem Rust"/>
              <a:sym typeface="Ossem Rust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224838" y="3320864"/>
            <a:ext cx="8509012" cy="2786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85"/>
              </a:lnSpc>
              <a:spcBef>
                <a:spcPct val="0"/>
              </a:spcBef>
            </a:pPr>
            <a:r>
              <a:rPr lang="en-US" sz="4216">
                <a:solidFill>
                  <a:srgbClr val="000000"/>
                </a:solidFill>
                <a:latin typeface="Ossem Rust"/>
                <a:ea typeface="Ossem Rust"/>
                <a:cs typeface="Ossem Rust"/>
                <a:sym typeface="Ossem Rust"/>
              </a:rPr>
              <a:t>To develop an awareness around how different forms of media shape perceptions and representations of crime.</a:t>
            </a:r>
          </a:p>
          <a:p>
            <a:pPr algn="l">
              <a:lnSpc>
                <a:spcPts val="4385"/>
              </a:lnSpc>
              <a:spcBef>
                <a:spcPct val="0"/>
              </a:spcBef>
            </a:pPr>
            <a:endParaRPr lang="en-US" sz="4216">
              <a:solidFill>
                <a:srgbClr val="000000"/>
              </a:solidFill>
              <a:latin typeface="Ossem Rust"/>
              <a:ea typeface="Ossem Rust"/>
              <a:cs typeface="Ossem Rust"/>
              <a:sym typeface="Ossem Rust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224838" y="9391351"/>
            <a:ext cx="10222011" cy="59218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68"/>
              </a:lnSpc>
              <a:spcBef>
                <a:spcPct val="0"/>
              </a:spcBef>
            </a:pPr>
            <a:r>
              <a:rPr lang="en-US" sz="4296">
                <a:solidFill>
                  <a:srgbClr val="000000"/>
                </a:solidFill>
                <a:latin typeface="Ossem Rust"/>
                <a:ea typeface="Ossem Rust"/>
                <a:cs typeface="Ossem Rust"/>
                <a:sym typeface="Ossem Rust"/>
              </a:rPr>
              <a:t>Analyse how news headlines dramatize crime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224838" y="2706887"/>
            <a:ext cx="1297824" cy="67722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18"/>
              </a:lnSpc>
              <a:spcBef>
                <a:spcPct val="0"/>
              </a:spcBef>
            </a:pPr>
            <a:r>
              <a:rPr lang="en-US" sz="4922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Aims 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224838" y="5761982"/>
            <a:ext cx="2900850" cy="6785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128"/>
              </a:lnSpc>
              <a:spcBef>
                <a:spcPct val="0"/>
              </a:spcBef>
            </a:pPr>
            <a:r>
              <a:rPr lang="en-US" sz="4931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Objectives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011" t="-516" r="-2323" b="-27800"/>
            </a:stretch>
          </a:blipFill>
        </p:spPr>
      </p:sp>
      <p:sp>
        <p:nvSpPr>
          <p:cNvPr id="3" name="Freeform 3"/>
          <p:cNvSpPr/>
          <p:nvPr/>
        </p:nvSpPr>
        <p:spPr>
          <a:xfrm rot="-262195">
            <a:off x="1302662" y="1487772"/>
            <a:ext cx="7635029" cy="7482328"/>
          </a:xfrm>
          <a:custGeom>
            <a:avLst/>
            <a:gdLst/>
            <a:ahLst/>
            <a:cxnLst/>
            <a:rect l="l" t="t" r="r" b="b"/>
            <a:pathLst>
              <a:path w="7635029" h="7482328">
                <a:moveTo>
                  <a:pt x="0" y="0"/>
                </a:moveTo>
                <a:lnTo>
                  <a:pt x="7635029" y="0"/>
                </a:lnTo>
                <a:lnTo>
                  <a:pt x="7635029" y="7482328"/>
                </a:lnTo>
                <a:lnTo>
                  <a:pt x="0" y="748232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2174748">
            <a:off x="995600" y="1284332"/>
            <a:ext cx="685342" cy="1117406"/>
          </a:xfrm>
          <a:custGeom>
            <a:avLst/>
            <a:gdLst/>
            <a:ahLst/>
            <a:cxnLst/>
            <a:rect l="l" t="t" r="r" b="b"/>
            <a:pathLst>
              <a:path w="685342" h="1117406">
                <a:moveTo>
                  <a:pt x="0" y="0"/>
                </a:moveTo>
                <a:lnTo>
                  <a:pt x="685342" y="0"/>
                </a:lnTo>
                <a:lnTo>
                  <a:pt x="685342" y="1117406"/>
                </a:lnTo>
                <a:lnTo>
                  <a:pt x="0" y="111740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302708">
            <a:off x="2165217" y="3090741"/>
            <a:ext cx="5593876" cy="5255559"/>
          </a:xfrm>
          <a:custGeom>
            <a:avLst/>
            <a:gdLst/>
            <a:ahLst/>
            <a:cxnLst/>
            <a:rect l="l" t="t" r="r" b="b"/>
            <a:pathLst>
              <a:path w="5593876" h="5255559">
                <a:moveTo>
                  <a:pt x="0" y="0"/>
                </a:moveTo>
                <a:lnTo>
                  <a:pt x="5593876" y="0"/>
                </a:lnTo>
                <a:lnTo>
                  <a:pt x="5593876" y="5255559"/>
                </a:lnTo>
                <a:lnTo>
                  <a:pt x="0" y="5255559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t="-81219" b="-49539"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9211654" y="2178814"/>
            <a:ext cx="7353317" cy="39457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742"/>
              </a:lnSpc>
            </a:pPr>
            <a:r>
              <a:rPr lang="en-US" sz="5530" spc="132">
                <a:solidFill>
                  <a:srgbClr val="000000"/>
                </a:solidFill>
                <a:latin typeface="Bitter"/>
                <a:ea typeface="Bitter"/>
                <a:cs typeface="Bitter"/>
                <a:sym typeface="Bitter"/>
              </a:rPr>
              <a:t> </a:t>
            </a:r>
            <a:r>
              <a:rPr lang="en-US" sz="5530" b="1" spc="132">
                <a:solidFill>
                  <a:srgbClr val="000000"/>
                </a:solidFill>
                <a:latin typeface="Bitter Bold"/>
                <a:ea typeface="Bitter Bold"/>
                <a:cs typeface="Bitter Bold"/>
                <a:sym typeface="Bitter Bold"/>
              </a:rPr>
              <a:t>wordcloud</a:t>
            </a:r>
            <a:r>
              <a:rPr lang="en-US" sz="5530" spc="132">
                <a:solidFill>
                  <a:srgbClr val="000000"/>
                </a:solidFill>
                <a:latin typeface="Bitter"/>
                <a:ea typeface="Bitter"/>
                <a:cs typeface="Bitter"/>
                <a:sym typeface="Bitter"/>
              </a:rPr>
              <a:t>- what types of media are there that show crime?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011" t="-516" r="-2323" b="-27800"/>
            </a:stretch>
          </a:blipFill>
        </p:spPr>
      </p:sp>
      <p:sp>
        <p:nvSpPr>
          <p:cNvPr id="3" name="Freeform 3"/>
          <p:cNvSpPr/>
          <p:nvPr/>
        </p:nvSpPr>
        <p:spPr>
          <a:xfrm rot="986064">
            <a:off x="6075516" y="212523"/>
            <a:ext cx="3372538" cy="3305087"/>
          </a:xfrm>
          <a:custGeom>
            <a:avLst/>
            <a:gdLst/>
            <a:ahLst/>
            <a:cxnLst/>
            <a:rect l="l" t="t" r="r" b="b"/>
            <a:pathLst>
              <a:path w="3372538" h="3305087">
                <a:moveTo>
                  <a:pt x="0" y="0"/>
                </a:moveTo>
                <a:lnTo>
                  <a:pt x="3372538" y="0"/>
                </a:lnTo>
                <a:lnTo>
                  <a:pt x="3372538" y="3305087"/>
                </a:lnTo>
                <a:lnTo>
                  <a:pt x="0" y="33050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1031970">
            <a:off x="11502128" y="760053"/>
            <a:ext cx="3372538" cy="3305087"/>
          </a:xfrm>
          <a:custGeom>
            <a:avLst/>
            <a:gdLst/>
            <a:ahLst/>
            <a:cxnLst/>
            <a:rect l="l" t="t" r="r" b="b"/>
            <a:pathLst>
              <a:path w="3372538" h="3305087">
                <a:moveTo>
                  <a:pt x="0" y="0"/>
                </a:moveTo>
                <a:lnTo>
                  <a:pt x="3372538" y="0"/>
                </a:lnTo>
                <a:lnTo>
                  <a:pt x="3372538" y="3305087"/>
                </a:lnTo>
                <a:lnTo>
                  <a:pt x="0" y="33050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-1360223">
            <a:off x="8559546" y="7163102"/>
            <a:ext cx="3372538" cy="3305087"/>
          </a:xfrm>
          <a:custGeom>
            <a:avLst/>
            <a:gdLst/>
            <a:ahLst/>
            <a:cxnLst/>
            <a:rect l="l" t="t" r="r" b="b"/>
            <a:pathLst>
              <a:path w="3372538" h="3305087">
                <a:moveTo>
                  <a:pt x="0" y="0"/>
                </a:moveTo>
                <a:lnTo>
                  <a:pt x="3372538" y="0"/>
                </a:lnTo>
                <a:lnTo>
                  <a:pt x="3372538" y="3305087"/>
                </a:lnTo>
                <a:lnTo>
                  <a:pt x="0" y="33050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565184">
            <a:off x="13778615" y="6089451"/>
            <a:ext cx="3372538" cy="3305087"/>
          </a:xfrm>
          <a:custGeom>
            <a:avLst/>
            <a:gdLst/>
            <a:ahLst/>
            <a:cxnLst/>
            <a:rect l="l" t="t" r="r" b="b"/>
            <a:pathLst>
              <a:path w="3372538" h="3305087">
                <a:moveTo>
                  <a:pt x="0" y="0"/>
                </a:moveTo>
                <a:lnTo>
                  <a:pt x="3372538" y="0"/>
                </a:lnTo>
                <a:lnTo>
                  <a:pt x="3372538" y="3305088"/>
                </a:lnTo>
                <a:lnTo>
                  <a:pt x="0" y="3305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-887525">
            <a:off x="1241545" y="1148071"/>
            <a:ext cx="3372538" cy="3305087"/>
          </a:xfrm>
          <a:custGeom>
            <a:avLst/>
            <a:gdLst/>
            <a:ahLst/>
            <a:cxnLst/>
            <a:rect l="l" t="t" r="r" b="b"/>
            <a:pathLst>
              <a:path w="3372538" h="3305087">
                <a:moveTo>
                  <a:pt x="0" y="0"/>
                </a:moveTo>
                <a:lnTo>
                  <a:pt x="3372538" y="0"/>
                </a:lnTo>
                <a:lnTo>
                  <a:pt x="3372538" y="3305087"/>
                </a:lnTo>
                <a:lnTo>
                  <a:pt x="0" y="33050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2046468">
            <a:off x="1145885" y="1305998"/>
            <a:ext cx="315754" cy="514816"/>
          </a:xfrm>
          <a:custGeom>
            <a:avLst/>
            <a:gdLst/>
            <a:ahLst/>
            <a:cxnLst/>
            <a:rect l="l" t="t" r="r" b="b"/>
            <a:pathLst>
              <a:path w="315754" h="514816">
                <a:moveTo>
                  <a:pt x="0" y="0"/>
                </a:moveTo>
                <a:lnTo>
                  <a:pt x="315754" y="0"/>
                </a:lnTo>
                <a:lnTo>
                  <a:pt x="315754" y="514817"/>
                </a:lnTo>
                <a:lnTo>
                  <a:pt x="0" y="5148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 rot="2046468">
            <a:off x="12401713" y="320405"/>
            <a:ext cx="315754" cy="514816"/>
          </a:xfrm>
          <a:custGeom>
            <a:avLst/>
            <a:gdLst/>
            <a:ahLst/>
            <a:cxnLst/>
            <a:rect l="l" t="t" r="r" b="b"/>
            <a:pathLst>
              <a:path w="315754" h="514816">
                <a:moveTo>
                  <a:pt x="0" y="0"/>
                </a:moveTo>
                <a:lnTo>
                  <a:pt x="315754" y="0"/>
                </a:lnTo>
                <a:lnTo>
                  <a:pt x="315754" y="514817"/>
                </a:lnTo>
                <a:lnTo>
                  <a:pt x="0" y="5148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 rot="2046468">
            <a:off x="6879935" y="-152785"/>
            <a:ext cx="315754" cy="514816"/>
          </a:xfrm>
          <a:custGeom>
            <a:avLst/>
            <a:gdLst/>
            <a:ahLst/>
            <a:cxnLst/>
            <a:rect l="l" t="t" r="r" b="b"/>
            <a:pathLst>
              <a:path w="315754" h="514816">
                <a:moveTo>
                  <a:pt x="0" y="0"/>
                </a:moveTo>
                <a:lnTo>
                  <a:pt x="315754" y="0"/>
                </a:lnTo>
                <a:lnTo>
                  <a:pt x="315754" y="514816"/>
                </a:lnTo>
                <a:lnTo>
                  <a:pt x="0" y="514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 rot="2046468">
            <a:off x="8421258" y="7633140"/>
            <a:ext cx="315754" cy="514816"/>
          </a:xfrm>
          <a:custGeom>
            <a:avLst/>
            <a:gdLst/>
            <a:ahLst/>
            <a:cxnLst/>
            <a:rect l="l" t="t" r="r" b="b"/>
            <a:pathLst>
              <a:path w="315754" h="514816">
                <a:moveTo>
                  <a:pt x="0" y="0"/>
                </a:moveTo>
                <a:lnTo>
                  <a:pt x="315754" y="0"/>
                </a:lnTo>
                <a:lnTo>
                  <a:pt x="315754" y="514816"/>
                </a:lnTo>
                <a:lnTo>
                  <a:pt x="0" y="51481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 rot="2046468">
            <a:off x="14390712" y="5834888"/>
            <a:ext cx="315754" cy="514816"/>
          </a:xfrm>
          <a:custGeom>
            <a:avLst/>
            <a:gdLst/>
            <a:ahLst/>
            <a:cxnLst/>
            <a:rect l="l" t="t" r="r" b="b"/>
            <a:pathLst>
              <a:path w="315754" h="514816">
                <a:moveTo>
                  <a:pt x="0" y="0"/>
                </a:moveTo>
                <a:lnTo>
                  <a:pt x="315754" y="0"/>
                </a:lnTo>
                <a:lnTo>
                  <a:pt x="315754" y="514817"/>
                </a:lnTo>
                <a:lnTo>
                  <a:pt x="0" y="5148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rot="1489445">
            <a:off x="10242073" y="1486149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3"/>
                </a:lnTo>
                <a:lnTo>
                  <a:pt x="0" y="8248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rot="1280981">
            <a:off x="-10422729" y="8752920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3"/>
                </a:lnTo>
                <a:lnTo>
                  <a:pt x="0" y="8248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5" name="TextBox 15"/>
          <p:cNvSpPr txBox="1"/>
          <p:nvPr/>
        </p:nvSpPr>
        <p:spPr>
          <a:xfrm rot="674226">
            <a:off x="505788" y="2702637"/>
            <a:ext cx="4827346" cy="7974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058"/>
              </a:lnSpc>
            </a:pPr>
            <a:r>
              <a:rPr lang="en-US" sz="5825">
                <a:solidFill>
                  <a:srgbClr val="000000"/>
                </a:solidFill>
                <a:latin typeface="Lumios Marker"/>
                <a:ea typeface="Lumios Marker"/>
                <a:cs typeface="Lumios Marker"/>
                <a:sym typeface="Lumios Marker"/>
              </a:rPr>
              <a:t>NEWSPAPERS</a:t>
            </a:r>
          </a:p>
        </p:txBody>
      </p:sp>
      <p:sp>
        <p:nvSpPr>
          <p:cNvPr id="16" name="TextBox 16"/>
          <p:cNvSpPr txBox="1"/>
          <p:nvPr/>
        </p:nvSpPr>
        <p:spPr>
          <a:xfrm rot="212512">
            <a:off x="7273870" y="8256814"/>
            <a:ext cx="5547882" cy="8329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67"/>
              </a:lnSpc>
            </a:pPr>
            <a:r>
              <a:rPr lang="en-US" sz="6122">
                <a:solidFill>
                  <a:srgbClr val="000000"/>
                </a:solidFill>
                <a:latin typeface="Lumios Marker"/>
                <a:ea typeface="Lumios Marker"/>
                <a:cs typeface="Lumios Marker"/>
                <a:sym typeface="Lumios Marker"/>
              </a:rPr>
              <a:t>MUSIC</a:t>
            </a:r>
          </a:p>
        </p:txBody>
      </p:sp>
      <p:sp>
        <p:nvSpPr>
          <p:cNvPr id="17" name="Freeform 17"/>
          <p:cNvSpPr/>
          <p:nvPr/>
        </p:nvSpPr>
        <p:spPr>
          <a:xfrm rot="3803400">
            <a:off x="-77057" y="3592215"/>
            <a:ext cx="3311761" cy="3892286"/>
          </a:xfrm>
          <a:custGeom>
            <a:avLst/>
            <a:gdLst/>
            <a:ahLst/>
            <a:cxnLst/>
            <a:rect l="l" t="t" r="r" b="b"/>
            <a:pathLst>
              <a:path w="3311761" h="3892286">
                <a:moveTo>
                  <a:pt x="0" y="0"/>
                </a:moveTo>
                <a:lnTo>
                  <a:pt x="3311761" y="0"/>
                </a:lnTo>
                <a:lnTo>
                  <a:pt x="3311761" y="3892286"/>
                </a:lnTo>
                <a:lnTo>
                  <a:pt x="0" y="389228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18" name="Freeform 18"/>
          <p:cNvSpPr/>
          <p:nvPr/>
        </p:nvSpPr>
        <p:spPr>
          <a:xfrm rot="805338">
            <a:off x="2772729" y="6238004"/>
            <a:ext cx="3372538" cy="3305087"/>
          </a:xfrm>
          <a:custGeom>
            <a:avLst/>
            <a:gdLst/>
            <a:ahLst/>
            <a:cxnLst/>
            <a:rect l="l" t="t" r="r" b="b"/>
            <a:pathLst>
              <a:path w="3372538" h="3305087">
                <a:moveTo>
                  <a:pt x="0" y="0"/>
                </a:moveTo>
                <a:lnTo>
                  <a:pt x="3372538" y="0"/>
                </a:lnTo>
                <a:lnTo>
                  <a:pt x="3372538" y="3305088"/>
                </a:lnTo>
                <a:lnTo>
                  <a:pt x="0" y="330508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9" name="Freeform 19"/>
          <p:cNvSpPr/>
          <p:nvPr/>
        </p:nvSpPr>
        <p:spPr>
          <a:xfrm rot="2046468">
            <a:off x="3482546" y="5935966"/>
            <a:ext cx="315754" cy="514816"/>
          </a:xfrm>
          <a:custGeom>
            <a:avLst/>
            <a:gdLst/>
            <a:ahLst/>
            <a:cxnLst/>
            <a:rect l="l" t="t" r="r" b="b"/>
            <a:pathLst>
              <a:path w="315754" h="514816">
                <a:moveTo>
                  <a:pt x="0" y="0"/>
                </a:moveTo>
                <a:lnTo>
                  <a:pt x="315754" y="0"/>
                </a:lnTo>
                <a:lnTo>
                  <a:pt x="315754" y="514817"/>
                </a:lnTo>
                <a:lnTo>
                  <a:pt x="0" y="51481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20" name="TextBox 20"/>
          <p:cNvSpPr txBox="1"/>
          <p:nvPr/>
        </p:nvSpPr>
        <p:spPr>
          <a:xfrm>
            <a:off x="6046794" y="3927169"/>
            <a:ext cx="5064683" cy="30646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002"/>
              </a:lnSpc>
            </a:pPr>
            <a:r>
              <a:rPr lang="en-US" sz="10171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MEDIA TYPES</a:t>
            </a:r>
          </a:p>
        </p:txBody>
      </p:sp>
      <p:sp>
        <p:nvSpPr>
          <p:cNvPr id="21" name="TextBox 21"/>
          <p:cNvSpPr txBox="1"/>
          <p:nvPr/>
        </p:nvSpPr>
        <p:spPr>
          <a:xfrm rot="-198698">
            <a:off x="2052417" y="7862967"/>
            <a:ext cx="4817015" cy="7250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430"/>
              </a:lnSpc>
            </a:pPr>
            <a:r>
              <a:rPr lang="en-US" sz="5222">
                <a:solidFill>
                  <a:srgbClr val="000000"/>
                </a:solidFill>
                <a:latin typeface="Lumios Marker"/>
                <a:ea typeface="Lumios Marker"/>
                <a:cs typeface="Lumios Marker"/>
                <a:sym typeface="Lumios Marker"/>
              </a:rPr>
              <a:t>E-GAMING</a:t>
            </a:r>
          </a:p>
        </p:txBody>
      </p:sp>
      <p:sp>
        <p:nvSpPr>
          <p:cNvPr id="22" name="TextBox 22"/>
          <p:cNvSpPr txBox="1"/>
          <p:nvPr/>
        </p:nvSpPr>
        <p:spPr>
          <a:xfrm rot="-299725">
            <a:off x="5014707" y="1586966"/>
            <a:ext cx="5326821" cy="8364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91"/>
              </a:lnSpc>
            </a:pPr>
            <a:r>
              <a:rPr lang="en-US" sz="6145">
                <a:solidFill>
                  <a:srgbClr val="000000"/>
                </a:solidFill>
                <a:latin typeface="Lumios Marker"/>
                <a:ea typeface="Lumios Marker"/>
                <a:cs typeface="Lumios Marker"/>
                <a:sym typeface="Lumios Marker"/>
              </a:rPr>
              <a:t>TELEVISION</a:t>
            </a:r>
          </a:p>
        </p:txBody>
      </p:sp>
      <p:sp>
        <p:nvSpPr>
          <p:cNvPr id="23" name="TextBox 23"/>
          <p:cNvSpPr txBox="1"/>
          <p:nvPr/>
        </p:nvSpPr>
        <p:spPr>
          <a:xfrm rot="625194">
            <a:off x="12878171" y="7129375"/>
            <a:ext cx="5245780" cy="83178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293"/>
              </a:lnSpc>
            </a:pPr>
            <a:r>
              <a:rPr lang="en-US" sz="6051">
                <a:solidFill>
                  <a:srgbClr val="000000"/>
                </a:solidFill>
                <a:latin typeface="Lumios Marker"/>
                <a:ea typeface="Lumios Marker"/>
                <a:cs typeface="Lumios Marker"/>
                <a:sym typeface="Lumios Marker"/>
              </a:rPr>
              <a:t>FILMS</a:t>
            </a:r>
          </a:p>
        </p:txBody>
      </p:sp>
      <p:sp>
        <p:nvSpPr>
          <p:cNvPr id="24" name="TextBox 24"/>
          <p:cNvSpPr txBox="1"/>
          <p:nvPr/>
        </p:nvSpPr>
        <p:spPr>
          <a:xfrm rot="970260">
            <a:off x="11563210" y="1739170"/>
            <a:ext cx="3069551" cy="163543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7"/>
              </a:lnSpc>
            </a:pPr>
            <a:r>
              <a:rPr lang="en-US" sz="6083">
                <a:solidFill>
                  <a:srgbClr val="000000"/>
                </a:solidFill>
                <a:latin typeface="Lumios Marker"/>
                <a:ea typeface="Lumios Marker"/>
                <a:cs typeface="Lumios Marker"/>
                <a:sym typeface="Lumios Marker"/>
              </a:rPr>
              <a:t>SOCIAL MEDIA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5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676182" y="5658199"/>
            <a:ext cx="4487540" cy="4087141"/>
          </a:xfrm>
          <a:custGeom>
            <a:avLst/>
            <a:gdLst/>
            <a:ahLst/>
            <a:cxnLst/>
            <a:rect l="l" t="t" r="r" b="b"/>
            <a:pathLst>
              <a:path w="4487540" h="4087141">
                <a:moveTo>
                  <a:pt x="0" y="0"/>
                </a:moveTo>
                <a:lnTo>
                  <a:pt x="4487541" y="0"/>
                </a:lnTo>
                <a:lnTo>
                  <a:pt x="4487541" y="4087141"/>
                </a:lnTo>
                <a:lnTo>
                  <a:pt x="0" y="408714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22730" t="-38653" b="-32687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4025213" y="533295"/>
            <a:ext cx="3599648" cy="4610205"/>
          </a:xfrm>
          <a:custGeom>
            <a:avLst/>
            <a:gdLst/>
            <a:ahLst/>
            <a:cxnLst/>
            <a:rect l="l" t="t" r="r" b="b"/>
            <a:pathLst>
              <a:path w="3599648" h="4610205">
                <a:moveTo>
                  <a:pt x="0" y="0"/>
                </a:moveTo>
                <a:lnTo>
                  <a:pt x="3599648" y="0"/>
                </a:lnTo>
                <a:lnTo>
                  <a:pt x="3599648" y="4610205"/>
                </a:lnTo>
                <a:lnTo>
                  <a:pt x="0" y="4610205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0836086" y="5658199"/>
            <a:ext cx="6456944" cy="4308564"/>
          </a:xfrm>
          <a:custGeom>
            <a:avLst/>
            <a:gdLst/>
            <a:ahLst/>
            <a:cxnLst/>
            <a:rect l="l" t="t" r="r" b="b"/>
            <a:pathLst>
              <a:path w="6456944" h="4308564">
                <a:moveTo>
                  <a:pt x="0" y="0"/>
                </a:moveTo>
                <a:lnTo>
                  <a:pt x="6456944" y="0"/>
                </a:lnTo>
                <a:lnTo>
                  <a:pt x="6456944" y="4308564"/>
                </a:lnTo>
                <a:lnTo>
                  <a:pt x="0" y="430856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198057" y="6100319"/>
            <a:ext cx="5031156" cy="3645021"/>
          </a:xfrm>
          <a:custGeom>
            <a:avLst/>
            <a:gdLst/>
            <a:ahLst/>
            <a:cxnLst/>
            <a:rect l="l" t="t" r="r" b="b"/>
            <a:pathLst>
              <a:path w="5031156" h="3645021">
                <a:moveTo>
                  <a:pt x="0" y="0"/>
                </a:moveTo>
                <a:lnTo>
                  <a:pt x="5031156" y="0"/>
                </a:lnTo>
                <a:lnTo>
                  <a:pt x="5031156" y="3645021"/>
                </a:lnTo>
                <a:lnTo>
                  <a:pt x="0" y="3645021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 l="-16822" t="-59523" r="-119820" b="-11216"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854773" y="764303"/>
            <a:ext cx="4155975" cy="4265785"/>
          </a:xfrm>
          <a:custGeom>
            <a:avLst/>
            <a:gdLst/>
            <a:ahLst/>
            <a:cxnLst/>
            <a:rect l="l" t="t" r="r" b="b"/>
            <a:pathLst>
              <a:path w="4155975" h="4265785">
                <a:moveTo>
                  <a:pt x="0" y="0"/>
                </a:moveTo>
                <a:lnTo>
                  <a:pt x="4155974" y="0"/>
                </a:lnTo>
                <a:lnTo>
                  <a:pt x="4155974" y="4265784"/>
                </a:lnTo>
                <a:lnTo>
                  <a:pt x="0" y="426578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 l="-881" b="-18417"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9470456" y="533295"/>
            <a:ext cx="3224995" cy="3384254"/>
          </a:xfrm>
          <a:custGeom>
            <a:avLst/>
            <a:gdLst/>
            <a:ahLst/>
            <a:cxnLst/>
            <a:rect l="l" t="t" r="r" b="b"/>
            <a:pathLst>
              <a:path w="3224995" h="3384254">
                <a:moveTo>
                  <a:pt x="0" y="0"/>
                </a:moveTo>
                <a:lnTo>
                  <a:pt x="3224995" y="0"/>
                </a:lnTo>
                <a:lnTo>
                  <a:pt x="3224995" y="3384254"/>
                </a:lnTo>
                <a:lnTo>
                  <a:pt x="0" y="3384254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l="-6833" t="-17258" r="-23546" b="-32437"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5537733" y="910128"/>
            <a:ext cx="3621105" cy="2961390"/>
          </a:xfrm>
          <a:custGeom>
            <a:avLst/>
            <a:gdLst/>
            <a:ahLst/>
            <a:cxnLst/>
            <a:rect l="l" t="t" r="r" b="b"/>
            <a:pathLst>
              <a:path w="3621105" h="2961390">
                <a:moveTo>
                  <a:pt x="0" y="0"/>
                </a:moveTo>
                <a:lnTo>
                  <a:pt x="3621105" y="0"/>
                </a:lnTo>
                <a:lnTo>
                  <a:pt x="3621105" y="2961390"/>
                </a:lnTo>
                <a:lnTo>
                  <a:pt x="0" y="2961390"/>
                </a:lnTo>
                <a:lnTo>
                  <a:pt x="0" y="0"/>
                </a:lnTo>
                <a:close/>
              </a:path>
            </a:pathLst>
          </a:custGeom>
          <a:blipFill>
            <a:blip r:embed="rId8"/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5229213" y="3955620"/>
            <a:ext cx="7466238" cy="17025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76"/>
              </a:lnSpc>
              <a:spcBef>
                <a:spcPct val="0"/>
              </a:spcBef>
            </a:pPr>
            <a:r>
              <a:rPr lang="en-US" sz="11336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Newspapers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5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4101206" y="4890559"/>
            <a:ext cx="3232171" cy="4848256"/>
          </a:xfrm>
          <a:custGeom>
            <a:avLst/>
            <a:gdLst/>
            <a:ahLst/>
            <a:cxnLst/>
            <a:rect l="l" t="t" r="r" b="b"/>
            <a:pathLst>
              <a:path w="3232171" h="4848256">
                <a:moveTo>
                  <a:pt x="0" y="0"/>
                </a:moveTo>
                <a:lnTo>
                  <a:pt x="3232171" y="0"/>
                </a:lnTo>
                <a:lnTo>
                  <a:pt x="3232171" y="4848256"/>
                </a:lnTo>
                <a:lnTo>
                  <a:pt x="0" y="4848256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0823038" y="5037407"/>
            <a:ext cx="3036373" cy="4554560"/>
          </a:xfrm>
          <a:custGeom>
            <a:avLst/>
            <a:gdLst/>
            <a:ahLst/>
            <a:cxnLst/>
            <a:rect l="l" t="t" r="r" b="b"/>
            <a:pathLst>
              <a:path w="3036373" h="4554560">
                <a:moveTo>
                  <a:pt x="0" y="0"/>
                </a:moveTo>
                <a:lnTo>
                  <a:pt x="3036373" y="0"/>
                </a:lnTo>
                <a:lnTo>
                  <a:pt x="3036373" y="4554560"/>
                </a:lnTo>
                <a:lnTo>
                  <a:pt x="0" y="455456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4304457" y="524156"/>
            <a:ext cx="3525684" cy="5214913"/>
          </a:xfrm>
          <a:custGeom>
            <a:avLst/>
            <a:gdLst/>
            <a:ahLst/>
            <a:cxnLst/>
            <a:rect l="l" t="t" r="r" b="b"/>
            <a:pathLst>
              <a:path w="3525684" h="5214913">
                <a:moveTo>
                  <a:pt x="0" y="0"/>
                </a:moveTo>
                <a:lnTo>
                  <a:pt x="3525684" y="0"/>
                </a:lnTo>
                <a:lnTo>
                  <a:pt x="3525684" y="5214913"/>
                </a:lnTo>
                <a:lnTo>
                  <a:pt x="0" y="521491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7551003" y="5037407"/>
            <a:ext cx="3185995" cy="4677905"/>
          </a:xfrm>
          <a:custGeom>
            <a:avLst/>
            <a:gdLst/>
            <a:ahLst/>
            <a:cxnLst/>
            <a:rect l="l" t="t" r="r" b="b"/>
            <a:pathLst>
              <a:path w="3185995" h="4677905">
                <a:moveTo>
                  <a:pt x="0" y="0"/>
                </a:moveTo>
                <a:lnTo>
                  <a:pt x="3185994" y="0"/>
                </a:lnTo>
                <a:lnTo>
                  <a:pt x="3185994" y="4677905"/>
                </a:lnTo>
                <a:lnTo>
                  <a:pt x="0" y="467790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312650" y="524156"/>
            <a:ext cx="4274171" cy="4274171"/>
          </a:xfrm>
          <a:custGeom>
            <a:avLst/>
            <a:gdLst/>
            <a:ahLst/>
            <a:cxnLst/>
            <a:rect l="l" t="t" r="r" b="b"/>
            <a:pathLst>
              <a:path w="4274171" h="4274171">
                <a:moveTo>
                  <a:pt x="0" y="0"/>
                </a:moveTo>
                <a:lnTo>
                  <a:pt x="4274172" y="0"/>
                </a:lnTo>
                <a:lnTo>
                  <a:pt x="4274172" y="4274171"/>
                </a:lnTo>
                <a:lnTo>
                  <a:pt x="0" y="4274171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TextBox 7"/>
          <p:cNvSpPr txBox="1"/>
          <p:nvPr/>
        </p:nvSpPr>
        <p:spPr>
          <a:xfrm>
            <a:off x="5170862" y="1355473"/>
            <a:ext cx="7946275" cy="214549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6817"/>
              </a:lnSpc>
              <a:spcBef>
                <a:spcPct val="0"/>
              </a:spcBef>
            </a:pPr>
            <a:r>
              <a:rPr lang="en-US" sz="14252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television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5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238326" y="690614"/>
            <a:ext cx="2799403" cy="4140655"/>
          </a:xfrm>
          <a:custGeom>
            <a:avLst/>
            <a:gdLst/>
            <a:ahLst/>
            <a:cxnLst/>
            <a:rect l="l" t="t" r="r" b="b"/>
            <a:pathLst>
              <a:path w="2799403" h="4140655">
                <a:moveTo>
                  <a:pt x="0" y="0"/>
                </a:moveTo>
                <a:lnTo>
                  <a:pt x="2799403" y="0"/>
                </a:lnTo>
                <a:lnTo>
                  <a:pt x="2799403" y="4140655"/>
                </a:lnTo>
                <a:lnTo>
                  <a:pt x="0" y="4140655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9526890" y="909871"/>
            <a:ext cx="2909718" cy="4380564"/>
          </a:xfrm>
          <a:custGeom>
            <a:avLst/>
            <a:gdLst/>
            <a:ahLst/>
            <a:cxnLst/>
            <a:rect l="l" t="t" r="r" b="b"/>
            <a:pathLst>
              <a:path w="2909718" h="4380564">
                <a:moveTo>
                  <a:pt x="0" y="0"/>
                </a:moveTo>
                <a:lnTo>
                  <a:pt x="2909718" y="0"/>
                </a:lnTo>
                <a:lnTo>
                  <a:pt x="2909718" y="4380564"/>
                </a:lnTo>
                <a:lnTo>
                  <a:pt x="0" y="4380564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4953806" y="4927853"/>
            <a:ext cx="3620584" cy="4952919"/>
          </a:xfrm>
          <a:custGeom>
            <a:avLst/>
            <a:gdLst/>
            <a:ahLst/>
            <a:cxnLst/>
            <a:rect l="l" t="t" r="r" b="b"/>
            <a:pathLst>
              <a:path w="3620584" h="4952919">
                <a:moveTo>
                  <a:pt x="0" y="0"/>
                </a:moveTo>
                <a:lnTo>
                  <a:pt x="3620584" y="0"/>
                </a:lnTo>
                <a:lnTo>
                  <a:pt x="3620584" y="4952920"/>
                </a:lnTo>
                <a:lnTo>
                  <a:pt x="0" y="4952920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9526890" y="5468047"/>
            <a:ext cx="2909718" cy="4303825"/>
          </a:xfrm>
          <a:custGeom>
            <a:avLst/>
            <a:gdLst/>
            <a:ahLst/>
            <a:cxnLst/>
            <a:rect l="l" t="t" r="r" b="b"/>
            <a:pathLst>
              <a:path w="2909718" h="4303825">
                <a:moveTo>
                  <a:pt x="0" y="0"/>
                </a:moveTo>
                <a:lnTo>
                  <a:pt x="2909718" y="0"/>
                </a:lnTo>
                <a:lnTo>
                  <a:pt x="2909718" y="4303825"/>
                </a:lnTo>
                <a:lnTo>
                  <a:pt x="0" y="4303825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13384347" y="3778459"/>
            <a:ext cx="4298317" cy="6102313"/>
          </a:xfrm>
          <a:custGeom>
            <a:avLst/>
            <a:gdLst/>
            <a:ahLst/>
            <a:cxnLst/>
            <a:rect l="l" t="t" r="r" b="b"/>
            <a:pathLst>
              <a:path w="4298317" h="6102313">
                <a:moveTo>
                  <a:pt x="0" y="0"/>
                </a:moveTo>
                <a:lnTo>
                  <a:pt x="4298317" y="0"/>
                </a:lnTo>
                <a:lnTo>
                  <a:pt x="4298317" y="6102314"/>
                </a:lnTo>
                <a:lnTo>
                  <a:pt x="0" y="6102314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856797" y="1923246"/>
            <a:ext cx="3643469" cy="5098929"/>
          </a:xfrm>
          <a:custGeom>
            <a:avLst/>
            <a:gdLst/>
            <a:ahLst/>
            <a:cxnLst/>
            <a:rect l="l" t="t" r="r" b="b"/>
            <a:pathLst>
              <a:path w="3643469" h="5098929">
                <a:moveTo>
                  <a:pt x="0" y="0"/>
                </a:moveTo>
                <a:lnTo>
                  <a:pt x="3643470" y="0"/>
                </a:lnTo>
                <a:lnTo>
                  <a:pt x="3643470" y="5098930"/>
                </a:lnTo>
                <a:lnTo>
                  <a:pt x="0" y="5098930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2962065" y="719189"/>
            <a:ext cx="4415118" cy="266918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0960"/>
              </a:lnSpc>
              <a:spcBef>
                <a:spcPct val="0"/>
              </a:spcBef>
            </a:pPr>
            <a:r>
              <a:rPr lang="en-US" sz="17763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Film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5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9248997" y="4685687"/>
            <a:ext cx="3834860" cy="5126393"/>
          </a:xfrm>
          <a:custGeom>
            <a:avLst/>
            <a:gdLst/>
            <a:ahLst/>
            <a:cxnLst/>
            <a:rect l="l" t="t" r="r" b="b"/>
            <a:pathLst>
              <a:path w="3834860" h="5126393">
                <a:moveTo>
                  <a:pt x="0" y="0"/>
                </a:moveTo>
                <a:lnTo>
                  <a:pt x="3834860" y="0"/>
                </a:lnTo>
                <a:lnTo>
                  <a:pt x="3834860" y="5126393"/>
                </a:lnTo>
                <a:lnTo>
                  <a:pt x="0" y="5126393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4877572" y="4480548"/>
            <a:ext cx="3810094" cy="5536672"/>
          </a:xfrm>
          <a:custGeom>
            <a:avLst/>
            <a:gdLst/>
            <a:ahLst/>
            <a:cxnLst/>
            <a:rect l="l" t="t" r="r" b="b"/>
            <a:pathLst>
              <a:path w="3810094" h="5536672">
                <a:moveTo>
                  <a:pt x="0" y="0"/>
                </a:moveTo>
                <a:lnTo>
                  <a:pt x="3810093" y="0"/>
                </a:lnTo>
                <a:lnTo>
                  <a:pt x="3810093" y="5536672"/>
                </a:lnTo>
                <a:lnTo>
                  <a:pt x="0" y="5536672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13312457" y="434352"/>
            <a:ext cx="4480548" cy="4480548"/>
          </a:xfrm>
          <a:custGeom>
            <a:avLst/>
            <a:gdLst/>
            <a:ahLst/>
            <a:cxnLst/>
            <a:rect l="l" t="t" r="r" b="b"/>
            <a:pathLst>
              <a:path w="4480548" h="4480548">
                <a:moveTo>
                  <a:pt x="0" y="0"/>
                </a:moveTo>
                <a:lnTo>
                  <a:pt x="4480548" y="0"/>
                </a:lnTo>
                <a:lnTo>
                  <a:pt x="4480548" y="4480548"/>
                </a:lnTo>
                <a:lnTo>
                  <a:pt x="0" y="4480548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585514" y="297331"/>
            <a:ext cx="4068158" cy="6129358"/>
          </a:xfrm>
          <a:custGeom>
            <a:avLst/>
            <a:gdLst/>
            <a:ahLst/>
            <a:cxnLst/>
            <a:rect l="l" t="t" r="r" b="b"/>
            <a:pathLst>
              <a:path w="4068158" h="6129358">
                <a:moveTo>
                  <a:pt x="0" y="0"/>
                </a:moveTo>
                <a:lnTo>
                  <a:pt x="4068158" y="0"/>
                </a:lnTo>
                <a:lnTo>
                  <a:pt x="4068158" y="6129358"/>
                </a:lnTo>
                <a:lnTo>
                  <a:pt x="0" y="6129358"/>
                </a:lnTo>
                <a:lnTo>
                  <a:pt x="0" y="0"/>
                </a:lnTo>
                <a:close/>
              </a:path>
            </a:pathLst>
          </a:custGeom>
          <a:blipFill>
            <a:blip r:embed="rId5"/>
            <a:stretch>
              <a:fillRect/>
            </a:stretch>
          </a:blipFill>
        </p:spPr>
      </p:sp>
      <p:sp>
        <p:nvSpPr>
          <p:cNvPr id="6" name="TextBox 6"/>
          <p:cNvSpPr txBox="1"/>
          <p:nvPr/>
        </p:nvSpPr>
        <p:spPr>
          <a:xfrm>
            <a:off x="4975543" y="849967"/>
            <a:ext cx="8336913" cy="289148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365"/>
              </a:lnSpc>
              <a:spcBef>
                <a:spcPct val="0"/>
              </a:spcBef>
            </a:pPr>
            <a:r>
              <a:rPr lang="en-US" sz="9631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electronic-gaming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56" b="-256"/>
            </a:stretch>
          </a:blipFill>
        </p:spPr>
      </p:sp>
      <p:sp>
        <p:nvSpPr>
          <p:cNvPr id="3" name="Freeform 3"/>
          <p:cNvSpPr/>
          <p:nvPr/>
        </p:nvSpPr>
        <p:spPr>
          <a:xfrm>
            <a:off x="12139912" y="640510"/>
            <a:ext cx="5811466" cy="3233288"/>
          </a:xfrm>
          <a:custGeom>
            <a:avLst/>
            <a:gdLst/>
            <a:ahLst/>
            <a:cxnLst/>
            <a:rect l="l" t="t" r="r" b="b"/>
            <a:pathLst>
              <a:path w="5811466" h="3233288">
                <a:moveTo>
                  <a:pt x="0" y="0"/>
                </a:moveTo>
                <a:lnTo>
                  <a:pt x="5811466" y="0"/>
                </a:lnTo>
                <a:lnTo>
                  <a:pt x="5811466" y="3233288"/>
                </a:lnTo>
                <a:lnTo>
                  <a:pt x="0" y="3233288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/>
            </a:stretch>
          </a:blipFill>
        </p:spPr>
      </p:sp>
      <p:sp>
        <p:nvSpPr>
          <p:cNvPr id="4" name="TextBox 4"/>
          <p:cNvSpPr txBox="1"/>
          <p:nvPr/>
        </p:nvSpPr>
        <p:spPr>
          <a:xfrm>
            <a:off x="848512" y="803940"/>
            <a:ext cx="6686104" cy="1453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365"/>
              </a:lnSpc>
              <a:spcBef>
                <a:spcPct val="0"/>
              </a:spcBef>
            </a:pPr>
            <a:r>
              <a:rPr lang="en-US" sz="9631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Social media 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EE5D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1553834" y="1552118"/>
            <a:ext cx="15180332" cy="8538937"/>
          </a:xfrm>
          <a:custGeom>
            <a:avLst/>
            <a:gdLst/>
            <a:ahLst/>
            <a:cxnLst/>
            <a:rect l="l" t="t" r="r" b="b"/>
            <a:pathLst>
              <a:path w="15180332" h="8538937">
                <a:moveTo>
                  <a:pt x="0" y="0"/>
                </a:moveTo>
                <a:lnTo>
                  <a:pt x="15180332" y="0"/>
                </a:lnTo>
                <a:lnTo>
                  <a:pt x="15180332" y="8538937"/>
                </a:lnTo>
                <a:lnTo>
                  <a:pt x="0" y="8538937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7279496" y="98904"/>
            <a:ext cx="3158282" cy="14532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365"/>
              </a:lnSpc>
              <a:spcBef>
                <a:spcPct val="0"/>
              </a:spcBef>
            </a:pPr>
            <a:r>
              <a:rPr lang="en-US" sz="9631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Music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011" t="-516" r="-2323" b="-27800"/>
            </a:stretch>
          </a:blipFill>
        </p:spPr>
      </p:sp>
      <p:grpSp>
        <p:nvGrpSpPr>
          <p:cNvPr id="3" name="Group 3"/>
          <p:cNvGrpSpPr/>
          <p:nvPr/>
        </p:nvGrpSpPr>
        <p:grpSpPr>
          <a:xfrm rot="317401">
            <a:off x="10174750" y="1735625"/>
            <a:ext cx="4543772" cy="5446198"/>
            <a:chOff x="0" y="0"/>
            <a:chExt cx="1049659" cy="1258129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049659" cy="1258129"/>
            </a:xfrm>
            <a:custGeom>
              <a:avLst/>
              <a:gdLst/>
              <a:ahLst/>
              <a:cxnLst/>
              <a:rect l="l" t="t" r="r" b="b"/>
              <a:pathLst>
                <a:path w="1049659" h="1258129">
                  <a:moveTo>
                    <a:pt x="0" y="0"/>
                  </a:moveTo>
                  <a:lnTo>
                    <a:pt x="1049659" y="0"/>
                  </a:lnTo>
                  <a:lnTo>
                    <a:pt x="1049659" y="1258129"/>
                  </a:lnTo>
                  <a:lnTo>
                    <a:pt x="0" y="1258129"/>
                  </a:lnTo>
                  <a:close/>
                </a:path>
              </a:pathLst>
            </a:custGeom>
            <a:blipFill>
              <a:blip r:embed="rId3"/>
              <a:stretch>
                <a:fillRect l="-39895" r="-39895"/>
              </a:stretch>
            </a:blipFill>
            <a:ln w="47625" cap="sq">
              <a:solidFill>
                <a:srgbClr val="FFFFFF"/>
              </a:solidFill>
              <a:prstDash val="solid"/>
              <a:miter/>
            </a:ln>
          </p:spPr>
        </p:sp>
      </p:grpSp>
      <p:grpSp>
        <p:nvGrpSpPr>
          <p:cNvPr id="5" name="Group 5"/>
          <p:cNvGrpSpPr/>
          <p:nvPr/>
        </p:nvGrpSpPr>
        <p:grpSpPr>
          <a:xfrm rot="-119455">
            <a:off x="13170357" y="4612314"/>
            <a:ext cx="3579103" cy="4325833"/>
            <a:chOff x="0" y="0"/>
            <a:chExt cx="547024" cy="66115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547024" cy="661152"/>
            </a:xfrm>
            <a:custGeom>
              <a:avLst/>
              <a:gdLst/>
              <a:ahLst/>
              <a:cxnLst/>
              <a:rect l="l" t="t" r="r" b="b"/>
              <a:pathLst>
                <a:path w="547024" h="661152">
                  <a:moveTo>
                    <a:pt x="0" y="0"/>
                  </a:moveTo>
                  <a:lnTo>
                    <a:pt x="547024" y="0"/>
                  </a:lnTo>
                  <a:lnTo>
                    <a:pt x="547024" y="661152"/>
                  </a:lnTo>
                  <a:lnTo>
                    <a:pt x="0" y="661152"/>
                  </a:lnTo>
                  <a:close/>
                </a:path>
              </a:pathLst>
            </a:custGeom>
            <a:blipFill>
              <a:blip r:embed="rId4"/>
              <a:stretch>
                <a:fillRect l="-23894" r="-23894"/>
              </a:stretch>
            </a:blipFill>
            <a:ln w="47625" cap="sq">
              <a:solidFill>
                <a:srgbClr val="FFFFFF"/>
              </a:solidFill>
              <a:prstDash val="solid"/>
              <a:miter/>
            </a:ln>
          </p:spPr>
        </p:sp>
      </p:grpSp>
      <p:sp>
        <p:nvSpPr>
          <p:cNvPr id="7" name="Freeform 7"/>
          <p:cNvSpPr/>
          <p:nvPr/>
        </p:nvSpPr>
        <p:spPr>
          <a:xfrm rot="-1243576">
            <a:off x="-7030019" y="616289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2"/>
                </a:lnTo>
                <a:lnTo>
                  <a:pt x="0" y="8248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 rot="2442344">
            <a:off x="14644442" y="1530720"/>
            <a:ext cx="498939" cy="813487"/>
          </a:xfrm>
          <a:custGeom>
            <a:avLst/>
            <a:gdLst/>
            <a:ahLst/>
            <a:cxnLst/>
            <a:rect l="l" t="t" r="r" b="b"/>
            <a:pathLst>
              <a:path w="498939" h="813487">
                <a:moveTo>
                  <a:pt x="0" y="0"/>
                </a:moveTo>
                <a:lnTo>
                  <a:pt x="498938" y="0"/>
                </a:lnTo>
                <a:lnTo>
                  <a:pt x="498938" y="813487"/>
                </a:lnTo>
                <a:lnTo>
                  <a:pt x="0" y="813487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2025107" y="1789160"/>
            <a:ext cx="6497701" cy="232844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9110"/>
              </a:lnSpc>
            </a:pPr>
            <a:r>
              <a:rPr lang="en-US" sz="7720">
                <a:solidFill>
                  <a:srgbClr val="FFFFFF"/>
                </a:solidFill>
                <a:latin typeface="Handelson Six"/>
                <a:ea typeface="Handelson Six"/>
                <a:cs typeface="Handelson Six"/>
                <a:sym typeface="Handelson Six"/>
              </a:rPr>
              <a:t>What can you find?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116766" y="5150081"/>
            <a:ext cx="8314383" cy="45449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927"/>
              </a:lnSpc>
            </a:pPr>
            <a:r>
              <a:rPr lang="en-US" sz="5699">
                <a:solidFill>
                  <a:srgbClr val="FFFFFF"/>
                </a:solidFill>
                <a:latin typeface="Ossem Rust"/>
                <a:ea typeface="Ossem Rust"/>
                <a:cs typeface="Ossem Rust"/>
                <a:sym typeface="Ossem Rust"/>
              </a:rPr>
              <a:t>RESEARCH TASK- crime shown in the media</a:t>
            </a:r>
          </a:p>
          <a:p>
            <a:pPr algn="l">
              <a:lnSpc>
                <a:spcPts val="5927"/>
              </a:lnSpc>
            </a:pPr>
            <a:endParaRPr lang="en-US" sz="5699">
              <a:solidFill>
                <a:srgbClr val="FFFFFF"/>
              </a:solidFill>
              <a:latin typeface="Ossem Rust"/>
              <a:ea typeface="Ossem Rust"/>
              <a:cs typeface="Ossem Rust"/>
              <a:sym typeface="Ossem Rust"/>
            </a:endParaRPr>
          </a:p>
          <a:p>
            <a:pPr algn="l">
              <a:lnSpc>
                <a:spcPts val="5927"/>
              </a:lnSpc>
            </a:pPr>
            <a:r>
              <a:rPr lang="en-US" sz="5699">
                <a:solidFill>
                  <a:srgbClr val="FFFFFF"/>
                </a:solidFill>
                <a:latin typeface="Ossem Rust"/>
                <a:ea typeface="Ossem Rust"/>
                <a:cs typeface="Ossem Rust"/>
                <a:sym typeface="Ossem Rust"/>
              </a:rPr>
              <a:t> 5 minutes to research </a:t>
            </a:r>
          </a:p>
          <a:p>
            <a:pPr algn="l">
              <a:lnSpc>
                <a:spcPts val="5927"/>
              </a:lnSpc>
            </a:pPr>
            <a:endParaRPr lang="en-US" sz="5699">
              <a:solidFill>
                <a:srgbClr val="FFFFFF"/>
              </a:solidFill>
              <a:latin typeface="Ossem Rust"/>
              <a:ea typeface="Ossem Rust"/>
              <a:cs typeface="Ossem Rust"/>
              <a:sym typeface="Ossem Rust"/>
            </a:endParaRPr>
          </a:p>
          <a:p>
            <a:pPr algn="l">
              <a:lnSpc>
                <a:spcPts val="5927"/>
              </a:lnSpc>
              <a:spcBef>
                <a:spcPct val="0"/>
              </a:spcBef>
            </a:pPr>
            <a:r>
              <a:rPr lang="en-US" sz="5699">
                <a:solidFill>
                  <a:srgbClr val="FFFFFF"/>
                </a:solidFill>
                <a:latin typeface="Ossem Rust"/>
                <a:ea typeface="Ossem Rust"/>
                <a:cs typeface="Ossem Rust"/>
                <a:sym typeface="Ossem Rust"/>
              </a:rPr>
              <a:t>5 minutes to discuss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847557" y="0"/>
            <a:ext cx="8366889" cy="10258941"/>
          </a:xfrm>
          <a:custGeom>
            <a:avLst/>
            <a:gdLst/>
            <a:ahLst/>
            <a:cxnLst/>
            <a:rect l="l" t="t" r="r" b="b"/>
            <a:pathLst>
              <a:path w="8366889" h="10258941">
                <a:moveTo>
                  <a:pt x="0" y="0"/>
                </a:moveTo>
                <a:lnTo>
                  <a:pt x="8366888" y="0"/>
                </a:lnTo>
                <a:lnTo>
                  <a:pt x="8366888" y="10258941"/>
                </a:lnTo>
                <a:lnTo>
                  <a:pt x="0" y="10258941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1365" b="-1365"/>
            </a:stretch>
          </a:blipFill>
        </p:spPr>
      </p:sp>
      <p:sp>
        <p:nvSpPr>
          <p:cNvPr id="3" name="TextBox 3"/>
          <p:cNvSpPr txBox="1"/>
          <p:nvPr/>
        </p:nvSpPr>
        <p:spPr>
          <a:xfrm>
            <a:off x="830872" y="2997789"/>
            <a:ext cx="4470619" cy="525747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46"/>
              </a:lnSpc>
            </a:pPr>
            <a:r>
              <a:rPr lang="en-US" sz="4467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look at this headline </a:t>
            </a:r>
          </a:p>
          <a:p>
            <a:pPr algn="l">
              <a:lnSpc>
                <a:spcPts val="4646"/>
              </a:lnSpc>
            </a:pPr>
            <a:endParaRPr lang="en-US" sz="4467">
              <a:solidFill>
                <a:srgbClr val="000000"/>
              </a:solidFill>
              <a:latin typeface="Handelson Six"/>
              <a:ea typeface="Handelson Six"/>
              <a:cs typeface="Handelson Six"/>
              <a:sym typeface="Handelson Six"/>
            </a:endParaRPr>
          </a:p>
          <a:p>
            <a:pPr algn="l">
              <a:lnSpc>
                <a:spcPts val="4646"/>
              </a:lnSpc>
            </a:pPr>
            <a:r>
              <a:rPr lang="en-US" sz="4467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what captures our attention? </a:t>
            </a:r>
          </a:p>
          <a:p>
            <a:pPr algn="l">
              <a:lnSpc>
                <a:spcPts val="4646"/>
              </a:lnSpc>
            </a:pPr>
            <a:endParaRPr lang="en-US" sz="4467">
              <a:solidFill>
                <a:srgbClr val="000000"/>
              </a:solidFill>
              <a:latin typeface="Handelson Six"/>
              <a:ea typeface="Handelson Six"/>
              <a:cs typeface="Handelson Six"/>
              <a:sym typeface="Handelson Six"/>
            </a:endParaRPr>
          </a:p>
          <a:p>
            <a:pPr algn="l">
              <a:lnSpc>
                <a:spcPts val="4646"/>
              </a:lnSpc>
              <a:spcBef>
                <a:spcPct val="0"/>
              </a:spcBef>
            </a:pPr>
            <a:r>
              <a:rPr lang="en-US" sz="4467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think LOCATION, LANGUAGE, IMAGE, CRIME)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8795" y="642155"/>
            <a:ext cx="7221416" cy="13270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799"/>
              </a:lnSpc>
              <a:spcBef>
                <a:spcPct val="0"/>
              </a:spcBef>
            </a:pPr>
            <a:r>
              <a:rPr lang="en-US" sz="7714">
                <a:solidFill>
                  <a:srgbClr val="000000"/>
                </a:solidFill>
                <a:latin typeface="Handelson Six"/>
                <a:ea typeface="Handelson Six"/>
                <a:cs typeface="Handelson Six"/>
                <a:sym typeface="Handelson Six"/>
              </a:rPr>
              <a:t>What can we see?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5167332" y="134428"/>
            <a:ext cx="7953336" cy="10018144"/>
          </a:xfrm>
          <a:custGeom>
            <a:avLst/>
            <a:gdLst/>
            <a:ahLst/>
            <a:cxnLst/>
            <a:rect l="l" t="t" r="r" b="b"/>
            <a:pathLst>
              <a:path w="7953336" h="10018144">
                <a:moveTo>
                  <a:pt x="0" y="0"/>
                </a:moveTo>
                <a:lnTo>
                  <a:pt x="7953336" y="0"/>
                </a:lnTo>
                <a:lnTo>
                  <a:pt x="7953336" y="10018144"/>
                </a:lnTo>
                <a:lnTo>
                  <a:pt x="0" y="10018144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/>
            </a:stretch>
          </a:blipFill>
        </p:spPr>
      </p:sp>
      <p:sp>
        <p:nvSpPr>
          <p:cNvPr id="3" name="Freeform 3"/>
          <p:cNvSpPr/>
          <p:nvPr/>
        </p:nvSpPr>
        <p:spPr>
          <a:xfrm rot="345985">
            <a:off x="4697645" y="2818839"/>
            <a:ext cx="4353220" cy="2111312"/>
          </a:xfrm>
          <a:custGeom>
            <a:avLst/>
            <a:gdLst/>
            <a:ahLst/>
            <a:cxnLst/>
            <a:rect l="l" t="t" r="r" b="b"/>
            <a:pathLst>
              <a:path w="4353220" h="2111312">
                <a:moveTo>
                  <a:pt x="0" y="0"/>
                </a:moveTo>
                <a:lnTo>
                  <a:pt x="4353220" y="0"/>
                </a:lnTo>
                <a:lnTo>
                  <a:pt x="4353220" y="2111312"/>
                </a:lnTo>
                <a:lnTo>
                  <a:pt x="0" y="211131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>
            <a:off x="7095076" y="4659794"/>
            <a:ext cx="4485318" cy="1368022"/>
          </a:xfrm>
          <a:custGeom>
            <a:avLst/>
            <a:gdLst/>
            <a:ahLst/>
            <a:cxnLst/>
            <a:rect l="l" t="t" r="r" b="b"/>
            <a:pathLst>
              <a:path w="4485318" h="1368022">
                <a:moveTo>
                  <a:pt x="0" y="0"/>
                </a:moveTo>
                <a:lnTo>
                  <a:pt x="4485319" y="0"/>
                </a:lnTo>
                <a:lnTo>
                  <a:pt x="4485319" y="1368022"/>
                </a:lnTo>
                <a:lnTo>
                  <a:pt x="0" y="13680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7000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>
            <a:off x="5167332" y="8361953"/>
            <a:ext cx="4651797" cy="348885"/>
          </a:xfrm>
          <a:custGeom>
            <a:avLst/>
            <a:gdLst/>
            <a:ahLst/>
            <a:cxnLst/>
            <a:rect l="l" t="t" r="r" b="b"/>
            <a:pathLst>
              <a:path w="4651797" h="348885">
                <a:moveTo>
                  <a:pt x="0" y="0"/>
                </a:moveTo>
                <a:lnTo>
                  <a:pt x="4651798" y="0"/>
                </a:lnTo>
                <a:lnTo>
                  <a:pt x="4651798" y="348884"/>
                </a:lnTo>
                <a:lnTo>
                  <a:pt x="0" y="348884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>
            <a:off x="7493231" y="8532691"/>
            <a:ext cx="1516136" cy="356292"/>
          </a:xfrm>
          <a:custGeom>
            <a:avLst/>
            <a:gdLst/>
            <a:ahLst/>
            <a:cxnLst/>
            <a:rect l="l" t="t" r="r" b="b"/>
            <a:pathLst>
              <a:path w="1516136" h="356292">
                <a:moveTo>
                  <a:pt x="0" y="0"/>
                </a:moveTo>
                <a:lnTo>
                  <a:pt x="1516136" y="0"/>
                </a:lnTo>
                <a:lnTo>
                  <a:pt x="1516136" y="356292"/>
                </a:lnTo>
                <a:lnTo>
                  <a:pt x="0" y="35629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60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5419801" y="9258300"/>
            <a:ext cx="1842749" cy="433046"/>
          </a:xfrm>
          <a:custGeom>
            <a:avLst/>
            <a:gdLst/>
            <a:ahLst/>
            <a:cxnLst/>
            <a:rect l="l" t="t" r="r" b="b"/>
            <a:pathLst>
              <a:path w="1842749" h="433046">
                <a:moveTo>
                  <a:pt x="0" y="0"/>
                </a:moveTo>
                <a:lnTo>
                  <a:pt x="1842749" y="0"/>
                </a:lnTo>
                <a:lnTo>
                  <a:pt x="1842749" y="433046"/>
                </a:lnTo>
                <a:lnTo>
                  <a:pt x="0" y="433046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9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8" name="Freeform 8"/>
          <p:cNvSpPr/>
          <p:nvPr/>
        </p:nvSpPr>
        <p:spPr>
          <a:xfrm>
            <a:off x="6048636" y="8814829"/>
            <a:ext cx="1444594" cy="339480"/>
          </a:xfrm>
          <a:custGeom>
            <a:avLst/>
            <a:gdLst/>
            <a:ahLst/>
            <a:cxnLst/>
            <a:rect l="l" t="t" r="r" b="b"/>
            <a:pathLst>
              <a:path w="1444594" h="339480">
                <a:moveTo>
                  <a:pt x="0" y="0"/>
                </a:moveTo>
                <a:lnTo>
                  <a:pt x="1444595" y="0"/>
                </a:lnTo>
                <a:lnTo>
                  <a:pt x="1444595" y="339480"/>
                </a:lnTo>
                <a:lnTo>
                  <a:pt x="0" y="33948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2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9651661" y="1604088"/>
            <a:ext cx="2342329" cy="573870"/>
          </a:xfrm>
          <a:custGeom>
            <a:avLst/>
            <a:gdLst/>
            <a:ahLst/>
            <a:cxnLst/>
            <a:rect l="l" t="t" r="r" b="b"/>
            <a:pathLst>
              <a:path w="2342329" h="573870">
                <a:moveTo>
                  <a:pt x="0" y="0"/>
                </a:moveTo>
                <a:lnTo>
                  <a:pt x="2342329" y="0"/>
                </a:lnTo>
                <a:lnTo>
                  <a:pt x="2342329" y="573870"/>
                </a:lnTo>
                <a:lnTo>
                  <a:pt x="0" y="573870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43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4743289" y="6471580"/>
            <a:ext cx="5075840" cy="1015168"/>
          </a:xfrm>
          <a:custGeom>
            <a:avLst/>
            <a:gdLst/>
            <a:ahLst/>
            <a:cxnLst/>
            <a:rect l="l" t="t" r="r" b="b"/>
            <a:pathLst>
              <a:path w="5075840" h="1015168">
                <a:moveTo>
                  <a:pt x="0" y="0"/>
                </a:moveTo>
                <a:lnTo>
                  <a:pt x="5075841" y="0"/>
                </a:lnTo>
                <a:lnTo>
                  <a:pt x="5075841" y="1015168"/>
                </a:lnTo>
                <a:lnTo>
                  <a:pt x="0" y="1015168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alphaModFix amt="59000"/>
              <a:extLst>
                <a:ext uri="{96DAC541-7B7A-43D3-8B79-37D633B846F1}">
                  <asvg:svgBlip xmlns:asvg="http://schemas.microsoft.com/office/drawing/2016/SVG/main" r:embed="rId8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l="-6011" t="-516" r="-2323" b="-27800"/>
            </a:stretch>
          </a:blipFill>
        </p:spPr>
      </p:sp>
      <p:sp>
        <p:nvSpPr>
          <p:cNvPr id="3" name="Freeform 3"/>
          <p:cNvSpPr/>
          <p:nvPr/>
        </p:nvSpPr>
        <p:spPr>
          <a:xfrm rot="550894">
            <a:off x="-1086540" y="8918016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2"/>
                </a:lnTo>
                <a:lnTo>
                  <a:pt x="0" y="8248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Freeform 4"/>
          <p:cNvSpPr/>
          <p:nvPr/>
        </p:nvSpPr>
        <p:spPr>
          <a:xfrm rot="-861227">
            <a:off x="-4438231" y="455983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3"/>
                </a:lnTo>
                <a:lnTo>
                  <a:pt x="0" y="8248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Freeform 5"/>
          <p:cNvSpPr/>
          <p:nvPr/>
        </p:nvSpPr>
        <p:spPr>
          <a:xfrm rot="873426">
            <a:off x="1822442" y="1018132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2"/>
                </a:lnTo>
                <a:lnTo>
                  <a:pt x="0" y="824822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6" name="Freeform 6"/>
          <p:cNvSpPr/>
          <p:nvPr/>
        </p:nvSpPr>
        <p:spPr>
          <a:xfrm rot="-1243576">
            <a:off x="5544918" y="8607012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3"/>
                </a:lnTo>
                <a:lnTo>
                  <a:pt x="0" y="8248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 rot="1489445">
            <a:off x="9710502" y="2126279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3"/>
                </a:lnTo>
                <a:lnTo>
                  <a:pt x="0" y="8248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2962416" y="3488397"/>
            <a:ext cx="12363168" cy="31169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1756"/>
              </a:lnSpc>
            </a:pPr>
            <a:r>
              <a:rPr lang="en-US" sz="12919">
                <a:solidFill>
                  <a:srgbClr val="FFFFFF"/>
                </a:solidFill>
                <a:latin typeface="Handelson Six"/>
                <a:ea typeface="Handelson Six"/>
                <a:cs typeface="Handelson Six"/>
                <a:sym typeface="Handelson Six"/>
              </a:rPr>
              <a:t>Thank you for</a:t>
            </a:r>
          </a:p>
          <a:p>
            <a:pPr algn="ctr">
              <a:lnSpc>
                <a:spcPts val="11756"/>
              </a:lnSpc>
            </a:pPr>
            <a:r>
              <a:rPr lang="en-US" sz="12919">
                <a:solidFill>
                  <a:srgbClr val="FFFFFF"/>
                </a:solidFill>
                <a:latin typeface="Handelson Six"/>
                <a:ea typeface="Handelson Six"/>
                <a:cs typeface="Handelson Six"/>
                <a:sym typeface="Handelson Six"/>
              </a:rPr>
              <a:t>LISTENING</a:t>
            </a:r>
          </a:p>
        </p:txBody>
      </p:sp>
      <p:sp>
        <p:nvSpPr>
          <p:cNvPr id="9" name="Freeform 9"/>
          <p:cNvSpPr/>
          <p:nvPr/>
        </p:nvSpPr>
        <p:spPr>
          <a:xfrm rot="1280981">
            <a:off x="-9136854" y="8705554"/>
            <a:ext cx="19724024" cy="824823"/>
          </a:xfrm>
          <a:custGeom>
            <a:avLst/>
            <a:gdLst/>
            <a:ahLst/>
            <a:cxnLst/>
            <a:rect l="l" t="t" r="r" b="b"/>
            <a:pathLst>
              <a:path w="19724024" h="824823">
                <a:moveTo>
                  <a:pt x="0" y="0"/>
                </a:moveTo>
                <a:lnTo>
                  <a:pt x="19724024" y="0"/>
                </a:lnTo>
                <a:lnTo>
                  <a:pt x="19724024" y="824823"/>
                </a:lnTo>
                <a:lnTo>
                  <a:pt x="0" y="824823"/>
                </a:lnTo>
                <a:lnTo>
                  <a:pt x="0" y="0"/>
                </a:lnTo>
                <a:close/>
              </a:path>
            </a:pathLst>
          </a:custGeom>
          <a:blipFill>
            <a:blip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7184779" y="6985879"/>
            <a:ext cx="3918442" cy="7276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653"/>
              </a:lnSpc>
              <a:spcBef>
                <a:spcPct val="0"/>
              </a:spcBef>
            </a:pPr>
            <a:r>
              <a:rPr lang="en-US" sz="4790">
                <a:solidFill>
                  <a:srgbClr val="FFFFFF"/>
                </a:solidFill>
                <a:latin typeface="Handelson Six"/>
                <a:ea typeface="Handelson Six"/>
                <a:cs typeface="Handelson Six"/>
                <a:sym typeface="Handelson Six"/>
              </a:rPr>
              <a:t>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media presentation </dc:title>
  <cp:lastModifiedBy>Mia Kelleher (2603615)</cp:lastModifiedBy>
  <cp:revision>2</cp:revision>
  <dcterms:created xsi:type="dcterms:W3CDTF">2006-08-16T00:00:00Z</dcterms:created>
  <dcterms:modified xsi:type="dcterms:W3CDTF">2026-09-17T12:41:59Z</dcterms:modified>
  <dc:identifier>DAHUzG2zYh0</dc:identifier>
</cp:coreProperties>
</file>