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6"/>
  </p:notesMasterIdLst>
  <p:sldIdLst>
    <p:sldId id="259" r:id="rId2"/>
    <p:sldId id="256" r:id="rId3"/>
    <p:sldId id="257" r:id="rId4"/>
    <p:sldId id="260" r:id="rId5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BD370DB-5351-476E-A2B5-6514F8035259}" v="2" dt="2026-07-30T22:15:15.60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82" d="100"/>
          <a:sy n="82" d="100"/>
        </p:scale>
        <p:origin x="691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611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BADD02-B1B7-44E7-84C8-C56C2A418FEB}" type="datetimeFigureOut">
              <a:rPr lang="en-GB" smtClean="0"/>
              <a:t>30/07/2026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-228600" y="1524000"/>
            <a:ext cx="7315200" cy="41148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5867400"/>
            <a:ext cx="5486400" cy="48006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11580813"/>
            <a:ext cx="2971800" cy="6111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615B17-43C5-4CF4-8CEA-E9EED65766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06878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digital.nhs.uk/data-and-information/publications/statistical/nhs-talking-therapies-for-anxiety-and-depression-annual-reports/2022-23" TargetMode="External"/><Relationship Id="rId13" Type="http://schemas.openxmlformats.org/officeDocument/2006/relationships/hyperlink" Target="https://www.who.int/news-room/fact-sheets/detail/anxiety-disorders" TargetMode="External"/><Relationship Id="rId3" Type="http://schemas.openxmlformats.org/officeDocument/2006/relationships/hyperlink" Target="https://www.legislation.gov.uk/ukpga/1983/20/contents" TargetMode="External"/><Relationship Id="rId7" Type="http://schemas.openxmlformats.org/officeDocument/2006/relationships/hyperlink" Target="https://digital.nhs.uk/data-and-information/publications/statistical/adult-psychiatric-morbidity-survey/adult-psychiatric-morbidity-survey-survey-of-mental-health-and-wellbeing-england-2014" TargetMode="External"/><Relationship Id="rId12" Type="http://schemas.openxmlformats.org/officeDocument/2006/relationships/hyperlink" Target="https://icd.who.int/browse/2024-01/mms/en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nice.org.uk/guidance/cg113" TargetMode="External"/><Relationship Id="rId11" Type="http://schemas.openxmlformats.org/officeDocument/2006/relationships/hyperlink" Target="https://doi.org/10.1192/j.eurpsy.2021.2216" TargetMode="External"/><Relationship Id="rId5" Type="http://schemas.openxmlformats.org/officeDocument/2006/relationships/hyperlink" Target="https://www.instituteofhealthequity.org/resources-reports/marmot-review-10-years-on" TargetMode="External"/><Relationship Id="rId10" Type="http://schemas.openxmlformats.org/officeDocument/2006/relationships/hyperlink" Target="https://www.longtermplan.nhs.uk/" TargetMode="External"/><Relationship Id="rId4" Type="http://schemas.openxmlformats.org/officeDocument/2006/relationships/hyperlink" Target="https://www.legislation.gov.uk/ukpga/2010/15/contents" TargetMode="External"/><Relationship Id="rId9" Type="http://schemas.openxmlformats.org/officeDocument/2006/relationships/hyperlink" Target="https://digital.nhs.uk/data-and-information/publications/statistical/adult-psychiatric-morbidity-survey/survey-of-mental-health-and-wellbeing-england-2023-24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mjopen.bmj.com/content/11/4/e045281" TargetMode="External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Cover">
    <p:bg>
      <p:bgPr>
        <a:solidFill>
          <a:srgbClr val="F4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ounded Rectangle 25"/>
          <p:cNvSpPr/>
          <p:nvPr/>
        </p:nvSpPr>
        <p:spPr>
          <a:xfrm>
            <a:off x="7059168" y="2752344"/>
            <a:ext cx="3145536" cy="3145536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HeaderBg"/>
          <p:cNvSpPr/>
          <p:nvPr/>
        </p:nvSpPr>
        <p:spPr>
          <a:xfrm>
            <a:off x="0" y="0"/>
            <a:ext cx="12192000" cy="2971800"/>
          </a:xfrm>
          <a:prstGeom prst="rect">
            <a:avLst/>
          </a:prstGeom>
          <a:solidFill>
            <a:srgbClr val="1F3A5F"/>
          </a:solidFill>
          <a:ln>
            <a:noFill/>
          </a:ln>
        </p:spPr>
        <p:txBody>
          <a:bodyPr wrap="square" lIns="50800" tIns="25400" rIns="50800" bIns="25400">
            <a:normAutofit/>
          </a:bodyPr>
          <a:lstStyle/>
          <a:p>
            <a:endParaRPr lang="en-US"/>
          </a:p>
        </p:txBody>
      </p:sp>
      <p:sp>
        <p:nvSpPr>
          <p:cNvPr id="4" name="Title"/>
          <p:cNvSpPr/>
          <p:nvPr/>
        </p:nvSpPr>
        <p:spPr>
          <a:xfrm>
            <a:off x="609600" y="868680"/>
            <a:ext cx="10972800" cy="1462088"/>
          </a:xfrm>
          <a:prstGeom prst="rect">
            <a:avLst/>
          </a:prstGeom>
          <a:noFill/>
          <a:ln>
            <a:noFill/>
          </a:ln>
        </p:spPr>
        <p:txBody>
          <a:bodyPr wrap="square" lIns="50800" tIns="25400" rIns="50800" bIns="25400" anchor="t">
            <a:normAutofit/>
          </a:bodyPr>
          <a:lstStyle/>
          <a:p>
            <a:pPr marL="0" indent="0">
              <a:buNone/>
            </a:pPr>
            <a:r>
              <a:rPr lang="en-US" sz="3600" b="1" dirty="0">
                <a:solidFill>
                  <a:srgbClr val="FFFFFF"/>
                </a:solidFill>
              </a:rPr>
              <a:t>Generalised Anxiety Disorder (GAD)</a:t>
            </a:r>
          </a:p>
        </p:txBody>
      </p:sp>
      <p:sp>
        <p:nvSpPr>
          <p:cNvPr id="5" name="Subtitle"/>
          <p:cNvSpPr/>
          <p:nvPr/>
        </p:nvSpPr>
        <p:spPr>
          <a:xfrm>
            <a:off x="609600" y="2423160"/>
            <a:ext cx="10972800" cy="365760"/>
          </a:xfrm>
          <a:prstGeom prst="rect">
            <a:avLst/>
          </a:prstGeom>
          <a:noFill/>
          <a:ln>
            <a:noFill/>
          </a:ln>
        </p:spPr>
        <p:txBody>
          <a:bodyPr wrap="square" lIns="50800" tIns="25400" rIns="50800" bIns="25400" anchor="t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C8D8EA"/>
                </a:solidFill>
              </a:rPr>
              <a:t>About mental health | ICD-11 Code: 6B00</a:t>
            </a:r>
          </a:p>
        </p:txBody>
      </p:sp>
      <p:pic>
        <p:nvPicPr>
          <p:cNvPr id="14" name="Picture 13" descr="gad_cover_circle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8040" y="2871216"/>
            <a:ext cx="2907792" cy="2907792"/>
          </a:xfrm>
          <a:prstGeom prst="rect">
            <a:avLst/>
          </a:prstGeom>
        </p:spPr>
      </p:pic>
      <p:sp>
        <p:nvSpPr>
          <p:cNvPr id="15" name="Rounded Rectangle 14"/>
          <p:cNvSpPr/>
          <p:nvPr/>
        </p:nvSpPr>
        <p:spPr>
          <a:xfrm>
            <a:off x="685800" y="3090672"/>
            <a:ext cx="6080760" cy="2788920"/>
          </a:xfrm>
          <a:prstGeom prst="roundRect">
            <a:avLst/>
          </a:prstGeom>
          <a:solidFill>
            <a:srgbClr val="FFFFFF"/>
          </a:solidFill>
          <a:ln w="15240">
            <a:solidFill>
              <a:srgbClr val="DCE5E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685800" y="3090672"/>
            <a:ext cx="82296" cy="2788920"/>
          </a:xfrm>
          <a:prstGeom prst="rect">
            <a:avLst/>
          </a:prstGeom>
          <a:solidFill>
            <a:srgbClr val="3D919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960120" y="3401568"/>
            <a:ext cx="1325880" cy="29260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>
              <a:defRPr sz="1000" b="1">
                <a:solidFill>
                  <a:srgbClr val="3D9191"/>
                </a:solidFill>
                <a:latin typeface="Aptos"/>
              </a:defRPr>
            </a:pPr>
            <a:r>
              <a:t>STUDENT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331720" y="3374136"/>
            <a:ext cx="4069080" cy="43891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1800" b="1">
                <a:solidFill>
                  <a:srgbClr val="1F374D"/>
                </a:solidFill>
                <a:latin typeface="Aptos"/>
              </a:defRPr>
            </a:pPr>
            <a:r>
              <a:t>Mariam Begum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960120" y="3950208"/>
            <a:ext cx="1325880" cy="29260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>
              <a:defRPr sz="1000" b="1">
                <a:solidFill>
                  <a:srgbClr val="3D9191"/>
                </a:solidFill>
                <a:latin typeface="Aptos"/>
              </a:defRPr>
            </a:pPr>
            <a:r>
              <a:t>STUDENT ID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2331720" y="3922776"/>
            <a:ext cx="4069080" cy="43891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1700" b="1">
                <a:solidFill>
                  <a:srgbClr val="1F374D"/>
                </a:solidFill>
                <a:latin typeface="Aptos"/>
              </a:defRPr>
            </a:pPr>
            <a:r>
              <a:t>2324210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960120" y="4498848"/>
            <a:ext cx="1325880" cy="29260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>
              <a:defRPr sz="1000" b="1">
                <a:solidFill>
                  <a:srgbClr val="3D9191"/>
                </a:solidFill>
                <a:latin typeface="Aptos"/>
              </a:defRPr>
            </a:pPr>
            <a:r>
              <a:t>LECTURER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2331720" y="4471416"/>
            <a:ext cx="4069080" cy="43891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1700" b="1">
                <a:solidFill>
                  <a:srgbClr val="1F374D"/>
                </a:solidFill>
                <a:latin typeface="Aptos"/>
              </a:defRPr>
            </a:pPr>
            <a:r>
              <a:t>Bianca Sanfilippo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960120" y="5047488"/>
            <a:ext cx="1325880" cy="292608"/>
          </a:xfrm>
          <a:prstGeom prst="rect">
            <a:avLst/>
          </a:prstGeom>
          <a:noFill/>
        </p:spPr>
        <p:txBody>
          <a:bodyPr wrap="none" lIns="0" tIns="0" rIns="0" bIns="0">
            <a:spAutoFit/>
          </a:bodyPr>
          <a:lstStyle/>
          <a:p>
            <a:pPr>
              <a:defRPr sz="1000" b="1">
                <a:solidFill>
                  <a:srgbClr val="3D9191"/>
                </a:solidFill>
                <a:latin typeface="Aptos"/>
              </a:defRPr>
            </a:pPr>
            <a:r>
              <a:t>MODULE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2331720" y="5020055"/>
            <a:ext cx="4069080" cy="438912"/>
          </a:xfrm>
          <a:prstGeom prst="rect">
            <a:avLst/>
          </a:prstGeom>
          <a:noFill/>
        </p:spPr>
        <p:txBody>
          <a:bodyPr wrap="square" lIns="0" tIns="0" rIns="0" bIns="0">
            <a:spAutoFit/>
          </a:bodyPr>
          <a:lstStyle/>
          <a:p>
            <a:pPr>
              <a:defRPr sz="1400" b="1">
                <a:solidFill>
                  <a:srgbClr val="1F374D"/>
                </a:solidFill>
                <a:latin typeface="Aptos"/>
              </a:defRPr>
            </a:pPr>
            <a:r>
              <a:t>BMHP6029 – Psychological Classification and Provision</a:t>
            </a:r>
          </a:p>
        </p:txBody>
      </p:sp>
      <p:sp>
        <p:nvSpPr>
          <p:cNvPr id="25" name="Rounded Rectangle 24"/>
          <p:cNvSpPr/>
          <p:nvPr/>
        </p:nvSpPr>
        <p:spPr>
          <a:xfrm>
            <a:off x="941832" y="5486400"/>
            <a:ext cx="5440680" cy="274320"/>
          </a:xfrm>
          <a:prstGeom prst="roundRect">
            <a:avLst/>
          </a:prstGeom>
          <a:solidFill>
            <a:srgbClr val="F4F8F9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18872" rIns="118872" rtlCol="0" anchor="ctr"/>
          <a:lstStyle/>
          <a:p>
            <a:pPr algn="ctr">
              <a:defRPr sz="1250" b="1">
                <a:solidFill>
                  <a:srgbClr val="1F374D"/>
                </a:solidFill>
                <a:latin typeface="Aptos"/>
              </a:defRPr>
            </a:pPr>
            <a:r>
              <a:t>Topic: Generalised Anxiety Disorder (GAD)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4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5088" y="-132588"/>
            <a:ext cx="12191695" cy="77724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1837944" y="96012"/>
            <a:ext cx="8046720" cy="320040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6B00 Generalized Anxiety Disorder (ICD-11, WHO, 2019)</a:t>
            </a:r>
            <a:endParaRPr lang="en-US" sz="2400" dirty="0"/>
          </a:p>
        </p:txBody>
      </p:sp>
      <p:sp>
        <p:nvSpPr>
          <p:cNvPr id="5" name="Text 3"/>
          <p:cNvSpPr/>
          <p:nvPr/>
        </p:nvSpPr>
        <p:spPr>
          <a:xfrm>
            <a:off x="384048" y="941832"/>
            <a:ext cx="1005840" cy="210312"/>
          </a:xfrm>
          <a:prstGeom prst="roundRect">
            <a:avLst/>
          </a:prstGeom>
          <a:solidFill>
            <a:srgbClr val="4F81BD"/>
          </a:solidFill>
          <a:ln/>
        </p:spPr>
        <p:txBody>
          <a:bodyPr wrap="square" lIns="50800" tIns="25400" rIns="50800" bIns="25400" rtlCol="0" anchor="ctr">
            <a:normAutofit lnSpcReduction="10000"/>
          </a:bodyPr>
          <a:lstStyle/>
          <a:p>
            <a:pPr marL="0" indent="0" algn="ctr">
              <a:buNone/>
            </a:pPr>
            <a:r>
              <a:rPr lang="en-US" sz="950" b="1" dirty="0">
                <a:solidFill>
                  <a:srgbClr val="FFFFFF"/>
                </a:solidFill>
              </a:rPr>
              <a:t>Main idea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1490472" y="896112"/>
            <a:ext cx="9692640" cy="301752"/>
          </a:xfrm>
          <a:prstGeom prst="rect">
            <a:avLst/>
          </a:prstGeom>
          <a:noFill/>
          <a:ln/>
        </p:spPr>
        <p:txBody>
          <a:bodyPr wrap="square" lIns="76200" tIns="38100" rIns="76200" bIns="3810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1200" b="0" dirty="0">
                <a:solidFill>
                  <a:srgbClr val="1F2937"/>
                </a:solidFill>
              </a:rPr>
              <a:t>GAD is hard-to-control worry that lasts for months and affects sleep, study, work, family life and relationships.</a:t>
            </a:r>
          </a:p>
        </p:txBody>
      </p:sp>
      <p:sp>
        <p:nvSpPr>
          <p:cNvPr id="7" name="Shape 5"/>
          <p:cNvSpPr/>
          <p:nvPr/>
        </p:nvSpPr>
        <p:spPr>
          <a:xfrm>
            <a:off x="320040" y="1389888"/>
            <a:ext cx="2697480" cy="1353312"/>
          </a:xfrm>
          <a:prstGeom prst="roundRect">
            <a:avLst>
              <a:gd name="adj" fmla="val 5405"/>
            </a:avLst>
          </a:prstGeom>
          <a:solidFill>
            <a:srgbClr val="F7FBFF"/>
          </a:solidFill>
          <a:ln w="12700">
            <a:solidFill>
              <a:srgbClr val="C8D8EA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8" name="Shape 6"/>
          <p:cNvSpPr/>
          <p:nvPr/>
        </p:nvSpPr>
        <p:spPr>
          <a:xfrm>
            <a:off x="320040" y="1389888"/>
            <a:ext cx="73152" cy="1353312"/>
          </a:xfrm>
          <a:prstGeom prst="rect">
            <a:avLst/>
          </a:prstGeom>
          <a:solidFill>
            <a:srgbClr val="6D5BD0"/>
          </a:solidFill>
          <a:ln w="12700">
            <a:solidFill>
              <a:srgbClr val="6D5BD0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466344" y="1499616"/>
            <a:ext cx="2468880" cy="201168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1F3A5F"/>
                </a:solidFill>
              </a:rPr>
              <a:t>Classification</a:t>
            </a: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466344" y="1746504"/>
            <a:ext cx="2423160" cy="950976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850" dirty="0"/>
              <a:t>• ICD-11 code: 6B00</a:t>
            </a:r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850" dirty="0"/>
              <a:t>• </a:t>
            </a:r>
            <a:r>
              <a:rPr lang="en-GB" sz="850" dirty="0"/>
              <a:t>A mental health condition</a:t>
            </a:r>
            <a:endParaRPr sz="85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850" dirty="0"/>
              <a:t>• </a:t>
            </a:r>
            <a:r>
              <a:rPr lang="en-GB" sz="850" dirty="0"/>
              <a:t>Worry happens most days for months</a:t>
            </a:r>
            <a:endParaRPr sz="85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850" dirty="0"/>
              <a:t>• </a:t>
            </a:r>
            <a:r>
              <a:rPr lang="en-GB" sz="850" dirty="0"/>
              <a:t>It causes distress and affects daily life</a:t>
            </a:r>
            <a:endParaRPr sz="85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850" dirty="0"/>
              <a:t>• </a:t>
            </a:r>
            <a:r>
              <a:rPr lang="en-GB" sz="850" dirty="0"/>
              <a:t>It is different from social anxiety disorder </a:t>
            </a:r>
            <a:r>
              <a:rPr sz="850" dirty="0"/>
              <a:t>r (6B04)</a:t>
            </a:r>
          </a:p>
        </p:txBody>
      </p:sp>
      <p:sp>
        <p:nvSpPr>
          <p:cNvPr id="11" name="Shape 9"/>
          <p:cNvSpPr/>
          <p:nvPr/>
        </p:nvSpPr>
        <p:spPr>
          <a:xfrm>
            <a:off x="3246120" y="1389888"/>
            <a:ext cx="2697480" cy="1353312"/>
          </a:xfrm>
          <a:prstGeom prst="roundRect">
            <a:avLst>
              <a:gd name="adj" fmla="val 5405"/>
            </a:avLst>
          </a:prstGeom>
          <a:solidFill>
            <a:srgbClr val="F7FBFF"/>
          </a:solidFill>
          <a:ln w="12700">
            <a:solidFill>
              <a:srgbClr val="C8D8EA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12" name="Shape 10"/>
          <p:cNvSpPr/>
          <p:nvPr/>
        </p:nvSpPr>
        <p:spPr>
          <a:xfrm>
            <a:off x="3246120" y="1389888"/>
            <a:ext cx="73152" cy="1353312"/>
          </a:xfrm>
          <a:prstGeom prst="rect">
            <a:avLst/>
          </a:prstGeom>
          <a:solidFill>
            <a:srgbClr val="4F81BD"/>
          </a:solidFill>
          <a:ln w="12700">
            <a:solidFill>
              <a:srgbClr val="4F81BD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3392424" y="1499616"/>
            <a:ext cx="2468880" cy="201168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1F3A5F"/>
                </a:solidFill>
              </a:rPr>
              <a:t>Key facts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3392424" y="1792224"/>
            <a:ext cx="2423160" cy="877824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 fontScale="85000" lnSpcReduction="20000"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1050" dirty="0">
                <a:solidFill>
                  <a:srgbClr val="283645"/>
                </a:solidFill>
                <a:latin typeface="Aptos"/>
              </a:rPr>
              <a:t>• </a:t>
            </a:r>
            <a:r>
              <a:rPr lang="en-GB" sz="1050" dirty="0">
                <a:solidFill>
                  <a:srgbClr val="283645"/>
                </a:solidFill>
                <a:latin typeface="Aptos"/>
              </a:rPr>
              <a:t>Anxiety disorders are common worldwide</a:t>
            </a:r>
            <a:r>
              <a:rPr sz="1050" dirty="0">
                <a:solidFill>
                  <a:srgbClr val="283645"/>
                </a:solidFill>
                <a:latin typeface="Aptos"/>
              </a:rPr>
              <a:t> (WHO, 2025)</a:t>
            </a:r>
          </a:p>
          <a:p>
            <a:r>
              <a:rPr sz="1050" dirty="0">
                <a:solidFill>
                  <a:srgbClr val="283645"/>
                </a:solidFill>
                <a:latin typeface="Aptos"/>
              </a:rPr>
              <a:t>• </a:t>
            </a:r>
            <a:r>
              <a:rPr lang="en-GB" sz="1050" dirty="0">
                <a:solidFill>
                  <a:srgbClr val="283645"/>
                </a:solidFill>
                <a:latin typeface="Aptos"/>
              </a:rPr>
              <a:t>Around 359 million people experienced anxiety disorders in 2021 </a:t>
            </a:r>
            <a:r>
              <a:rPr sz="1050" dirty="0">
                <a:solidFill>
                  <a:srgbClr val="283645"/>
                </a:solidFill>
                <a:latin typeface="Aptos"/>
              </a:rPr>
              <a:t>(WHO, 2025)</a:t>
            </a:r>
          </a:p>
          <a:p>
            <a:r>
              <a:rPr sz="1050" dirty="0">
                <a:solidFill>
                  <a:srgbClr val="283645"/>
                </a:solidFill>
                <a:latin typeface="Aptos"/>
              </a:rPr>
              <a:t>• </a:t>
            </a:r>
            <a:r>
              <a:rPr lang="en-GB" sz="1050" dirty="0">
                <a:solidFill>
                  <a:srgbClr val="283645"/>
                </a:solidFill>
                <a:latin typeface="Aptos"/>
              </a:rPr>
              <a:t>In England, 22.6% of adults aged 16-64 had  a common mental health condition in 2023/24</a:t>
            </a:r>
            <a:r>
              <a:rPr sz="1050" dirty="0">
                <a:solidFill>
                  <a:srgbClr val="283645"/>
                </a:solidFill>
                <a:latin typeface="Aptos"/>
              </a:rPr>
              <a:t> (NHS Digital, 2025)</a:t>
            </a:r>
          </a:p>
        </p:txBody>
      </p:sp>
      <p:sp>
        <p:nvSpPr>
          <p:cNvPr id="15" name="Shape 13"/>
          <p:cNvSpPr/>
          <p:nvPr/>
        </p:nvSpPr>
        <p:spPr>
          <a:xfrm>
            <a:off x="6172200" y="1389888"/>
            <a:ext cx="2697480" cy="1353312"/>
          </a:xfrm>
          <a:prstGeom prst="roundRect">
            <a:avLst>
              <a:gd name="adj" fmla="val 5405"/>
            </a:avLst>
          </a:prstGeom>
          <a:solidFill>
            <a:srgbClr val="F7FBFF"/>
          </a:solidFill>
          <a:ln w="12700">
            <a:solidFill>
              <a:srgbClr val="C8D8EA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6172200" y="1389888"/>
            <a:ext cx="73152" cy="1353312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318504" y="1499616"/>
            <a:ext cx="2468880" cy="201168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1F3A5F"/>
                </a:solidFill>
              </a:rPr>
              <a:t>Symptoms</a:t>
            </a:r>
            <a:endParaRPr lang="en-US" sz="1250" dirty="0"/>
          </a:p>
        </p:txBody>
      </p:sp>
      <p:sp>
        <p:nvSpPr>
          <p:cNvPr id="18" name="Text 16"/>
          <p:cNvSpPr/>
          <p:nvPr/>
        </p:nvSpPr>
        <p:spPr>
          <a:xfrm>
            <a:off x="6318504" y="1792224"/>
            <a:ext cx="2423160" cy="877824"/>
          </a:xfrm>
          <a:prstGeom prst="rect">
            <a:avLst/>
          </a:prstGeom>
          <a:noFill/>
          <a:ln/>
        </p:spPr>
        <p:txBody>
          <a:bodyPr wrap="square" lIns="76200" tIns="50800" rIns="76200" bIns="50800" rtlCol="0" anchor="ctr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950" b="0" dirty="0">
                <a:solidFill>
                  <a:srgbClr val="1F2937"/>
                </a:solidFill>
              </a:rPr>
              <a:t>• </a:t>
            </a:r>
            <a:r>
              <a:rPr lang="en-GB" sz="950" dirty="0">
                <a:solidFill>
                  <a:srgbClr val="1F2937"/>
                </a:solidFill>
              </a:rPr>
              <a:t>Worrying too much</a:t>
            </a:r>
            <a:br>
              <a:rPr dirty="0"/>
            </a:br>
            <a:r>
              <a:rPr sz="950" b="0" dirty="0">
                <a:solidFill>
                  <a:srgbClr val="1F2937"/>
                </a:solidFill>
              </a:rPr>
              <a:t>• </a:t>
            </a:r>
            <a:r>
              <a:rPr lang="en-GB" sz="950" dirty="0">
                <a:solidFill>
                  <a:srgbClr val="1F2937"/>
                </a:solidFill>
              </a:rPr>
              <a:t>Feeling restless or on edge</a:t>
            </a:r>
            <a:br>
              <a:rPr dirty="0"/>
            </a:br>
            <a:r>
              <a:rPr sz="950" b="0" dirty="0">
                <a:solidFill>
                  <a:srgbClr val="1F2937"/>
                </a:solidFill>
              </a:rPr>
              <a:t>• </a:t>
            </a:r>
            <a:r>
              <a:rPr lang="en-GB" sz="950" dirty="0">
                <a:solidFill>
                  <a:srgbClr val="1F2937"/>
                </a:solidFill>
              </a:rPr>
              <a:t>Feeling tired or sleeping badly</a:t>
            </a:r>
            <a:br>
              <a:rPr dirty="0"/>
            </a:br>
            <a:r>
              <a:rPr sz="950" b="0" dirty="0">
                <a:solidFill>
                  <a:srgbClr val="1F2937"/>
                </a:solidFill>
              </a:rPr>
              <a:t>• </a:t>
            </a:r>
            <a:r>
              <a:rPr lang="en-GB" sz="950" dirty="0">
                <a:solidFill>
                  <a:srgbClr val="1F2937"/>
                </a:solidFill>
              </a:rPr>
              <a:t>Poor concentration</a:t>
            </a:r>
            <a:br>
              <a:rPr dirty="0"/>
            </a:br>
            <a:r>
              <a:rPr sz="950" b="0" dirty="0">
                <a:solidFill>
                  <a:srgbClr val="1F2937"/>
                </a:solidFill>
              </a:rPr>
              <a:t>• </a:t>
            </a:r>
            <a:r>
              <a:rPr lang="en-GB" sz="950" dirty="0">
                <a:solidFill>
                  <a:srgbClr val="1F2937"/>
                </a:solidFill>
              </a:rPr>
              <a:t>Tense muscles</a:t>
            </a:r>
            <a:br>
              <a:rPr dirty="0"/>
            </a:br>
            <a:r>
              <a:rPr sz="950" b="0" dirty="0">
                <a:solidFill>
                  <a:srgbClr val="1F2937"/>
                </a:solidFill>
              </a:rPr>
              <a:t>• </a:t>
            </a:r>
            <a:r>
              <a:rPr lang="en-GB" sz="950" dirty="0">
                <a:solidFill>
                  <a:srgbClr val="1F2937"/>
                </a:solidFill>
              </a:rPr>
              <a:t>Fast heartbeat or sweating</a:t>
            </a:r>
            <a:br>
              <a:rPr dirty="0"/>
            </a:br>
            <a:r>
              <a:rPr sz="950" b="0" dirty="0">
                <a:solidFill>
                  <a:srgbClr val="1F2937"/>
                </a:solidFill>
              </a:rPr>
              <a:t>• </a:t>
            </a:r>
            <a:r>
              <a:rPr lang="en-GB" sz="950" dirty="0">
                <a:solidFill>
                  <a:srgbClr val="1F2937"/>
                </a:solidFill>
              </a:rPr>
              <a:t>Avoiding places or tasks</a:t>
            </a:r>
            <a:endParaRPr sz="950" b="0" dirty="0">
              <a:solidFill>
                <a:srgbClr val="1F2937"/>
              </a:solidFill>
            </a:endParaRPr>
          </a:p>
        </p:txBody>
      </p:sp>
      <p:sp>
        <p:nvSpPr>
          <p:cNvPr id="19" name="Shape 17"/>
          <p:cNvSpPr/>
          <p:nvPr/>
        </p:nvSpPr>
        <p:spPr>
          <a:xfrm>
            <a:off x="9098280" y="1389888"/>
            <a:ext cx="2788920" cy="1353312"/>
          </a:xfrm>
          <a:prstGeom prst="roundRect">
            <a:avLst>
              <a:gd name="adj" fmla="val 5405"/>
            </a:avLst>
          </a:prstGeom>
          <a:solidFill>
            <a:srgbClr val="F7FBFF"/>
          </a:solidFill>
          <a:ln w="12700">
            <a:solidFill>
              <a:srgbClr val="C8D8EA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9098280" y="1389888"/>
            <a:ext cx="73152" cy="1353312"/>
          </a:xfrm>
          <a:prstGeom prst="rect">
            <a:avLst/>
          </a:prstGeom>
          <a:solidFill>
            <a:srgbClr val="2E7D32"/>
          </a:solidFill>
          <a:ln w="12700">
            <a:solidFill>
              <a:srgbClr val="2E7D32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9244584" y="1499616"/>
            <a:ext cx="2560320" cy="201168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1F3A5F"/>
                </a:solidFill>
              </a:rPr>
              <a:t>Stigma &amp; inequality</a:t>
            </a:r>
            <a:endParaRPr lang="en-US" sz="1250" dirty="0"/>
          </a:p>
        </p:txBody>
      </p:sp>
      <p:sp>
        <p:nvSpPr>
          <p:cNvPr id="22" name="Text 20"/>
          <p:cNvSpPr/>
          <p:nvPr/>
        </p:nvSpPr>
        <p:spPr>
          <a:xfrm>
            <a:off x="9244584" y="1746504"/>
            <a:ext cx="2514600" cy="950976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900" dirty="0"/>
              <a:t>• </a:t>
            </a:r>
            <a:r>
              <a:rPr lang="en-GB" sz="900" dirty="0"/>
              <a:t>Some people say it’s just worry</a:t>
            </a:r>
            <a:endParaRPr sz="90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900" dirty="0"/>
              <a:t>• </a:t>
            </a:r>
            <a:r>
              <a:rPr lang="en-GB" sz="900" dirty="0"/>
              <a:t>Shame can stop people from asking for help</a:t>
            </a:r>
            <a:endParaRPr sz="90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900" dirty="0"/>
              <a:t>• </a:t>
            </a:r>
            <a:r>
              <a:rPr lang="en-GB" sz="900" dirty="0"/>
              <a:t>Women report anxiety more than men</a:t>
            </a:r>
            <a:endParaRPr sz="90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900" dirty="0"/>
              <a:t>• </a:t>
            </a:r>
            <a:r>
              <a:rPr lang="en-GB" sz="900" dirty="0"/>
              <a:t>Racism, poverty, and long waits can make support harder to get</a:t>
            </a:r>
            <a:endParaRPr sz="90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900" dirty="0"/>
              <a:t>• </a:t>
            </a:r>
            <a:r>
              <a:rPr lang="en-GB" sz="900" dirty="0"/>
              <a:t>Some cultures may see anxiety as magic or a family problem. Example……</a:t>
            </a:r>
            <a:endParaRPr sz="900" dirty="0"/>
          </a:p>
        </p:txBody>
      </p:sp>
      <p:sp>
        <p:nvSpPr>
          <p:cNvPr id="23" name="Shape 21"/>
          <p:cNvSpPr/>
          <p:nvPr/>
        </p:nvSpPr>
        <p:spPr>
          <a:xfrm>
            <a:off x="303867" y="2993544"/>
            <a:ext cx="3611880" cy="1627632"/>
          </a:xfrm>
          <a:prstGeom prst="roundRect">
            <a:avLst>
              <a:gd name="adj" fmla="val 4494"/>
            </a:avLst>
          </a:prstGeom>
          <a:solidFill>
            <a:srgbClr val="F7FBFF"/>
          </a:solidFill>
          <a:ln w="12700">
            <a:solidFill>
              <a:srgbClr val="C8D8EA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24" name="Shape 22"/>
          <p:cNvSpPr/>
          <p:nvPr/>
        </p:nvSpPr>
        <p:spPr>
          <a:xfrm>
            <a:off x="320040" y="2971800"/>
            <a:ext cx="73152" cy="1627632"/>
          </a:xfrm>
          <a:prstGeom prst="rect">
            <a:avLst/>
          </a:prstGeom>
          <a:solidFill>
            <a:srgbClr val="4F81BD"/>
          </a:solidFill>
          <a:ln w="12700">
            <a:solidFill>
              <a:srgbClr val="4F81BD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466344" y="3081528"/>
            <a:ext cx="3383280" cy="201168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1F3A5F"/>
                </a:solidFill>
              </a:rPr>
              <a:t>Treatment today</a:t>
            </a:r>
            <a:endParaRPr lang="en-US" sz="1250" dirty="0"/>
          </a:p>
        </p:txBody>
      </p:sp>
      <p:sp>
        <p:nvSpPr>
          <p:cNvPr id="26" name="Text 24"/>
          <p:cNvSpPr/>
          <p:nvPr/>
        </p:nvSpPr>
        <p:spPr>
          <a:xfrm>
            <a:off x="466344" y="3374136"/>
            <a:ext cx="3337560" cy="1152144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rgbClr val="283645"/>
                </a:solidFill>
                <a:latin typeface="Aptos"/>
              </a:rPr>
              <a:t>NICE  stepped care approach</a:t>
            </a:r>
            <a:r>
              <a:rPr sz="1100" dirty="0">
                <a:solidFill>
                  <a:srgbClr val="283645"/>
                </a:solidFill>
                <a:latin typeface="Aptos"/>
              </a:rPr>
              <a:t> (NICE, 2020):</a:t>
            </a:r>
          </a:p>
          <a:p>
            <a:r>
              <a:rPr sz="1100" dirty="0">
                <a:solidFill>
                  <a:srgbClr val="283645"/>
                </a:solidFill>
                <a:latin typeface="Aptos"/>
              </a:rPr>
              <a:t>1. </a:t>
            </a:r>
            <a:r>
              <a:rPr lang="en-GB" sz="1100" dirty="0">
                <a:solidFill>
                  <a:srgbClr val="283645"/>
                </a:solidFill>
                <a:latin typeface="Aptos"/>
              </a:rPr>
              <a:t>Identify GAD, give information, and monitor</a:t>
            </a:r>
            <a:endParaRPr sz="1100" dirty="0">
              <a:solidFill>
                <a:srgbClr val="283645"/>
              </a:solidFill>
              <a:latin typeface="Aptos"/>
            </a:endParaRPr>
          </a:p>
          <a:p>
            <a:r>
              <a:rPr sz="1100" dirty="0">
                <a:solidFill>
                  <a:srgbClr val="283645"/>
                </a:solidFill>
                <a:latin typeface="Aptos"/>
              </a:rPr>
              <a:t>2. </a:t>
            </a:r>
            <a:r>
              <a:rPr lang="en-GB" sz="1100" dirty="0">
                <a:solidFill>
                  <a:srgbClr val="283645"/>
                </a:solidFill>
                <a:latin typeface="Aptos"/>
              </a:rPr>
              <a:t>Guided self-help or group education</a:t>
            </a:r>
            <a:endParaRPr sz="1100" dirty="0">
              <a:solidFill>
                <a:srgbClr val="283645"/>
              </a:solidFill>
              <a:latin typeface="Aptos"/>
            </a:endParaRPr>
          </a:p>
          <a:p>
            <a:r>
              <a:rPr sz="1100" dirty="0">
                <a:solidFill>
                  <a:srgbClr val="283645"/>
                </a:solidFill>
                <a:latin typeface="Aptos"/>
              </a:rPr>
              <a:t>3. </a:t>
            </a:r>
            <a:r>
              <a:rPr lang="en-GB" sz="1100" dirty="0">
                <a:solidFill>
                  <a:srgbClr val="283645"/>
                </a:solidFill>
                <a:latin typeface="Aptos"/>
              </a:rPr>
              <a:t>CBT applied relaxation or medicine</a:t>
            </a:r>
            <a:endParaRPr sz="1100" dirty="0">
              <a:solidFill>
                <a:srgbClr val="283645"/>
              </a:solidFill>
              <a:latin typeface="Aptos"/>
            </a:endParaRPr>
          </a:p>
          <a:p>
            <a:r>
              <a:rPr sz="1100" dirty="0">
                <a:solidFill>
                  <a:srgbClr val="283645"/>
                </a:solidFill>
                <a:latin typeface="Aptos"/>
              </a:rPr>
              <a:t>4. </a:t>
            </a:r>
            <a:r>
              <a:rPr lang="en-GB" sz="1100" dirty="0">
                <a:solidFill>
                  <a:srgbClr val="283645"/>
                </a:solidFill>
                <a:latin typeface="Aptos"/>
              </a:rPr>
              <a:t>Specialist support for severe cases</a:t>
            </a:r>
            <a:endParaRPr sz="1100" dirty="0">
              <a:solidFill>
                <a:srgbClr val="283645"/>
              </a:solidFill>
              <a:latin typeface="Aptos"/>
            </a:endParaRPr>
          </a:p>
        </p:txBody>
      </p:sp>
      <p:sp>
        <p:nvSpPr>
          <p:cNvPr id="27" name="Shape 25"/>
          <p:cNvSpPr/>
          <p:nvPr/>
        </p:nvSpPr>
        <p:spPr>
          <a:xfrm>
            <a:off x="4251960" y="2971800"/>
            <a:ext cx="3657600" cy="1627632"/>
          </a:xfrm>
          <a:prstGeom prst="roundRect">
            <a:avLst>
              <a:gd name="adj" fmla="val 4494"/>
            </a:avLst>
          </a:prstGeom>
          <a:solidFill>
            <a:srgbClr val="F7FBFF"/>
          </a:solidFill>
          <a:ln w="12700">
            <a:solidFill>
              <a:srgbClr val="C8D8EA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4251960" y="2971800"/>
            <a:ext cx="73152" cy="1627632"/>
          </a:xfrm>
          <a:prstGeom prst="rect">
            <a:avLst/>
          </a:prstGeom>
          <a:solidFill>
            <a:srgbClr val="6D5BD0"/>
          </a:solidFill>
          <a:ln w="12700">
            <a:solidFill>
              <a:srgbClr val="6D5BD0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398264" y="3081528"/>
            <a:ext cx="3429000" cy="201168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1F3A5F"/>
                </a:solidFill>
              </a:rPr>
              <a:t>History</a:t>
            </a:r>
            <a:endParaRPr lang="en-US" sz="1250" dirty="0"/>
          </a:p>
        </p:txBody>
      </p:sp>
      <p:sp>
        <p:nvSpPr>
          <p:cNvPr id="30" name="Text 28"/>
          <p:cNvSpPr/>
          <p:nvPr/>
        </p:nvSpPr>
        <p:spPr>
          <a:xfrm>
            <a:off x="4398264" y="3337560"/>
            <a:ext cx="3383280" cy="1225296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00" dirty="0"/>
              <a:t>• Freud described anxiety neurosis in 1894</a:t>
            </a:r>
            <a:endParaRPr sz="110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1100" dirty="0"/>
              <a:t>• </a:t>
            </a:r>
            <a:r>
              <a:rPr lang="en-GB" sz="1100" dirty="0"/>
              <a:t>GAD became an official DSM diagnosis in 1980</a:t>
            </a:r>
            <a:endParaRPr sz="110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1100" dirty="0"/>
              <a:t>• </a:t>
            </a:r>
            <a:r>
              <a:rPr lang="en-GB" sz="1100" dirty="0"/>
              <a:t>Earlier views blamed weakness or nerves</a:t>
            </a:r>
            <a:endParaRPr sz="110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1100" dirty="0"/>
              <a:t>• </a:t>
            </a:r>
            <a:r>
              <a:rPr lang="en-GB" sz="1100" dirty="0"/>
              <a:t>Modern care sees GAD as treatable </a:t>
            </a:r>
            <a:endParaRPr sz="1100" dirty="0"/>
          </a:p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1100" dirty="0"/>
              <a:t>• </a:t>
            </a:r>
            <a:r>
              <a:rPr lang="en-GB" sz="1100" dirty="0"/>
              <a:t>CBT is still an important treatment today</a:t>
            </a:r>
            <a:endParaRPr sz="1100" dirty="0"/>
          </a:p>
        </p:txBody>
      </p:sp>
      <p:sp>
        <p:nvSpPr>
          <p:cNvPr id="31" name="Shape 29"/>
          <p:cNvSpPr/>
          <p:nvPr/>
        </p:nvSpPr>
        <p:spPr>
          <a:xfrm>
            <a:off x="8229600" y="2971800"/>
            <a:ext cx="3657600" cy="1627632"/>
          </a:xfrm>
          <a:prstGeom prst="roundRect">
            <a:avLst>
              <a:gd name="adj" fmla="val 4494"/>
            </a:avLst>
          </a:prstGeom>
          <a:solidFill>
            <a:srgbClr val="F7FBFF"/>
          </a:solidFill>
          <a:ln w="12700">
            <a:solidFill>
              <a:srgbClr val="C8D8EA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32" name="Shape 30"/>
          <p:cNvSpPr/>
          <p:nvPr/>
        </p:nvSpPr>
        <p:spPr>
          <a:xfrm>
            <a:off x="8229600" y="2971800"/>
            <a:ext cx="73152" cy="1627632"/>
          </a:xfrm>
          <a:prstGeom prst="rect">
            <a:avLst/>
          </a:prstGeom>
          <a:solidFill>
            <a:srgbClr val="D97706"/>
          </a:solidFill>
          <a:ln w="12700">
            <a:solidFill>
              <a:srgbClr val="D97706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33" name="Text 31"/>
          <p:cNvSpPr/>
          <p:nvPr/>
        </p:nvSpPr>
        <p:spPr>
          <a:xfrm>
            <a:off x="8375904" y="3081528"/>
            <a:ext cx="3429000" cy="201168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 marL="0" indent="0">
              <a:buNone/>
            </a:pPr>
            <a:r>
              <a:rPr lang="en-US" sz="950" b="1" dirty="0">
                <a:solidFill>
                  <a:srgbClr val="1F3A5F"/>
                </a:solidFill>
              </a:rPr>
              <a:t>Law &amp; policy</a:t>
            </a:r>
            <a:endParaRPr lang="en-US" sz="1250" dirty="0"/>
          </a:p>
        </p:txBody>
      </p:sp>
      <p:sp>
        <p:nvSpPr>
          <p:cNvPr id="34" name="Text 32"/>
          <p:cNvSpPr/>
          <p:nvPr/>
        </p:nvSpPr>
        <p:spPr>
          <a:xfrm>
            <a:off x="8375904" y="3337560"/>
            <a:ext cx="3383280" cy="1225296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sz="1070" dirty="0">
                <a:solidFill>
                  <a:srgbClr val="283645"/>
                </a:solidFill>
                <a:latin typeface="Aptos"/>
              </a:rPr>
              <a:t>• </a:t>
            </a:r>
            <a:r>
              <a:rPr lang="en-GB" sz="1070" dirty="0">
                <a:solidFill>
                  <a:srgbClr val="283645"/>
                </a:solidFill>
                <a:latin typeface="Aptos"/>
              </a:rPr>
              <a:t>Policy means  rules or plans from the government or the NHS</a:t>
            </a:r>
            <a:endParaRPr sz="1070" dirty="0">
              <a:solidFill>
                <a:srgbClr val="283645"/>
              </a:solidFill>
              <a:latin typeface="Aptos"/>
            </a:endParaRPr>
          </a:p>
          <a:p>
            <a:r>
              <a:rPr sz="1070" dirty="0">
                <a:solidFill>
                  <a:srgbClr val="283645"/>
                </a:solidFill>
                <a:latin typeface="Aptos"/>
              </a:rPr>
              <a:t>• E</a:t>
            </a:r>
            <a:r>
              <a:rPr lang="en-GB" sz="1070" dirty="0">
                <a:solidFill>
                  <a:srgbClr val="283645"/>
                </a:solidFill>
                <a:latin typeface="Aptos"/>
              </a:rPr>
              <a:t>quality Act 2010 long-term GAD may count as a disability</a:t>
            </a:r>
            <a:r>
              <a:rPr sz="1070" dirty="0">
                <a:solidFill>
                  <a:srgbClr val="283645"/>
                </a:solidFill>
                <a:latin typeface="Aptos"/>
              </a:rPr>
              <a:t> (Great Britain, 2010)</a:t>
            </a:r>
          </a:p>
          <a:p>
            <a:r>
              <a:rPr sz="1070" dirty="0">
                <a:solidFill>
                  <a:srgbClr val="283645"/>
                </a:solidFill>
                <a:latin typeface="Aptos"/>
              </a:rPr>
              <a:t>• M</a:t>
            </a:r>
            <a:r>
              <a:rPr lang="en-GB" sz="1070" dirty="0" err="1">
                <a:solidFill>
                  <a:srgbClr val="283645"/>
                </a:solidFill>
                <a:latin typeface="Aptos"/>
              </a:rPr>
              <a:t>ental</a:t>
            </a:r>
            <a:r>
              <a:rPr lang="en-GB" sz="1070" dirty="0">
                <a:solidFill>
                  <a:srgbClr val="283645"/>
                </a:solidFill>
                <a:latin typeface="Aptos"/>
              </a:rPr>
              <a:t> Health Act 1983 sets rules for serious mental illness care</a:t>
            </a:r>
            <a:r>
              <a:rPr sz="1070" dirty="0">
                <a:solidFill>
                  <a:srgbClr val="283645"/>
                </a:solidFill>
                <a:latin typeface="Aptos"/>
              </a:rPr>
              <a:t> (Great Britain, 1983)</a:t>
            </a:r>
          </a:p>
          <a:p>
            <a:r>
              <a:rPr sz="1070" dirty="0">
                <a:solidFill>
                  <a:srgbClr val="283645"/>
                </a:solidFill>
                <a:latin typeface="Aptos"/>
              </a:rPr>
              <a:t>• </a:t>
            </a:r>
            <a:r>
              <a:rPr lang="en-GB" sz="1070" dirty="0">
                <a:solidFill>
                  <a:srgbClr val="283645"/>
                </a:solidFill>
                <a:latin typeface="Aptos"/>
              </a:rPr>
              <a:t>NHS long-term plan aims to improve mental health support</a:t>
            </a:r>
            <a:r>
              <a:rPr sz="1070" dirty="0">
                <a:solidFill>
                  <a:srgbClr val="283645"/>
                </a:solidFill>
                <a:latin typeface="Aptos"/>
              </a:rPr>
              <a:t> (NHS England, 2019)</a:t>
            </a:r>
          </a:p>
        </p:txBody>
      </p:sp>
      <p:sp>
        <p:nvSpPr>
          <p:cNvPr id="35" name="Shape 33"/>
          <p:cNvSpPr/>
          <p:nvPr/>
        </p:nvSpPr>
        <p:spPr>
          <a:xfrm>
            <a:off x="320040" y="4736592"/>
            <a:ext cx="11567160" cy="1627632"/>
          </a:xfrm>
          <a:prstGeom prst="roundRect">
            <a:avLst>
              <a:gd name="adj" fmla="val 5161"/>
            </a:avLst>
          </a:prstGeom>
          <a:solidFill>
            <a:srgbClr val="FFFFFF"/>
          </a:solidFill>
          <a:ln w="12700">
            <a:solidFill>
              <a:srgbClr val="C8D8EA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36" name="Text 34"/>
          <p:cNvSpPr/>
          <p:nvPr/>
        </p:nvSpPr>
        <p:spPr>
          <a:xfrm>
            <a:off x="502920" y="4873752"/>
            <a:ext cx="2834640" cy="274320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/>
          </a:bodyPr>
          <a:lstStyle/>
          <a:p>
            <a:pPr marL="0" indent="0">
              <a:buNone/>
            </a:pPr>
            <a:r>
              <a:rPr lang="en-US" sz="1100" b="1" dirty="0">
                <a:solidFill>
                  <a:srgbClr val="1F3A5F"/>
                </a:solidFill>
              </a:rPr>
              <a:t>What needs to improve?</a:t>
            </a:r>
            <a:endParaRPr lang="en-US" sz="1500" dirty="0"/>
          </a:p>
        </p:txBody>
      </p:sp>
      <p:sp>
        <p:nvSpPr>
          <p:cNvPr id="37" name="Text 35"/>
          <p:cNvSpPr/>
          <p:nvPr/>
        </p:nvSpPr>
        <p:spPr>
          <a:xfrm>
            <a:off x="621792" y="5230368"/>
            <a:ext cx="3246120" cy="365760"/>
          </a:xfrm>
          <a:prstGeom prst="rect">
            <a:avLst/>
          </a:prstGeom>
          <a:noFill/>
          <a:ln/>
        </p:spPr>
        <p:txBody>
          <a:bodyPr wrap="square" lIns="76200" tIns="50800" rIns="76200" bIns="50800" rtlCol="0" anchor="ctr">
            <a:normAutofit fontScale="92500" lnSpcReduction="10000"/>
          </a:bodyPr>
          <a:lstStyle/>
          <a:p>
            <a:pPr marL="0" indent="0" algn="ctr">
              <a:lnSpc>
                <a:spcPct val="85000"/>
              </a:lnSpc>
              <a:buNone/>
            </a:pPr>
            <a:r>
              <a:rPr sz="1050" b="0" dirty="0">
                <a:solidFill>
                  <a:srgbClr val="283645"/>
                </a:solidFill>
                <a:latin typeface="Aptos"/>
              </a:rPr>
              <a:t>E</a:t>
            </a:r>
            <a:r>
              <a:rPr lang="en-GB" sz="1050" b="0" dirty="0" err="1">
                <a:solidFill>
                  <a:srgbClr val="283645"/>
                </a:solidFill>
                <a:latin typeface="Aptos"/>
              </a:rPr>
              <a:t>arly</a:t>
            </a:r>
            <a:r>
              <a:rPr lang="en-GB" sz="1050" b="0" dirty="0">
                <a:solidFill>
                  <a:srgbClr val="283645"/>
                </a:solidFill>
                <a:latin typeface="Aptos"/>
              </a:rPr>
              <a:t> G.P checks</a:t>
            </a:r>
            <a:endParaRPr lang="en-US" sz="1100" dirty="0"/>
          </a:p>
          <a:p>
            <a:pPr algn="ctr"/>
            <a:r>
              <a:rPr sz="1050" b="0" dirty="0">
                <a:solidFill>
                  <a:srgbClr val="283645"/>
                </a:solidFill>
                <a:latin typeface="Aptos"/>
              </a:rPr>
              <a:t>• </a:t>
            </a:r>
            <a:r>
              <a:rPr lang="en-GB" sz="1050" dirty="0">
                <a:solidFill>
                  <a:srgbClr val="283645"/>
                </a:solidFill>
                <a:latin typeface="Aptos"/>
              </a:rPr>
              <a:t>Recognise signs sooner</a:t>
            </a:r>
            <a:endParaRPr sz="1050" b="0" dirty="0">
              <a:solidFill>
                <a:srgbClr val="283645"/>
              </a:solidFill>
              <a:latin typeface="Aptos"/>
            </a:endParaRPr>
          </a:p>
        </p:txBody>
      </p:sp>
      <p:sp>
        <p:nvSpPr>
          <p:cNvPr id="38" name="Text 36"/>
          <p:cNvSpPr/>
          <p:nvPr/>
        </p:nvSpPr>
        <p:spPr>
          <a:xfrm>
            <a:off x="4069080" y="5230368"/>
            <a:ext cx="3246120" cy="365760"/>
          </a:xfrm>
          <a:prstGeom prst="rect">
            <a:avLst/>
          </a:prstGeom>
          <a:noFill/>
          <a:ln/>
        </p:spPr>
        <p:txBody>
          <a:bodyPr wrap="square" lIns="76200" tIns="50800" rIns="76200" bIns="50800" rtlCol="0" anchor="ctr">
            <a:normAutofit fontScale="92500" lnSpcReduction="10000"/>
          </a:bodyPr>
          <a:lstStyle/>
          <a:p>
            <a:pPr marL="0" indent="0" algn="ctr">
              <a:lnSpc>
                <a:spcPct val="85000"/>
              </a:lnSpc>
              <a:buNone/>
            </a:pPr>
            <a:r>
              <a:rPr lang="en-US" sz="1050" dirty="0">
                <a:solidFill>
                  <a:srgbClr val="283645"/>
                </a:solidFill>
                <a:latin typeface="Aptos"/>
              </a:rPr>
              <a:t>Shorter NHS waits </a:t>
            </a:r>
            <a:endParaRPr lang="en-US" sz="1100" dirty="0"/>
          </a:p>
          <a:p>
            <a:pPr algn="ctr"/>
            <a:r>
              <a:rPr sz="1050" b="0" dirty="0">
                <a:solidFill>
                  <a:srgbClr val="283645"/>
                </a:solidFill>
                <a:latin typeface="Aptos"/>
              </a:rPr>
              <a:t>• </a:t>
            </a:r>
            <a:r>
              <a:rPr lang="en-GB" sz="1050" dirty="0">
                <a:solidFill>
                  <a:srgbClr val="283645"/>
                </a:solidFill>
                <a:latin typeface="Aptos"/>
              </a:rPr>
              <a:t>Therapy in weeks, not months</a:t>
            </a:r>
            <a:endParaRPr sz="1050" b="0" dirty="0">
              <a:solidFill>
                <a:srgbClr val="283645"/>
              </a:solidFill>
              <a:latin typeface="Aptos"/>
            </a:endParaRPr>
          </a:p>
        </p:txBody>
      </p:sp>
      <p:sp>
        <p:nvSpPr>
          <p:cNvPr id="39" name="Text 37"/>
          <p:cNvSpPr/>
          <p:nvPr/>
        </p:nvSpPr>
        <p:spPr>
          <a:xfrm>
            <a:off x="7516368" y="5230368"/>
            <a:ext cx="3794760" cy="365760"/>
          </a:xfrm>
          <a:prstGeom prst="rect">
            <a:avLst/>
          </a:prstGeom>
          <a:noFill/>
          <a:ln/>
        </p:spPr>
        <p:txBody>
          <a:bodyPr wrap="square" lIns="76200" tIns="50800" rIns="76200" bIns="50800" rtlCol="0" anchor="ctr">
            <a:normAutofit fontScale="92500" lnSpcReduction="10000"/>
          </a:bodyPr>
          <a:lstStyle/>
          <a:p>
            <a:pPr marL="0" indent="0" algn="ctr">
              <a:lnSpc>
                <a:spcPct val="85000"/>
              </a:lnSpc>
              <a:buNone/>
            </a:pPr>
            <a:r>
              <a:rPr sz="1050" b="0" dirty="0">
                <a:solidFill>
                  <a:srgbClr val="283645"/>
                </a:solidFill>
                <a:latin typeface="Aptos"/>
              </a:rPr>
              <a:t>C</a:t>
            </a:r>
            <a:r>
              <a:rPr lang="en-GB" sz="1050" b="0" dirty="0" err="1">
                <a:solidFill>
                  <a:srgbClr val="283645"/>
                </a:solidFill>
                <a:latin typeface="Aptos"/>
              </a:rPr>
              <a:t>ulturally</a:t>
            </a:r>
            <a:r>
              <a:rPr lang="en-GB" sz="1050" b="0" dirty="0">
                <a:solidFill>
                  <a:srgbClr val="283645"/>
                </a:solidFill>
                <a:latin typeface="Aptos"/>
              </a:rPr>
              <a:t> fair CBT </a:t>
            </a:r>
            <a:endParaRPr lang="en-US" sz="1100" dirty="0"/>
          </a:p>
          <a:p>
            <a:pPr algn="ctr"/>
            <a:r>
              <a:rPr sz="1050" b="0" dirty="0">
                <a:solidFill>
                  <a:srgbClr val="283645"/>
                </a:solidFill>
                <a:latin typeface="Aptos"/>
              </a:rPr>
              <a:t>• </a:t>
            </a:r>
            <a:r>
              <a:rPr lang="en-GB" sz="1050" dirty="0">
                <a:solidFill>
                  <a:srgbClr val="283645"/>
                </a:solidFill>
                <a:latin typeface="Aptos"/>
              </a:rPr>
              <a:t>understands each background</a:t>
            </a:r>
            <a:endParaRPr sz="1050" b="0" dirty="0">
              <a:solidFill>
                <a:srgbClr val="283645"/>
              </a:solidFill>
              <a:latin typeface="Aptos"/>
            </a:endParaRPr>
          </a:p>
        </p:txBody>
      </p:sp>
      <p:sp>
        <p:nvSpPr>
          <p:cNvPr id="40" name="Text 38"/>
          <p:cNvSpPr/>
          <p:nvPr/>
        </p:nvSpPr>
        <p:spPr>
          <a:xfrm>
            <a:off x="2057400" y="5650992"/>
            <a:ext cx="3794760" cy="365760"/>
          </a:xfrm>
          <a:prstGeom prst="rect">
            <a:avLst/>
          </a:prstGeom>
          <a:noFill/>
          <a:ln/>
        </p:spPr>
        <p:txBody>
          <a:bodyPr wrap="square" lIns="76200" tIns="50800" rIns="76200" bIns="50800" rtlCol="0" anchor="ctr">
            <a:normAutofit fontScale="92500" lnSpcReduction="10000"/>
          </a:bodyPr>
          <a:lstStyle/>
          <a:p>
            <a:pPr marL="0" indent="0" algn="ctr">
              <a:lnSpc>
                <a:spcPct val="85000"/>
              </a:lnSpc>
              <a:buNone/>
            </a:pPr>
            <a:r>
              <a:rPr lang="en-US" sz="1050" dirty="0">
                <a:solidFill>
                  <a:srgbClr val="283645"/>
                </a:solidFill>
                <a:latin typeface="Aptos"/>
              </a:rPr>
              <a:t>Reduce barriers</a:t>
            </a:r>
            <a:endParaRPr lang="en-US" sz="1100" dirty="0"/>
          </a:p>
          <a:p>
            <a:pPr algn="ctr"/>
            <a:r>
              <a:rPr sz="1050" b="0" dirty="0">
                <a:solidFill>
                  <a:srgbClr val="283645"/>
                </a:solidFill>
                <a:latin typeface="Aptos"/>
              </a:rPr>
              <a:t>• </a:t>
            </a:r>
            <a:r>
              <a:rPr lang="en-GB" sz="1050" dirty="0">
                <a:solidFill>
                  <a:srgbClr val="283645"/>
                </a:solidFill>
                <a:latin typeface="Aptos"/>
              </a:rPr>
              <a:t>Poverty, racism, and stigma</a:t>
            </a:r>
            <a:endParaRPr sz="1050" b="0" dirty="0">
              <a:solidFill>
                <a:srgbClr val="283645"/>
              </a:solidFill>
              <a:latin typeface="Aptos"/>
            </a:endParaRPr>
          </a:p>
        </p:txBody>
      </p:sp>
      <p:sp>
        <p:nvSpPr>
          <p:cNvPr id="41" name="Text 39"/>
          <p:cNvSpPr/>
          <p:nvPr/>
        </p:nvSpPr>
        <p:spPr>
          <a:xfrm>
            <a:off x="6355080" y="5650992"/>
            <a:ext cx="3794760" cy="365760"/>
          </a:xfrm>
          <a:prstGeom prst="rect">
            <a:avLst/>
          </a:prstGeom>
          <a:noFill/>
          <a:ln/>
        </p:spPr>
        <p:txBody>
          <a:bodyPr wrap="square" lIns="76200" tIns="50800" rIns="76200" bIns="50800" rtlCol="0" anchor="ctr">
            <a:normAutofit fontScale="92500" lnSpcReduction="10000"/>
          </a:bodyPr>
          <a:lstStyle/>
          <a:p>
            <a:pPr marL="0" indent="0" algn="ctr">
              <a:lnSpc>
                <a:spcPct val="85000"/>
              </a:lnSpc>
              <a:buNone/>
            </a:pPr>
            <a:r>
              <a:rPr lang="en-US" sz="1050" dirty="0">
                <a:solidFill>
                  <a:srgbClr val="283645"/>
                </a:solidFill>
                <a:latin typeface="Aptos"/>
              </a:rPr>
              <a:t>Digital + face-to-face</a:t>
            </a:r>
            <a:endParaRPr lang="en-US" sz="1100" dirty="0"/>
          </a:p>
          <a:p>
            <a:pPr algn="ctr"/>
            <a:r>
              <a:rPr sz="1050" b="0" dirty="0">
                <a:solidFill>
                  <a:srgbClr val="283645"/>
                </a:solidFill>
                <a:latin typeface="Aptos"/>
              </a:rPr>
              <a:t>• </a:t>
            </a:r>
            <a:r>
              <a:rPr lang="en-GB" sz="1050" dirty="0">
                <a:solidFill>
                  <a:srgbClr val="283645"/>
                </a:solidFill>
                <a:latin typeface="Aptos"/>
              </a:rPr>
              <a:t>give patients a choice</a:t>
            </a:r>
            <a:endParaRPr sz="1050" b="0" dirty="0">
              <a:solidFill>
                <a:srgbClr val="283645"/>
              </a:solidFill>
              <a:latin typeface="Aptos"/>
            </a:endParaRPr>
          </a:p>
        </p:txBody>
      </p:sp>
      <p:sp>
        <p:nvSpPr>
          <p:cNvPr id="42" name="Text 40"/>
          <p:cNvSpPr/>
          <p:nvPr/>
        </p:nvSpPr>
        <p:spPr>
          <a:xfrm>
            <a:off x="640080" y="6080760"/>
            <a:ext cx="10927080" cy="329184"/>
          </a:xfrm>
          <a:prstGeom prst="rect">
            <a:avLst/>
          </a:prstGeom>
          <a:noFill/>
          <a:ln/>
        </p:spPr>
        <p:txBody>
          <a:bodyPr wrap="square" lIns="76200" tIns="50800" rIns="76200" bIns="5080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1100" b="1" dirty="0">
                <a:solidFill>
                  <a:srgbClr val="283645"/>
                </a:solidFill>
                <a:latin typeface="Aptos"/>
              </a:rPr>
              <a:t>Critical point: online therapy can improve access, but digital exclusion means face-to-face support is still needed</a:t>
            </a:r>
            <a:r>
              <a:rPr sz="1100" b="1" dirty="0">
                <a:solidFill>
                  <a:srgbClr val="283645"/>
                </a:solidFill>
                <a:latin typeface="Aptos"/>
              </a:rPr>
              <a:t>.</a:t>
            </a:r>
          </a:p>
        </p:txBody>
      </p:sp>
      <p:sp>
        <p:nvSpPr>
          <p:cNvPr id="43" name="Rounded Rectangle 42"/>
          <p:cNvSpPr/>
          <p:nvPr/>
        </p:nvSpPr>
        <p:spPr>
          <a:xfrm>
            <a:off x="1490472" y="1225296"/>
            <a:ext cx="9829800" cy="228600"/>
          </a:xfrm>
          <a:prstGeom prst="roundRect">
            <a:avLst/>
          </a:prstGeom>
          <a:solidFill>
            <a:srgbClr val="EFF8F9"/>
          </a:solidFill>
          <a:ln w="12700">
            <a:solidFill>
              <a:srgbClr val="97C7CE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6200" tIns="38100" rIns="76200" bIns="38100" rtlCol="0" anchor="ctr"/>
          <a:lstStyle/>
          <a:p>
            <a:pPr algn="ctr"/>
            <a:r>
              <a:rPr lang="en-GB" sz="1080" dirty="0">
                <a:solidFill>
                  <a:srgbClr val="283645"/>
                </a:solidFill>
              </a:rPr>
              <a:t>Normal exam worry typically subsides after the exam, while GAD persists and impacts various areas of daily life.</a:t>
            </a:r>
            <a:r>
              <a:rPr sz="1080" b="0" dirty="0">
                <a:solidFill>
                  <a:srgbClr val="283645"/>
                </a:solidFill>
                <a:latin typeface="Aptos"/>
              </a:rPr>
              <a:t>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777240"/>
          </a:xfrm>
          <a:prstGeom prst="rect">
            <a:avLst/>
          </a:prstGeom>
          <a:solidFill>
            <a:srgbClr val="1F3A5F"/>
          </a:solidFill>
          <a:ln w="12700">
            <a:solidFill>
              <a:srgbClr val="1F3A5F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137160"/>
            <a:ext cx="8046720" cy="320040"/>
          </a:xfrm>
          <a:prstGeom prst="rect">
            <a:avLst/>
          </a:prstGeom>
          <a:noFill/>
          <a:ln/>
        </p:spPr>
        <p:txBody>
          <a:bodyPr wrap="square" lIns="50800" tIns="25400" rIns="50800" bIns="25400" rtlCol="0"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References</a:t>
            </a:r>
            <a:endParaRPr lang="en-US" sz="2400" dirty="0"/>
          </a:p>
        </p:txBody>
      </p:sp>
      <p:sp>
        <p:nvSpPr>
          <p:cNvPr id="6" name="Text 4"/>
          <p:cNvSpPr/>
          <p:nvPr/>
        </p:nvSpPr>
        <p:spPr>
          <a:xfrm>
            <a:off x="411480" y="1051560"/>
            <a:ext cx="11506200" cy="5440680"/>
          </a:xfrm>
          <a:prstGeom prst="rect">
            <a:avLst/>
          </a:prstGeom>
          <a:noFill/>
          <a:ln/>
        </p:spPr>
        <p:txBody>
          <a:bodyPr wrap="square" lIns="73152" rIns="73152" rtlCol="0" anchor="ctr">
            <a:normAutofit/>
          </a:bodyPr>
          <a:lstStyle/>
          <a:p>
            <a:pPr>
              <a:lnSpc>
                <a:spcPct val="100000"/>
              </a:lnSpc>
              <a:spcAft>
                <a:spcPts val="200"/>
              </a:spcAft>
            </a:pPr>
            <a:r>
              <a:rPr sz="910" dirty="0">
                <a:solidFill>
                  <a:srgbClr val="283645"/>
                </a:solidFill>
                <a:latin typeface="Aptos"/>
              </a:rPr>
              <a:t>Great Britain (1983) Mental Health Act 1983. Available at: </a:t>
            </a:r>
            <a:r>
              <a:rPr sz="910" dirty="0">
                <a:solidFill>
                  <a:srgbClr val="283645"/>
                </a:solidFill>
                <a:latin typeface="Aptos"/>
                <a:hlinkClick r:id="rId3"/>
              </a:rPr>
              <a:t>https://www.legislation.gov.uk/ukpga/1983/20/contents</a:t>
            </a:r>
            <a:r>
              <a:rPr lang="en-GB" sz="910" dirty="0">
                <a:solidFill>
                  <a:srgbClr val="283645"/>
                </a:solidFill>
                <a:latin typeface="Aptos"/>
              </a:rPr>
              <a:t> </a:t>
            </a:r>
            <a:r>
              <a:rPr sz="910" dirty="0">
                <a:solidFill>
                  <a:srgbClr val="283645"/>
                </a:solidFill>
                <a:latin typeface="Aptos"/>
              </a:rPr>
              <a:t>(Accessed: 30 July 2026).</a:t>
            </a:r>
          </a:p>
          <a:p>
            <a:pPr>
              <a:lnSpc>
                <a:spcPct val="100000"/>
              </a:lnSpc>
              <a:spcAft>
                <a:spcPts val="200"/>
              </a:spcAft>
            </a:pPr>
            <a:endParaRPr sz="910" dirty="0">
              <a:solidFill>
                <a:srgbClr val="283645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200"/>
              </a:spcAft>
            </a:pPr>
            <a:r>
              <a:rPr sz="910" dirty="0">
                <a:solidFill>
                  <a:srgbClr val="283645"/>
                </a:solidFill>
                <a:latin typeface="Aptos"/>
              </a:rPr>
              <a:t>Great Britain (2010) Equality Act 2010. Available at: </a:t>
            </a:r>
            <a:r>
              <a:rPr sz="910" dirty="0">
                <a:solidFill>
                  <a:srgbClr val="283645"/>
                </a:solidFill>
                <a:latin typeface="Aptos"/>
                <a:hlinkClick r:id="rId4"/>
              </a:rPr>
              <a:t>https://www.legislation.gov.uk/ukpga/2010/15/contents</a:t>
            </a:r>
            <a:r>
              <a:rPr lang="en-GB" sz="910" dirty="0">
                <a:solidFill>
                  <a:srgbClr val="283645"/>
                </a:solidFill>
                <a:latin typeface="Aptos"/>
              </a:rPr>
              <a:t> </a:t>
            </a:r>
            <a:r>
              <a:rPr sz="910" dirty="0">
                <a:solidFill>
                  <a:srgbClr val="283645"/>
                </a:solidFill>
                <a:latin typeface="Aptos"/>
              </a:rPr>
              <a:t>(Accessed: 30 July 2026).</a:t>
            </a:r>
          </a:p>
          <a:p>
            <a:pPr>
              <a:lnSpc>
                <a:spcPct val="100000"/>
              </a:lnSpc>
              <a:spcAft>
                <a:spcPts val="200"/>
              </a:spcAft>
            </a:pPr>
            <a:endParaRPr sz="910" dirty="0">
              <a:solidFill>
                <a:srgbClr val="283645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200"/>
              </a:spcAft>
            </a:pPr>
            <a:r>
              <a:rPr sz="910" dirty="0">
                <a:solidFill>
                  <a:srgbClr val="283645"/>
                </a:solidFill>
                <a:latin typeface="Aptos"/>
              </a:rPr>
              <a:t>Marmot, M., Allen, J., Boyce, T., Goldblatt, P. and Morrison, J. (2020) Health equity in England: The Marmot review 10 years on. London: Institute of Health Equity. Available at: </a:t>
            </a:r>
            <a:r>
              <a:rPr sz="910" dirty="0">
                <a:solidFill>
                  <a:srgbClr val="283645"/>
                </a:solidFill>
                <a:latin typeface="Aptos"/>
                <a:hlinkClick r:id="rId5"/>
              </a:rPr>
              <a:t>https://www.instituteofhealthequity.org/resources-reports/marmot-review-10-years-on</a:t>
            </a:r>
            <a:r>
              <a:rPr lang="en-GB" sz="910" dirty="0">
                <a:solidFill>
                  <a:srgbClr val="283645"/>
                </a:solidFill>
                <a:latin typeface="Aptos"/>
              </a:rPr>
              <a:t> </a:t>
            </a:r>
            <a:r>
              <a:rPr sz="910" dirty="0">
                <a:solidFill>
                  <a:srgbClr val="283645"/>
                </a:solidFill>
                <a:latin typeface="Aptos"/>
              </a:rPr>
              <a:t>(Accessed: 30 July 2026).</a:t>
            </a:r>
          </a:p>
          <a:p>
            <a:pPr>
              <a:lnSpc>
                <a:spcPct val="100000"/>
              </a:lnSpc>
              <a:spcAft>
                <a:spcPts val="200"/>
              </a:spcAft>
            </a:pPr>
            <a:endParaRPr sz="910" dirty="0">
              <a:solidFill>
                <a:srgbClr val="283645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200"/>
              </a:spcAft>
            </a:pPr>
            <a:r>
              <a:rPr sz="910" dirty="0">
                <a:solidFill>
                  <a:srgbClr val="283645"/>
                </a:solidFill>
                <a:latin typeface="Aptos"/>
              </a:rPr>
              <a:t>National Institute for Health and Care Excellence (NICE) (2020) </a:t>
            </a:r>
            <a:r>
              <a:rPr sz="910" dirty="0" err="1">
                <a:solidFill>
                  <a:srgbClr val="283645"/>
                </a:solidFill>
                <a:latin typeface="Aptos"/>
              </a:rPr>
              <a:t>Generalised</a:t>
            </a:r>
            <a:r>
              <a:rPr sz="910" dirty="0">
                <a:solidFill>
                  <a:srgbClr val="283645"/>
                </a:solidFill>
                <a:latin typeface="Aptos"/>
              </a:rPr>
              <a:t> anxiety disorder and panic disorder in adults: management (CG113). Available at: </a:t>
            </a:r>
            <a:r>
              <a:rPr sz="910" dirty="0">
                <a:solidFill>
                  <a:srgbClr val="283645"/>
                </a:solidFill>
                <a:latin typeface="Aptos"/>
                <a:hlinkClick r:id="rId6"/>
              </a:rPr>
              <a:t>https://www.nice.org.uk/guidance/cg113</a:t>
            </a:r>
            <a:r>
              <a:rPr lang="en-GB" sz="910" dirty="0">
                <a:solidFill>
                  <a:srgbClr val="283645"/>
                </a:solidFill>
                <a:latin typeface="Aptos"/>
              </a:rPr>
              <a:t> </a:t>
            </a:r>
            <a:r>
              <a:rPr sz="910" dirty="0">
                <a:solidFill>
                  <a:srgbClr val="283645"/>
                </a:solidFill>
                <a:latin typeface="Aptos"/>
              </a:rPr>
              <a:t>(Accessed: 30 July 2026).</a:t>
            </a:r>
          </a:p>
          <a:p>
            <a:pPr>
              <a:lnSpc>
                <a:spcPct val="100000"/>
              </a:lnSpc>
              <a:spcAft>
                <a:spcPts val="200"/>
              </a:spcAft>
            </a:pPr>
            <a:endParaRPr sz="910" dirty="0">
              <a:solidFill>
                <a:srgbClr val="283645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200"/>
              </a:spcAft>
            </a:pPr>
            <a:r>
              <a:rPr sz="910" dirty="0">
                <a:solidFill>
                  <a:srgbClr val="283645"/>
                </a:solidFill>
                <a:latin typeface="Aptos"/>
              </a:rPr>
              <a:t>NHS Digital (2016) Adult Psychiatric Morbidity Survey: Survey of Mental Health and Wellbeing, England, 2014. Available at: </a:t>
            </a:r>
            <a:r>
              <a:rPr sz="910" dirty="0">
                <a:solidFill>
                  <a:srgbClr val="283645"/>
                </a:solidFill>
                <a:latin typeface="Aptos"/>
                <a:hlinkClick r:id="rId7"/>
              </a:rPr>
              <a:t>https://digital.nhs.uk/data-and-information/publications/statistical/adult-psychiatric-morbidity-survey/adult-psychiatric-morbidity-survey-survey-of-mental-health-and-wellbeing-england-2014</a:t>
            </a:r>
            <a:r>
              <a:rPr lang="en-GB" sz="910" dirty="0">
                <a:solidFill>
                  <a:srgbClr val="283645"/>
                </a:solidFill>
                <a:latin typeface="Aptos"/>
              </a:rPr>
              <a:t> </a:t>
            </a:r>
            <a:r>
              <a:rPr sz="910" dirty="0">
                <a:solidFill>
                  <a:srgbClr val="283645"/>
                </a:solidFill>
                <a:latin typeface="Aptos"/>
              </a:rPr>
              <a:t>(Accessed: 30 July 2026).</a:t>
            </a:r>
          </a:p>
          <a:p>
            <a:pPr>
              <a:lnSpc>
                <a:spcPct val="100000"/>
              </a:lnSpc>
              <a:spcAft>
                <a:spcPts val="200"/>
              </a:spcAft>
            </a:pPr>
            <a:endParaRPr sz="910" dirty="0">
              <a:solidFill>
                <a:srgbClr val="283645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200"/>
              </a:spcAft>
            </a:pPr>
            <a:r>
              <a:rPr sz="910" dirty="0">
                <a:solidFill>
                  <a:srgbClr val="283645"/>
                </a:solidFill>
                <a:latin typeface="Aptos"/>
              </a:rPr>
              <a:t>NHS Digital (2024) NHS Talking Therapies, for anxiety and depression, annual reports, 2022–23. Available at: </a:t>
            </a:r>
            <a:r>
              <a:rPr sz="910" dirty="0">
                <a:solidFill>
                  <a:srgbClr val="283645"/>
                </a:solidFill>
                <a:latin typeface="Aptos"/>
                <a:hlinkClick r:id="rId8"/>
              </a:rPr>
              <a:t>https://digital.nhs.uk/data-and-information/publications/statistical/nhs-talking-therapies-for-anxiety-and-depression-annual-reports/2022-23</a:t>
            </a:r>
            <a:r>
              <a:rPr lang="en-GB" sz="910" dirty="0">
                <a:solidFill>
                  <a:srgbClr val="283645"/>
                </a:solidFill>
                <a:latin typeface="Aptos"/>
              </a:rPr>
              <a:t> </a:t>
            </a:r>
            <a:r>
              <a:rPr sz="910" dirty="0">
                <a:solidFill>
                  <a:srgbClr val="283645"/>
                </a:solidFill>
                <a:latin typeface="Aptos"/>
              </a:rPr>
              <a:t>(Accessed: 30 July 2026).</a:t>
            </a:r>
            <a:endParaRPr lang="en-GB" sz="910" dirty="0">
              <a:solidFill>
                <a:srgbClr val="283645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200"/>
              </a:spcAft>
            </a:pPr>
            <a:endParaRPr lang="en-GB" sz="910" dirty="0">
              <a:solidFill>
                <a:srgbClr val="283645"/>
              </a:solidFill>
              <a:latin typeface="Aptos"/>
            </a:endParaRPr>
          </a:p>
          <a:p>
            <a:pPr>
              <a:lnSpc>
                <a:spcPct val="100000"/>
              </a:lnSpc>
              <a:spcAft>
                <a:spcPts val="200"/>
              </a:spcAft>
            </a:pPr>
            <a:r>
              <a:rPr lang="en-GB" sz="910" dirty="0">
                <a:solidFill>
                  <a:srgbClr val="283645"/>
                </a:solidFill>
              </a:rPr>
              <a:t>NHS Digital (2025) Adult Psychiatric Morbidity Survey: Survey of Mental Health and Wellbeing, England, 2023/4. Available at: </a:t>
            </a:r>
            <a:r>
              <a:rPr lang="en-GB" sz="910" dirty="0">
                <a:solidFill>
                  <a:srgbClr val="283645"/>
                </a:solidFill>
                <a:hlinkClick r:id="rId9"/>
              </a:rPr>
              <a:t>https://digital.nhs.uk/data-and-information/publications/statistical/adult-psychiatric-morbidity-survey/survey-of-mental-health-and-wellbeing-england-2023-24</a:t>
            </a:r>
            <a:r>
              <a:rPr lang="en-GB" sz="910" dirty="0">
                <a:solidFill>
                  <a:srgbClr val="283645"/>
                </a:solidFill>
              </a:rPr>
              <a:t> (Accessed: 30 July 2026).</a:t>
            </a:r>
          </a:p>
          <a:p>
            <a:pPr>
              <a:lnSpc>
                <a:spcPct val="100000"/>
              </a:lnSpc>
              <a:spcAft>
                <a:spcPts val="200"/>
              </a:spcAft>
            </a:pPr>
            <a:endParaRPr lang="en-GB" sz="910" dirty="0">
              <a:solidFill>
                <a:srgbClr val="283645"/>
              </a:solidFill>
            </a:endParaRPr>
          </a:p>
          <a:p>
            <a:pPr>
              <a:lnSpc>
                <a:spcPct val="100000"/>
              </a:lnSpc>
              <a:spcAft>
                <a:spcPts val="200"/>
              </a:spcAft>
            </a:pPr>
            <a:r>
              <a:rPr lang="en-GB" sz="910" dirty="0">
                <a:solidFill>
                  <a:srgbClr val="283645"/>
                </a:solidFill>
              </a:rPr>
              <a:t>NHS England (2019) The NHS Long Term Plan. Available at: </a:t>
            </a:r>
            <a:r>
              <a:rPr lang="en-GB" sz="910" dirty="0">
                <a:solidFill>
                  <a:srgbClr val="283645"/>
                </a:solidFill>
                <a:hlinkClick r:id="rId10"/>
              </a:rPr>
              <a:t>https://www.longtermplan.nhs.uk</a:t>
            </a:r>
            <a:r>
              <a:rPr lang="en-GB" sz="910" dirty="0">
                <a:solidFill>
                  <a:srgbClr val="283645"/>
                </a:solidFill>
              </a:rPr>
              <a:t> (Accessed: 30 July 2026).</a:t>
            </a:r>
          </a:p>
          <a:p>
            <a:pPr>
              <a:lnSpc>
                <a:spcPct val="100000"/>
              </a:lnSpc>
              <a:spcAft>
                <a:spcPts val="200"/>
              </a:spcAft>
            </a:pPr>
            <a:endParaRPr lang="en-GB" sz="910" dirty="0">
              <a:solidFill>
                <a:srgbClr val="283645"/>
              </a:solidFill>
            </a:endParaRPr>
          </a:p>
          <a:p>
            <a:pPr>
              <a:lnSpc>
                <a:spcPct val="100000"/>
              </a:lnSpc>
              <a:spcAft>
                <a:spcPts val="200"/>
              </a:spcAft>
            </a:pPr>
            <a:r>
              <a:rPr lang="en-GB" sz="910" dirty="0">
                <a:solidFill>
                  <a:srgbClr val="283645"/>
                </a:solidFill>
              </a:rPr>
              <a:t>Schouler-Ocak, M. et al. (2021) ‘Racism and mental health and the role of mental health professionals’, European Psychiatry, 64(1), e42. Available at: </a:t>
            </a:r>
            <a:r>
              <a:rPr lang="en-GB" sz="910" dirty="0">
                <a:solidFill>
                  <a:srgbClr val="283645"/>
                </a:solidFill>
                <a:hlinkClick r:id="rId11"/>
              </a:rPr>
              <a:t>https://doi.org/10.1192/j.eurpsy.2021.2216</a:t>
            </a:r>
            <a:r>
              <a:rPr lang="en-GB" sz="910" dirty="0">
                <a:solidFill>
                  <a:srgbClr val="283645"/>
                </a:solidFill>
              </a:rPr>
              <a:t> </a:t>
            </a:r>
          </a:p>
          <a:p>
            <a:pPr>
              <a:lnSpc>
                <a:spcPct val="100000"/>
              </a:lnSpc>
              <a:spcAft>
                <a:spcPts val="200"/>
              </a:spcAft>
            </a:pPr>
            <a:endParaRPr lang="en-GB" sz="910" dirty="0">
              <a:solidFill>
                <a:srgbClr val="283645"/>
              </a:solidFill>
            </a:endParaRPr>
          </a:p>
          <a:p>
            <a:pPr>
              <a:lnSpc>
                <a:spcPct val="100000"/>
              </a:lnSpc>
              <a:spcAft>
                <a:spcPts val="200"/>
              </a:spcAft>
            </a:pPr>
            <a:r>
              <a:rPr lang="en-GB" sz="910" dirty="0">
                <a:solidFill>
                  <a:srgbClr val="283645"/>
                </a:solidFill>
              </a:rPr>
              <a:t>World Health Organization (WHO) (2024) ICD-11 for mortality and morbidity statistics: Generalised anxiety disorder 6B00. Available at: </a:t>
            </a:r>
            <a:r>
              <a:rPr lang="en-GB" sz="910" dirty="0">
                <a:solidFill>
                  <a:srgbClr val="283645"/>
                </a:solidFill>
                <a:hlinkClick r:id="rId12"/>
              </a:rPr>
              <a:t>https://icd.who.int/browse/2024-01/mms/en</a:t>
            </a:r>
            <a:r>
              <a:rPr lang="en-GB" sz="910" dirty="0">
                <a:solidFill>
                  <a:srgbClr val="283645"/>
                </a:solidFill>
              </a:rPr>
              <a:t> (Accessed: 30 July 2026).</a:t>
            </a:r>
          </a:p>
          <a:p>
            <a:pPr>
              <a:lnSpc>
                <a:spcPct val="100000"/>
              </a:lnSpc>
              <a:spcAft>
                <a:spcPts val="200"/>
              </a:spcAft>
            </a:pPr>
            <a:endParaRPr lang="en-GB" sz="910" dirty="0">
              <a:solidFill>
                <a:srgbClr val="283645"/>
              </a:solidFill>
            </a:endParaRPr>
          </a:p>
          <a:p>
            <a:pPr>
              <a:lnSpc>
                <a:spcPct val="100000"/>
              </a:lnSpc>
              <a:spcAft>
                <a:spcPts val="200"/>
              </a:spcAft>
            </a:pPr>
            <a:r>
              <a:rPr lang="en-GB" sz="910" dirty="0">
                <a:solidFill>
                  <a:srgbClr val="283645"/>
                </a:solidFill>
              </a:rPr>
              <a:t>World Health Organization (WHO) (2025) Anxiety disorders. Available at: </a:t>
            </a:r>
            <a:r>
              <a:rPr lang="en-GB" sz="910" dirty="0">
                <a:solidFill>
                  <a:srgbClr val="283645"/>
                </a:solidFill>
                <a:hlinkClick r:id="rId13"/>
              </a:rPr>
              <a:t>https://www.who.int/news-room/fact-sheets/detail/anxiety-disorders</a:t>
            </a:r>
            <a:r>
              <a:rPr lang="en-GB" sz="910" dirty="0">
                <a:solidFill>
                  <a:srgbClr val="283645"/>
                </a:solidFill>
              </a:rPr>
              <a:t> (Accessed: 30 July 2026).</a:t>
            </a:r>
          </a:p>
          <a:p>
            <a:pPr>
              <a:lnSpc>
                <a:spcPct val="100000"/>
              </a:lnSpc>
              <a:spcAft>
                <a:spcPts val="200"/>
              </a:spcAft>
            </a:pPr>
            <a:endParaRPr sz="910" dirty="0">
              <a:solidFill>
                <a:srgbClr val="283645"/>
              </a:solidFill>
              <a:latin typeface="Apto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ThankYou">
    <p:bg>
      <p:bgPr>
        <a:solidFill>
          <a:srgbClr val="F4F8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Bg"/>
          <p:cNvSpPr/>
          <p:nvPr/>
        </p:nvSpPr>
        <p:spPr>
          <a:xfrm>
            <a:off x="0" y="0"/>
            <a:ext cx="12192000" cy="2286000"/>
          </a:xfrm>
          <a:prstGeom prst="rect">
            <a:avLst/>
          </a:prstGeom>
          <a:solidFill>
            <a:srgbClr val="1F3A5F"/>
          </a:solidFill>
          <a:ln>
            <a:noFill/>
          </a:ln>
        </p:spPr>
        <p:txBody>
          <a:bodyPr wrap="square" lIns="50800" tIns="25400" rIns="50800" bIns="25400">
            <a:normAutofit/>
          </a:bodyPr>
          <a:lstStyle/>
          <a:p>
            <a:endParaRPr lang="en-US"/>
          </a:p>
        </p:txBody>
      </p:sp>
      <p:sp>
        <p:nvSpPr>
          <p:cNvPr id="3" name="Title"/>
          <p:cNvSpPr/>
          <p:nvPr/>
        </p:nvSpPr>
        <p:spPr>
          <a:xfrm>
            <a:off x="609600" y="762000"/>
            <a:ext cx="10972800" cy="800000"/>
          </a:xfrm>
          <a:prstGeom prst="rect">
            <a:avLst/>
          </a:prstGeom>
          <a:noFill/>
          <a:ln>
            <a:noFill/>
          </a:ln>
        </p:spPr>
        <p:txBody>
          <a:bodyPr wrap="square" lIns="50800" tIns="25400" rIns="50800" bIns="25400" anchor="t">
            <a:normAutofit/>
          </a:bodyPr>
          <a:lstStyle/>
          <a:p>
            <a:pPr marL="0" indent="0" algn="ctr">
              <a:buNone/>
            </a:pPr>
            <a:r>
              <a:rPr sz="3400" b="1">
                <a:solidFill>
                  <a:srgbClr val="FFFFFF"/>
                </a:solidFill>
                <a:latin typeface="Aptos"/>
              </a:rPr>
              <a:t>Thank You</a:t>
            </a:r>
          </a:p>
        </p:txBody>
      </p:sp>
      <p:sp>
        <p:nvSpPr>
          <p:cNvPr id="4" name="Subtitle"/>
          <p:cNvSpPr/>
          <p:nvPr/>
        </p:nvSpPr>
        <p:spPr>
          <a:xfrm>
            <a:off x="609600" y="1600200"/>
            <a:ext cx="10972800" cy="400000"/>
          </a:xfrm>
          <a:prstGeom prst="rect">
            <a:avLst/>
          </a:prstGeom>
          <a:noFill/>
          <a:ln>
            <a:noFill/>
          </a:ln>
        </p:spPr>
        <p:txBody>
          <a:bodyPr wrap="square" lIns="50800" tIns="25400" rIns="50800" bIns="25400" anchor="t">
            <a:normAutofit/>
          </a:bodyPr>
          <a:lstStyle/>
          <a:p>
            <a:pPr marL="0" indent="0" algn="ctr">
              <a:buNone/>
            </a:pPr>
            <a:r>
              <a:rPr sz="2000" b="0">
                <a:solidFill>
                  <a:srgbClr val="FFFFFF"/>
                </a:solidFill>
                <a:latin typeface="Aptos"/>
              </a:rPr>
              <a:t>Questions and discussion</a:t>
            </a:r>
          </a:p>
        </p:txBody>
      </p:sp>
      <p:sp>
        <p:nvSpPr>
          <p:cNvPr id="6" name="InfoCard"/>
          <p:cNvSpPr/>
          <p:nvPr/>
        </p:nvSpPr>
        <p:spPr>
          <a:xfrm>
            <a:off x="1828800" y="2743200"/>
            <a:ext cx="8534400" cy="3200000"/>
          </a:xfrm>
          <a:prstGeom prst="roundRect">
            <a:avLst>
              <a:gd name="adj" fmla="val 4494"/>
            </a:avLst>
          </a:prstGeom>
          <a:solidFill>
            <a:srgbClr val="FFFFFF"/>
          </a:solidFill>
          <a:ln w="12700">
            <a:solidFill>
              <a:srgbClr val="C8D8EA"/>
            </a:solidFill>
            <a:prstDash val="solid"/>
          </a:ln>
        </p:spPr>
        <p:txBody>
          <a:bodyPr wrap="square" lIns="50800" tIns="25400" rIns="50800" bIns="25400">
            <a:normAutofit/>
          </a:bodyPr>
          <a:lstStyle/>
          <a:p>
            <a:endParaRPr lang="en-US"/>
          </a:p>
        </p:txBody>
      </p:sp>
      <p:sp>
        <p:nvSpPr>
          <p:cNvPr id="7" name="AccentBar"/>
          <p:cNvSpPr/>
          <p:nvPr/>
        </p:nvSpPr>
        <p:spPr>
          <a:xfrm>
            <a:off x="1828800" y="2743200"/>
            <a:ext cx="73152" cy="3200000"/>
          </a:xfrm>
          <a:prstGeom prst="rect">
            <a:avLst/>
          </a:prstGeom>
          <a:solidFill>
            <a:srgbClr val="4F81BD"/>
          </a:solidFill>
          <a:ln>
            <a:noFill/>
          </a:ln>
        </p:spPr>
        <p:txBody>
          <a:bodyPr wrap="square" lIns="50800" tIns="25400" rIns="50800" bIns="25400">
            <a:normAutofit/>
          </a:bodyPr>
          <a:lstStyle/>
          <a:p>
            <a:endParaRPr lang="en-US"/>
          </a:p>
        </p:txBody>
      </p:sp>
      <p:sp>
        <p:nvSpPr>
          <p:cNvPr id="8" name="MessageText"/>
          <p:cNvSpPr/>
          <p:nvPr/>
        </p:nvSpPr>
        <p:spPr>
          <a:xfrm>
            <a:off x="2286000" y="3043200"/>
            <a:ext cx="7620000" cy="550000"/>
          </a:xfrm>
          <a:prstGeom prst="rect">
            <a:avLst/>
          </a:prstGeom>
          <a:noFill/>
          <a:ln>
            <a:noFill/>
          </a:ln>
        </p:spPr>
        <p:txBody>
          <a:bodyPr wrap="square" lIns="50800" tIns="25400" rIns="50800" bIns="25400" anchor="t">
            <a:normAutofit fontScale="92500" lnSpcReduction="10000"/>
          </a:bodyPr>
          <a:lstStyle/>
          <a:p>
            <a:pPr marL="0" indent="0" algn="ctr">
              <a:lnSpc>
                <a:spcPct val="95000"/>
              </a:lnSpc>
              <a:buNone/>
            </a:pPr>
            <a:r>
              <a:rPr sz="2000" b="1">
                <a:solidFill>
                  <a:srgbClr val="283645"/>
                </a:solidFill>
                <a:latin typeface="Aptos"/>
              </a:rPr>
              <a:t>Thank you for listening to my presentation on Generalised Anxiety Disorder (GAD).</a:t>
            </a:r>
          </a:p>
        </p:txBody>
      </p:sp>
      <p:sp>
        <p:nvSpPr>
          <p:cNvPr id="9" name="AckHeading"/>
          <p:cNvSpPr/>
          <p:nvPr/>
        </p:nvSpPr>
        <p:spPr>
          <a:xfrm>
            <a:off x="2286000" y="3843200"/>
            <a:ext cx="7620000" cy="274320"/>
          </a:xfrm>
          <a:prstGeom prst="rect">
            <a:avLst/>
          </a:prstGeom>
          <a:noFill/>
          <a:ln>
            <a:noFill/>
          </a:ln>
        </p:spPr>
        <p:txBody>
          <a:bodyPr wrap="square" lIns="50800" tIns="25400" rIns="50800" bIns="25400" anchor="t">
            <a:normAutofit/>
          </a:bodyPr>
          <a:lstStyle/>
          <a:p>
            <a:pPr marL="0" indent="0" algn="ctr">
              <a:lnSpc>
                <a:spcPct val="95000"/>
              </a:lnSpc>
              <a:buNone/>
            </a:pPr>
            <a:r>
              <a:rPr sz="1400" b="1">
                <a:solidFill>
                  <a:srgbClr val="283645"/>
                </a:solidFill>
                <a:latin typeface="Aptos"/>
              </a:rPr>
              <a:t>Acknowledgement</a:t>
            </a:r>
          </a:p>
        </p:txBody>
      </p:sp>
      <p:sp>
        <p:nvSpPr>
          <p:cNvPr id="10" name="AckBody"/>
          <p:cNvSpPr/>
          <p:nvPr/>
        </p:nvSpPr>
        <p:spPr>
          <a:xfrm>
            <a:off x="2286000" y="4251960"/>
            <a:ext cx="7620000" cy="640080"/>
          </a:xfrm>
          <a:prstGeom prst="rect">
            <a:avLst/>
          </a:prstGeom>
          <a:noFill/>
          <a:ln>
            <a:noFill/>
          </a:ln>
        </p:spPr>
        <p:txBody>
          <a:bodyPr wrap="square" lIns="50800" tIns="25400" rIns="50800" bIns="25400" anchor="t">
            <a:normAutofit/>
          </a:bodyPr>
          <a:lstStyle/>
          <a:p>
            <a:pPr algn="ctr">
              <a:lnSpc>
                <a:spcPct val="95000"/>
              </a:lnSpc>
            </a:pPr>
            <a:r>
              <a:rPr sz="1400" b="1" dirty="0">
                <a:latin typeface="Aptos"/>
              </a:rPr>
              <a:t>As a DSA (Disabled Students' Allowance) student, I used AI tools, including Grammarly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4D6EF52B-8EDA-A940-5AF5-2E475ED0441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901952" y="4721290"/>
            <a:ext cx="2767729" cy="122191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1019</Words>
  <Application>Microsoft Office PowerPoint</Application>
  <PresentationFormat>Widescreen</PresentationFormat>
  <Paragraphs>91</Paragraphs>
  <Slides>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Generalised Anxiety Disorder - Simple Poster</dc:title>
  <dc:subject>Simplified GAD poster and presentation notes</dc:subject>
  <dc:creator>OpenAI</dc:creator>
  <cp:lastModifiedBy>mariam begum</cp:lastModifiedBy>
  <cp:revision>8</cp:revision>
  <dcterms:created xsi:type="dcterms:W3CDTF">2026-07-26T23:48:23Z</dcterms:created>
  <dcterms:modified xsi:type="dcterms:W3CDTF">2026-07-30T22:23:32Z</dcterms:modified>
</cp:coreProperties>
</file>