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2" r:id="rId1"/>
  </p:sldMasterIdLst>
  <p:notesMasterIdLst>
    <p:notesMasterId r:id="rId69"/>
  </p:notesMasterIdLst>
  <p:handoutMasterIdLst>
    <p:handoutMasterId r:id="rId70"/>
  </p:handoutMasterIdLst>
  <p:sldIdLst>
    <p:sldId id="256" r:id="rId2"/>
    <p:sldId id="369" r:id="rId3"/>
    <p:sldId id="371" r:id="rId4"/>
    <p:sldId id="372" r:id="rId5"/>
    <p:sldId id="373" r:id="rId6"/>
    <p:sldId id="374" r:id="rId7"/>
    <p:sldId id="376" r:id="rId8"/>
    <p:sldId id="378" r:id="rId9"/>
    <p:sldId id="379" r:id="rId10"/>
    <p:sldId id="380" r:id="rId11"/>
    <p:sldId id="381" r:id="rId12"/>
    <p:sldId id="382" r:id="rId13"/>
    <p:sldId id="383" r:id="rId14"/>
    <p:sldId id="384" r:id="rId15"/>
    <p:sldId id="385" r:id="rId16"/>
    <p:sldId id="386" r:id="rId17"/>
    <p:sldId id="387" r:id="rId18"/>
    <p:sldId id="388" r:id="rId19"/>
    <p:sldId id="389" r:id="rId20"/>
    <p:sldId id="390" r:id="rId21"/>
    <p:sldId id="411" r:id="rId22"/>
    <p:sldId id="412" r:id="rId23"/>
    <p:sldId id="413" r:id="rId24"/>
    <p:sldId id="414" r:id="rId25"/>
    <p:sldId id="391" r:id="rId26"/>
    <p:sldId id="392" r:id="rId27"/>
    <p:sldId id="393" r:id="rId28"/>
    <p:sldId id="394" r:id="rId29"/>
    <p:sldId id="395" r:id="rId30"/>
    <p:sldId id="396" r:id="rId31"/>
    <p:sldId id="397" r:id="rId32"/>
    <p:sldId id="408" r:id="rId33"/>
    <p:sldId id="409" r:id="rId34"/>
    <p:sldId id="410" r:id="rId35"/>
    <p:sldId id="415" r:id="rId36"/>
    <p:sldId id="416" r:id="rId37"/>
    <p:sldId id="417" r:id="rId38"/>
    <p:sldId id="418" r:id="rId39"/>
    <p:sldId id="419" r:id="rId40"/>
    <p:sldId id="420" r:id="rId41"/>
    <p:sldId id="421" r:id="rId42"/>
    <p:sldId id="422" r:id="rId43"/>
    <p:sldId id="423" r:id="rId44"/>
    <p:sldId id="424" r:id="rId45"/>
    <p:sldId id="425" r:id="rId46"/>
    <p:sldId id="426" r:id="rId47"/>
    <p:sldId id="427" r:id="rId48"/>
    <p:sldId id="398" r:id="rId49"/>
    <p:sldId id="399" r:id="rId50"/>
    <p:sldId id="400" r:id="rId51"/>
    <p:sldId id="401" r:id="rId52"/>
    <p:sldId id="405" r:id="rId53"/>
    <p:sldId id="406" r:id="rId54"/>
    <p:sldId id="407" r:id="rId55"/>
    <p:sldId id="402" r:id="rId56"/>
    <p:sldId id="403" r:id="rId57"/>
    <p:sldId id="404" r:id="rId58"/>
    <p:sldId id="340" r:id="rId59"/>
    <p:sldId id="341" r:id="rId60"/>
    <p:sldId id="302" r:id="rId61"/>
    <p:sldId id="303" r:id="rId62"/>
    <p:sldId id="304" r:id="rId63"/>
    <p:sldId id="305" r:id="rId64"/>
    <p:sldId id="306" r:id="rId65"/>
    <p:sldId id="307" r:id="rId66"/>
    <p:sldId id="308" r:id="rId67"/>
    <p:sldId id="309" r:id="rId68"/>
  </p:sldIdLst>
  <p:sldSz cx="9144000" cy="6858000" type="screen4x3"/>
  <p:notesSz cx="6858000" cy="90281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</p:showPr>
  <p:clrMru>
    <a:srgbClr val="666699"/>
    <a:srgbClr val="0438E0"/>
    <a:srgbClr val="7FFF00"/>
    <a:srgbClr val="D93192"/>
    <a:srgbClr val="FDA4B5"/>
    <a:srgbClr val="00279F"/>
    <a:srgbClr val="CCCCFF"/>
    <a:srgbClr val="E124E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 autoAdjust="0"/>
    <p:restoredTop sz="94660"/>
  </p:normalViewPr>
  <p:slideViewPr>
    <p:cSldViewPr>
      <p:cViewPr>
        <p:scale>
          <a:sx n="90" d="100"/>
          <a:sy n="90" d="100"/>
        </p:scale>
        <p:origin x="-1488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8" d="100"/>
          <a:sy n="58" d="100"/>
        </p:scale>
        <p:origin x="-1812" y="-78"/>
      </p:cViewPr>
      <p:guideLst>
        <p:guide orient="horz" pos="2843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6.wmf"/><Relationship Id="rId2" Type="http://schemas.openxmlformats.org/officeDocument/2006/relationships/image" Target="../media/image13.wmf"/><Relationship Id="rId1" Type="http://schemas.openxmlformats.org/officeDocument/2006/relationships/image" Target="../media/image3.wmf"/><Relationship Id="rId6" Type="http://schemas.openxmlformats.org/officeDocument/2006/relationships/image" Target="../media/image15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fld id="{CBABF896-1FD7-468F-8209-C338006F406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fld id="{7947DDCA-7453-48B2-B279-2FB3C8A10BB1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2054" name="Rectangle 6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84213"/>
            <a:ext cx="4495800" cy="33718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</p:sp>
      <p:sp>
        <p:nvSpPr>
          <p:cNvPr id="2055" name="Rectangle 7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287838"/>
            <a:ext cx="5029200" cy="40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94B5D8-5A27-48F6-BB3D-DB7424BA4D58}" type="slidenum">
              <a:rPr lang="en-US"/>
              <a:pPr/>
              <a:t>1</a:t>
            </a:fld>
            <a:endParaRPr lang="en-US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043F0F-637B-41DD-8161-C43FFED418B4}" type="slidenum">
              <a:rPr lang="en-US"/>
              <a:pPr/>
              <a:t>60</a:t>
            </a:fld>
            <a:endParaRPr lang="en-US"/>
          </a:p>
        </p:txBody>
      </p:sp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41C79F-CCD0-45B1-8543-431BC987B74B}" type="slidenum">
              <a:rPr lang="en-US"/>
              <a:pPr/>
              <a:t>61</a:t>
            </a:fld>
            <a:endParaRPr lang="en-US"/>
          </a:p>
        </p:txBody>
      </p:sp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B41A11-19DC-49D6-939B-2C75632C8CCC}" type="slidenum">
              <a:rPr lang="en-US"/>
              <a:pPr/>
              <a:t>62</a:t>
            </a:fld>
            <a:endParaRPr lang="en-US"/>
          </a:p>
        </p:txBody>
      </p:sp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632A80-BCBA-4418-AC66-32E2A3DA11DB}" type="slidenum">
              <a:rPr lang="en-US"/>
              <a:pPr/>
              <a:t>63</a:t>
            </a:fld>
            <a:endParaRPr lang="en-US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B38E3B-05CF-4942-83C4-FE1568325770}" type="slidenum">
              <a:rPr lang="en-US"/>
              <a:pPr/>
              <a:t>64</a:t>
            </a:fld>
            <a:endParaRPr lang="en-US"/>
          </a:p>
        </p:txBody>
      </p:sp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7998564-F9DB-476C-9B2D-72C64EE349F2}" type="slidenum">
              <a:rPr lang="en-US"/>
              <a:pPr/>
              <a:t>65</a:t>
            </a:fld>
            <a:endParaRPr lang="en-US"/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1C1467-24C4-4FE7-87D6-E81866C779AE}" type="slidenum">
              <a:rPr lang="en-US"/>
              <a:pPr/>
              <a:t>66</a:t>
            </a:fld>
            <a:endParaRPr lang="en-US"/>
          </a:p>
        </p:txBody>
      </p:sp>
      <p:sp>
        <p:nvSpPr>
          <p:cNvPr id="1198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F476E3-7FC9-4BDD-9AEF-E2907B921E96}" type="slidenum">
              <a:rPr lang="en-US"/>
              <a:pPr/>
              <a:t>67</a:t>
            </a:fld>
            <a:endParaRPr lang="en-US"/>
          </a:p>
        </p:txBody>
      </p:sp>
      <p:sp>
        <p:nvSpPr>
          <p:cNvPr id="121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B812D08-28A2-44C6-81C0-D3064C5C70F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DAA5E2-69EF-4F58-861E-CAAF959A04E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60C5033-77B8-40C0-8D00-B6DC4C36964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AEAD22-5595-4E2F-ACF1-5F5742B060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2818E81-1D80-429B-B6A5-6F23E2E682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60893-BA36-4496-8A50-7ADB0AF53B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4444C-AF56-4EC8-BDA2-B051523B0AD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B6DDCF-CAA6-49ED-9553-6E4A81374C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90028-5483-4A19-B9DD-3C5E99B7D05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6BDEC-EF8A-4345-9074-48F5440C43A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9713C4E-F5AC-4D65-BEBE-8465195A9B2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808F49D-8A7D-4F97-9F1F-C3C6CDD9E4C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12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8.bin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7.bin"/><Relationship Id="rId12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6.bin"/><Relationship Id="rId11" Type="http://schemas.openxmlformats.org/officeDocument/2006/relationships/oleObject" Target="../embeddings/oleObject21.bin"/><Relationship Id="rId5" Type="http://schemas.openxmlformats.org/officeDocument/2006/relationships/oleObject" Target="../embeddings/oleObject15.bin"/><Relationship Id="rId10" Type="http://schemas.openxmlformats.org/officeDocument/2006/relationships/oleObject" Target="../embeddings/oleObject20.bin"/><Relationship Id="rId4" Type="http://schemas.openxmlformats.org/officeDocument/2006/relationships/oleObject" Target="../embeddings/oleObject14.bin"/><Relationship Id="rId9" Type="http://schemas.openxmlformats.org/officeDocument/2006/relationships/oleObject" Target="../embeddings/oleObject19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6.bin"/><Relationship Id="rId11" Type="http://schemas.openxmlformats.org/officeDocument/2006/relationships/oleObject" Target="../embeddings/oleObject31.bin"/><Relationship Id="rId5" Type="http://schemas.openxmlformats.org/officeDocument/2006/relationships/oleObject" Target="../embeddings/oleObject25.bin"/><Relationship Id="rId10" Type="http://schemas.openxmlformats.org/officeDocument/2006/relationships/oleObject" Target="../embeddings/oleObject30.bin"/><Relationship Id="rId4" Type="http://schemas.openxmlformats.org/officeDocument/2006/relationships/oleObject" Target="../embeddings/oleObject24.bin"/><Relationship Id="rId9" Type="http://schemas.openxmlformats.org/officeDocument/2006/relationships/oleObject" Target="../embeddings/oleObject29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35.bin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gif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066800"/>
            <a:ext cx="7772400" cy="1905000"/>
          </a:xfrm>
          <a:noFill/>
          <a:ln/>
        </p:spPr>
        <p:txBody>
          <a:bodyPr/>
          <a:lstStyle/>
          <a:p>
            <a:r>
              <a:rPr lang="en-US" dirty="0" smtClean="0"/>
              <a:t>Advanced digital modulation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  <a:noFill/>
          <a:ln/>
        </p:spPr>
        <p:txBody>
          <a:bodyPr/>
          <a:lstStyle/>
          <a:p>
            <a:pPr marL="342900" indent="-342900"/>
            <a:r>
              <a:rPr lang="en-US" dirty="0" smtClean="0"/>
              <a:t>Professor</a:t>
            </a:r>
            <a:r>
              <a:rPr lang="en-US" dirty="0" smtClean="0"/>
              <a:t> </a:t>
            </a:r>
            <a:r>
              <a:rPr lang="en-US" dirty="0" smtClean="0"/>
              <a:t>Ian Wells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Signal </a:t>
            </a:r>
            <a:r>
              <a:rPr lang="en-US" dirty="0" smtClean="0">
                <a:latin typeface="Times New Roman" pitchFamily="18" charset="0"/>
              </a:rPr>
              <a:t>modulation </a:t>
            </a:r>
            <a:r>
              <a:rPr lang="en-US" dirty="0">
                <a:latin typeface="Times New Roman" pitchFamily="18" charset="0"/>
              </a:rPr>
              <a:t>Criteria</a:t>
            </a:r>
          </a:p>
        </p:txBody>
      </p:sp>
      <p:sp>
        <p:nvSpPr>
          <p:cNvPr id="18022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295400"/>
            <a:ext cx="8001000" cy="5029200"/>
          </a:xfrm>
          <a:ln/>
        </p:spPr>
        <p:txBody>
          <a:bodyPr/>
          <a:lstStyle/>
          <a:p>
            <a:r>
              <a:rPr lang="en-US" sz="3000" dirty="0">
                <a:latin typeface="Times New Roman" pitchFamily="18" charset="0"/>
              </a:rPr>
              <a:t>What determines how successful a receiver will be in interpreting an incoming signal?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Signal-to-noise ratio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Data rate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Bandwidth</a:t>
            </a:r>
          </a:p>
          <a:p>
            <a:r>
              <a:rPr lang="en-US" sz="3000" dirty="0">
                <a:latin typeface="Times New Roman" pitchFamily="18" charset="0"/>
              </a:rPr>
              <a:t>An increase in data rate increases bit error rate</a:t>
            </a:r>
          </a:p>
          <a:p>
            <a:r>
              <a:rPr lang="en-US" sz="3000" dirty="0">
                <a:latin typeface="Times New Roman" pitchFamily="18" charset="0"/>
              </a:rPr>
              <a:t>An increase in SNR decreases bit error rate</a:t>
            </a:r>
          </a:p>
          <a:p>
            <a:r>
              <a:rPr lang="en-US" sz="3000" dirty="0">
                <a:latin typeface="Times New Roman" pitchFamily="18" charset="0"/>
              </a:rPr>
              <a:t>An increase in bandwidth allows an increase in data rate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Factors Used to Compare</a:t>
            </a:r>
            <a:br>
              <a:rPr lang="en-US" dirty="0">
                <a:latin typeface="Times New Roman" pitchFamily="18" charset="0"/>
              </a:rPr>
            </a:br>
            <a:r>
              <a:rPr lang="en-US" dirty="0" smtClean="0">
                <a:latin typeface="Times New Roman" pitchFamily="18" charset="0"/>
              </a:rPr>
              <a:t>modulation  </a:t>
            </a:r>
            <a:r>
              <a:rPr lang="en-US" dirty="0">
                <a:latin typeface="Times New Roman" pitchFamily="18" charset="0"/>
              </a:rPr>
              <a:t>Schemes</a:t>
            </a:r>
          </a:p>
        </p:txBody>
      </p:sp>
      <p:sp>
        <p:nvSpPr>
          <p:cNvPr id="18227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72816"/>
            <a:ext cx="7772400" cy="4114800"/>
          </a:xfrm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Signal interference and noise immunity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Performance in the presence of noise</a:t>
            </a:r>
          </a:p>
          <a:p>
            <a:r>
              <a:rPr lang="en-US" sz="3600" dirty="0">
                <a:latin typeface="Times New Roman" pitchFamily="18" charset="0"/>
              </a:rPr>
              <a:t>Cost and complexity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The higher the signal rate to achieve a given data rate, the greater the cost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Basic </a:t>
            </a:r>
            <a:r>
              <a:rPr lang="en-US" dirty="0" smtClean="0">
                <a:latin typeface="Times New Roman" pitchFamily="18" charset="0"/>
              </a:rPr>
              <a:t>modulation Techniques (review)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183299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Digital data to analog signal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Amplitude-shift keying (ASK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2800" dirty="0">
              <a:latin typeface="Times New Roman" pitchFamily="18" charset="0"/>
            </a:endParaRPr>
          </a:p>
          <a:p>
            <a:pPr lvl="1"/>
            <a:r>
              <a:rPr lang="en-US" sz="3200" dirty="0">
                <a:latin typeface="Times New Roman" pitchFamily="18" charset="0"/>
              </a:rPr>
              <a:t>Frequency-shift keying (FSK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2800" dirty="0">
              <a:latin typeface="Times New Roman" pitchFamily="18" charset="0"/>
            </a:endParaRPr>
          </a:p>
          <a:p>
            <a:pPr lvl="1"/>
            <a:r>
              <a:rPr lang="en-US" sz="3200" dirty="0">
                <a:latin typeface="Times New Roman" pitchFamily="18" charset="0"/>
              </a:rPr>
              <a:t>Phase-shift keying (PSK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3200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Basic Encoding Techniques</a:t>
            </a:r>
          </a:p>
        </p:txBody>
      </p:sp>
      <p:pic>
        <p:nvPicPr>
          <p:cNvPr id="1843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0"/>
            <a:ext cx="7924800" cy="678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r>
              <a:rPr lang="en-US">
                <a:latin typeface="Times New Roman" pitchFamily="18" charset="0"/>
              </a:rPr>
              <a:t>Amplitude-Shift Keying</a:t>
            </a:r>
          </a:p>
        </p:txBody>
      </p:sp>
      <p:sp>
        <p:nvSpPr>
          <p:cNvPr id="1853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0"/>
            <a:ext cx="8305800" cy="4648200"/>
          </a:xfrm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3200">
                <a:latin typeface="Times New Roman" pitchFamily="18" charset="0"/>
              </a:rPr>
              <a:t>One binary digit represented by presence of carrier, at constant amplitude</a:t>
            </a:r>
          </a:p>
          <a:p>
            <a:pPr>
              <a:lnSpc>
                <a:spcPct val="90000"/>
              </a:lnSpc>
            </a:pPr>
            <a:r>
              <a:rPr lang="en-US" sz="3200">
                <a:latin typeface="Times New Roman" pitchFamily="18" charset="0"/>
              </a:rPr>
              <a:t>Other binary digit represented by absence of carrier</a:t>
            </a:r>
          </a:p>
          <a:p>
            <a:pPr>
              <a:lnSpc>
                <a:spcPct val="90000"/>
              </a:lnSpc>
            </a:pPr>
            <a:endParaRPr lang="en-US" sz="32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320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endParaRPr lang="en-US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>
                <a:latin typeface="Times New Roman" pitchFamily="18" charset="0"/>
              </a:rPr>
              <a:t>where the carrier signal is </a:t>
            </a:r>
            <a:r>
              <a:rPr lang="en-US" i="1">
                <a:latin typeface="Times New Roman" pitchFamily="18" charset="0"/>
              </a:rPr>
              <a:t>A</a:t>
            </a:r>
            <a:r>
              <a:rPr lang="en-US">
                <a:latin typeface="Times New Roman" pitchFamily="18" charset="0"/>
              </a:rPr>
              <a:t>cos(2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en-US" i="1">
                <a:latin typeface="Times New Roman" pitchFamily="18" charset="0"/>
              </a:rPr>
              <a:t>f</a:t>
            </a:r>
            <a:r>
              <a:rPr lang="en-US" i="1" baseline="-25000">
                <a:latin typeface="Times New Roman" pitchFamily="18" charset="0"/>
              </a:rPr>
              <a:t>c</a:t>
            </a:r>
            <a:r>
              <a:rPr lang="en-US" i="1">
                <a:latin typeface="Times New Roman" pitchFamily="18" charset="0"/>
              </a:rPr>
              <a:t>t</a:t>
            </a:r>
            <a:r>
              <a:rPr lang="en-US">
                <a:latin typeface="Times New Roman" pitchFamily="18" charset="0"/>
              </a:rPr>
              <a:t>)						</a:t>
            </a:r>
          </a:p>
        </p:txBody>
      </p:sp>
      <p:graphicFrame>
        <p:nvGraphicFramePr>
          <p:cNvPr id="185348" name="Object 4"/>
          <p:cNvGraphicFramePr>
            <a:graphicFrameLocks noChangeAspect="1"/>
          </p:cNvGraphicFramePr>
          <p:nvPr/>
        </p:nvGraphicFramePr>
        <p:xfrm>
          <a:off x="2794000" y="3505200"/>
          <a:ext cx="1701800" cy="1146175"/>
        </p:xfrm>
        <a:graphic>
          <a:graphicData uri="http://schemas.openxmlformats.org/presentationml/2006/ole">
            <p:oleObj spid="_x0000_s185348" name="Equation" r:id="rId3" imgW="583920" imgH="533160" progId="Equation.3">
              <p:embed/>
            </p:oleObj>
          </a:graphicData>
        </a:graphic>
      </p:graphicFrame>
      <p:graphicFrame>
        <p:nvGraphicFramePr>
          <p:cNvPr id="185349" name="Object 5"/>
          <p:cNvGraphicFramePr>
            <a:graphicFrameLocks noChangeAspect="1"/>
          </p:cNvGraphicFramePr>
          <p:nvPr/>
        </p:nvGraphicFramePr>
        <p:xfrm>
          <a:off x="4176713" y="3559175"/>
          <a:ext cx="1858962" cy="557213"/>
        </p:xfrm>
        <a:graphic>
          <a:graphicData uri="http://schemas.openxmlformats.org/presentationml/2006/ole">
            <p:oleObj spid="_x0000_s185349" name="Equation" r:id="rId4" imgW="761760" imgH="228600" progId="Equation.3">
              <p:embed/>
            </p:oleObj>
          </a:graphicData>
        </a:graphic>
      </p:graphicFrame>
      <p:graphicFrame>
        <p:nvGraphicFramePr>
          <p:cNvPr id="185350" name="Object 6"/>
          <p:cNvGraphicFramePr>
            <a:graphicFrameLocks noChangeAspect="1"/>
          </p:cNvGraphicFramePr>
          <p:nvPr/>
        </p:nvGraphicFramePr>
        <p:xfrm>
          <a:off x="4951413" y="4076700"/>
          <a:ext cx="309562" cy="433388"/>
        </p:xfrm>
        <a:graphic>
          <a:graphicData uri="http://schemas.openxmlformats.org/presentationml/2006/ole">
            <p:oleObj spid="_x0000_s185350" name="Equation" r:id="rId5" imgW="126720" imgH="177480" progId="Equation.3">
              <p:embed/>
            </p:oleObj>
          </a:graphicData>
        </a:graphic>
      </p:graphicFrame>
      <p:graphicFrame>
        <p:nvGraphicFramePr>
          <p:cNvPr id="185351" name="Object 7"/>
          <p:cNvGraphicFramePr>
            <a:graphicFrameLocks noChangeAspect="1"/>
          </p:cNvGraphicFramePr>
          <p:nvPr/>
        </p:nvGraphicFramePr>
        <p:xfrm>
          <a:off x="6557963" y="3603625"/>
          <a:ext cx="1239837" cy="495300"/>
        </p:xfrm>
        <a:graphic>
          <a:graphicData uri="http://schemas.openxmlformats.org/presentationml/2006/ole">
            <p:oleObj spid="_x0000_s185351" name="Equation" r:id="rId6" imgW="507960" imgH="203040" progId="Equation.3">
              <p:embed/>
            </p:oleObj>
          </a:graphicData>
        </a:graphic>
      </p:graphicFrame>
      <p:graphicFrame>
        <p:nvGraphicFramePr>
          <p:cNvPr id="185352" name="Object 8"/>
          <p:cNvGraphicFramePr>
            <a:graphicFrameLocks noChangeAspect="1"/>
          </p:cNvGraphicFramePr>
          <p:nvPr/>
        </p:nvGraphicFramePr>
        <p:xfrm>
          <a:off x="6553200" y="4030663"/>
          <a:ext cx="1331913" cy="495300"/>
        </p:xfrm>
        <a:graphic>
          <a:graphicData uri="http://schemas.openxmlformats.org/presentationml/2006/ole">
            <p:oleObj spid="_x0000_s185352" name="Equation" r:id="rId7" imgW="545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Binary Frequency-Shift Keying (BFSK)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r>
              <a:rPr lang="en-US" sz="3600">
                <a:latin typeface="Times New Roman" pitchFamily="18" charset="0"/>
              </a:rPr>
              <a:t>Two binary digits represented by two different frequencies near the carrier frequency</a:t>
            </a:r>
          </a:p>
          <a:p>
            <a:endParaRPr lang="en-US" sz="3600">
              <a:latin typeface="Times New Roman" pitchFamily="18" charset="0"/>
            </a:endParaRPr>
          </a:p>
          <a:p>
            <a:pPr>
              <a:buFontTx/>
              <a:buNone/>
            </a:pPr>
            <a:endParaRPr lang="en-US" sz="3600">
              <a:latin typeface="Times New Roman" pitchFamily="18" charset="0"/>
            </a:endParaRPr>
          </a:p>
          <a:p>
            <a:pPr lvl="2"/>
            <a:r>
              <a:rPr lang="en-US" sz="2800">
                <a:latin typeface="Times New Roman" pitchFamily="18" charset="0"/>
              </a:rPr>
              <a:t>where </a:t>
            </a:r>
            <a:r>
              <a:rPr lang="en-US" sz="2800" i="1">
                <a:latin typeface="Times New Roman" pitchFamily="18" charset="0"/>
              </a:rPr>
              <a:t>f</a:t>
            </a:r>
            <a:r>
              <a:rPr lang="en-US" sz="2800" baseline="-25000">
                <a:latin typeface="Times New Roman" pitchFamily="18" charset="0"/>
              </a:rPr>
              <a:t>1</a:t>
            </a:r>
            <a:r>
              <a:rPr lang="en-US" sz="2800">
                <a:latin typeface="Times New Roman" pitchFamily="18" charset="0"/>
              </a:rPr>
              <a:t> and </a:t>
            </a:r>
            <a:r>
              <a:rPr lang="en-US" sz="2800" i="1">
                <a:latin typeface="Times New Roman" pitchFamily="18" charset="0"/>
              </a:rPr>
              <a:t>f</a:t>
            </a:r>
            <a:r>
              <a:rPr lang="en-US" sz="2800" baseline="-25000">
                <a:latin typeface="Times New Roman" pitchFamily="18" charset="0"/>
              </a:rPr>
              <a:t>2</a:t>
            </a:r>
            <a:r>
              <a:rPr lang="en-US" sz="2800">
                <a:latin typeface="Times New Roman" pitchFamily="18" charset="0"/>
              </a:rPr>
              <a:t> are offset from carrier frequency </a:t>
            </a:r>
            <a:r>
              <a:rPr lang="en-US" sz="2800" i="1">
                <a:latin typeface="Times New Roman" pitchFamily="18" charset="0"/>
              </a:rPr>
              <a:t>f</a:t>
            </a:r>
            <a:r>
              <a:rPr lang="en-US" sz="2800" i="1" baseline="-25000">
                <a:latin typeface="Times New Roman" pitchFamily="18" charset="0"/>
              </a:rPr>
              <a:t>c</a:t>
            </a:r>
            <a:r>
              <a:rPr lang="en-US" sz="2800">
                <a:latin typeface="Times New Roman" pitchFamily="18" charset="0"/>
              </a:rPr>
              <a:t> by equal but opposite amounts</a:t>
            </a:r>
          </a:p>
        </p:txBody>
      </p:sp>
      <p:graphicFrame>
        <p:nvGraphicFramePr>
          <p:cNvPr id="198656" name="Object 0"/>
          <p:cNvGraphicFramePr>
            <a:graphicFrameLocks noChangeAspect="1"/>
          </p:cNvGraphicFramePr>
          <p:nvPr/>
        </p:nvGraphicFramePr>
        <p:xfrm>
          <a:off x="2503488" y="3429000"/>
          <a:ext cx="1701800" cy="1146175"/>
        </p:xfrm>
        <a:graphic>
          <a:graphicData uri="http://schemas.openxmlformats.org/presentationml/2006/ole">
            <p:oleObj spid="_x0000_s198656" name="Equation" r:id="rId3" imgW="583920" imgH="533160" progId="Equation.3">
              <p:embed/>
            </p:oleObj>
          </a:graphicData>
        </a:graphic>
      </p:graphicFrame>
      <p:graphicFrame>
        <p:nvGraphicFramePr>
          <p:cNvPr id="198657" name="Object 1"/>
          <p:cNvGraphicFramePr>
            <a:graphicFrameLocks noChangeAspect="1"/>
          </p:cNvGraphicFramePr>
          <p:nvPr/>
        </p:nvGraphicFramePr>
        <p:xfrm>
          <a:off x="3900488" y="3497263"/>
          <a:ext cx="1828800" cy="527050"/>
        </p:xfrm>
        <a:graphic>
          <a:graphicData uri="http://schemas.openxmlformats.org/presentationml/2006/ole">
            <p:oleObj spid="_x0000_s198657" name="Equation" r:id="rId4" imgW="749160" imgH="215640" progId="Equation.3">
              <p:embed/>
            </p:oleObj>
          </a:graphicData>
        </a:graphic>
      </p:graphicFrame>
      <p:graphicFrame>
        <p:nvGraphicFramePr>
          <p:cNvPr id="198658" name="Object 2"/>
          <p:cNvGraphicFramePr>
            <a:graphicFrameLocks noChangeAspect="1"/>
          </p:cNvGraphicFramePr>
          <p:nvPr/>
        </p:nvGraphicFramePr>
        <p:xfrm>
          <a:off x="3886200" y="3954463"/>
          <a:ext cx="1858963" cy="527050"/>
        </p:xfrm>
        <a:graphic>
          <a:graphicData uri="http://schemas.openxmlformats.org/presentationml/2006/ole">
            <p:oleObj spid="_x0000_s198658" name="Equation" r:id="rId5" imgW="761760" imgH="215640" progId="Equation.3">
              <p:embed/>
            </p:oleObj>
          </a:graphicData>
        </a:graphic>
      </p:graphicFrame>
      <p:graphicFrame>
        <p:nvGraphicFramePr>
          <p:cNvPr id="198659" name="Object 3"/>
          <p:cNvGraphicFramePr>
            <a:graphicFrameLocks noChangeAspect="1"/>
          </p:cNvGraphicFramePr>
          <p:nvPr/>
        </p:nvGraphicFramePr>
        <p:xfrm>
          <a:off x="6267450" y="3527425"/>
          <a:ext cx="1239838" cy="495300"/>
        </p:xfrm>
        <a:graphic>
          <a:graphicData uri="http://schemas.openxmlformats.org/presentationml/2006/ole">
            <p:oleObj spid="_x0000_s198659" name="Equation" r:id="rId6" imgW="507960" imgH="203040" progId="Equation.3">
              <p:embed/>
            </p:oleObj>
          </a:graphicData>
        </a:graphic>
      </p:graphicFrame>
      <p:graphicFrame>
        <p:nvGraphicFramePr>
          <p:cNvPr id="198660" name="Object 4"/>
          <p:cNvGraphicFramePr>
            <a:graphicFrameLocks noChangeAspect="1"/>
          </p:cNvGraphicFramePr>
          <p:nvPr/>
        </p:nvGraphicFramePr>
        <p:xfrm>
          <a:off x="6262688" y="3954463"/>
          <a:ext cx="1331912" cy="495300"/>
        </p:xfrm>
        <a:graphic>
          <a:graphicData uri="http://schemas.openxmlformats.org/presentationml/2006/ole">
            <p:oleObj spid="_x0000_s198660" name="Equation" r:id="rId7" imgW="545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</a:t>
            </a:r>
          </a:p>
        </p:txBody>
      </p:sp>
      <p:sp>
        <p:nvSpPr>
          <p:cNvPr id="1894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71600"/>
            <a:ext cx="7715200" cy="5105400"/>
          </a:xfrm>
          <a:ln/>
        </p:spPr>
        <p:txBody>
          <a:bodyPr>
            <a:normAutofit lnSpcReduction="10000"/>
          </a:bodyPr>
          <a:lstStyle/>
          <a:p>
            <a:r>
              <a:rPr lang="en-US" sz="2800" dirty="0">
                <a:latin typeface="Times New Roman" pitchFamily="18" charset="0"/>
              </a:rPr>
              <a:t>More than two frequencies are used</a:t>
            </a:r>
          </a:p>
          <a:p>
            <a:r>
              <a:rPr lang="en-US" sz="2800" dirty="0">
                <a:latin typeface="Times New Roman" pitchFamily="18" charset="0"/>
              </a:rPr>
              <a:t>More bandwidth efficient but more susceptible to error</a:t>
            </a:r>
          </a:p>
          <a:p>
            <a:endParaRPr lang="en-US" sz="2800" dirty="0" smtClean="0">
              <a:latin typeface="Times New Roman" pitchFamily="18" charset="0"/>
            </a:endParaRPr>
          </a:p>
          <a:p>
            <a:endParaRPr lang="en-US" sz="2800" dirty="0">
              <a:latin typeface="Times New Roman" pitchFamily="18" charset="0"/>
            </a:endParaRPr>
          </a:p>
          <a:p>
            <a:pPr lvl="2"/>
            <a:endParaRPr lang="en-US" sz="2800" i="1" dirty="0" smtClean="0">
              <a:latin typeface="Times New Roman" pitchFamily="18" charset="0"/>
            </a:endParaRPr>
          </a:p>
          <a:p>
            <a:pPr lvl="2"/>
            <a:r>
              <a:rPr lang="en-US" sz="2800" i="1" dirty="0" smtClean="0">
                <a:latin typeface="Times New Roman" pitchFamily="18" charset="0"/>
              </a:rPr>
              <a:t>f </a:t>
            </a:r>
            <a:r>
              <a:rPr lang="en-US" sz="2800" i="1" baseline="-25000" dirty="0" err="1">
                <a:latin typeface="Times New Roman" pitchFamily="18" charset="0"/>
              </a:rPr>
              <a:t>i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</a:t>
            </a:r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+ (</a:t>
            </a:r>
            <a:r>
              <a:rPr lang="en-US" sz="2800" i="1" dirty="0">
                <a:latin typeface="Times New Roman" pitchFamily="18" charset="0"/>
              </a:rPr>
              <a:t>2i </a:t>
            </a:r>
            <a:r>
              <a:rPr lang="en-US" sz="2800" dirty="0">
                <a:latin typeface="Times New Roman" pitchFamily="18" charset="0"/>
              </a:rPr>
              <a:t>– 1 – M)</a:t>
            </a:r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d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the carrier frequency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d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the difference frequency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M </a:t>
            </a:r>
            <a:r>
              <a:rPr lang="en-US" sz="2800" dirty="0">
                <a:latin typeface="Times New Roman" pitchFamily="18" charset="0"/>
              </a:rPr>
              <a:t>= number of different signal elements = 2 </a:t>
            </a:r>
            <a:r>
              <a:rPr lang="en-US" sz="2800" i="1" baseline="30000" dirty="0">
                <a:latin typeface="Times New Roman" pitchFamily="18" charset="0"/>
              </a:rPr>
              <a:t>L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L </a:t>
            </a:r>
            <a:r>
              <a:rPr lang="en-US" sz="2800" dirty="0">
                <a:latin typeface="Times New Roman" pitchFamily="18" charset="0"/>
              </a:rPr>
              <a:t>= number of bits per signal element</a:t>
            </a:r>
          </a:p>
        </p:txBody>
      </p:sp>
      <p:graphicFrame>
        <p:nvGraphicFramePr>
          <p:cNvPr id="189444" name="Object 4"/>
          <p:cNvGraphicFramePr>
            <a:graphicFrameLocks noChangeAspect="1"/>
          </p:cNvGraphicFramePr>
          <p:nvPr/>
        </p:nvGraphicFramePr>
        <p:xfrm>
          <a:off x="1907704" y="2492896"/>
          <a:ext cx="3106738" cy="492125"/>
        </p:xfrm>
        <a:graphic>
          <a:graphicData uri="http://schemas.openxmlformats.org/presentationml/2006/ole">
            <p:oleObj spid="_x0000_s189444" name="Equation" r:id="rId3" imgW="1066680" imgH="228600" progId="Equation.3">
              <p:embed/>
            </p:oleObj>
          </a:graphicData>
        </a:graphic>
      </p:graphicFrame>
      <p:graphicFrame>
        <p:nvGraphicFramePr>
          <p:cNvPr id="189445" name="Object 5"/>
          <p:cNvGraphicFramePr>
            <a:graphicFrameLocks noChangeAspect="1"/>
          </p:cNvGraphicFramePr>
          <p:nvPr/>
        </p:nvGraphicFramePr>
        <p:xfrm>
          <a:off x="2699792" y="2996952"/>
          <a:ext cx="1738313" cy="382588"/>
        </p:xfrm>
        <a:graphic>
          <a:graphicData uri="http://schemas.openxmlformats.org/presentationml/2006/ole">
            <p:oleObj spid="_x0000_s189445" name="Equation" r:id="rId4" imgW="59688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(MFSK)-cont’d</a:t>
            </a:r>
          </a:p>
        </p:txBody>
      </p:sp>
      <p:sp>
        <p:nvSpPr>
          <p:cNvPr id="190467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pPr marL="609600" indent="-609600"/>
            <a:r>
              <a:rPr lang="en-US" sz="3600">
                <a:latin typeface="Times New Roman" pitchFamily="18" charset="0"/>
              </a:rPr>
              <a:t>To match data rate of input bit stream, each output signal element is held for:</a:t>
            </a:r>
          </a:p>
          <a:p>
            <a:pPr marL="990600" lvl="1" indent="-533400" algn="ctr">
              <a:buFontTx/>
              <a:buNone/>
            </a:pPr>
            <a:r>
              <a:rPr lang="en-US" sz="3200" i="1">
                <a:latin typeface="Times New Roman" pitchFamily="18" charset="0"/>
              </a:rPr>
              <a:t>T</a:t>
            </a:r>
            <a:r>
              <a:rPr lang="en-US" sz="3200" baseline="-25000">
                <a:latin typeface="Times New Roman" pitchFamily="18" charset="0"/>
              </a:rPr>
              <a:t>s</a:t>
            </a:r>
            <a:r>
              <a:rPr lang="en-US" sz="3200">
                <a:latin typeface="Times New Roman" pitchFamily="18" charset="0"/>
              </a:rPr>
              <a:t>=</a:t>
            </a:r>
            <a:r>
              <a:rPr lang="en-US" sz="3200" i="1">
                <a:latin typeface="Times New Roman" pitchFamily="18" charset="0"/>
              </a:rPr>
              <a:t>LT</a:t>
            </a:r>
            <a:r>
              <a:rPr lang="en-US" sz="3200">
                <a:latin typeface="Times New Roman" pitchFamily="18" charset="0"/>
              </a:rPr>
              <a:t> seconds</a:t>
            </a:r>
          </a:p>
          <a:p>
            <a:pPr marL="1371600" lvl="2" indent="-457200"/>
            <a:r>
              <a:rPr lang="en-US" sz="2800">
                <a:latin typeface="Times New Roman" pitchFamily="18" charset="0"/>
              </a:rPr>
              <a:t>where </a:t>
            </a:r>
            <a:r>
              <a:rPr lang="en-US" sz="2800" i="1">
                <a:latin typeface="Times New Roman" pitchFamily="18" charset="0"/>
              </a:rPr>
              <a:t>T</a:t>
            </a:r>
            <a:r>
              <a:rPr lang="en-US" sz="2800">
                <a:latin typeface="Times New Roman" pitchFamily="18" charset="0"/>
              </a:rPr>
              <a:t>  is the bit period (data rate = 1/</a:t>
            </a:r>
            <a:r>
              <a:rPr lang="en-US" sz="2800" i="1">
                <a:latin typeface="Times New Roman" pitchFamily="18" charset="0"/>
              </a:rPr>
              <a:t>T</a:t>
            </a:r>
            <a:r>
              <a:rPr lang="en-US" sz="2800">
                <a:latin typeface="Times New Roman" pitchFamily="18" charset="0"/>
              </a:rPr>
              <a:t>)</a:t>
            </a:r>
          </a:p>
          <a:p>
            <a:pPr marL="609600" indent="-609600"/>
            <a:r>
              <a:rPr lang="en-US" sz="3600">
                <a:latin typeface="Times New Roman" pitchFamily="18" charset="0"/>
              </a:rPr>
              <a:t>So, one signal element encodes </a:t>
            </a:r>
            <a:r>
              <a:rPr lang="en-US" sz="3600" i="1">
                <a:latin typeface="Times New Roman" pitchFamily="18" charset="0"/>
              </a:rPr>
              <a:t>L</a:t>
            </a:r>
            <a:r>
              <a:rPr lang="en-US" sz="3600">
                <a:latin typeface="Times New Roman" pitchFamily="18" charset="0"/>
              </a:rPr>
              <a:t> bits</a:t>
            </a:r>
            <a:endParaRPr lang="en-US" sz="3600" baseline="-2500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(MFSK)-cont’d</a:t>
            </a:r>
          </a:p>
        </p:txBody>
      </p:sp>
      <p:pic>
        <p:nvPicPr>
          <p:cNvPr id="1914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2286000"/>
            <a:ext cx="8991600" cy="317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28600"/>
            <a:ext cx="7772400" cy="1143000"/>
          </a:xfrm>
        </p:spPr>
        <p:txBody>
          <a:bodyPr/>
          <a:lstStyle/>
          <a:p>
            <a:r>
              <a:rPr lang="en-US">
                <a:latin typeface="Times New Roman" pitchFamily="18" charset="0"/>
              </a:rPr>
              <a:t>Phase-Shift Keying (PSK)</a:t>
            </a:r>
          </a:p>
        </p:txBody>
      </p:sp>
      <p:sp>
        <p:nvSpPr>
          <p:cNvPr id="1925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686800" cy="5181600"/>
          </a:xfrm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Two-level PSK (BPSK)</a:t>
            </a:r>
          </a:p>
          <a:p>
            <a:pPr lvl="1"/>
            <a:r>
              <a:rPr lang="en-US">
                <a:latin typeface="Times New Roman" pitchFamily="18" charset="0"/>
              </a:rPr>
              <a:t>Uses two phases to represent binary digits</a:t>
            </a:r>
          </a:p>
          <a:p>
            <a:pPr lvl="1">
              <a:buFontTx/>
              <a:buNone/>
            </a:pPr>
            <a:endParaRPr lang="en-US">
              <a:latin typeface="Times New Roman" pitchFamily="18" charset="0"/>
            </a:endParaRPr>
          </a:p>
          <a:p>
            <a:pPr lvl="1"/>
            <a:endParaRPr lang="en-US">
              <a:latin typeface="Times New Roman" pitchFamily="18" charset="0"/>
            </a:endParaRPr>
          </a:p>
          <a:p>
            <a:pPr lvl="1"/>
            <a:endParaRPr lang="en-US">
              <a:latin typeface="Times New Roman" pitchFamily="18" charset="0"/>
            </a:endParaRPr>
          </a:p>
          <a:p>
            <a:pPr lvl="1"/>
            <a:endParaRPr lang="en-US">
              <a:latin typeface="Times New Roman" pitchFamily="18" charset="0"/>
            </a:endParaRPr>
          </a:p>
          <a:p>
            <a:pPr lvl="1">
              <a:buFontTx/>
              <a:buNone/>
            </a:pPr>
            <a:endParaRPr lang="en-US">
              <a:latin typeface="Times New Roman" pitchFamily="18" charset="0"/>
            </a:endParaRPr>
          </a:p>
        </p:txBody>
      </p:sp>
      <p:graphicFrame>
        <p:nvGraphicFramePr>
          <p:cNvPr id="192516" name="Object 4"/>
          <p:cNvGraphicFramePr>
            <a:graphicFrameLocks noChangeAspect="1"/>
          </p:cNvGraphicFramePr>
          <p:nvPr/>
        </p:nvGraphicFramePr>
        <p:xfrm>
          <a:off x="2209800" y="2895600"/>
          <a:ext cx="1701800" cy="1146175"/>
        </p:xfrm>
        <a:graphic>
          <a:graphicData uri="http://schemas.openxmlformats.org/presentationml/2006/ole">
            <p:oleObj spid="_x0000_s192516" name="Equation" r:id="rId3" imgW="583920" imgH="533160" progId="Equation.3">
              <p:embed/>
            </p:oleObj>
          </a:graphicData>
        </a:graphic>
      </p:graphicFrame>
      <p:graphicFrame>
        <p:nvGraphicFramePr>
          <p:cNvPr id="192517" name="Object 5"/>
          <p:cNvGraphicFramePr>
            <a:graphicFrameLocks noChangeAspect="1"/>
          </p:cNvGraphicFramePr>
          <p:nvPr/>
        </p:nvGraphicFramePr>
        <p:xfrm>
          <a:off x="3505200" y="2971800"/>
          <a:ext cx="1858963" cy="558800"/>
        </p:xfrm>
        <a:graphic>
          <a:graphicData uri="http://schemas.openxmlformats.org/presentationml/2006/ole">
            <p:oleObj spid="_x0000_s192517" name="Equation" r:id="rId4" imgW="761760" imgH="228600" progId="Equation.3">
              <p:embed/>
            </p:oleObj>
          </a:graphicData>
        </a:graphic>
      </p:graphicFrame>
      <p:graphicFrame>
        <p:nvGraphicFramePr>
          <p:cNvPr id="192518" name="Object 6"/>
          <p:cNvGraphicFramePr>
            <a:graphicFrameLocks noChangeAspect="1"/>
          </p:cNvGraphicFramePr>
          <p:nvPr/>
        </p:nvGraphicFramePr>
        <p:xfrm>
          <a:off x="3505200" y="3429000"/>
          <a:ext cx="2417763" cy="557213"/>
        </p:xfrm>
        <a:graphic>
          <a:graphicData uri="http://schemas.openxmlformats.org/presentationml/2006/ole">
            <p:oleObj spid="_x0000_s192518" name="Equation" r:id="rId5" imgW="990360" imgH="228600" progId="Equation.3">
              <p:embed/>
            </p:oleObj>
          </a:graphicData>
        </a:graphic>
      </p:graphicFrame>
      <p:graphicFrame>
        <p:nvGraphicFramePr>
          <p:cNvPr id="192519" name="Object 7"/>
          <p:cNvGraphicFramePr>
            <a:graphicFrameLocks noChangeAspect="1"/>
          </p:cNvGraphicFramePr>
          <p:nvPr/>
        </p:nvGraphicFramePr>
        <p:xfrm>
          <a:off x="5943600" y="2994025"/>
          <a:ext cx="1239838" cy="495300"/>
        </p:xfrm>
        <a:graphic>
          <a:graphicData uri="http://schemas.openxmlformats.org/presentationml/2006/ole">
            <p:oleObj spid="_x0000_s192519" name="Equation" r:id="rId6" imgW="507960" imgH="203040" progId="Equation.3">
              <p:embed/>
            </p:oleObj>
          </a:graphicData>
        </a:graphic>
      </p:graphicFrame>
      <p:graphicFrame>
        <p:nvGraphicFramePr>
          <p:cNvPr id="192520" name="Object 8"/>
          <p:cNvGraphicFramePr>
            <a:graphicFrameLocks noChangeAspect="1"/>
          </p:cNvGraphicFramePr>
          <p:nvPr/>
        </p:nvGraphicFramePr>
        <p:xfrm>
          <a:off x="5943600" y="3429000"/>
          <a:ext cx="1331913" cy="495300"/>
        </p:xfrm>
        <a:graphic>
          <a:graphicData uri="http://schemas.openxmlformats.org/presentationml/2006/ole">
            <p:oleObj spid="_x0000_s192520" name="Equation" r:id="rId7" imgW="545760" imgH="203040" progId="Equation.3">
              <p:embed/>
            </p:oleObj>
          </a:graphicData>
        </a:graphic>
      </p:graphicFrame>
      <p:graphicFrame>
        <p:nvGraphicFramePr>
          <p:cNvPr id="192521" name="Object 9"/>
          <p:cNvGraphicFramePr>
            <a:graphicFrameLocks noChangeAspect="1"/>
          </p:cNvGraphicFramePr>
          <p:nvPr/>
        </p:nvGraphicFramePr>
        <p:xfrm>
          <a:off x="2941638" y="4244975"/>
          <a:ext cx="998537" cy="1146175"/>
        </p:xfrm>
        <a:graphic>
          <a:graphicData uri="http://schemas.openxmlformats.org/presentationml/2006/ole">
            <p:oleObj spid="_x0000_s192521" name="Equation" r:id="rId8" imgW="342720" imgH="533160" progId="Equation.3">
              <p:embed/>
            </p:oleObj>
          </a:graphicData>
        </a:graphic>
      </p:graphicFrame>
      <p:graphicFrame>
        <p:nvGraphicFramePr>
          <p:cNvPr id="192522" name="Object 10"/>
          <p:cNvGraphicFramePr>
            <a:graphicFrameLocks noChangeAspect="1"/>
          </p:cNvGraphicFramePr>
          <p:nvPr/>
        </p:nvGraphicFramePr>
        <p:xfrm>
          <a:off x="3505200" y="4267200"/>
          <a:ext cx="1858963" cy="558800"/>
        </p:xfrm>
        <a:graphic>
          <a:graphicData uri="http://schemas.openxmlformats.org/presentationml/2006/ole">
            <p:oleObj spid="_x0000_s192522" name="Equation" r:id="rId9" imgW="761760" imgH="228600" progId="Equation.3">
              <p:embed/>
            </p:oleObj>
          </a:graphicData>
        </a:graphic>
      </p:graphicFrame>
      <p:graphicFrame>
        <p:nvGraphicFramePr>
          <p:cNvPr id="192523" name="Object 11"/>
          <p:cNvGraphicFramePr>
            <a:graphicFrameLocks noChangeAspect="1"/>
          </p:cNvGraphicFramePr>
          <p:nvPr/>
        </p:nvGraphicFramePr>
        <p:xfrm>
          <a:off x="3505200" y="4800600"/>
          <a:ext cx="2106613" cy="557213"/>
        </p:xfrm>
        <a:graphic>
          <a:graphicData uri="http://schemas.openxmlformats.org/presentationml/2006/ole">
            <p:oleObj spid="_x0000_s192523" name="Equation" r:id="rId10" imgW="863280" imgH="228600" progId="Equation.3">
              <p:embed/>
            </p:oleObj>
          </a:graphicData>
        </a:graphic>
      </p:graphicFrame>
      <p:graphicFrame>
        <p:nvGraphicFramePr>
          <p:cNvPr id="192524" name="Object 12"/>
          <p:cNvGraphicFramePr>
            <a:graphicFrameLocks noChangeAspect="1"/>
          </p:cNvGraphicFramePr>
          <p:nvPr/>
        </p:nvGraphicFramePr>
        <p:xfrm>
          <a:off x="5943600" y="4289425"/>
          <a:ext cx="1239838" cy="495300"/>
        </p:xfrm>
        <a:graphic>
          <a:graphicData uri="http://schemas.openxmlformats.org/presentationml/2006/ole">
            <p:oleObj spid="_x0000_s192524" name="Equation" r:id="rId11" imgW="507960" imgH="203040" progId="Equation.3">
              <p:embed/>
            </p:oleObj>
          </a:graphicData>
        </a:graphic>
      </p:graphicFrame>
      <p:graphicFrame>
        <p:nvGraphicFramePr>
          <p:cNvPr id="192525" name="Object 13"/>
          <p:cNvGraphicFramePr>
            <a:graphicFrameLocks noChangeAspect="1"/>
          </p:cNvGraphicFramePr>
          <p:nvPr/>
        </p:nvGraphicFramePr>
        <p:xfrm>
          <a:off x="5943600" y="4800600"/>
          <a:ext cx="1331913" cy="495300"/>
        </p:xfrm>
        <a:graphic>
          <a:graphicData uri="http://schemas.openxmlformats.org/presentationml/2006/ole">
            <p:oleObj spid="_x0000_s192525" name="Equation" r:id="rId12" imgW="545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28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3539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Differential PSK (DPSK)</a:t>
            </a:r>
          </a:p>
          <a:p>
            <a:pPr lvl="1"/>
            <a:r>
              <a:rPr lang="en-US">
                <a:latin typeface="Times New Roman" pitchFamily="18" charset="0"/>
              </a:rPr>
              <a:t>Phase shift with reference to previous bit</a:t>
            </a:r>
          </a:p>
          <a:p>
            <a:pPr lvl="2"/>
            <a:r>
              <a:rPr lang="en-US">
                <a:latin typeface="Times New Roman" pitchFamily="18" charset="0"/>
              </a:rPr>
              <a:t>Binary 0 – signal burst of same phase as previous signal burst</a:t>
            </a:r>
          </a:p>
          <a:p>
            <a:pPr lvl="2"/>
            <a:r>
              <a:rPr lang="en-US">
                <a:latin typeface="Times New Roman" pitchFamily="18" charset="0"/>
              </a:rPr>
              <a:t>Binary 1 – signal burst of opposite phase to previous signal burst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28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idx="1"/>
          </p:nvPr>
        </p:nvSpPr>
        <p:spPr>
          <a:xfrm>
            <a:off x="0" y="1219200"/>
            <a:ext cx="9144000" cy="5638800"/>
          </a:xfrm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Four-level PSK (QPSK)</a:t>
            </a:r>
          </a:p>
          <a:p>
            <a:pPr lvl="1"/>
            <a:r>
              <a:rPr lang="en-US">
                <a:latin typeface="Times New Roman" pitchFamily="18" charset="0"/>
              </a:rPr>
              <a:t>Each element represents more than one bit</a:t>
            </a:r>
          </a:p>
        </p:txBody>
      </p:sp>
      <p:graphicFrame>
        <p:nvGraphicFramePr>
          <p:cNvPr id="194564" name="Object 4"/>
          <p:cNvGraphicFramePr>
            <a:graphicFrameLocks noChangeAspect="1"/>
          </p:cNvGraphicFramePr>
          <p:nvPr/>
        </p:nvGraphicFramePr>
        <p:xfrm>
          <a:off x="1905000" y="2819400"/>
          <a:ext cx="2438400" cy="3581400"/>
        </p:xfrm>
        <a:graphic>
          <a:graphicData uri="http://schemas.openxmlformats.org/presentationml/2006/ole">
            <p:oleObj spid="_x0000_s194564" name="Equation" r:id="rId3" imgW="583920" imgH="812520" progId="Equation.3">
              <p:embed/>
            </p:oleObj>
          </a:graphicData>
        </a:graphic>
      </p:graphicFrame>
      <p:graphicFrame>
        <p:nvGraphicFramePr>
          <p:cNvPr id="194565" name="Object 5"/>
          <p:cNvGraphicFramePr>
            <a:graphicFrameLocks noChangeAspect="1"/>
          </p:cNvGraphicFramePr>
          <p:nvPr/>
        </p:nvGraphicFramePr>
        <p:xfrm>
          <a:off x="3962400" y="2667000"/>
          <a:ext cx="2438400" cy="989013"/>
        </p:xfrm>
        <a:graphic>
          <a:graphicData uri="http://schemas.openxmlformats.org/presentationml/2006/ole">
            <p:oleObj spid="_x0000_s194565" name="Equation" r:id="rId4" imgW="1066680" imgH="431640" progId="Equation.3">
              <p:embed/>
            </p:oleObj>
          </a:graphicData>
        </a:graphic>
      </p:graphicFrame>
      <p:graphicFrame>
        <p:nvGraphicFramePr>
          <p:cNvPr id="194566" name="Object 6"/>
          <p:cNvGraphicFramePr>
            <a:graphicFrameLocks noChangeAspect="1"/>
          </p:cNvGraphicFramePr>
          <p:nvPr/>
        </p:nvGraphicFramePr>
        <p:xfrm>
          <a:off x="7467600" y="2971800"/>
          <a:ext cx="403225" cy="403225"/>
        </p:xfrm>
        <a:graphic>
          <a:graphicData uri="http://schemas.openxmlformats.org/presentationml/2006/ole">
            <p:oleObj spid="_x0000_s194566" name="Equation" r:id="rId5" imgW="164880" imgH="164880" progId="Equation.3">
              <p:embed/>
            </p:oleObj>
          </a:graphicData>
        </a:graphic>
      </p:graphicFrame>
      <p:graphicFrame>
        <p:nvGraphicFramePr>
          <p:cNvPr id="194567" name="Object 7"/>
          <p:cNvGraphicFramePr>
            <a:graphicFrameLocks noChangeAspect="1"/>
          </p:cNvGraphicFramePr>
          <p:nvPr/>
        </p:nvGraphicFramePr>
        <p:xfrm>
          <a:off x="3962400" y="3581400"/>
          <a:ext cx="2667000" cy="1009650"/>
        </p:xfrm>
        <a:graphic>
          <a:graphicData uri="http://schemas.openxmlformats.org/presentationml/2006/ole">
            <p:oleObj spid="_x0000_s194567" name="Equation" r:id="rId6" imgW="1143000" imgH="431640" progId="Equation.3">
              <p:embed/>
            </p:oleObj>
          </a:graphicData>
        </a:graphic>
      </p:graphicFrame>
      <p:graphicFrame>
        <p:nvGraphicFramePr>
          <p:cNvPr id="194568" name="Object 8"/>
          <p:cNvGraphicFramePr>
            <a:graphicFrameLocks noChangeAspect="1"/>
          </p:cNvGraphicFramePr>
          <p:nvPr/>
        </p:nvGraphicFramePr>
        <p:xfrm>
          <a:off x="3962400" y="4572000"/>
          <a:ext cx="2667000" cy="1009650"/>
        </p:xfrm>
        <a:graphic>
          <a:graphicData uri="http://schemas.openxmlformats.org/presentationml/2006/ole">
            <p:oleObj spid="_x0000_s194568" name="Equation" r:id="rId7" imgW="1143000" imgH="431640" progId="Equation.3">
              <p:embed/>
            </p:oleObj>
          </a:graphicData>
        </a:graphic>
      </p:graphicFrame>
      <p:graphicFrame>
        <p:nvGraphicFramePr>
          <p:cNvPr id="194569" name="Object 9"/>
          <p:cNvGraphicFramePr>
            <a:graphicFrameLocks noChangeAspect="1"/>
          </p:cNvGraphicFramePr>
          <p:nvPr/>
        </p:nvGraphicFramePr>
        <p:xfrm>
          <a:off x="3851275" y="5486400"/>
          <a:ext cx="2889250" cy="1000125"/>
        </p:xfrm>
        <a:graphic>
          <a:graphicData uri="http://schemas.openxmlformats.org/presentationml/2006/ole">
            <p:oleObj spid="_x0000_s194569" name="Equation" r:id="rId8" imgW="1155600" imgH="431640" progId="Equation.3">
              <p:embed/>
            </p:oleObj>
          </a:graphicData>
        </a:graphic>
      </p:graphicFrame>
      <p:graphicFrame>
        <p:nvGraphicFramePr>
          <p:cNvPr id="194570" name="Object 10"/>
          <p:cNvGraphicFramePr>
            <a:graphicFrameLocks noChangeAspect="1"/>
          </p:cNvGraphicFramePr>
          <p:nvPr/>
        </p:nvGraphicFramePr>
        <p:xfrm>
          <a:off x="7467600" y="3871913"/>
          <a:ext cx="465138" cy="433387"/>
        </p:xfrm>
        <a:graphic>
          <a:graphicData uri="http://schemas.openxmlformats.org/presentationml/2006/ole">
            <p:oleObj spid="_x0000_s194570" name="Equation" r:id="rId9" imgW="190440" imgH="177480" progId="Equation.3">
              <p:embed/>
            </p:oleObj>
          </a:graphicData>
        </a:graphic>
      </p:graphicFrame>
      <p:graphicFrame>
        <p:nvGraphicFramePr>
          <p:cNvPr id="194571" name="Object 11"/>
          <p:cNvGraphicFramePr>
            <a:graphicFrameLocks noChangeAspect="1"/>
          </p:cNvGraphicFramePr>
          <p:nvPr/>
        </p:nvGraphicFramePr>
        <p:xfrm>
          <a:off x="7467600" y="4786313"/>
          <a:ext cx="495300" cy="433387"/>
        </p:xfrm>
        <a:graphic>
          <a:graphicData uri="http://schemas.openxmlformats.org/presentationml/2006/ole">
            <p:oleObj spid="_x0000_s194571" name="Equation" r:id="rId10" imgW="203040" imgH="177480" progId="Equation.3">
              <p:embed/>
            </p:oleObj>
          </a:graphicData>
        </a:graphic>
      </p:graphicFrame>
      <p:graphicFrame>
        <p:nvGraphicFramePr>
          <p:cNvPr id="194572" name="Object 12"/>
          <p:cNvGraphicFramePr>
            <a:graphicFrameLocks noChangeAspect="1"/>
          </p:cNvGraphicFramePr>
          <p:nvPr/>
        </p:nvGraphicFramePr>
        <p:xfrm>
          <a:off x="7467600" y="5624513"/>
          <a:ext cx="434975" cy="433387"/>
        </p:xfrm>
        <a:graphic>
          <a:graphicData uri="http://schemas.openxmlformats.org/presentationml/2006/ole">
            <p:oleObj spid="_x0000_s194572" name="Equation" r:id="rId11" imgW="17748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idx="1"/>
          </p:nvPr>
        </p:nvSpPr>
        <p:spPr>
          <a:xfrm>
            <a:off x="0" y="1447800"/>
            <a:ext cx="8028384" cy="4572000"/>
          </a:xfrm>
          <a:ln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Multilevel PSK</a:t>
            </a:r>
          </a:p>
          <a:p>
            <a:pPr lvl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Using multiple phase angles with each angle having more than one amplitude, multiple signals elements can be achieved</a:t>
            </a: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D</a:t>
            </a:r>
            <a:r>
              <a:rPr lang="en-US" sz="2800" dirty="0">
                <a:latin typeface="Times New Roman" pitchFamily="18" charset="0"/>
              </a:rPr>
              <a:t> = modulation rate, </a:t>
            </a:r>
            <a:r>
              <a:rPr lang="en-US" sz="2800" dirty="0" smtClean="0">
                <a:latin typeface="Times New Roman" pitchFamily="18" charset="0"/>
              </a:rPr>
              <a:t>known as baud rate</a:t>
            </a: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R</a:t>
            </a:r>
            <a:r>
              <a:rPr lang="en-US" sz="2800" dirty="0">
                <a:latin typeface="Times New Roman" pitchFamily="18" charset="0"/>
              </a:rPr>
              <a:t> = data rate, </a:t>
            </a:r>
            <a:r>
              <a:rPr lang="en-US" sz="2800" dirty="0" smtClean="0">
                <a:latin typeface="Times New Roman" pitchFamily="18" charset="0"/>
              </a:rPr>
              <a:t>bps (also called bit rate)</a:t>
            </a: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M</a:t>
            </a:r>
            <a:r>
              <a:rPr lang="en-US" sz="2800" dirty="0">
                <a:latin typeface="Times New Roman" pitchFamily="18" charset="0"/>
              </a:rPr>
              <a:t> = number of different signal elements = 2</a:t>
            </a:r>
            <a:r>
              <a:rPr lang="en-US" sz="2800" i="1" baseline="30000" dirty="0">
                <a:latin typeface="Times New Roman" pitchFamily="18" charset="0"/>
              </a:rPr>
              <a:t>L</a:t>
            </a: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L</a:t>
            </a:r>
            <a:r>
              <a:rPr lang="en-US" sz="2800" dirty="0">
                <a:latin typeface="Times New Roman" pitchFamily="18" charset="0"/>
              </a:rPr>
              <a:t> = number of bits per signal element</a:t>
            </a:r>
          </a:p>
        </p:txBody>
      </p:sp>
      <p:graphicFrame>
        <p:nvGraphicFramePr>
          <p:cNvPr id="195588" name="Object 4"/>
          <p:cNvGraphicFramePr>
            <a:graphicFrameLocks noChangeAspect="1"/>
          </p:cNvGraphicFramePr>
          <p:nvPr/>
        </p:nvGraphicFramePr>
        <p:xfrm>
          <a:off x="3429000" y="3048000"/>
          <a:ext cx="2667000" cy="1079500"/>
        </p:xfrm>
        <a:graphic>
          <a:graphicData uri="http://schemas.openxmlformats.org/presentationml/2006/ole">
            <p:oleObj spid="_x0000_s195588" name="Equation" r:id="rId3" imgW="106668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Quadrature Amplitude Modulation</a:t>
            </a:r>
          </a:p>
        </p:txBody>
      </p:sp>
      <p:sp>
        <p:nvSpPr>
          <p:cNvPr id="1966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05000"/>
            <a:ext cx="7571184" cy="4953000"/>
          </a:xfrm>
          <a:ln/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QAM is a combination of ASK and PSK</a:t>
            </a:r>
          </a:p>
          <a:p>
            <a:pPr lvl="1"/>
            <a:r>
              <a:rPr lang="en-US" dirty="0">
                <a:latin typeface="Times New Roman" pitchFamily="18" charset="0"/>
              </a:rPr>
              <a:t>Two different signals sent simultaneously on the same carrier </a:t>
            </a:r>
            <a:r>
              <a:rPr lang="en-US" dirty="0" smtClean="0">
                <a:latin typeface="Times New Roman" pitchFamily="18" charset="0"/>
              </a:rPr>
              <a:t>frequency where the signals can have different amplitudes</a:t>
            </a:r>
            <a:endParaRPr lang="en-US" dirty="0">
              <a:latin typeface="Times New Roman" pitchFamily="18" charset="0"/>
            </a:endParaRPr>
          </a:p>
        </p:txBody>
      </p:sp>
      <p:graphicFrame>
        <p:nvGraphicFramePr>
          <p:cNvPr id="196612" name="Object 4"/>
          <p:cNvGraphicFramePr>
            <a:graphicFrameLocks noChangeAspect="1"/>
          </p:cNvGraphicFramePr>
          <p:nvPr/>
        </p:nvGraphicFramePr>
        <p:xfrm>
          <a:off x="1259632" y="3717032"/>
          <a:ext cx="5873750" cy="625475"/>
        </p:xfrm>
        <a:graphic>
          <a:graphicData uri="http://schemas.openxmlformats.org/presentationml/2006/ole">
            <p:oleObj spid="_x0000_s196612" name="Equation" r:id="rId3" imgW="214596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phasor</a:t>
            </a:r>
            <a:r>
              <a:rPr lang="en-GB" dirty="0" smtClean="0"/>
              <a:t>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magnitude (A) and phase (</a:t>
            </a:r>
            <a:r>
              <a:rPr lang="en-GB" dirty="0" smtClean="0">
                <a:sym typeface="Symbol"/>
              </a:rPr>
              <a:t></a:t>
            </a:r>
            <a:r>
              <a:rPr lang="en-GB" dirty="0" smtClean="0"/>
              <a:t>)of a modulated signal can be represented as a </a:t>
            </a:r>
            <a:r>
              <a:rPr lang="en-GB" sz="2800" dirty="0" smtClean="0"/>
              <a:t>PHASOR DIAGRAM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rot="5400000" flipH="1" flipV="1">
            <a:off x="1259632" y="3717032"/>
            <a:ext cx="129614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619672" y="4149080"/>
            <a:ext cx="23762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907704" y="3645024"/>
            <a:ext cx="115212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Arc 9"/>
          <p:cNvSpPr/>
          <p:nvPr/>
        </p:nvSpPr>
        <p:spPr>
          <a:xfrm>
            <a:off x="2267744" y="3933056"/>
            <a:ext cx="288032" cy="36004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2267744" y="3429000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A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627784" y="3717032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  <a:sym typeface="Symbol"/>
              </a:rPr>
              <a:t>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combination of possible states in a modulation scheme gives a constellation diagram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 rot="5400000">
            <a:off x="1403648" y="4149080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331640" y="407707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/>
          <p:cNvSpPr/>
          <p:nvPr/>
        </p:nvSpPr>
        <p:spPr>
          <a:xfrm>
            <a:off x="2267744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3203848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475656" y="3212976"/>
            <a:ext cx="699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ASK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 rot="5400000">
            <a:off x="4355976" y="4149080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4283968" y="407707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/>
          <p:cNvSpPr/>
          <p:nvPr/>
        </p:nvSpPr>
        <p:spPr>
          <a:xfrm>
            <a:off x="4355976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Oval 20"/>
          <p:cNvSpPr/>
          <p:nvPr/>
        </p:nvSpPr>
        <p:spPr>
          <a:xfrm>
            <a:off x="6084168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4427984" y="3212976"/>
            <a:ext cx="699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PSK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Signals with phases other than 0 and </a:t>
            </a:r>
            <a:r>
              <a:rPr lang="el-GR" dirty="0" smtClean="0"/>
              <a:t>π</a:t>
            </a:r>
            <a:r>
              <a:rPr lang="en-GB" dirty="0" smtClean="0"/>
              <a:t> relative to the carrier give a 2-D diagram</a:t>
            </a:r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3059832" y="4005064"/>
            <a:ext cx="2016224" cy="0"/>
          </a:xfrm>
          <a:prstGeom prst="line">
            <a:avLst/>
          </a:prstGeom>
          <a:ln w="25400">
            <a:head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endCxn id="25" idx="1"/>
          </p:cNvCxnSpPr>
          <p:nvPr/>
        </p:nvCxnSpPr>
        <p:spPr>
          <a:xfrm flipV="1">
            <a:off x="2987824" y="3989095"/>
            <a:ext cx="2376264" cy="15969"/>
          </a:xfrm>
          <a:prstGeom prst="line">
            <a:avLst/>
          </a:prstGeom>
          <a:ln w="25400">
            <a:headEnd type="none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/>
          <p:nvPr/>
        </p:nvSpPr>
        <p:spPr>
          <a:xfrm>
            <a:off x="30598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30598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835696" y="2780928"/>
            <a:ext cx="8980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QPSK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8600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8600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923928" y="2564904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Q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23" name="Straight Connector 22"/>
          <p:cNvCxnSpPr/>
          <p:nvPr/>
        </p:nvCxnSpPr>
        <p:spPr>
          <a:xfrm rot="10800000">
            <a:off x="4067944" y="3284984"/>
            <a:ext cx="792088" cy="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5364088" y="3789040"/>
            <a:ext cx="255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I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26" name="Straight Connector 25"/>
          <p:cNvCxnSpPr/>
          <p:nvPr/>
        </p:nvCxnSpPr>
        <p:spPr>
          <a:xfrm rot="5400000" flipH="1" flipV="1">
            <a:off x="4544380" y="3600636"/>
            <a:ext cx="783704" cy="8384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716016" y="2780928"/>
            <a:ext cx="4509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915816" y="2852936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915816" y="4797152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788024" y="4797152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sinusoidal signal of a given phase can be resolved into the sum of two component sine waves at </a:t>
            </a:r>
            <a:r>
              <a:rPr lang="en-GB" dirty="0" smtClean="0">
                <a:sym typeface="Symbol"/>
              </a:rPr>
              <a:t>/2 relative to one another:</a:t>
            </a:r>
          </a:p>
          <a:p>
            <a:pPr lvl="1"/>
            <a:r>
              <a:rPr lang="en-GB" dirty="0" smtClean="0">
                <a:sym typeface="Symbol"/>
              </a:rPr>
              <a:t>The I (in phase) component – (blue)</a:t>
            </a:r>
          </a:p>
          <a:p>
            <a:pPr lvl="1"/>
            <a:r>
              <a:rPr lang="en-GB" dirty="0" smtClean="0">
                <a:sym typeface="Symbol"/>
              </a:rPr>
              <a:t>The Q (</a:t>
            </a:r>
            <a:r>
              <a:rPr lang="en-GB" dirty="0" err="1" smtClean="0">
                <a:sym typeface="Symbol"/>
              </a:rPr>
              <a:t>quadrature</a:t>
            </a:r>
            <a:r>
              <a:rPr lang="en-GB" dirty="0" smtClean="0">
                <a:sym typeface="Symbol"/>
              </a:rPr>
              <a:t>) component – (green)</a:t>
            </a:r>
          </a:p>
          <a:p>
            <a:endParaRPr lang="en-GB" dirty="0"/>
          </a:p>
        </p:txBody>
      </p:sp>
      <p:pic>
        <p:nvPicPr>
          <p:cNvPr id="2150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717032"/>
            <a:ext cx="3965848" cy="2974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Matlab 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fs</a:t>
            </a:r>
            <a:r>
              <a:rPr lang="en-GB" dirty="0" smtClean="0"/>
              <a:t>=10000;</a:t>
            </a:r>
          </a:p>
          <a:p>
            <a:r>
              <a:rPr lang="en-GB" dirty="0" smtClean="0"/>
              <a:t>k=0:1/fs:0.03;</a:t>
            </a:r>
          </a:p>
          <a:p>
            <a:r>
              <a:rPr lang="en-GB" dirty="0" err="1" smtClean="0"/>
              <a:t>inphase</a:t>
            </a:r>
            <a:r>
              <a:rPr lang="en-GB" dirty="0" smtClean="0"/>
              <a:t>=</a:t>
            </a:r>
            <a:r>
              <a:rPr lang="en-GB" dirty="0" err="1" smtClean="0"/>
              <a:t>cos</a:t>
            </a:r>
            <a:r>
              <a:rPr lang="en-GB" dirty="0" smtClean="0"/>
              <a:t>(2*pi*100*k);</a:t>
            </a:r>
          </a:p>
          <a:p>
            <a:r>
              <a:rPr lang="en-GB" dirty="0" err="1" smtClean="0"/>
              <a:t>quadrature</a:t>
            </a:r>
            <a:r>
              <a:rPr lang="en-GB" dirty="0" smtClean="0"/>
              <a:t>=</a:t>
            </a:r>
            <a:r>
              <a:rPr lang="en-GB" dirty="0" err="1" smtClean="0"/>
              <a:t>cos</a:t>
            </a:r>
            <a:r>
              <a:rPr lang="en-GB" dirty="0" smtClean="0"/>
              <a:t>(2*pi*100*</a:t>
            </a:r>
            <a:r>
              <a:rPr lang="en-GB" dirty="0" err="1" smtClean="0"/>
              <a:t>k+pi</a:t>
            </a:r>
            <a:r>
              <a:rPr lang="en-GB" dirty="0" smtClean="0"/>
              <a:t>/2);</a:t>
            </a:r>
          </a:p>
          <a:p>
            <a:r>
              <a:rPr lang="en-GB" dirty="0" err="1" smtClean="0"/>
              <a:t>qpsk</a:t>
            </a:r>
            <a:r>
              <a:rPr lang="en-GB" dirty="0" smtClean="0"/>
              <a:t>=</a:t>
            </a:r>
            <a:r>
              <a:rPr lang="en-GB" dirty="0" err="1" smtClean="0"/>
              <a:t>quadrature+inphase</a:t>
            </a:r>
            <a:r>
              <a:rPr lang="en-GB" dirty="0" smtClean="0"/>
              <a:t>;</a:t>
            </a:r>
          </a:p>
          <a:p>
            <a:r>
              <a:rPr lang="en-GB" dirty="0" smtClean="0"/>
              <a:t>plot(</a:t>
            </a:r>
            <a:r>
              <a:rPr lang="en-GB" dirty="0" err="1" smtClean="0"/>
              <a:t>k,inphase,'.',k,quadrature,k,qpsk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xlabel</a:t>
            </a:r>
            <a:r>
              <a:rPr lang="en-GB" dirty="0" smtClean="0"/>
              <a:t>('Time')</a:t>
            </a:r>
          </a:p>
          <a:p>
            <a:r>
              <a:rPr lang="en-GB" dirty="0" err="1" smtClean="0"/>
              <a:t>ylabel</a:t>
            </a:r>
            <a:r>
              <a:rPr lang="en-GB" dirty="0" smtClean="0"/>
              <a:t>('Amplitude')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Exponential Modulation: FSK and MSK</a:t>
            </a:r>
            <a:endParaRPr lang="en-GB" dirty="0"/>
          </a:p>
        </p:txBody>
      </p:sp>
      <p:pic>
        <p:nvPicPr>
          <p:cNvPr id="2304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7846913" cy="4437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Modulation Index</a:t>
            </a:r>
            <a:endParaRPr lang="en-GB" dirty="0"/>
          </a:p>
        </p:txBody>
      </p:sp>
      <p:pic>
        <p:nvPicPr>
          <p:cNvPr id="2314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7080897" cy="4912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shift keying</a:t>
            </a:r>
            <a:endParaRPr lang="en-GB" dirty="0"/>
          </a:p>
        </p:txBody>
      </p:sp>
      <p:pic>
        <p:nvPicPr>
          <p:cNvPr id="2324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581522"/>
            <a:ext cx="6453208" cy="5276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shift keying</a:t>
            </a:r>
            <a:endParaRPr lang="en-GB" dirty="0"/>
          </a:p>
        </p:txBody>
      </p:sp>
      <p:pic>
        <p:nvPicPr>
          <p:cNvPr id="2334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16832"/>
            <a:ext cx="6920123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Multilevel 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have more than two phase or amplitude states then we can send more than one bit of information per symbol</a:t>
            </a:r>
          </a:p>
          <a:p>
            <a:r>
              <a:rPr lang="en-GB" dirty="0" smtClean="0"/>
              <a:t>For an M point constellation we can send k bits/symbol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2843808" y="3573016"/>
          <a:ext cx="2016020" cy="612006"/>
        </p:xfrm>
        <a:graphic>
          <a:graphicData uri="http://schemas.openxmlformats.org/presentationml/2006/ole">
            <p:oleObj spid="_x0000_s216066" name="Equation" r:id="rId3" imgW="711000" imgH="215640" progId="Equation.3">
              <p:embed/>
            </p:oleObj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attach a k bit label to each point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This scheme is vulnerable to noise since the differences between each point are small.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Multilevel modulation: 8PSK</a:t>
            </a:r>
            <a:endParaRPr lang="en-GB" dirty="0"/>
          </a:p>
        </p:txBody>
      </p:sp>
      <p:cxnSp>
        <p:nvCxnSpPr>
          <p:cNvPr id="4" name="Straight Connector 3"/>
          <p:cNvCxnSpPr/>
          <p:nvPr/>
        </p:nvCxnSpPr>
        <p:spPr>
          <a:xfrm rot="5400000">
            <a:off x="2591780" y="3969060"/>
            <a:ext cx="2952328" cy="0"/>
          </a:xfrm>
          <a:prstGeom prst="line">
            <a:avLst/>
          </a:prstGeom>
          <a:ln w="25400">
            <a:head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483768" y="4005064"/>
            <a:ext cx="3240360" cy="1"/>
          </a:xfrm>
          <a:prstGeom prst="line">
            <a:avLst/>
          </a:prstGeom>
          <a:ln w="25400">
            <a:headEnd type="none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30598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0598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35696" y="2780928"/>
            <a:ext cx="8418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8PSK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8600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8600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Oval 19"/>
          <p:cNvSpPr/>
          <p:nvPr/>
        </p:nvSpPr>
        <p:spPr>
          <a:xfrm>
            <a:off x="3995936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Oval 20"/>
          <p:cNvSpPr/>
          <p:nvPr/>
        </p:nvSpPr>
        <p:spPr>
          <a:xfrm>
            <a:off x="522007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Oval 21"/>
          <p:cNvSpPr/>
          <p:nvPr/>
        </p:nvSpPr>
        <p:spPr>
          <a:xfrm>
            <a:off x="3995936" y="50131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Oval 22"/>
          <p:cNvSpPr/>
          <p:nvPr/>
        </p:nvSpPr>
        <p:spPr>
          <a:xfrm>
            <a:off x="269979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364088" y="3573016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004048" y="2996952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139952" y="2564904"/>
            <a:ext cx="593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076056" y="4725144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139952" y="5157192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627784" y="4869160"/>
            <a:ext cx="5745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051720" y="3573016"/>
            <a:ext cx="593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203848" y="2852936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084168" y="2708920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 bit change GREY CODE is used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34" name="Straight Arrow Connector 33"/>
          <p:cNvCxnSpPr/>
          <p:nvPr/>
        </p:nvCxnSpPr>
        <p:spPr>
          <a:xfrm rot="16200000" flipV="1">
            <a:off x="5040052" y="3465004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10800000" flipV="1">
            <a:off x="5364088" y="2996952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Multilevel modulation: QAM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QAM (</a:t>
            </a:r>
            <a:r>
              <a:rPr lang="en-GB" dirty="0" err="1" smtClean="0"/>
              <a:t>Quadrature</a:t>
            </a:r>
            <a:r>
              <a:rPr lang="en-GB" dirty="0" smtClean="0"/>
              <a:t> Amplitude Modulation) we modulate amplitude and phase such that the points lie on a square grid (also called QASK- </a:t>
            </a:r>
            <a:r>
              <a:rPr lang="en-GB" dirty="0" err="1" smtClean="0"/>
              <a:t>Quadrature</a:t>
            </a:r>
            <a:r>
              <a:rPr lang="en-GB" dirty="0" smtClean="0"/>
              <a:t> Amplitude Shift Keying)</a:t>
            </a:r>
            <a:endParaRPr lang="en-GB" dirty="0"/>
          </a:p>
        </p:txBody>
      </p:sp>
      <p:cxnSp>
        <p:nvCxnSpPr>
          <p:cNvPr id="4" name="Straight Connector 3"/>
          <p:cNvCxnSpPr/>
          <p:nvPr/>
        </p:nvCxnSpPr>
        <p:spPr>
          <a:xfrm rot="5400000">
            <a:off x="2807804" y="4905164"/>
            <a:ext cx="2952328" cy="0"/>
          </a:xfrm>
          <a:prstGeom prst="line">
            <a:avLst/>
          </a:prstGeom>
          <a:ln w="25400">
            <a:head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699792" y="5013176"/>
            <a:ext cx="3240360" cy="1"/>
          </a:xfrm>
          <a:prstGeom prst="line">
            <a:avLst/>
          </a:prstGeom>
          <a:ln w="25400">
            <a:headEnd type="none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3131840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131840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95736" y="3573016"/>
            <a:ext cx="1053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16QAM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644008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3131840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3851920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5292080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644008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3131840" y="45811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059832" y="4005064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0101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3851920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Oval 27"/>
          <p:cNvSpPr/>
          <p:nvPr/>
        </p:nvSpPr>
        <p:spPr>
          <a:xfrm>
            <a:off x="5292080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9" name="Oval 28"/>
          <p:cNvSpPr/>
          <p:nvPr/>
        </p:nvSpPr>
        <p:spPr>
          <a:xfrm>
            <a:off x="3851920" y="45811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Oval 29"/>
          <p:cNvSpPr/>
          <p:nvPr/>
        </p:nvSpPr>
        <p:spPr>
          <a:xfrm>
            <a:off x="4644008" y="45811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Oval 30"/>
          <p:cNvSpPr/>
          <p:nvPr/>
        </p:nvSpPr>
        <p:spPr>
          <a:xfrm>
            <a:off x="5292080" y="45811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2" name="Oval 31"/>
          <p:cNvSpPr/>
          <p:nvPr/>
        </p:nvSpPr>
        <p:spPr>
          <a:xfrm>
            <a:off x="4644008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3" name="Oval 32"/>
          <p:cNvSpPr/>
          <p:nvPr/>
        </p:nvSpPr>
        <p:spPr>
          <a:xfrm>
            <a:off x="3851920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Oval 33"/>
          <p:cNvSpPr/>
          <p:nvPr/>
        </p:nvSpPr>
        <p:spPr>
          <a:xfrm>
            <a:off x="5292080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3707904" y="4005064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0001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4572000" y="4005064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1001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5220072" y="4005064"/>
            <a:ext cx="6246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1101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3059832" y="4653136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0100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3779912" y="4653136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0000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4572000" y="4653136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1000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5292080" y="4653136"/>
            <a:ext cx="6246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1100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3059832" y="5373216"/>
            <a:ext cx="6246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0110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3779912" y="5373216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0010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4572000" y="5373216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1010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5292080" y="5373216"/>
            <a:ext cx="609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1110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3059832" y="6021288"/>
            <a:ext cx="609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0111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3779912" y="6021288"/>
            <a:ext cx="6246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0011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4572000" y="6021288"/>
            <a:ext cx="6246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1011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5220072" y="6021288"/>
            <a:ext cx="5941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1111</a:t>
            </a:r>
            <a:endParaRPr lang="en-GB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QAM we have 4 bits/symbol and hence 4 times the data rate</a:t>
            </a:r>
          </a:p>
          <a:p>
            <a:r>
              <a:rPr lang="en-GB" dirty="0" smtClean="0"/>
              <a:t>Multilevel modulation increases the data rate by a factor of k for a given bandwidth, but its more vulnerable to noise and interference due to the reduced constellation point spacing</a:t>
            </a:r>
          </a:p>
          <a:p>
            <a:r>
              <a:rPr lang="en-GB" dirty="0" smtClean="0"/>
              <a:t>QAM is more robust than MPSK since it has  amore efficient packing of its constellation points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spectrum of a rectangular pulse has a </a:t>
            </a:r>
            <a:r>
              <a:rPr lang="en-GB" dirty="0" err="1" smtClean="0"/>
              <a:t>sinc</a:t>
            </a:r>
            <a:r>
              <a:rPr lang="en-GB" dirty="0" smtClean="0"/>
              <a:t> (</a:t>
            </a:r>
            <a:r>
              <a:rPr lang="en-GB" dirty="0" err="1" smtClean="0"/>
              <a:t>sinx</a:t>
            </a:r>
            <a:r>
              <a:rPr lang="en-GB" dirty="0" smtClean="0"/>
              <a:t>/x) shaped spectrum</a:t>
            </a:r>
            <a:endParaRPr lang="en-GB" dirty="0"/>
          </a:p>
        </p:txBody>
      </p:sp>
      <p:pic>
        <p:nvPicPr>
          <p:cNvPr id="217090" name="Picture 2"/>
          <p:cNvPicPr>
            <a:picLocks noChangeAspect="1" noChangeArrowheads="1"/>
          </p:cNvPicPr>
          <p:nvPr/>
        </p:nvPicPr>
        <p:blipFill>
          <a:blip r:embed="rId2" cstate="print"/>
          <a:srcRect l="5833" t="15487" r="20092" b="61284"/>
          <a:stretch>
            <a:fillRect/>
          </a:stretch>
        </p:blipFill>
        <p:spPr bwMode="auto">
          <a:xfrm>
            <a:off x="971600" y="3140968"/>
            <a:ext cx="5580112" cy="250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spectrum of rectangular (unfiltered) linear modulation (on a log scale) is as below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If we include the main lobe only its bandwidth is: (where </a:t>
            </a:r>
            <a:r>
              <a:rPr lang="en-GB" dirty="0" err="1" smtClean="0"/>
              <a:t>r</a:t>
            </a:r>
            <a:r>
              <a:rPr lang="en-GB" sz="1800" dirty="0" err="1" smtClean="0"/>
              <a:t>s</a:t>
            </a:r>
            <a:r>
              <a:rPr lang="en-GB" dirty="0" smtClean="0"/>
              <a:t> is symbol rate)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12524" t="52884" r="24387" b="22408"/>
          <a:stretch>
            <a:fillRect/>
          </a:stretch>
        </p:blipFill>
        <p:spPr bwMode="auto">
          <a:xfrm>
            <a:off x="2411760" y="2564904"/>
            <a:ext cx="3096344" cy="1735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2915816" y="5301208"/>
          <a:ext cx="1800200" cy="810090"/>
        </p:xfrm>
        <a:graphic>
          <a:graphicData uri="http://schemas.openxmlformats.org/presentationml/2006/ole">
            <p:oleObj spid="_x0000_s218114" name="Equation" r:id="rId4" imgW="507960" imgH="228600" progId="Equation.3">
              <p:embed/>
            </p:oleObj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Multilevel modulation does not increase the bandwidth and it is also more efficient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sidelobes</a:t>
            </a:r>
            <a:r>
              <a:rPr lang="en-GB" dirty="0" smtClean="0"/>
              <a:t> are however more of a problem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pic>
        <p:nvPicPr>
          <p:cNvPr id="2273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7560840" cy="267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pic>
        <p:nvPicPr>
          <p:cNvPr id="2283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04864"/>
            <a:ext cx="7416824" cy="3861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pic>
        <p:nvPicPr>
          <p:cNvPr id="2293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72816"/>
            <a:ext cx="7416824" cy="454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pic>
        <p:nvPicPr>
          <p:cNvPr id="2344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2132856"/>
            <a:ext cx="7996677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pic>
        <p:nvPicPr>
          <p:cNvPr id="2355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8100392" cy="3847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pic>
        <p:nvPicPr>
          <p:cNvPr id="2365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60848"/>
            <a:ext cx="8028384" cy="3405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MSK spectra</a:t>
            </a:r>
            <a:endParaRPr lang="en-GB" dirty="0"/>
          </a:p>
        </p:txBody>
      </p:sp>
      <p:pic>
        <p:nvPicPr>
          <p:cNvPr id="2375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95450"/>
            <a:ext cx="7434759" cy="516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MSK spectra</a:t>
            </a:r>
            <a:endParaRPr lang="en-GB" dirty="0"/>
          </a:p>
        </p:txBody>
      </p:sp>
      <p:pic>
        <p:nvPicPr>
          <p:cNvPr id="2385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7956376" cy="219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396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44824"/>
            <a:ext cx="7814444" cy="3613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06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800"/>
            <a:ext cx="8090148" cy="3824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16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891984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26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7731274" cy="4125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37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8164129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47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95198"/>
            <a:ext cx="8100392" cy="3064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57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32856"/>
            <a:ext cx="7965207" cy="3148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67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56792"/>
            <a:ext cx="7752720" cy="4929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types of demodulation:</a:t>
            </a:r>
          </a:p>
          <a:p>
            <a:r>
              <a:rPr lang="en-GB" dirty="0" smtClean="0"/>
              <a:t>COHERENT</a:t>
            </a:r>
          </a:p>
          <a:p>
            <a:pPr lvl="1"/>
            <a:r>
              <a:rPr lang="en-GB" dirty="0" smtClean="0"/>
              <a:t>Makes use of a replica carrier signal at the receiver</a:t>
            </a:r>
          </a:p>
          <a:p>
            <a:pPr lvl="1"/>
            <a:r>
              <a:rPr lang="en-GB" dirty="0" smtClean="0"/>
              <a:t>Allows absolute phase information to be used</a:t>
            </a:r>
          </a:p>
          <a:p>
            <a:r>
              <a:rPr lang="en-GB" dirty="0" smtClean="0"/>
              <a:t>NON-COHERENT</a:t>
            </a:r>
          </a:p>
          <a:p>
            <a:pPr lvl="1"/>
            <a:r>
              <a:rPr lang="en-GB" dirty="0" smtClean="0"/>
              <a:t>No carrier replica and can use only amplitude, frequency or relative phase information</a:t>
            </a:r>
            <a:endParaRPr lang="en-GB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PSK - Multiply the received signal by a carrier replica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492" t="19498" r="17095" b="41507"/>
          <a:stretch>
            <a:fillRect/>
          </a:stretch>
        </p:blipFill>
        <p:spPr bwMode="auto">
          <a:xfrm>
            <a:off x="1403648" y="2564904"/>
            <a:ext cx="5067033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Lowpass</a:t>
            </a:r>
            <a:r>
              <a:rPr lang="en-GB" dirty="0" smtClean="0"/>
              <a:t> filter the signal to remove high frequencies</a:t>
            </a:r>
          </a:p>
          <a:p>
            <a:r>
              <a:rPr lang="en-GB" dirty="0" smtClean="0"/>
              <a:t>This regenerates the signal as shown in the line below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ASK can be demodulated in the same way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492" t="40452" r="17095" b="41507"/>
          <a:stretch>
            <a:fillRect/>
          </a:stretch>
        </p:blipFill>
        <p:spPr bwMode="auto">
          <a:xfrm>
            <a:off x="1475656" y="3429000"/>
            <a:ext cx="517743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Straight Arrow Connector 5"/>
          <p:cNvCxnSpPr/>
          <p:nvPr/>
        </p:nvCxnSpPr>
        <p:spPr>
          <a:xfrm rot="16200000" flipH="1">
            <a:off x="2231740" y="3465004"/>
            <a:ext cx="1080120" cy="288032"/>
          </a:xfrm>
          <a:prstGeom prst="straightConnector1">
            <a:avLst/>
          </a:prstGeom>
          <a:ln w="5080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pic>
        <p:nvPicPr>
          <p:cNvPr id="220163" name="Picture 3"/>
          <p:cNvPicPr>
            <a:picLocks noChangeAspect="1" noChangeArrowheads="1"/>
          </p:cNvPicPr>
          <p:nvPr/>
        </p:nvPicPr>
        <p:blipFill>
          <a:blip r:embed="rId2" cstate="print"/>
          <a:srcRect t="8905" b="60274"/>
          <a:stretch>
            <a:fillRect/>
          </a:stretch>
        </p:blipFill>
        <p:spPr bwMode="auto">
          <a:xfrm>
            <a:off x="611560" y="1700808"/>
            <a:ext cx="7344766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ASK uses the amplitude information in a classic envelope detector</a:t>
            </a:r>
          </a:p>
        </p:txBody>
      </p:sp>
      <p:pic>
        <p:nvPicPr>
          <p:cNvPr id="272388" name="Picture 4" descr="http://www.st-andrews.ac.uk/~www_pa/Scots_Guide/RadCom/part9/fig2.gif"/>
          <p:cNvPicPr>
            <a:picLocks noChangeAspect="1" noChangeArrowheads="1"/>
          </p:cNvPicPr>
          <p:nvPr/>
        </p:nvPicPr>
        <p:blipFill>
          <a:blip r:embed="rId2" cstate="print"/>
          <a:srcRect l="4066" t="6522" r="4452" b="23913"/>
          <a:stretch>
            <a:fillRect/>
          </a:stretch>
        </p:blipFill>
        <p:spPr bwMode="auto">
          <a:xfrm>
            <a:off x="251520" y="2636912"/>
            <a:ext cx="7493333" cy="2664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7239000" cy="4846320"/>
          </a:xfrm>
        </p:spPr>
        <p:txBody>
          <a:bodyPr/>
          <a:lstStyle/>
          <a:p>
            <a:r>
              <a:rPr lang="en-GB" dirty="0" smtClean="0"/>
              <a:t>PSK uses the phase difference and it compares the current symbol with the previous symbol to obtain this</a:t>
            </a:r>
          </a:p>
          <a:p>
            <a:pPr lvl="1"/>
            <a:r>
              <a:rPr lang="en-GB" dirty="0" smtClean="0"/>
              <a:t>In Phase		= +</a:t>
            </a:r>
            <a:r>
              <a:rPr lang="en-GB" dirty="0" err="1" smtClean="0"/>
              <a:t>ve</a:t>
            </a:r>
            <a:r>
              <a:rPr lang="en-GB" dirty="0" smtClean="0"/>
              <a:t> output</a:t>
            </a:r>
          </a:p>
          <a:p>
            <a:pPr lvl="1"/>
            <a:r>
              <a:rPr lang="en-GB" dirty="0" smtClean="0"/>
              <a:t>Out of Phase	= -</a:t>
            </a:r>
            <a:r>
              <a:rPr lang="en-GB" dirty="0" err="1" smtClean="0"/>
              <a:t>ve</a:t>
            </a:r>
            <a:r>
              <a:rPr lang="en-GB" dirty="0" smtClean="0"/>
              <a:t> output</a:t>
            </a:r>
          </a:p>
          <a:p>
            <a:endParaRPr lang="en-GB" dirty="0"/>
          </a:p>
        </p:txBody>
      </p:sp>
      <p:sp>
        <p:nvSpPr>
          <p:cNvPr id="4" name="Flowchart: Summing Junction 3"/>
          <p:cNvSpPr/>
          <p:nvPr/>
        </p:nvSpPr>
        <p:spPr>
          <a:xfrm>
            <a:off x="3131840" y="4221088"/>
            <a:ext cx="504056" cy="576064"/>
          </a:xfrm>
          <a:prstGeom prst="flowChartSummingJunc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835696" y="5229200"/>
            <a:ext cx="1008112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T,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delay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55976" y="4005064"/>
            <a:ext cx="1008112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Low Pass Filter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971600" y="4509120"/>
            <a:ext cx="2232248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635896" y="4509120"/>
            <a:ext cx="792088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364088" y="4509120"/>
            <a:ext cx="936104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endCxn id="5" idx="1"/>
          </p:cNvCxnSpPr>
          <p:nvPr/>
        </p:nvCxnSpPr>
        <p:spPr>
          <a:xfrm flipV="1">
            <a:off x="1475656" y="5644699"/>
            <a:ext cx="360040" cy="16549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5400000" flipH="1" flipV="1">
            <a:off x="899592" y="5085184"/>
            <a:ext cx="11521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843808" y="5661248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rot="5400000" flipH="1" flipV="1">
            <a:off x="2915816" y="5229200"/>
            <a:ext cx="864096" cy="0"/>
          </a:xfrm>
          <a:prstGeom prst="line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FSK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059832" y="2924944"/>
            <a:ext cx="1584176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Envelope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Detector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91680" y="2564904"/>
            <a:ext cx="1008112" cy="15696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Band Pass Filter</a:t>
            </a:r>
          </a:p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fc-fd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899592" y="3356992"/>
            <a:ext cx="792088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899592" y="5085184"/>
            <a:ext cx="864096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1691680" y="4365104"/>
            <a:ext cx="1008112" cy="15696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Band Pass Filter</a:t>
            </a:r>
          </a:p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fc+fd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131840" y="4725144"/>
            <a:ext cx="1584176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Envelope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Detector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868144" y="4005064"/>
            <a:ext cx="158417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Decision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7" name="Flowchart: Or 16"/>
          <p:cNvSpPr/>
          <p:nvPr/>
        </p:nvSpPr>
        <p:spPr>
          <a:xfrm>
            <a:off x="4716016" y="3861048"/>
            <a:ext cx="648072" cy="648072"/>
          </a:xfrm>
          <a:prstGeom prst="flowChar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/>
          <p:cNvCxnSpPr/>
          <p:nvPr/>
        </p:nvCxnSpPr>
        <p:spPr>
          <a:xfrm>
            <a:off x="7380312" y="4221088"/>
            <a:ext cx="648072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323528" y="4221088"/>
            <a:ext cx="576064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rot="5400000">
            <a:off x="35496" y="422108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4644008" y="3356992"/>
            <a:ext cx="360040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4716016" y="5157192"/>
            <a:ext cx="360040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rot="5400000" flipH="1" flipV="1">
            <a:off x="4752020" y="3609020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5400000">
            <a:off x="4752020" y="4905164"/>
            <a:ext cx="6480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6" idx="3"/>
            <a:endCxn id="5" idx="1"/>
          </p:cNvCxnSpPr>
          <p:nvPr/>
        </p:nvCxnSpPr>
        <p:spPr>
          <a:xfrm flipV="1">
            <a:off x="2699792" y="3340443"/>
            <a:ext cx="360040" cy="92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14" idx="3"/>
            <a:endCxn id="15" idx="1"/>
          </p:cNvCxnSpPr>
          <p:nvPr/>
        </p:nvCxnSpPr>
        <p:spPr>
          <a:xfrm flipV="1">
            <a:off x="2699792" y="5140643"/>
            <a:ext cx="432048" cy="92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5364088" y="4221088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5076056" y="3356992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tx1"/>
                </a:solidFill>
              </a:rPr>
              <a:t>-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5076056" y="4437112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tx1"/>
                </a:solidFill>
              </a:rPr>
              <a:t>+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pic>
        <p:nvPicPr>
          <p:cNvPr id="221186" name="Picture 2"/>
          <p:cNvPicPr>
            <a:picLocks noChangeAspect="1" noChangeArrowheads="1"/>
          </p:cNvPicPr>
          <p:nvPr/>
        </p:nvPicPr>
        <p:blipFill>
          <a:blip r:embed="rId2" cstate="print"/>
          <a:srcRect l="6592" t="7895" r="3005" b="47368"/>
          <a:stretch>
            <a:fillRect/>
          </a:stretch>
        </p:blipFill>
        <p:spPr bwMode="auto">
          <a:xfrm>
            <a:off x="683568" y="1556792"/>
            <a:ext cx="6912768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6592" t="51975" r="3005" b="11185"/>
          <a:stretch>
            <a:fillRect/>
          </a:stretch>
        </p:blipFill>
        <p:spPr bwMode="auto">
          <a:xfrm>
            <a:off x="971600" y="1556792"/>
            <a:ext cx="6912768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pic>
        <p:nvPicPr>
          <p:cNvPr id="222210" name="Picture 2"/>
          <p:cNvPicPr>
            <a:picLocks noChangeAspect="1" noChangeArrowheads="1"/>
          </p:cNvPicPr>
          <p:nvPr/>
        </p:nvPicPr>
        <p:blipFill>
          <a:blip r:embed="rId2" cstate="print"/>
          <a:srcRect l="6109" t="4020" r="8661" b="56281"/>
          <a:stretch>
            <a:fillRect/>
          </a:stretch>
        </p:blipFill>
        <p:spPr bwMode="auto">
          <a:xfrm>
            <a:off x="827584" y="1772816"/>
            <a:ext cx="6300192" cy="4200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Decibels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9024"/>
            <a:ext cx="7239000" cy="4846320"/>
          </a:xfrm>
        </p:spPr>
        <p:txBody>
          <a:bodyPr/>
          <a:lstStyle/>
          <a:p>
            <a:r>
              <a:rPr lang="en-US" sz="3200"/>
              <a:t>It is essential to realize that decibels are a measure of the </a:t>
            </a:r>
            <a:r>
              <a:rPr lang="en-US" sz="3200" b="1"/>
              <a:t>RATIO</a:t>
            </a:r>
            <a:r>
              <a:rPr lang="en-US" sz="3200"/>
              <a:t> between two quantities. Decibels are a measure of how one quantity compares to some reference quantity. Decibels are </a:t>
            </a:r>
            <a:r>
              <a:rPr lang="en-US" sz="3200" b="1"/>
              <a:t>NOT</a:t>
            </a:r>
            <a:r>
              <a:rPr lang="en-US" sz="3200"/>
              <a:t> an absolute measure.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Decibels - cont’d</a:t>
            </a:r>
            <a:endParaRPr lang="en-US"/>
          </a:p>
        </p:txBody>
      </p:sp>
      <p:sp>
        <p:nvSpPr>
          <p:cNvPr id="149507" name="AutoShape 3"/>
          <p:cNvSpPr>
            <a:spLocks noChangeArrowheads="1"/>
          </p:cNvSpPr>
          <p:nvPr/>
        </p:nvSpPr>
        <p:spPr bwMode="auto">
          <a:xfrm rot="5558807">
            <a:off x="2362200" y="2590800"/>
            <a:ext cx="1143000" cy="838200"/>
          </a:xfrm>
          <a:prstGeom prst="triangle">
            <a:avLst>
              <a:gd name="adj" fmla="val 46736"/>
            </a:avLst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08" name="Line 4"/>
          <p:cNvSpPr>
            <a:spLocks noChangeShapeType="1"/>
          </p:cNvSpPr>
          <p:nvPr/>
        </p:nvSpPr>
        <p:spPr bwMode="auto">
          <a:xfrm>
            <a:off x="1600200" y="28956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09" name="Line 5"/>
          <p:cNvSpPr>
            <a:spLocks noChangeShapeType="1"/>
          </p:cNvSpPr>
          <p:nvPr/>
        </p:nvSpPr>
        <p:spPr bwMode="auto">
          <a:xfrm>
            <a:off x="3352800" y="29718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0" name="Text Box 6"/>
          <p:cNvSpPr txBox="1">
            <a:spLocks noChangeArrowheads="1"/>
          </p:cNvSpPr>
          <p:nvPr/>
        </p:nvSpPr>
        <p:spPr bwMode="auto">
          <a:xfrm>
            <a:off x="1660525" y="1944688"/>
            <a:ext cx="488950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IN</a:t>
            </a:r>
          </a:p>
        </p:txBody>
      </p:sp>
      <p:sp>
        <p:nvSpPr>
          <p:cNvPr id="149511" name="Text Box 7"/>
          <p:cNvSpPr txBox="1">
            <a:spLocks noChangeArrowheads="1"/>
          </p:cNvSpPr>
          <p:nvPr/>
        </p:nvSpPr>
        <p:spPr bwMode="auto">
          <a:xfrm>
            <a:off x="3641725" y="1944688"/>
            <a:ext cx="82708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OUT</a:t>
            </a:r>
          </a:p>
        </p:txBody>
      </p:sp>
      <p:sp>
        <p:nvSpPr>
          <p:cNvPr id="149512" name="Text Box 8"/>
          <p:cNvSpPr txBox="1">
            <a:spLocks noChangeArrowheads="1"/>
          </p:cNvSpPr>
          <p:nvPr/>
        </p:nvSpPr>
        <p:spPr bwMode="auto">
          <a:xfrm>
            <a:off x="974725" y="2630488"/>
            <a:ext cx="506413" cy="457200"/>
          </a:xfrm>
          <a:prstGeom prst="rect">
            <a:avLst/>
          </a:prstGeom>
          <a:noFill/>
          <a:ln w="0">
            <a:solidFill>
              <a:schemeClr val="bg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1v</a:t>
            </a:r>
          </a:p>
        </p:txBody>
      </p:sp>
      <p:sp>
        <p:nvSpPr>
          <p:cNvPr id="149513" name="Text Box 9"/>
          <p:cNvSpPr txBox="1">
            <a:spLocks noChangeArrowheads="1"/>
          </p:cNvSpPr>
          <p:nvPr/>
        </p:nvSpPr>
        <p:spPr bwMode="auto">
          <a:xfrm>
            <a:off x="4479925" y="2630488"/>
            <a:ext cx="84613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100v</a:t>
            </a:r>
          </a:p>
        </p:txBody>
      </p:sp>
      <p:sp>
        <p:nvSpPr>
          <p:cNvPr id="149515" name="Text Box 11"/>
          <p:cNvSpPr txBox="1">
            <a:spLocks noChangeArrowheads="1"/>
          </p:cNvSpPr>
          <p:nvPr/>
        </p:nvSpPr>
        <p:spPr bwMode="auto">
          <a:xfrm>
            <a:off x="5436096" y="1844824"/>
            <a:ext cx="2606804" cy="156966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dB = 20 log 100/1</a:t>
            </a:r>
          </a:p>
          <a:p>
            <a:r>
              <a:rPr lang="en-US" dirty="0">
                <a:solidFill>
                  <a:schemeClr val="tx1"/>
                </a:solidFill>
              </a:rPr>
              <a:t>      = 20 log 10</a:t>
            </a:r>
            <a:endParaRPr lang="en-US" sz="1800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        </a:t>
            </a:r>
            <a:r>
              <a:rPr lang="en-US" dirty="0">
                <a:solidFill>
                  <a:schemeClr val="tx1"/>
                </a:solidFill>
              </a:rPr>
              <a:t>= 20 (2)</a:t>
            </a:r>
          </a:p>
          <a:p>
            <a:r>
              <a:rPr lang="en-US" dirty="0">
                <a:solidFill>
                  <a:schemeClr val="tx1"/>
                </a:solidFill>
              </a:rPr>
              <a:t>      = 40 dB</a:t>
            </a:r>
          </a:p>
        </p:txBody>
      </p:sp>
      <p:sp>
        <p:nvSpPr>
          <p:cNvPr id="149517" name="AutoShape 13"/>
          <p:cNvSpPr>
            <a:spLocks noChangeArrowheads="1"/>
          </p:cNvSpPr>
          <p:nvPr/>
        </p:nvSpPr>
        <p:spPr bwMode="auto">
          <a:xfrm rot="5558807">
            <a:off x="2362200" y="4876800"/>
            <a:ext cx="1143000" cy="838200"/>
          </a:xfrm>
          <a:prstGeom prst="triangle">
            <a:avLst>
              <a:gd name="adj" fmla="val 46736"/>
            </a:avLst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8" name="Line 14"/>
          <p:cNvSpPr>
            <a:spLocks noChangeShapeType="1"/>
          </p:cNvSpPr>
          <p:nvPr/>
        </p:nvSpPr>
        <p:spPr bwMode="auto">
          <a:xfrm>
            <a:off x="1600200" y="51816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9" name="Line 15"/>
          <p:cNvSpPr>
            <a:spLocks noChangeShapeType="1"/>
          </p:cNvSpPr>
          <p:nvPr/>
        </p:nvSpPr>
        <p:spPr bwMode="auto">
          <a:xfrm>
            <a:off x="3352800" y="52578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20" name="Text Box 16"/>
          <p:cNvSpPr txBox="1">
            <a:spLocks noChangeArrowheads="1"/>
          </p:cNvSpPr>
          <p:nvPr/>
        </p:nvSpPr>
        <p:spPr bwMode="auto">
          <a:xfrm>
            <a:off x="1660525" y="4230688"/>
            <a:ext cx="488950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IN</a:t>
            </a:r>
          </a:p>
        </p:txBody>
      </p:sp>
      <p:sp>
        <p:nvSpPr>
          <p:cNvPr id="149521" name="Text Box 17"/>
          <p:cNvSpPr txBox="1">
            <a:spLocks noChangeArrowheads="1"/>
          </p:cNvSpPr>
          <p:nvPr/>
        </p:nvSpPr>
        <p:spPr bwMode="auto">
          <a:xfrm>
            <a:off x="3641725" y="4230688"/>
            <a:ext cx="82708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OUT</a:t>
            </a:r>
          </a:p>
        </p:txBody>
      </p:sp>
      <p:sp>
        <p:nvSpPr>
          <p:cNvPr id="149522" name="Text Box 18"/>
          <p:cNvSpPr txBox="1">
            <a:spLocks noChangeArrowheads="1"/>
          </p:cNvSpPr>
          <p:nvPr/>
        </p:nvSpPr>
        <p:spPr bwMode="auto">
          <a:xfrm>
            <a:off x="838200" y="4876800"/>
            <a:ext cx="84613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100v</a:t>
            </a:r>
          </a:p>
        </p:txBody>
      </p:sp>
      <p:sp>
        <p:nvSpPr>
          <p:cNvPr id="149523" name="Text Box 19"/>
          <p:cNvSpPr txBox="1">
            <a:spLocks noChangeArrowheads="1"/>
          </p:cNvSpPr>
          <p:nvPr/>
        </p:nvSpPr>
        <p:spPr bwMode="auto">
          <a:xfrm>
            <a:off x="4644008" y="4941168"/>
            <a:ext cx="506413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1v</a:t>
            </a:r>
          </a:p>
        </p:txBody>
      </p:sp>
      <p:sp>
        <p:nvSpPr>
          <p:cNvPr id="149524" name="Rectangle 20"/>
          <p:cNvSpPr>
            <a:spLocks noChangeArrowheads="1"/>
          </p:cNvSpPr>
          <p:nvPr/>
        </p:nvSpPr>
        <p:spPr bwMode="auto">
          <a:xfrm>
            <a:off x="5004048" y="4437112"/>
            <a:ext cx="2606804" cy="156966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dB = 20 log 1/100</a:t>
            </a:r>
          </a:p>
          <a:p>
            <a:r>
              <a:rPr lang="en-US" dirty="0">
                <a:solidFill>
                  <a:schemeClr val="tx1"/>
                </a:solidFill>
              </a:rPr>
              <a:t>      = 20 log 10</a:t>
            </a:r>
            <a:endParaRPr lang="en-US" sz="1800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        </a:t>
            </a:r>
            <a:r>
              <a:rPr lang="en-US" dirty="0">
                <a:solidFill>
                  <a:schemeClr val="tx1"/>
                </a:solidFill>
              </a:rPr>
              <a:t>= 20 (-2)</a:t>
            </a:r>
          </a:p>
          <a:p>
            <a:r>
              <a:rPr lang="en-US" dirty="0">
                <a:solidFill>
                  <a:schemeClr val="tx1"/>
                </a:solidFill>
              </a:rPr>
              <a:t>      = -40 dB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Noise Types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295400"/>
            <a:ext cx="8153400" cy="4800600"/>
          </a:xfrm>
          <a:noFill/>
          <a:ln/>
        </p:spPr>
        <p:txBody>
          <a:bodyPr/>
          <a:lstStyle/>
          <a:p>
            <a:r>
              <a:rPr lang="en-US" dirty="0">
                <a:effectLst/>
              </a:rPr>
              <a:t>White Noise</a:t>
            </a:r>
          </a:p>
          <a:p>
            <a:pPr lvl="1"/>
            <a:r>
              <a:rPr lang="en-US" dirty="0">
                <a:effectLst/>
              </a:rPr>
              <a:t>Static -- Lightning</a:t>
            </a:r>
          </a:p>
          <a:p>
            <a:pPr lvl="1"/>
            <a:r>
              <a:rPr lang="en-US" dirty="0">
                <a:effectLst/>
              </a:rPr>
              <a:t>Thermal -- Pervasive</a:t>
            </a:r>
          </a:p>
          <a:p>
            <a:pPr lvl="1"/>
            <a:r>
              <a:rPr lang="en-US" dirty="0">
                <a:effectLst/>
              </a:rPr>
              <a:t>Galactic -- Not a problem except in satellite</a:t>
            </a:r>
          </a:p>
          <a:p>
            <a:r>
              <a:rPr lang="en-US" dirty="0">
                <a:effectLst/>
              </a:rPr>
              <a:t>Single Frequency</a:t>
            </a:r>
          </a:p>
          <a:p>
            <a:pPr lvl="1"/>
            <a:r>
              <a:rPr lang="en-US" dirty="0">
                <a:effectLst/>
              </a:rPr>
              <a:t>Hum </a:t>
            </a:r>
            <a:r>
              <a:rPr lang="en-US" dirty="0" smtClean="0">
                <a:effectLst/>
              </a:rPr>
              <a:t>– 50 Hz most of world (60 Hz Americas)</a:t>
            </a:r>
            <a:endParaRPr lang="en-US" dirty="0"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Noise Types (Cont'd)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Shot noise</a:t>
            </a:r>
          </a:p>
          <a:p>
            <a:pPr lvl="1"/>
            <a:r>
              <a:rPr lang="en-US">
                <a:effectLst/>
              </a:rPr>
              <a:t>Phenomenon in integrated circuits</a:t>
            </a:r>
          </a:p>
          <a:p>
            <a:r>
              <a:rPr lang="en-US">
                <a:effectLst/>
              </a:rPr>
              <a:t>Coherent interference</a:t>
            </a:r>
          </a:p>
          <a:p>
            <a:pPr lvl="1"/>
            <a:r>
              <a:rPr lang="en-US">
                <a:effectLst/>
              </a:rPr>
              <a:t>Cross-talk -- NeXT, FeXT,</a:t>
            </a:r>
            <a:br>
              <a:rPr lang="en-US">
                <a:effectLst/>
              </a:rPr>
            </a:br>
            <a:r>
              <a:rPr lang="en-US">
                <a:effectLst/>
              </a:rPr>
              <a:t>Intermodulation distortion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/>
              <a:t>Signal to Noise Ratio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066800"/>
            <a:ext cx="7772400" cy="28956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3600"/>
              <a:t>Ratio of Signal Power wrt Noise</a:t>
            </a:r>
          </a:p>
          <a:p>
            <a:pPr lvl="1">
              <a:lnSpc>
                <a:spcPct val="90000"/>
              </a:lnSpc>
            </a:pPr>
            <a:r>
              <a:rPr lang="en-US" sz="3200"/>
              <a:t>Measures difference in strengths</a:t>
            </a:r>
          </a:p>
          <a:p>
            <a:pPr>
              <a:lnSpc>
                <a:spcPct val="90000"/>
              </a:lnSpc>
            </a:pPr>
            <a:r>
              <a:rPr lang="en-US" sz="3600"/>
              <a:t>Used to determine minimum allowable signal</a:t>
            </a:r>
          </a:p>
          <a:p>
            <a:pPr>
              <a:lnSpc>
                <a:spcPct val="90000"/>
              </a:lnSpc>
            </a:pPr>
            <a:r>
              <a:rPr lang="en-US" sz="3600"/>
              <a:t>SNR = 10 Log (S/N)</a:t>
            </a:r>
          </a:p>
        </p:txBody>
      </p:sp>
      <p:sp>
        <p:nvSpPr>
          <p:cNvPr id="110596" name="Line 4"/>
          <p:cNvSpPr>
            <a:spLocks noChangeShapeType="1"/>
          </p:cNvSpPr>
          <p:nvPr/>
        </p:nvSpPr>
        <p:spPr bwMode="auto">
          <a:xfrm>
            <a:off x="3733800" y="4191000"/>
            <a:ext cx="0" cy="2514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Line 5"/>
          <p:cNvSpPr>
            <a:spLocks noChangeShapeType="1"/>
          </p:cNvSpPr>
          <p:nvPr/>
        </p:nvSpPr>
        <p:spPr bwMode="auto">
          <a:xfrm>
            <a:off x="3733800" y="4953000"/>
            <a:ext cx="23622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8" name="Line 6"/>
          <p:cNvSpPr>
            <a:spLocks noChangeShapeType="1"/>
          </p:cNvSpPr>
          <p:nvPr/>
        </p:nvSpPr>
        <p:spPr bwMode="auto">
          <a:xfrm>
            <a:off x="3733800" y="6172200"/>
            <a:ext cx="2362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9" name="Rectangle 7"/>
          <p:cNvSpPr>
            <a:spLocks noChangeArrowheads="1"/>
          </p:cNvSpPr>
          <p:nvPr/>
        </p:nvSpPr>
        <p:spPr bwMode="auto">
          <a:xfrm>
            <a:off x="3846513" y="4449763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sz="2000" b="1"/>
              <a:t>Signal Strength</a:t>
            </a:r>
          </a:p>
        </p:txBody>
      </p:sp>
      <p:sp>
        <p:nvSpPr>
          <p:cNvPr id="110600" name="Rectangle 8"/>
          <p:cNvSpPr>
            <a:spLocks noChangeArrowheads="1"/>
          </p:cNvSpPr>
          <p:nvPr/>
        </p:nvSpPr>
        <p:spPr bwMode="auto">
          <a:xfrm>
            <a:off x="3881438" y="6278563"/>
            <a:ext cx="1990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sz="2000" b="1"/>
              <a:t>Noise Strength</a:t>
            </a:r>
          </a:p>
        </p:txBody>
      </p:sp>
      <p:sp>
        <p:nvSpPr>
          <p:cNvPr id="110601" name="Rectangle 9"/>
          <p:cNvSpPr>
            <a:spLocks noChangeArrowheads="1"/>
          </p:cNvSpPr>
          <p:nvPr/>
        </p:nvSpPr>
        <p:spPr bwMode="auto">
          <a:xfrm>
            <a:off x="1809750" y="4756150"/>
            <a:ext cx="125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sz="2000" b="1">
                <a:solidFill>
                  <a:schemeClr val="tx1"/>
                </a:solidFill>
              </a:rPr>
              <a:t>- 25 dBm</a:t>
            </a:r>
          </a:p>
        </p:txBody>
      </p:sp>
      <p:sp>
        <p:nvSpPr>
          <p:cNvPr id="110602" name="Rectangle 10"/>
          <p:cNvSpPr>
            <a:spLocks noChangeArrowheads="1"/>
          </p:cNvSpPr>
          <p:nvPr/>
        </p:nvSpPr>
        <p:spPr bwMode="auto">
          <a:xfrm>
            <a:off x="1809750" y="5975350"/>
            <a:ext cx="125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sz="2000" b="1">
                <a:solidFill>
                  <a:schemeClr val="tx1"/>
                </a:solidFill>
              </a:rPr>
              <a:t>- 60 dBm</a:t>
            </a:r>
          </a:p>
        </p:txBody>
      </p:sp>
      <p:sp>
        <p:nvSpPr>
          <p:cNvPr id="110603" name="Line 11"/>
          <p:cNvSpPr>
            <a:spLocks noChangeShapeType="1"/>
          </p:cNvSpPr>
          <p:nvPr/>
        </p:nvSpPr>
        <p:spPr bwMode="auto">
          <a:xfrm>
            <a:off x="5486400" y="5029200"/>
            <a:ext cx="0" cy="1066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stealth" w="med" len="lg"/>
            <a:tailEnd type="stealth" w="med" len="lg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4" name="Rectangle 12"/>
          <p:cNvSpPr>
            <a:spLocks noChangeArrowheads="1"/>
          </p:cNvSpPr>
          <p:nvPr/>
        </p:nvSpPr>
        <p:spPr bwMode="auto">
          <a:xfrm>
            <a:off x="5583238" y="5287963"/>
            <a:ext cx="1701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r>
              <a:rPr lang="en-US" sz="2000" b="1">
                <a:solidFill>
                  <a:schemeClr val="tx1"/>
                </a:solidFill>
              </a:rPr>
              <a:t>SNR = 35 dB</a:t>
            </a:r>
          </a:p>
        </p:txBody>
      </p:sp>
      <p:sp>
        <p:nvSpPr>
          <p:cNvPr id="110605" name="Line 13"/>
          <p:cNvSpPr>
            <a:spLocks noChangeShapeType="1"/>
          </p:cNvSpPr>
          <p:nvPr/>
        </p:nvSpPr>
        <p:spPr bwMode="auto">
          <a:xfrm>
            <a:off x="3352800" y="49530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6" name="Line 14"/>
          <p:cNvSpPr>
            <a:spLocks noChangeShapeType="1"/>
          </p:cNvSpPr>
          <p:nvPr/>
        </p:nvSpPr>
        <p:spPr bwMode="auto">
          <a:xfrm>
            <a:off x="3352800" y="61722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Channel Capacity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In the presence of noise there is a limit to the bit rate that a channel can carry</a:t>
            </a:r>
          </a:p>
          <a:p>
            <a:r>
              <a:rPr lang="en-US">
                <a:effectLst/>
              </a:rPr>
              <a:t>Shannon proved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  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= BW Log</a:t>
            </a:r>
            <a:r>
              <a:rPr lang="en-US" baseline="-25000">
                <a:effectLst/>
              </a:rPr>
              <a:t>2</a:t>
            </a:r>
            <a:r>
              <a:rPr lang="en-US">
                <a:effectLst/>
              </a:rPr>
              <a:t> (P</a:t>
            </a:r>
            <a:r>
              <a:rPr lang="en-US" baseline="-25000">
                <a:effectLst/>
              </a:rPr>
              <a:t>Signal</a:t>
            </a:r>
            <a:r>
              <a:rPr lang="en-US">
                <a:effectLst/>
              </a:rPr>
              <a:t>/P</a:t>
            </a:r>
            <a:r>
              <a:rPr lang="en-US" baseline="-25000">
                <a:effectLst/>
              </a:rPr>
              <a:t>noise	</a:t>
            </a:r>
            <a:r>
              <a:rPr lang="en-US">
                <a:effectLst/>
              </a:rPr>
              <a:t>)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	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is in bits/sec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676400"/>
            <a:ext cx="8077200" cy="36576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Voice circuit has SNR = 26 dB</a:t>
            </a:r>
          </a:p>
          <a:p>
            <a:r>
              <a:rPr lang="en-US">
                <a:effectLst/>
              </a:rPr>
              <a:t>What is capacity of  this circuit for voice bandwidth of 3300 Hz?</a:t>
            </a:r>
          </a:p>
          <a:p>
            <a:r>
              <a:rPr lang="en-US">
                <a:effectLst/>
              </a:rPr>
              <a:t>Start with: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= BW Log</a:t>
            </a:r>
            <a:r>
              <a:rPr lang="en-US" baseline="-25000">
                <a:effectLst/>
              </a:rPr>
              <a:t>2</a:t>
            </a:r>
            <a:r>
              <a:rPr lang="en-US">
                <a:effectLst/>
              </a:rPr>
              <a:t> (P</a:t>
            </a:r>
            <a:r>
              <a:rPr lang="en-US" baseline="-25000">
                <a:effectLst/>
              </a:rPr>
              <a:t>Signal</a:t>
            </a:r>
            <a:r>
              <a:rPr lang="en-US">
                <a:effectLst/>
              </a:rPr>
              <a:t>/P</a:t>
            </a:r>
            <a:r>
              <a:rPr lang="en-US" baseline="-25000">
                <a:effectLst/>
              </a:rPr>
              <a:t>noise</a:t>
            </a:r>
            <a:r>
              <a:rPr lang="en-US">
                <a:effectLst/>
              </a:rPr>
              <a:t>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838200" y="1598613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BW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endParaRPr lang="en-US" sz="2800">
              <a:solidFill>
                <a:schemeClr val="tx2"/>
              </a:solidFill>
            </a:endParaRP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16740" name="Rectangle 4"/>
          <p:cNvSpPr>
            <a:spLocks noChangeArrowheads="1"/>
          </p:cNvSpPr>
          <p:nvPr/>
        </p:nvSpPr>
        <p:spPr bwMode="auto">
          <a:xfrm>
            <a:off x="1435100" y="1052513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16741" name="Rectangle 5"/>
          <p:cNvSpPr>
            <a:spLocks noChangeArrowheads="1"/>
          </p:cNvSpPr>
          <p:nvPr/>
        </p:nvSpPr>
        <p:spPr bwMode="auto">
          <a:xfrm>
            <a:off x="5083175" y="1050925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16742" name="Text Box 6"/>
          <p:cNvSpPr txBox="1">
            <a:spLocks noChangeArrowheads="1"/>
          </p:cNvSpPr>
          <p:nvPr/>
        </p:nvSpPr>
        <p:spPr bwMode="auto">
          <a:xfrm>
            <a:off x="5791200" y="1600200"/>
            <a:ext cx="28575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chemeClr val="tx1"/>
                </a:solidFill>
              </a:rPr>
              <a:t>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18787" name="Rectangle 3"/>
          <p:cNvSpPr>
            <a:spLocks noChangeArrowheads="1"/>
          </p:cNvSpPr>
          <p:nvPr/>
        </p:nvSpPr>
        <p:spPr bwMode="auto">
          <a:xfrm>
            <a:off x="838200" y="1598613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BW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18788" name="Rectangle 4"/>
          <p:cNvSpPr>
            <a:spLocks noChangeArrowheads="1"/>
          </p:cNvSpPr>
          <p:nvPr/>
        </p:nvSpPr>
        <p:spPr bwMode="auto">
          <a:xfrm>
            <a:off x="1435100" y="1052513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18789" name="Rectangle 5"/>
          <p:cNvSpPr>
            <a:spLocks noChangeArrowheads="1"/>
          </p:cNvSpPr>
          <p:nvPr/>
        </p:nvSpPr>
        <p:spPr bwMode="auto">
          <a:xfrm>
            <a:off x="5083175" y="1050925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18791" name="Rectangle 7"/>
          <p:cNvSpPr>
            <a:spLocks noChangeArrowheads="1"/>
          </p:cNvSpPr>
          <p:nvPr/>
        </p:nvSpPr>
        <p:spPr bwMode="auto">
          <a:xfrm>
            <a:off x="1330325" y="28940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SNR = 10 Log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1330325" y="35036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 = 10 </a:t>
            </a:r>
            <a:r>
              <a:rPr lang="en-US" sz="2800" baseline="30000">
                <a:solidFill>
                  <a:schemeClr val="tx2"/>
                </a:solidFill>
              </a:rPr>
              <a:t>SNR/10</a:t>
            </a:r>
          </a:p>
        </p:txBody>
      </p:sp>
      <p:sp>
        <p:nvSpPr>
          <p:cNvPr id="118793" name="Rectangle 9"/>
          <p:cNvSpPr>
            <a:spLocks noChangeArrowheads="1"/>
          </p:cNvSpPr>
          <p:nvPr/>
        </p:nvSpPr>
        <p:spPr bwMode="auto">
          <a:xfrm>
            <a:off x="974725" y="4130675"/>
            <a:ext cx="43275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(10 </a:t>
            </a:r>
            <a:r>
              <a:rPr lang="en-US" sz="2800" baseline="30000">
                <a:solidFill>
                  <a:schemeClr val="tx2"/>
                </a:solidFill>
              </a:rPr>
              <a:t>2.6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18794" name="Line 10"/>
          <p:cNvSpPr>
            <a:spLocks noChangeShapeType="1"/>
          </p:cNvSpPr>
          <p:nvPr/>
        </p:nvSpPr>
        <p:spPr bwMode="auto">
          <a:xfrm>
            <a:off x="838200" y="2743200"/>
            <a:ext cx="72390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sysDot"/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20835" name="Rectangle 3"/>
          <p:cNvSpPr>
            <a:spLocks noChangeArrowheads="1"/>
          </p:cNvSpPr>
          <p:nvPr/>
        </p:nvSpPr>
        <p:spPr bwMode="auto">
          <a:xfrm>
            <a:off x="838200" y="1598613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BW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20836" name="Rectangle 4"/>
          <p:cNvSpPr>
            <a:spLocks noChangeArrowheads="1"/>
          </p:cNvSpPr>
          <p:nvPr/>
        </p:nvSpPr>
        <p:spPr bwMode="auto">
          <a:xfrm>
            <a:off x="1435100" y="1052513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5083175" y="1050925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20839" name="Rectangle 7"/>
          <p:cNvSpPr>
            <a:spLocks noChangeArrowheads="1"/>
          </p:cNvSpPr>
          <p:nvPr/>
        </p:nvSpPr>
        <p:spPr bwMode="auto">
          <a:xfrm>
            <a:off x="1330325" y="28940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SNR = 10 Log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20840" name="Rectangle 8"/>
          <p:cNvSpPr>
            <a:spLocks noChangeArrowheads="1"/>
          </p:cNvSpPr>
          <p:nvPr/>
        </p:nvSpPr>
        <p:spPr bwMode="auto">
          <a:xfrm>
            <a:off x="1330325" y="35036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 = 10 </a:t>
            </a:r>
            <a:r>
              <a:rPr lang="en-US" sz="2800" baseline="30000">
                <a:solidFill>
                  <a:schemeClr val="tx2"/>
                </a:solidFill>
              </a:rPr>
              <a:t>SNR/10</a:t>
            </a:r>
          </a:p>
        </p:txBody>
      </p:sp>
      <p:sp>
        <p:nvSpPr>
          <p:cNvPr id="120841" name="Rectangle 9"/>
          <p:cNvSpPr>
            <a:spLocks noChangeArrowheads="1"/>
          </p:cNvSpPr>
          <p:nvPr/>
        </p:nvSpPr>
        <p:spPr bwMode="auto">
          <a:xfrm>
            <a:off x="974725" y="4130675"/>
            <a:ext cx="43275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(10 </a:t>
            </a:r>
            <a:r>
              <a:rPr lang="en-US" sz="2800" baseline="30000">
                <a:solidFill>
                  <a:schemeClr val="tx2"/>
                </a:solidFill>
              </a:rPr>
              <a:t>2.6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20842" name="Rectangle 10"/>
          <p:cNvSpPr>
            <a:spLocks noChangeArrowheads="1"/>
          </p:cNvSpPr>
          <p:nvPr/>
        </p:nvSpPr>
        <p:spPr bwMode="auto">
          <a:xfrm>
            <a:off x="2509838" y="6257925"/>
            <a:ext cx="3214687" cy="531813"/>
          </a:xfrm>
          <a:prstGeom prst="rect">
            <a:avLst/>
          </a:prstGeom>
          <a:noFill/>
          <a:ln w="12700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 algn="ctr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28.5 Kbps</a:t>
            </a:r>
          </a:p>
        </p:txBody>
      </p:sp>
      <p:sp>
        <p:nvSpPr>
          <p:cNvPr id="120843" name="Rectangle 11"/>
          <p:cNvSpPr>
            <a:spLocks noChangeArrowheads="1"/>
          </p:cNvSpPr>
          <p:nvPr/>
        </p:nvSpPr>
        <p:spPr bwMode="auto">
          <a:xfrm>
            <a:off x="987425" y="5197475"/>
            <a:ext cx="7167563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x ln 10      + ln 2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x 5.986 x .6931 =   28.5 Kbps</a:t>
            </a:r>
          </a:p>
        </p:txBody>
      </p:sp>
      <p:sp>
        <p:nvSpPr>
          <p:cNvPr id="120844" name="Rectangle 12"/>
          <p:cNvSpPr>
            <a:spLocks noChangeArrowheads="1"/>
          </p:cNvSpPr>
          <p:nvPr/>
        </p:nvSpPr>
        <p:spPr bwMode="auto">
          <a:xfrm>
            <a:off x="2076450" y="4708525"/>
            <a:ext cx="59674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A handy substitution :Log</a:t>
            </a:r>
            <a:r>
              <a:rPr lang="en-US" baseline="-25000">
                <a:solidFill>
                  <a:schemeClr val="tx2"/>
                </a:solidFill>
              </a:rPr>
              <a:t>2 </a:t>
            </a:r>
            <a:r>
              <a:rPr lang="en-US">
                <a:solidFill>
                  <a:schemeClr val="tx2"/>
                </a:solidFill>
              </a:rPr>
              <a:t>(A) = ln A  </a:t>
            </a:r>
            <a:r>
              <a:rPr lang="en-US">
                <a:solidFill>
                  <a:schemeClr val="tx2"/>
                </a:solidFill>
                <a:sym typeface="Symbol" pitchFamily="18" charset="2"/>
              </a:rPr>
              <a:t> ln 2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20845" name="Line 13"/>
          <p:cNvSpPr>
            <a:spLocks noChangeShapeType="1"/>
          </p:cNvSpPr>
          <p:nvPr/>
        </p:nvSpPr>
        <p:spPr bwMode="auto">
          <a:xfrm>
            <a:off x="838200" y="2743200"/>
            <a:ext cx="72390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sysDot"/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46" name="Text Box 14"/>
          <p:cNvSpPr txBox="1">
            <a:spLocks noChangeArrowheads="1"/>
          </p:cNvSpPr>
          <p:nvPr/>
        </p:nvSpPr>
        <p:spPr bwMode="auto">
          <a:xfrm>
            <a:off x="4403725" y="4992688"/>
            <a:ext cx="608013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chemeClr val="tx1"/>
                </a:solidFill>
              </a:rPr>
              <a:t>2.6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1490416094</TotalTime>
  <Pages>55</Pages>
  <Words>1492</Words>
  <Application>Microsoft Office PowerPoint</Application>
  <PresentationFormat>On-screen Show (4:3)</PresentationFormat>
  <Paragraphs>319</Paragraphs>
  <Slides>67</Slides>
  <Notes>9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67</vt:i4>
      </vt:variant>
    </vt:vector>
  </HeadingPairs>
  <TitlesOfParts>
    <vt:vector size="69" baseType="lpstr">
      <vt:lpstr>Opulent</vt:lpstr>
      <vt:lpstr>Equation</vt:lpstr>
      <vt:lpstr>Advanced digital modulation</vt:lpstr>
      <vt:lpstr>Signal modulation Criteria</vt:lpstr>
      <vt:lpstr>Factors Used to Compare modulation  Schemes</vt:lpstr>
      <vt:lpstr>Basic modulation Techniques (review)</vt:lpstr>
      <vt:lpstr>Basic Encoding Techniques</vt:lpstr>
      <vt:lpstr>Amplitude-Shift Keying</vt:lpstr>
      <vt:lpstr>Binary Frequency-Shift Keying (BFSK)</vt:lpstr>
      <vt:lpstr>Multiple Frequency-Shift Keying (MFSK)</vt:lpstr>
      <vt:lpstr>Multiple Frequency-Shift Keying (MFSK)-cont’d</vt:lpstr>
      <vt:lpstr>Multiple Frequency-Shift Keying (MFSK)-cont’d</vt:lpstr>
      <vt:lpstr>Phase-Shift Keying (PSK)</vt:lpstr>
      <vt:lpstr>Phase-Shift Keying (PSK)-cont’d</vt:lpstr>
      <vt:lpstr>Phase-Shift Keying (PSK)-cont’d</vt:lpstr>
      <vt:lpstr>Phase-Shift Keying (PSK)-cont’d</vt:lpstr>
      <vt:lpstr>Quadrature Amplitude Modulation</vt:lpstr>
      <vt:lpstr>phasor diagrams</vt:lpstr>
      <vt:lpstr>Constellation diagrams</vt:lpstr>
      <vt:lpstr>Constellation diagrams</vt:lpstr>
      <vt:lpstr>Constellation diagrams</vt:lpstr>
      <vt:lpstr>Matlab Code</vt:lpstr>
      <vt:lpstr>Exponential Modulation: FSK and MSK</vt:lpstr>
      <vt:lpstr>Modulation Index</vt:lpstr>
      <vt:lpstr>Minimum shift keying</vt:lpstr>
      <vt:lpstr>Minimum shift keying</vt:lpstr>
      <vt:lpstr>Multilevel modulation</vt:lpstr>
      <vt:lpstr>Multilevel modulation: 8PSK</vt:lpstr>
      <vt:lpstr>Multilevel modulation: QAM</vt:lpstr>
      <vt:lpstr>QAM</vt:lpstr>
      <vt:lpstr>Spectra of modulated signals</vt:lpstr>
      <vt:lpstr>Spectra of modulated signals</vt:lpstr>
      <vt:lpstr>Spectra of modulated signals</vt:lpstr>
      <vt:lpstr>Raised Cosine Nyquist Filtering</vt:lpstr>
      <vt:lpstr>Raised Cosine Nyquist Filtering</vt:lpstr>
      <vt:lpstr>Raised Cosine Nyquist Filtering</vt:lpstr>
      <vt:lpstr>FSK spectra</vt:lpstr>
      <vt:lpstr>FSK spectra</vt:lpstr>
      <vt:lpstr>FSK spectra</vt:lpstr>
      <vt:lpstr>MSK spectra</vt:lpstr>
      <vt:lpstr>MSK spectra</vt:lpstr>
      <vt:lpstr>example</vt:lpstr>
      <vt:lpstr>example</vt:lpstr>
      <vt:lpstr>example</vt:lpstr>
      <vt:lpstr>example</vt:lpstr>
      <vt:lpstr>example</vt:lpstr>
      <vt:lpstr>example</vt:lpstr>
      <vt:lpstr>example</vt:lpstr>
      <vt:lpstr>example</vt:lpstr>
      <vt:lpstr>demodulation</vt:lpstr>
      <vt:lpstr>Coherent demodulation</vt:lpstr>
      <vt:lpstr>Coherent demodulation</vt:lpstr>
      <vt:lpstr>Coherent demodulation</vt:lpstr>
      <vt:lpstr>Non coherent demodulation</vt:lpstr>
      <vt:lpstr>Non coherent demodulation</vt:lpstr>
      <vt:lpstr>Non coherent demodulation</vt:lpstr>
      <vt:lpstr>Demodulation performance</vt:lpstr>
      <vt:lpstr>Demodulation performance</vt:lpstr>
      <vt:lpstr>Demodulation performance</vt:lpstr>
      <vt:lpstr>Decibels</vt:lpstr>
      <vt:lpstr>Decibels - cont’d</vt:lpstr>
      <vt:lpstr>Noise Types</vt:lpstr>
      <vt:lpstr>Noise Types (Cont'd)</vt:lpstr>
      <vt:lpstr>Signal to Noise Ratio</vt:lpstr>
      <vt:lpstr>Channel Capacity</vt:lpstr>
      <vt:lpstr>Example of Capacity</vt:lpstr>
      <vt:lpstr>Example of Capacity</vt:lpstr>
      <vt:lpstr>Example of Capacity</vt:lpstr>
      <vt:lpstr>Example of Capacity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</dc:title>
  <dc:creator>drianwells</dc:creator>
  <cp:lastModifiedBy>sc-iw</cp:lastModifiedBy>
  <cp:revision>83</cp:revision>
  <cp:lastPrinted>1998-09-15T19:40:36Z</cp:lastPrinted>
  <dcterms:created xsi:type="dcterms:W3CDTF">1995-09-21T17:31:00Z</dcterms:created>
  <dcterms:modified xsi:type="dcterms:W3CDTF">2011-02-16T08:51:12Z</dcterms:modified>
</cp:coreProperties>
</file>