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263" r:id="rId14"/>
    <p:sldId id="296" r:id="rId15"/>
    <p:sldId id="277" r:id="rId16"/>
    <p:sldId id="278" r:id="rId17"/>
    <p:sldId id="295" r:id="rId18"/>
    <p:sldId id="279" r:id="rId19"/>
    <p:sldId id="280" r:id="rId20"/>
    <p:sldId id="281" r:id="rId21"/>
    <p:sldId id="299" r:id="rId22"/>
    <p:sldId id="290" r:id="rId23"/>
    <p:sldId id="291" r:id="rId24"/>
    <p:sldId id="292" r:id="rId25"/>
    <p:sldId id="293" r:id="rId26"/>
    <p:sldId id="297" r:id="rId27"/>
    <p:sldId id="305" r:id="rId28"/>
    <p:sldId id="294" r:id="rId29"/>
    <p:sldId id="287" r:id="rId30"/>
    <p:sldId id="285" r:id="rId31"/>
    <p:sldId id="282" r:id="rId32"/>
    <p:sldId id="288" r:id="rId33"/>
    <p:sldId id="284" r:id="rId34"/>
    <p:sldId id="286" r:id="rId35"/>
    <p:sldId id="289" r:id="rId36"/>
    <p:sldId id="283" r:id="rId37"/>
    <p:sldId id="301" r:id="rId38"/>
    <p:sldId id="303" r:id="rId39"/>
    <p:sldId id="304" r:id="rId40"/>
    <p:sldId id="300" r:id="rId41"/>
    <p:sldId id="302"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373872-E570-DEDB-EAAF-185821BA2149}" v="9" dt="2018-11-04T13:07:49.236"/>
    <p1510:client id="{F36D2130-5B34-C61A-4FD3-38780676E104}" v="291" dt="2018-11-04T21:06:1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11/5/2018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11/5/2018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75000"/>
                  </a:schemeClr>
                </a:solidFill>
                <a:latin typeface="Impact"/>
                <a:ea typeface="Verdana"/>
                <a:cs typeface="Verdana"/>
              </a:rPr>
              <a:t>HAPPY JOURNEY</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492003" y="1608209"/>
            <a:ext cx="6534497" cy="984569"/>
          </a:xfrm>
        </p:spPr>
        <p:txBody>
          <a:bodyPr vert="horz" lIns="91440" tIns="45720" rIns="91440" bIns="45720" rtlCol="0" anchor="ctr">
            <a:normAutofit fontScale="90000"/>
          </a:bodyPr>
          <a:lstStyle/>
          <a:p>
            <a:pPr algn="l"/>
            <a:r>
              <a:rPr lang="en-US" sz="4000" dirty="0">
                <a:solidFill>
                  <a:schemeClr val="accent4">
                    <a:lumMod val="75000"/>
                  </a:schemeClr>
                </a:solidFill>
                <a:latin typeface="Impact"/>
              </a:rPr>
              <a:t>HAPPY JOURNEY </a:t>
            </a:r>
            <a:br>
              <a:rPr lang="en-US" sz="4000" dirty="0">
                <a:solidFill>
                  <a:schemeClr val="accent4">
                    <a:lumMod val="75000"/>
                  </a:schemeClr>
                </a:solidFill>
                <a:latin typeface="Impact"/>
              </a:rPr>
            </a:br>
            <a:r>
              <a:rPr lang="en-US" sz="4000" dirty="0">
                <a:latin typeface="Impact"/>
              </a:rPr>
              <a:t>IS A LIMITED COMPANY</a:t>
            </a:r>
            <a:br>
              <a:rPr lang="en-US" sz="4000" dirty="0">
                <a:latin typeface="Impact"/>
              </a:rPr>
            </a:br>
            <a:br>
              <a:rPr lang="en-US" sz="4000" dirty="0">
                <a:latin typeface="Impact"/>
              </a:rPr>
            </a:br>
            <a:r>
              <a:rPr lang="en-US" sz="4000" dirty="0">
                <a:latin typeface="Impact"/>
              </a:rPr>
              <a:t>THE DIRECTORS </a:t>
            </a:r>
            <a:endParaRPr lang="en-US" sz="4000" kern="1200">
              <a:latin typeface="Impact"/>
            </a:endParaRP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496545" y="2595437"/>
            <a:ext cx="7301598" cy="3812269"/>
          </a:xfrm>
        </p:spPr>
        <p:txBody>
          <a:bodyPr vert="horz" lIns="91440" tIns="45720" rIns="91440" bIns="45720" rtlCol="0">
            <a:normAutofit/>
          </a:bodyPr>
          <a:lstStyle/>
          <a:p>
            <a:pPr marL="342900" indent="-342900" algn="l">
              <a:buFont typeface="Wingdings" panose="020B0604020202020204" pitchFamily="34" charset="0"/>
              <a:buChar char="q"/>
            </a:pPr>
            <a:r>
              <a:rPr lang="en-US" sz="2400">
                <a:latin typeface="Impact"/>
              </a:rPr>
              <a:t>Amin Shah will look after Finance </a:t>
            </a:r>
          </a:p>
          <a:p>
            <a:pPr marL="342900" indent="-342900" algn="l">
              <a:buFont typeface="Wingdings" panose="020B0604020202020204" pitchFamily="34" charset="0"/>
              <a:buChar char="q"/>
            </a:pPr>
            <a:r>
              <a:rPr lang="en-US" sz="2400">
                <a:latin typeface="Impact"/>
              </a:rPr>
              <a:t>Abdul Momin will support the Human Resources       </a:t>
            </a:r>
          </a:p>
          <a:p>
            <a:pPr marL="342900" indent="-342900" algn="l">
              <a:buFont typeface="Wingdings" panose="020B0604020202020204" pitchFamily="34" charset="0"/>
              <a:buChar char="q"/>
            </a:pPr>
            <a:r>
              <a:rPr lang="en-US" sz="2400">
                <a:latin typeface="Impact"/>
              </a:rPr>
              <a:t>Abul Kashem will lead the Operation of </a:t>
            </a:r>
            <a:r>
              <a:rPr lang="en-US" sz="2400">
                <a:solidFill>
                  <a:schemeClr val="accent4">
                    <a:lumMod val="75000"/>
                  </a:schemeClr>
                </a:solidFill>
                <a:latin typeface="Impact"/>
              </a:rPr>
              <a:t>HJ</a:t>
            </a:r>
            <a:r>
              <a:rPr lang="en-US" sz="2400">
                <a:latin typeface="Impact"/>
              </a:rPr>
              <a:t>  and</a:t>
            </a:r>
          </a:p>
          <a:p>
            <a:pPr marL="342900" indent="-342900" algn="l">
              <a:buFont typeface="Wingdings" panose="020B0604020202020204" pitchFamily="34" charset="0"/>
              <a:buChar char="q"/>
            </a:pPr>
            <a:r>
              <a:rPr lang="en-US" sz="2400">
                <a:latin typeface="Impact"/>
              </a:rPr>
              <a:t>Tariqul  Islam will do Marketing </a:t>
            </a:r>
          </a:p>
        </p:txBody>
      </p:sp>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srcRect t="31385" b="11637"/>
          <a:stretch/>
        </p:blipFill>
        <p:spPr>
          <a:xfrm rot="21600000">
            <a:off x="7829551" y="306909"/>
            <a:ext cx="4042409" cy="2286000"/>
          </a:xfrm>
          <a:prstGeom prst="rect">
            <a:avLst/>
          </a:prstGeom>
        </p:spPr>
      </p:pic>
      <p:pic>
        <p:nvPicPr>
          <p:cNvPr id="4" name="Picture 4" descr="A group of people posing for the camera&#10;&#10;Description generated with very high confidence">
            <a:extLst>
              <a:ext uri="{FF2B5EF4-FFF2-40B4-BE49-F238E27FC236}">
                <a16:creationId xmlns:a16="http://schemas.microsoft.com/office/drawing/2014/main" id="{9EDA618E-781C-40D1-8494-6B8B8677228F}"/>
              </a:ext>
            </a:extLst>
          </p:cNvPr>
          <p:cNvPicPr>
            <a:picLocks noChangeAspect="1"/>
          </p:cNvPicPr>
          <p:nvPr/>
        </p:nvPicPr>
        <p:blipFill rotWithShape="1">
          <a:blip r:embed="rId3">
            <a:extLst/>
          </a:blip>
          <a:srcRect t="8333" b="7831"/>
          <a:stretch/>
        </p:blipFill>
        <p:spPr>
          <a:xfrm>
            <a:off x="7829551" y="2828925"/>
            <a:ext cx="4042410" cy="3388994"/>
          </a:xfrm>
          <a:prstGeom prst="rect">
            <a:avLst/>
          </a:prstGeom>
        </p:spPr>
      </p:pic>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5116878" y="629266"/>
            <a:ext cx="6422849" cy="1676603"/>
          </a:xfrm>
        </p:spPr>
        <p:txBody>
          <a:bodyPr vert="horz" lIns="91440" tIns="45720" rIns="91440" bIns="45720" rtlCol="0" anchor="ctr">
            <a:normAutofit/>
          </a:bodyPr>
          <a:lstStyle/>
          <a:p>
            <a:pPr algn="l"/>
            <a:r>
              <a:rPr lang="en-US" sz="4000" b="1">
                <a:latin typeface="Arial"/>
                <a:cs typeface="Arial"/>
              </a:rPr>
              <a:t>ABOUT US</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66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1456495" y="803049"/>
            <a:ext cx="1723018" cy="2470743"/>
          </a:xfrm>
          <a:prstGeom prst="rect">
            <a:avLst/>
          </a:prstGeom>
          <a:effectLst/>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3"/>
          <a:srcRect t="31385" b="11637"/>
          <a:stretch/>
        </p:blipFill>
        <p:spPr>
          <a:xfrm>
            <a:off x="804672" y="3824745"/>
            <a:ext cx="3026663" cy="1711598"/>
          </a:xfrm>
          <a:prstGeom prst="rect">
            <a:avLst/>
          </a:prstGeom>
        </p:spPr>
      </p:pic>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5116880" y="1841157"/>
            <a:ext cx="6422848" cy="4320879"/>
          </a:xfrm>
        </p:spPr>
        <p:txBody>
          <a:bodyPr vert="horz" lIns="91440" tIns="45720" rIns="91440" bIns="45720" rtlCol="0">
            <a:noAutofit/>
          </a:bodyPr>
          <a:lstStyle/>
          <a:p>
            <a:pPr algn="l"/>
            <a:r>
              <a:rPr lang="en-US" dirty="0">
                <a:latin typeface="Arial"/>
                <a:cs typeface="Arial"/>
              </a:rPr>
              <a:t>HAPPINESS HAS NO REASON AND LIMIT, AS A ONLINE PACKAGE TOUR OPERATOR HAPPY JOURNEY WOULD LIKE TO OPEN THE DOOR OF UNLIMILTED ENJOYMENT AND HAPPINESS FOR THE HOLIDAY FINDER:</a:t>
            </a:r>
          </a:p>
          <a:p>
            <a:pPr algn="l"/>
            <a:endParaRPr lang="en-US" dirty="0">
              <a:latin typeface="Arial"/>
              <a:cs typeface="Arial"/>
            </a:endParaRPr>
          </a:p>
          <a:p>
            <a:pPr marL="285750" indent="-285750" algn="l">
              <a:buFont typeface="Wingdings" panose="020B0604020202020204" pitchFamily="34" charset="0"/>
              <a:buChar char="q"/>
            </a:pPr>
            <a:r>
              <a:rPr lang="en-US" dirty="0">
                <a:latin typeface="Arial"/>
                <a:cs typeface="Arial"/>
              </a:rPr>
              <a:t>WE AIM TO INTRODUCE THE TRAVELLERS ABOUT THE 4000 YEARS HISTORICAL AND CULTURAL HERITAGE OF BAY OF BENGAL</a:t>
            </a:r>
          </a:p>
          <a:p>
            <a:pPr marL="285750" indent="-285750" algn="l">
              <a:buFont typeface="Wingdings" panose="020B0604020202020204" pitchFamily="34" charset="0"/>
              <a:buChar char="q"/>
            </a:pPr>
            <a:r>
              <a:rPr lang="en-US" dirty="0">
                <a:latin typeface="Arial"/>
                <a:cs typeface="Arial"/>
              </a:rPr>
              <a:t>TO DISCOVER THE NATURE AND WILD LIFE OF THE BIGGEST MANGROVE-FOREST IN THE WORLD</a:t>
            </a:r>
          </a:p>
          <a:p>
            <a:pPr marL="285750" indent="-285750" algn="l">
              <a:buFont typeface="Wingdings" panose="020B0604020202020204" pitchFamily="34" charset="0"/>
              <a:buChar char="q"/>
            </a:pPr>
            <a:r>
              <a:rPr lang="en-US" dirty="0">
                <a:latin typeface="Arial"/>
                <a:cs typeface="Arial"/>
              </a:rPr>
              <a:t>TO SEE THE BEAUTIFUL SUNRISE AND SUNSET IN FRONT OF THE UNBROKEN LONGEST SEA BEACH IN THE WORLD</a:t>
            </a:r>
          </a:p>
          <a:p>
            <a:pPr marL="285750" indent="-285750" algn="l">
              <a:buFont typeface="Wingdings" panose="020B0604020202020204" pitchFamily="34" charset="0"/>
              <a:buChar char="q"/>
            </a:pPr>
            <a:r>
              <a:rPr lang="en-US" dirty="0">
                <a:latin typeface="Arial"/>
                <a:cs typeface="Arial"/>
              </a:rPr>
              <a:t>THE LAND OF SURPRICES AND TO TREASURE THE BEAUTIFUL MEMORIES IN THEIR LIFE TIME</a:t>
            </a:r>
          </a:p>
        </p:txBody>
      </p:sp>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l"/>
            <a:r>
              <a:rPr lang="en-US" sz="4000" kern="1200" dirty="0">
                <a:solidFill>
                  <a:srgbClr val="000000"/>
                </a:solidFill>
                <a:latin typeface="+mj-lt"/>
                <a:ea typeface="+mj-ea"/>
                <a:cs typeface="+mj-cs"/>
              </a:rPr>
              <a:t>  </a:t>
            </a:r>
            <a:r>
              <a:rPr lang="en-US" sz="4000" kern="1200" dirty="0">
                <a:solidFill>
                  <a:srgbClr val="000000"/>
                </a:solidFill>
                <a:latin typeface="Impact"/>
              </a:rPr>
              <a:t>   </a:t>
            </a:r>
            <a:r>
              <a:rPr lang="en-US" sz="4000" dirty="0">
                <a:solidFill>
                  <a:srgbClr val="000000"/>
                </a:solidFill>
                <a:latin typeface="Impact"/>
              </a:rPr>
              <a:t>  </a:t>
            </a:r>
            <a:r>
              <a:rPr lang="en-US" sz="4000" b="1" dirty="0">
                <a:solidFill>
                  <a:srgbClr val="000000"/>
                </a:solidFill>
                <a:latin typeface="Century Gothic"/>
              </a:rPr>
              <a:t>     </a:t>
            </a:r>
            <a:r>
              <a:rPr lang="en-US" sz="4000" b="1">
                <a:solidFill>
                  <a:srgbClr val="000000"/>
                </a:solidFill>
                <a:latin typeface="Arial"/>
                <a:cs typeface="Arial"/>
              </a:rPr>
              <a:t> </a:t>
            </a:r>
            <a:r>
              <a:rPr lang="en-US" sz="4000" b="1" kern="1200">
                <a:solidFill>
                  <a:srgbClr val="000000"/>
                </a:solidFill>
                <a:latin typeface="Arial"/>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283484" y="1685198"/>
            <a:ext cx="6486527" cy="4375775"/>
          </a:xfrm>
        </p:spPr>
        <p:txBody>
          <a:bodyPr vert="horz" lIns="91440" tIns="45720" rIns="91440" bIns="45720" rtlCol="0" anchor="ctr">
            <a:noAutofit/>
          </a:bodyPr>
          <a:lstStyle/>
          <a:p>
            <a:pPr algn="l"/>
            <a:r>
              <a:rPr lang="en-US" dirty="0">
                <a:solidFill>
                  <a:srgbClr val="000000"/>
                </a:solidFill>
                <a:latin typeface="Arial"/>
                <a:ea typeface="Verdana"/>
                <a:cs typeface="Arial"/>
              </a:rPr>
              <a:t>WE ARE DELITED TO OFFER THE HOLIDAY LOVERS,THE BREATHTAKING DESTINATIONS!! </a:t>
            </a:r>
            <a:r>
              <a:rPr lang="en-US" dirty="0">
                <a:latin typeface="Arial"/>
                <a:cs typeface="Arial"/>
              </a:rPr>
              <a:t>IN BANGLADESH </a:t>
            </a:r>
            <a:endParaRPr lang="en-US" dirty="0">
              <a:cs typeface="Calibri"/>
            </a:endParaRPr>
          </a:p>
          <a:p>
            <a:pPr algn="l"/>
            <a:endParaRPr lang="en-US" dirty="0">
              <a:solidFill>
                <a:srgbClr val="000000"/>
              </a:solidFill>
              <a:latin typeface="Arial"/>
              <a:ea typeface="Verdana"/>
              <a:cs typeface="Arial"/>
            </a:endParaRPr>
          </a:p>
          <a:p>
            <a:pPr algn="l"/>
            <a:r>
              <a:rPr lang="en-US" sz="2000" dirty="0">
                <a:solidFill>
                  <a:srgbClr val="000000"/>
                </a:solidFill>
                <a:latin typeface="Arial"/>
                <a:ea typeface="Verdana"/>
                <a:cs typeface="Arial"/>
              </a:rPr>
              <a:t>COX'S BAZAR</a:t>
            </a:r>
            <a:r>
              <a:rPr lang="en-US" dirty="0">
                <a:solidFill>
                  <a:srgbClr val="000000"/>
                </a:solidFill>
                <a:latin typeface="Arial"/>
                <a:ea typeface="Verdana"/>
                <a:cs typeface="Arial"/>
              </a:rPr>
              <a:t>, THE WORLD'S LONGEST UNBROKEN 70 MILES (120 KM )SEA BEACH IN BANGLADESH FOR NATURE AND WILDLIFE LOVERS </a:t>
            </a:r>
          </a:p>
          <a:p>
            <a:pPr algn="l"/>
            <a:endParaRPr lang="en-US" dirty="0">
              <a:solidFill>
                <a:srgbClr val="000000"/>
              </a:solidFill>
              <a:latin typeface="Arial"/>
              <a:ea typeface="Verdana"/>
              <a:cs typeface="Arial"/>
            </a:endParaRPr>
          </a:p>
          <a:p>
            <a:pPr algn="l"/>
            <a:r>
              <a:rPr lang="en-US" dirty="0">
                <a:solidFill>
                  <a:srgbClr val="000000"/>
                </a:solidFill>
                <a:latin typeface="Arial"/>
                <a:ea typeface="Verdana"/>
                <a:cs typeface="Arial"/>
              </a:rPr>
              <a:t>AND </a:t>
            </a:r>
            <a:r>
              <a:rPr lang="en-US" sz="2000" dirty="0">
                <a:solidFill>
                  <a:srgbClr val="000000"/>
                </a:solidFill>
                <a:latin typeface="Arial"/>
                <a:ea typeface="Verdana"/>
                <a:cs typeface="Arial"/>
              </a:rPr>
              <a:t>SUNDARBAN</a:t>
            </a:r>
            <a:r>
              <a:rPr lang="en-US" dirty="0">
                <a:solidFill>
                  <a:srgbClr val="000000"/>
                </a:solidFill>
                <a:latin typeface="Arial"/>
                <a:ea typeface="Verdana"/>
                <a:cs typeface="Arial"/>
              </a:rPr>
              <a:t>, THE BIGGEST MANGROVE FOREST IN THE WORLD, FOR THOSE WHO LOVE THRILLING ADVENTURES AND TO DISCOVER THE ROYAL BENGAL TIGERS ALONG WITH IT'S WILD HERITAGE OF THE JUNGLE</a:t>
            </a: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726057" y="3121701"/>
            <a:ext cx="3658053" cy="1786515"/>
          </a:xfrm>
        </p:spPr>
        <p:txBody>
          <a:bodyPr anchor="t">
            <a:normAutofit/>
          </a:bodyPr>
          <a:lstStyle/>
          <a:p>
            <a:pPr algn="l"/>
            <a:r>
              <a:rPr lang="en-US" sz="4400">
                <a:solidFill>
                  <a:srgbClr val="FFFFFF"/>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726057" y="2032347"/>
            <a:ext cx="3658053" cy="955111"/>
          </a:xfrm>
        </p:spPr>
        <p:txBody>
          <a:bodyPr vert="horz" lIns="91440" tIns="45720" rIns="91440" bIns="45720" rtlCol="0" anchor="b">
            <a:normAutofit/>
          </a:bodyPr>
          <a:lstStyle/>
          <a:p>
            <a:pPr algn="l"/>
            <a:r>
              <a:rPr lang="en-US" sz="4400">
                <a:solidFill>
                  <a:srgbClr val="FFFFFF"/>
                </a:solidFill>
                <a:latin typeface="Impact"/>
              </a:rPr>
              <a:t>OVERVIEW OF</a:t>
            </a:r>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extLst/>
          </a:blip>
          <a:srcRect l="7081" r="6672" b="1"/>
          <a:stretch/>
        </p:blipFill>
        <p:spPr>
          <a:xfrm>
            <a:off x="6557943" y="743798"/>
            <a:ext cx="4660114" cy="5362640"/>
          </a:xfrm>
          <a:prstGeom prst="rect">
            <a:avLst/>
          </a:prstGeom>
          <a:ln w="9525">
            <a:noFill/>
          </a:ln>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latin typeface="Arial"/>
                <a:cs typeface="Arial"/>
              </a:rPr>
              <a:t>OUR MISSION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11848486" cy="1047923"/>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47747"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6095999" y="-681"/>
            <a:ext cx="6096001" cy="4253215"/>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596670"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solidFill>
                  <a:schemeClr val="bg1"/>
                </a:solidFill>
                <a:latin typeface="Impact"/>
              </a:rPr>
            </a:br>
            <a:r>
              <a:rPr lang="en-US" sz="5400">
                <a:solidFill>
                  <a:schemeClr val="bg1"/>
                </a:solidFill>
                <a:latin typeface="Impact"/>
              </a:rPr>
              <a:t>SUNDARBAN</a:t>
            </a:r>
            <a:br>
              <a:rPr lang="en-US" sz="5400">
                <a:solidFill>
                  <a:schemeClr val="bg1"/>
                </a:solidFill>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rot="21420000">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a:t>
            </a:r>
            <a:r>
              <a:rPr lang="en-US" sz="2800">
                <a:solidFill>
                  <a:srgbClr val="00B050"/>
                </a:solidFill>
                <a:latin typeface="Impact"/>
              </a:rPr>
              <a:t>Sundarban </a:t>
            </a:r>
            <a:r>
              <a:rPr lang="en-US" sz="2800">
                <a:solidFill>
                  <a:schemeClr val="bg1"/>
                </a:solidFill>
                <a:latin typeface="Impact"/>
              </a:rPr>
              <a:t>,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261888"/>
            <a:ext cx="10818199" cy="4125935"/>
          </a:xfrm>
        </p:spPr>
        <p:txBody>
          <a:bodyPr anchor="b">
            <a:normAutofit fontScale="90000"/>
          </a:bodyPr>
          <a:lstStyle/>
          <a:p>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r>
              <a:rPr lang="en-US" sz="3200" dirty="0"/>
              <a:t>                                                                           </a:t>
            </a:r>
            <a:r>
              <a:rPr lang="en-US" sz="2200" dirty="0">
                <a:latin typeface="Impact"/>
              </a:rPr>
              <a:t> </a:t>
            </a: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YOU CAN FIND US ONLINE</a:t>
            </a:r>
            <a:r>
              <a:rPr lang="en-US" sz="2200" dirty="0">
                <a:latin typeface="Impact"/>
                <a:cs typeface="Calibri Light"/>
              </a:rPr>
              <a:t>                                                                                  </a:t>
            </a:r>
            <a:br>
              <a:rPr lang="en-US" sz="2200" dirty="0">
                <a:latin typeface="Impact"/>
                <a:cs typeface="Calibri Ligh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FOLLOW</a:t>
            </a:r>
            <a:r>
              <a:rPr lang="en-US" sz="2200" dirty="0">
                <a:latin typeface="Impact"/>
                <a:ea typeface="+mj-lt"/>
                <a:cs typeface="+mj-lt"/>
              </a:rPr>
              <a:t> US VIA TWITTER , FACEBOOK AND INSTAGRAM</a:t>
            </a:r>
            <a:br>
              <a:rPr lang="en-US" sz="2200" dirty="0">
                <a:latin typeface="Impact"/>
                <a:ea typeface="+mj-lt"/>
                <a:cs typeface="+mj-lt"/>
              </a:rPr>
            </a:br>
            <a:br>
              <a:rPr lang="en-US" sz="2200" dirty="0">
                <a:latin typeface="Impact"/>
                <a:ea typeface="+mj-lt"/>
                <a:cs typeface="+mj-lt"/>
              </a:rPr>
            </a:br>
            <a:r>
              <a:rPr lang="en-US" sz="2200" dirty="0">
                <a:latin typeface="Impact"/>
                <a:ea typeface="+mj-lt"/>
                <a:cs typeface="+mj-lt"/>
              </a:rPr>
              <a:t>                WE LOCATED IN SWANSEA CITY CENTRE</a:t>
            </a:r>
            <a:r>
              <a:rPr lang="en-US" sz="3200" dirty="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pic>
        <p:nvPicPr>
          <p:cNvPr id="4" name="Picture 4" descr="A picture containing clipart&#10;&#10;Description generated with high confidence">
            <a:extLst>
              <a:ext uri="{FF2B5EF4-FFF2-40B4-BE49-F238E27FC236}">
                <a16:creationId xmlns:a16="http://schemas.microsoft.com/office/drawing/2014/main" id="{FDAFE0F6-87D6-4E63-9E2F-C803C275B314}"/>
              </a:ext>
            </a:extLst>
          </p:cNvPr>
          <p:cNvPicPr>
            <a:picLocks noChangeAspect="1"/>
          </p:cNvPicPr>
          <p:nvPr/>
        </p:nvPicPr>
        <p:blipFill>
          <a:blip r:embed="rId3"/>
          <a:stretch>
            <a:fillRect/>
          </a:stretch>
        </p:blipFill>
        <p:spPr>
          <a:xfrm>
            <a:off x="1230893" y="3575473"/>
            <a:ext cx="2952229" cy="1843405"/>
          </a:xfrm>
          <a:prstGeom prst="rect">
            <a:avLst/>
          </a:prstGeom>
        </p:spPr>
      </p:pic>
      <p:pic>
        <p:nvPicPr>
          <p:cNvPr id="8" name="Graphic 8" descr="Computer">
            <a:extLst>
              <a:ext uri="{FF2B5EF4-FFF2-40B4-BE49-F238E27FC236}">
                <a16:creationId xmlns:a16="http://schemas.microsoft.com/office/drawing/2014/main" id="{59236F30-0D48-4624-92B6-CA07E55343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38607" y="959274"/>
            <a:ext cx="5335557" cy="3337885"/>
          </a:xfrm>
          <a:prstGeom prst="rect">
            <a:avLst/>
          </a:prstGeom>
        </p:spPr>
      </p:pic>
      <p:sp>
        <p:nvSpPr>
          <p:cNvPr id="10" name="TextBox 9">
            <a:extLst>
              <a:ext uri="{FF2B5EF4-FFF2-40B4-BE49-F238E27FC236}">
                <a16:creationId xmlns:a16="http://schemas.microsoft.com/office/drawing/2014/main" id="{2CBA882A-6E9D-45EC-B041-F1E98FF926A5}"/>
              </a:ext>
            </a:extLst>
          </p:cNvPr>
          <p:cNvSpPr txBox="1"/>
          <p:nvPr/>
        </p:nvSpPr>
        <p:spPr>
          <a:xfrm>
            <a:off x="2224217" y="602055"/>
            <a:ext cx="6724135"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rot="21540000">
            <a:off x="8309365" y="4723792"/>
            <a:ext cx="2290120" cy="1098579"/>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E03963B4-40D4-4507-A2E9-365B4226D5C5}"/>
              </a:ext>
            </a:extLst>
          </p:cNvPr>
          <p:cNvPicPr>
            <a:picLocks noChangeAspect="1"/>
          </p:cNvPicPr>
          <p:nvPr/>
        </p:nvPicPr>
        <p:blipFill rotWithShape="1">
          <a:blip r:embed="rId7"/>
          <a:srcRect t="24725" b="4978"/>
          <a:stretch/>
        </p:blipFill>
        <p:spPr>
          <a:xfrm>
            <a:off x="1235673" y="1296777"/>
            <a:ext cx="2945029" cy="2276135"/>
          </a:xfrm>
          <a:prstGeom prst="rect">
            <a:avLst/>
          </a:prstGeom>
        </p:spPr>
      </p:pic>
    </p:spTree>
    <p:extLst>
      <p:ext uri="{BB962C8B-B14F-4D97-AF65-F5344CB8AC3E}">
        <p14:creationId xmlns:p14="http://schemas.microsoft.com/office/powerpoint/2010/main" val="338769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3362356" y="224757"/>
            <a:ext cx="7991444" cy="5941133"/>
          </a:xfrm>
        </p:spPr>
        <p:txBody>
          <a:bodyPr/>
          <a:lstStyle/>
          <a:p>
            <a:r>
              <a:rPr lang="en-US">
                <a:latin typeface="Impact"/>
                <a:cs typeface="Calibri Light"/>
              </a:rPr>
              <a:t>HUMAN RESOURSES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190071"/>
            <a:ext cx="10515600" cy="2550941"/>
          </a:xfrm>
        </p:spPr>
        <p:txBody>
          <a:bodyPr>
            <a:normAutofit/>
          </a:bodyPr>
          <a:lstStyle/>
          <a:p>
            <a:r>
              <a:rPr lang="en-US" sz="4000">
                <a:latin typeface="Impact"/>
                <a:cs typeface="Calibri Light"/>
              </a:rPr>
              <a:t>ABDUL MOMIN</a:t>
            </a:r>
            <a:br>
              <a:rPr lang="en-US" sz="4000">
                <a:latin typeface="Impact"/>
                <a:cs typeface="Calibri Light"/>
              </a:rPr>
            </a:br>
            <a:r>
              <a:rPr lang="en-US" sz="4000">
                <a:latin typeface="Impact"/>
                <a:cs typeface="Calibri Light"/>
              </a:rPr>
              <a:t>DIRECTOR OF HUMAN RESOURCE</a:t>
            </a:r>
            <a:br>
              <a:rPr lang="en-US" sz="4000">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51465"/>
            <a:ext cx="10206559" cy="3660536"/>
          </a:xfrm>
        </p:spPr>
        <p:txBody>
          <a:bodyPr vert="horz" lIns="91440" tIns="45720" rIns="91440" bIns="45720" rtlCol="0" anchor="t">
            <a:noAutofit/>
          </a:bodyPr>
          <a:lstStyle/>
          <a:p>
            <a:pPr>
              <a:buNone/>
            </a:pPr>
            <a:r>
              <a:rPr lang="en-US" sz="1800" dirty="0">
                <a:latin typeface="Impact"/>
                <a:cs typeface="Calibri"/>
              </a:rPr>
              <a:t>PLAN OF ACTION FOR HAPPY JOURNEY</a:t>
            </a:r>
            <a:endParaRPr lang="en-US" dirty="0">
              <a:latin typeface="Impact"/>
            </a:endParaRPr>
          </a:p>
          <a:p>
            <a:pPr>
              <a:buNone/>
            </a:pPr>
            <a:endParaRPr lang="en-US" sz="1800">
              <a:latin typeface="Impact"/>
              <a:cs typeface="Calibri"/>
            </a:endParaRPr>
          </a:p>
          <a:p>
            <a:pPr marL="0" indent="0">
              <a:buNone/>
            </a:pPr>
            <a:r>
              <a:rPr lang="en-US" sz="1800" b="1" dirty="0">
                <a:latin typeface="Arial"/>
                <a:cs typeface="Arial"/>
              </a:rPr>
              <a:t>HR GUIDE FOR HAPPY JOURNEY </a:t>
            </a:r>
          </a:p>
          <a:p>
            <a:pPr marL="0" indent="0">
              <a:buNone/>
            </a:pPr>
            <a:endParaRPr lang="en-US" sz="1800" dirty="0">
              <a:latin typeface="Arial"/>
              <a:cs typeface="Arial"/>
            </a:endParaRPr>
          </a:p>
          <a:p>
            <a:pPr marL="285750" indent="-285750">
              <a:buFont typeface="Wingdings" panose="020B0604020202020204" pitchFamily="34" charset="0"/>
              <a:buChar char="q"/>
            </a:pPr>
            <a:r>
              <a:rPr lang="en-US" sz="1800" dirty="0">
                <a:latin typeface="Arial"/>
                <a:cs typeface="Arial"/>
              </a:rPr>
              <a:t> FIND THE RIGHT TEAM FOR THE BUSINESS SUCH AS DIRECTOR OF HR,FINANCE, MARKETING  AND OPERATION DIRECTOR</a:t>
            </a:r>
          </a:p>
          <a:p>
            <a:pPr marL="285750" indent="-285750">
              <a:buFont typeface="Wingdings" panose="020B0604020202020204" pitchFamily="34" charset="0"/>
              <a:buChar char="q"/>
            </a:pPr>
            <a:r>
              <a:rPr lang="en-US" sz="1800" dirty="0">
                <a:latin typeface="Arial"/>
                <a:cs typeface="Arial"/>
              </a:rPr>
              <a:t> DEVELOP A TRAINING PLAN TO MANAGE THE TEAM PERPORMANCE EFFECTIVELY</a:t>
            </a:r>
          </a:p>
          <a:p>
            <a:pPr marL="285750" indent="-285750">
              <a:buFont typeface="Wingdings" panose="020B0604020202020204" pitchFamily="34" charset="0"/>
              <a:buChar char="q"/>
            </a:pPr>
            <a:r>
              <a:rPr lang="en-US" sz="1800" dirty="0">
                <a:latin typeface="Arial"/>
                <a:cs typeface="Arial"/>
              </a:rPr>
              <a:t> ESTABLISH A GUIDE LINE FOR HAPPY JOURNEY LTD SUCH AS GOVERNMENT RULE AND REGULATIONS FOLLOWED ACCORDINGLY FOR THE EMPOLYEES OF THE COMPANY </a:t>
            </a:r>
            <a:endParaRPr lang="en-US" dirty="0">
              <a:latin typeface="Arial"/>
              <a:cs typeface="Arial"/>
            </a:endParaRPr>
          </a:p>
          <a:p>
            <a:pPr marL="457200" indent="-457200">
              <a:buFont typeface="Wingdings" panose="020B0604020202020204" pitchFamily="34" charset="0"/>
              <a:buChar char="q"/>
            </a:pPr>
            <a:endParaRPr lang="en-US" dirty="0">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1526741"/>
          </a:xfrm>
        </p:spPr>
        <p:txBody>
          <a:bodyPr>
            <a:normAutofit/>
          </a:bodyPr>
          <a:lstStyle/>
          <a:p>
            <a:r>
              <a:rPr lang="en-US" sz="4000">
                <a:latin typeface="Impact"/>
                <a:cs typeface="Calibri Light"/>
              </a:rPr>
              <a:t>HR GUIDE FOR HAPPY JOURNEY</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2397927" y="1243686"/>
            <a:ext cx="8682581" cy="5048263"/>
          </a:xfrm>
        </p:spPr>
        <p:txBody>
          <a:bodyPr>
            <a:normAutofit/>
          </a:bodyPr>
          <a:lstStyle/>
          <a:p>
            <a:pPr marL="285750" indent="-285750">
              <a:buFont typeface="Wingdings,Sans-Serif"/>
              <a:buChar char="q"/>
            </a:pPr>
            <a:r>
              <a:rPr lang="en-US" dirty="0">
                <a:latin typeface="Arial"/>
                <a:cs typeface="Arial"/>
              </a:rPr>
              <a:t>ESTABLISH EMPLOYEES TERMS AND CONDITIONS OF HAPPY JOURNEY LTD AND TO IMPLEMENT THIS PROPERLY</a:t>
            </a:r>
          </a:p>
          <a:p>
            <a:pPr marL="285750" indent="-285750">
              <a:buFont typeface="Wingdings,Sans-Serif"/>
              <a:buChar char="q"/>
            </a:pPr>
            <a:r>
              <a:rPr lang="en-US" dirty="0">
                <a:latin typeface="Arial"/>
                <a:cs typeface="Arial"/>
              </a:rPr>
              <a:t>HR WILL BE RESPONSIBLE FOR RECRUITING LOCALLY AND INERNATIONAL</a:t>
            </a:r>
          </a:p>
          <a:p>
            <a:endParaRPr lang="en-US" dirty="0">
              <a:cs typeface="Calibri"/>
            </a:endParaRPr>
          </a:p>
          <a:p>
            <a:r>
              <a:rPr lang="en-US" dirty="0">
                <a:latin typeface="Arial"/>
                <a:cs typeface="Arial"/>
              </a:rPr>
              <a:t>WILL FOLLOW  THE GUIDE LINE FOR GOVERNMENT SUCH AS</a:t>
            </a:r>
          </a:p>
          <a:p>
            <a:pPr marL="285750" indent="-285750">
              <a:buFont typeface="Wingdings,Sans-Serif"/>
              <a:buChar char="q"/>
            </a:pPr>
            <a:r>
              <a:rPr lang="en-US" dirty="0">
                <a:latin typeface="Arial"/>
                <a:cs typeface="Arial"/>
              </a:rPr>
              <a:t>DBS CHECK</a:t>
            </a:r>
          </a:p>
          <a:p>
            <a:pPr marL="285750" indent="-285750">
              <a:buFont typeface="Wingdings,Sans-Serif"/>
              <a:buChar char="q"/>
            </a:pPr>
            <a:r>
              <a:rPr lang="en-US" dirty="0">
                <a:latin typeface="Arial"/>
                <a:cs typeface="Arial"/>
              </a:rPr>
              <a:t>NATION WAGES REGULATION</a:t>
            </a:r>
          </a:p>
          <a:p>
            <a:pPr marL="285750" indent="-285750">
              <a:buFont typeface="Wingdings,Sans-Serif"/>
              <a:buChar char="q"/>
            </a:pPr>
            <a:r>
              <a:rPr lang="en-US" dirty="0">
                <a:latin typeface="Arial"/>
                <a:cs typeface="Arial"/>
              </a:rPr>
              <a:t>LEGAL RIGHT TO WORK,</a:t>
            </a:r>
            <a:endParaRPr lang="en-US" dirty="0"/>
          </a:p>
          <a:p>
            <a:pPr marL="285750" indent="-285750">
              <a:buFont typeface="Wingdings,Sans-Serif"/>
              <a:buChar char="q"/>
            </a:pPr>
            <a:r>
              <a:rPr lang="en-US" dirty="0">
                <a:latin typeface="Arial"/>
                <a:cs typeface="Arial"/>
              </a:rPr>
              <a:t> EMPOLYEES LIABILITY INSURANCE</a:t>
            </a:r>
            <a:endParaRPr lang="en-US"/>
          </a:p>
          <a:p>
            <a:pPr marL="285750" indent="-285750">
              <a:buFont typeface="Wingdings,Sans-Serif"/>
              <a:buChar char="q"/>
            </a:pPr>
            <a:r>
              <a:rPr lang="en-US" dirty="0">
                <a:latin typeface="Arial"/>
                <a:cs typeface="Arial"/>
              </a:rPr>
              <a:t> HEALTH  AND SAFETY RELATED AFFAIRS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818148" y="863717"/>
            <a:ext cx="10535652" cy="4415772"/>
          </a:xfrm>
        </p:spPr>
        <p:txBody>
          <a:bodyPr/>
          <a:lstStyle/>
          <a:p>
            <a:pPr algn="ctr"/>
            <a:r>
              <a:rPr lang="en-US">
                <a:latin typeface="Impact"/>
                <a:cs typeface="Calibri Light"/>
              </a:rPr>
              <a:t>OPERATIONAL RESOURCES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9977733" cy="1845075"/>
          </a:xfrm>
        </p:spPr>
        <p:txBody>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a:t>
            </a:r>
            <a:r>
              <a:rPr lang="en-US" sz="4000">
                <a:latin typeface="Impact"/>
              </a:rPr>
              <a:t> OF OPERATION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2766032"/>
            <a:ext cx="10683053" cy="3485699"/>
          </a:xfrm>
        </p:spPr>
        <p:txBody>
          <a:bodyPr/>
          <a:lstStyle/>
          <a:p>
            <a:r>
              <a:rPr lang="en-US" sz="2000" dirty="0">
                <a:latin typeface="Impact"/>
                <a:cs typeface="Calibri"/>
              </a:rPr>
              <a:t>OPERATIONAL RESOURCES OF HAPPY JOURNEY</a:t>
            </a:r>
          </a:p>
          <a:p>
            <a:endParaRPr lang="en-US" sz="2000" dirty="0">
              <a:latin typeface="Impact"/>
              <a:cs typeface="Arial"/>
            </a:endParaRPr>
          </a:p>
          <a:p>
            <a:pPr marL="285750" indent="-285750">
              <a:buFont typeface="Wingdings" panose="020B0604020202020204" pitchFamily="34" charset="0"/>
              <a:buChar char="q"/>
            </a:pPr>
            <a:r>
              <a:rPr lang="en-US" dirty="0">
                <a:latin typeface="Arial"/>
                <a:cs typeface="Arial"/>
              </a:rPr>
              <a:t>HAPPY JOURNEY WILL BE A ONLINE PACKAGE TOUR OPERATER. PACKAGES WILL BE SOLD ONLINE, ALSO FROM THE BASED OFFICE AT SWANSEA</a:t>
            </a:r>
          </a:p>
          <a:p>
            <a:pPr marL="285750" indent="-285750">
              <a:buFont typeface="Wingdings" panose="020B0604020202020204" pitchFamily="34" charset="0"/>
              <a:buChar char="q"/>
            </a:pPr>
            <a:r>
              <a:rPr lang="en-US" dirty="0">
                <a:latin typeface="Arial"/>
                <a:cs typeface="Arial"/>
              </a:rPr>
              <a:t>AS PER THE STATISTIC 90,000 THOUSAND FOOTFALL P/W ARE IN SWANSEA CITY CENTRE WHAT WILL BE AN EXTRA FREE ADVERTISE FOR US TO LEAD</a:t>
            </a:r>
          </a:p>
          <a:p>
            <a:pPr marL="285750" indent="-285750">
              <a:buFont typeface="Wingdings" panose="020B0604020202020204" pitchFamily="34" charset="0"/>
              <a:buChar char="q"/>
            </a:pPr>
            <a:r>
              <a:rPr lang="en-US" dirty="0">
                <a:latin typeface="Arial"/>
                <a:cs typeface="Arial"/>
              </a:rPr>
              <a:t>WE HAVE DESIGNED OUR BUSINESS TO OPERATE FROM SWANSEA CITY CENTRE</a:t>
            </a:r>
          </a:p>
          <a:p>
            <a:pPr marL="285750" indent="-285750">
              <a:buFont typeface="Wingdings" panose="020B0604020202020204" pitchFamily="34" charset="0"/>
              <a:buChar char="q"/>
            </a:pPr>
            <a:r>
              <a:rPr lang="en-US" dirty="0">
                <a:latin typeface="Arial"/>
                <a:cs typeface="Arial"/>
              </a:rPr>
              <a:t>THE MAIN OPERATING OFFICE WILL BE RENTED; MODERN; WELL FURNISHED AND HIGHLY TECHNOLOGY FACILITED</a:t>
            </a:r>
          </a:p>
          <a:p>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latin typeface="Century Gothic"/>
                <a:cs typeface="Dubai"/>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509351"/>
            <a:ext cx="6106886" cy="2375639"/>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OPERATIONS</a:t>
            </a:r>
            <a:r>
              <a:rPr lang="en-US" sz="2400">
                <a:latin typeface="Impact"/>
              </a:rPr>
              <a:t> OF HAPPY JOURNEY</a:t>
            </a:r>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74217" y="4879689"/>
            <a:ext cx="2581678" cy="119370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23280" y="4750931"/>
            <a:ext cx="2399351" cy="132353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INTERNATIONAL</a:t>
            </a:r>
          </a:p>
          <a:p>
            <a:pPr algn="ctr"/>
            <a:r>
              <a:rPr lang="en-US" sz="2400">
                <a:latin typeface="Impact"/>
                <a:cs typeface="Calibri"/>
              </a:rPr>
              <a:t>PARTNERS</a:t>
            </a:r>
          </a:p>
        </p:txBody>
      </p:sp>
    </p:spTree>
    <p:extLst>
      <p:ext uri="{BB962C8B-B14F-4D97-AF65-F5344CB8AC3E}">
        <p14:creationId xmlns:p14="http://schemas.microsoft.com/office/powerpoint/2010/main" val="138016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dirty="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dirty="0">
              <a:latin typeface="Impact"/>
              <a:cs typeface="Calibri"/>
            </a:endParaRPr>
          </a:p>
          <a:p>
            <a:pPr algn="l"/>
            <a:r>
              <a:rPr lang="en-US" sz="2800">
                <a:latin typeface="Impact"/>
                <a:cs typeface="Calibri"/>
              </a:rPr>
              <a:t>OUR PARTNERS</a:t>
            </a:r>
            <a:r>
              <a:rPr lang="en-US" sz="2400" dirty="0">
                <a:latin typeface="Impact"/>
              </a:rPr>
              <a:t> </a:t>
            </a:r>
            <a:endParaRPr lang="en-US" dirty="0">
              <a:cs typeface="Calibri"/>
            </a:endParaRPr>
          </a:p>
          <a:p>
            <a:pPr algn="l"/>
            <a:endParaRPr lang="en-US" sz="2400" dirty="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dirty="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838200" y="365125"/>
            <a:ext cx="10515600" cy="5483905"/>
          </a:xfrm>
        </p:spPr>
        <p:txBody>
          <a:bodyPr/>
          <a:lstStyle/>
          <a:p>
            <a:r>
              <a:rPr lang="en-US" dirty="0">
                <a:cs typeface="Calibri Light"/>
              </a:rPr>
              <a:t>                  </a:t>
            </a:r>
            <a:r>
              <a:rPr lang="en-US" dirty="0">
                <a:latin typeface="Impact"/>
                <a:cs typeface="Calibri Light"/>
              </a:rPr>
              <a:t>DIRECTOR OF FINANCE</a:t>
            </a:r>
            <a:br>
              <a:rPr lang="en-US" dirty="0">
                <a:latin typeface="Impact"/>
              </a:rPr>
            </a:br>
            <a:br>
              <a:rPr lang="en-US" dirty="0">
                <a:latin typeface="Impact"/>
              </a:rPr>
            </a:br>
            <a:r>
              <a:rPr lang="en-US" dirty="0">
                <a:latin typeface="Impact"/>
              </a:rPr>
              <a:t>                                    AMIN SHAH</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0000"/>
                </a:solidFill>
                <a:latin typeface="Impact"/>
              </a:rPr>
              <a:t>To start up the business we have decided to self-finance the business from our own resources where each director will invest £20,000.00 each giving a grand total of £80,000.00 Thousand to start the business.</a:t>
            </a:r>
            <a:endParaRPr lang="en-US" dirty="0"/>
          </a:p>
          <a:p>
            <a:r>
              <a:rPr lang="en-US" sz="2400" dirty="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ADVANTAGES AND DISADVANTAGES</a:t>
            </a:r>
            <a:br>
              <a:rPr lang="en-US" sz="4000" dirty="0">
                <a:latin typeface="Impact"/>
              </a:rPr>
            </a:br>
            <a:r>
              <a:rPr lang="en-US" sz="4000" dirty="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dirty="0">
                <a:latin typeface="Impact"/>
              </a:rPr>
              <a:t>Government backed loan scheme</a:t>
            </a: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955220"/>
            <a:ext cx="8688683" cy="4356052"/>
          </a:xfrm>
        </p:spPr>
        <p:txBody>
          <a:bodyPr>
            <a:normAutofit fontScale="92500" lnSpcReduction="20000"/>
          </a:bodyPr>
          <a:lstStyle/>
          <a:p>
            <a:endParaRPr lang="en-US" sz="2400" b="1" u="sng" dirty="0">
              <a:latin typeface="Impact"/>
            </a:endParaRPr>
          </a:p>
          <a:p>
            <a:r>
              <a:rPr lang="en-US" sz="2400" dirty="0">
                <a:solidFill>
                  <a:schemeClr val="accent1"/>
                </a:solidFill>
                <a:latin typeface="Impact"/>
              </a:rPr>
              <a:t>Advantages</a:t>
            </a:r>
            <a:endParaRPr lang="en-US" dirty="0">
              <a:solidFill>
                <a:schemeClr val="accent1"/>
              </a:solidFill>
            </a:endParaRPr>
          </a:p>
          <a:p>
            <a:pPr marL="342900" indent="-342900">
              <a:buFont typeface="Wingdings" panose="020B0604020202020204" pitchFamily="34" charset="0"/>
              <a:buChar char="q"/>
            </a:pPr>
            <a:r>
              <a:rPr lang="en-US" sz="2400" dirty="0">
                <a:solidFill>
                  <a:srgbClr val="000000"/>
                </a:solidFill>
                <a:latin typeface="Impact"/>
              </a:rPr>
              <a:t>All partners can individually apply for up to £25,000, with a maximum of £100,000 per business.</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The loan is unsecured, so there’s no need to put down personal assets or guarantors to support an application.</a:t>
            </a:r>
            <a:endParaRPr lang="en-US" sz="1900" dirty="0">
              <a:solidFill>
                <a:srgbClr val="000000"/>
              </a:solidFill>
              <a:latin typeface="Calibri"/>
              <a:cs typeface="Calibri"/>
            </a:endParaRPr>
          </a:p>
          <a:p>
            <a:r>
              <a:rPr lang="en-US" sz="2400" dirty="0">
                <a:solidFill>
                  <a:schemeClr val="accent1"/>
                </a:solidFill>
                <a:latin typeface="Impact"/>
              </a:rPr>
              <a:t>Disadvantages </a:t>
            </a:r>
            <a:endParaRPr lang="en-US" sz="1900" dirty="0">
              <a:solidFill>
                <a:schemeClr val="accent1"/>
              </a:solidFill>
              <a:cs typeface="Calibri"/>
            </a:endParaRPr>
          </a:p>
          <a:p>
            <a:pPr marL="342900" indent="-342900">
              <a:buFont typeface="Wingdings" panose="020B0604020202020204" pitchFamily="34" charset="0"/>
              <a:buChar char="q"/>
            </a:pPr>
            <a:r>
              <a:rPr lang="en-US" sz="2400" dirty="0">
                <a:solidFill>
                  <a:srgbClr val="000000"/>
                </a:solidFill>
                <a:latin typeface="Impact"/>
              </a:rPr>
              <a:t>Application has to be successful in order to get the start-up loan.</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Rate of interest on loan for 5 years is 6%.</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Induvial will be liable if loan is not repaid.</a:t>
            </a:r>
            <a:endParaRPr lang="en-US" dirty="0">
              <a:cs typeface="Calibri"/>
            </a:endParaRPr>
          </a:p>
          <a:p>
            <a:pPr marL="228600"/>
            <a:r>
              <a:rPr lang="en-US" sz="2400" dirty="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Estimate in terms of overall cost </a:t>
            </a:r>
            <a:endParaRPr lang="en-US" dirty="0"/>
          </a:p>
          <a:p>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dirty="0">
              <a:solidFill>
                <a:srgbClr val="000000"/>
              </a:solidFill>
              <a:latin typeface="Impact"/>
            </a:endParaRPr>
          </a:p>
          <a:p>
            <a:r>
              <a:rPr lang="en-US" sz="2400" dirty="0">
                <a:solidFill>
                  <a:srgbClr val="000000"/>
                </a:solidFill>
                <a:latin typeface="Impact"/>
              </a:rPr>
              <a:t>After doing additional research and finding out the standard cost and factors within the tour and travel industry, we estimate it would cost us around £80,000 to set up the business.</a:t>
            </a:r>
            <a:endParaRPr lang="en-US">
              <a:cs typeface="Calibri"/>
            </a:endParaRPr>
          </a:p>
          <a:p>
            <a:r>
              <a:rPr lang="en-US" sz="2400" dirty="0">
                <a:solidFill>
                  <a:srgbClr val="000000"/>
                </a:solidFill>
                <a:latin typeface="Impact"/>
              </a:rPr>
              <a:t>Total Budget cost is £75,000 leaving us with £5,000 pounds in the bank.</a:t>
            </a:r>
            <a:endParaRPr lang="en-US" dirty="0"/>
          </a:p>
          <a:p>
            <a:r>
              <a:rPr lang="en-US" sz="2400" dirty="0">
                <a:solidFill>
                  <a:srgbClr val="000000"/>
                </a:solidFill>
                <a:latin typeface="Impact"/>
              </a:rPr>
              <a:t>There will also be some Legal cost such as Registering the Ltd Company, Patenting our logo, solicitor and  accountant fees which we have allowed for as you can see on Graph.</a:t>
            </a:r>
            <a:endParaRPr lang="en-US" dirty="0"/>
          </a:p>
          <a:p>
            <a:endParaRPr lang="en-US" sz="2400" dirty="0">
              <a:solidFill>
                <a:srgbClr val="000000"/>
              </a:solidFill>
              <a:latin typeface="Impact"/>
            </a:endParaRPr>
          </a:p>
          <a:p>
            <a:endParaRPr lang="en-US" sz="2400" dirty="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dirty="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458664" y="1677328"/>
            <a:ext cx="7273541" cy="4633944"/>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A22B7EFF-11B2-47E0-8E21-041E1EEF8275}"/>
              </a:ext>
            </a:extLst>
          </p:cNvPr>
          <p:cNvPicPr>
            <a:picLocks noChangeAspect="1"/>
          </p:cNvPicPr>
          <p:nvPr/>
        </p:nvPicPr>
        <p:blipFill>
          <a:blip r:embed="rId3"/>
          <a:stretch>
            <a:fillRect/>
          </a:stretch>
        </p:blipFill>
        <p:spPr>
          <a:xfrm>
            <a:off x="1458686" y="1676402"/>
            <a:ext cx="7271656" cy="4637312"/>
          </a:xfrm>
          <a:prstGeom prst="rect">
            <a:avLst/>
          </a:prstGeom>
        </p:spPr>
      </p:pic>
    </p:spTree>
    <p:extLst>
      <p:ext uri="{BB962C8B-B14F-4D97-AF65-F5344CB8AC3E}">
        <p14:creationId xmlns:p14="http://schemas.microsoft.com/office/powerpoint/2010/main" val="768638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838200" y="1213389"/>
            <a:ext cx="10515600" cy="3525298"/>
          </a:xfrm>
        </p:spPr>
        <p:txBody>
          <a:bodyPr/>
          <a:lstStyle/>
          <a:p>
            <a:r>
              <a:rPr lang="en-US" dirty="0">
                <a:cs typeface="Calibri Light"/>
              </a:rPr>
              <a:t>                     </a:t>
            </a:r>
            <a:r>
              <a:rPr lang="en-US" dirty="0">
                <a:latin typeface="Impact"/>
                <a:cs typeface="Calibri Light"/>
              </a:rPr>
              <a:t>MARKETING DIRECTOR</a:t>
            </a:r>
            <a:br>
              <a:rPr lang="en-US" dirty="0">
                <a:latin typeface="Impact"/>
                <a:cs typeface="Calibri Light"/>
              </a:rPr>
            </a:br>
            <a:br>
              <a:rPr lang="en-US" dirty="0">
                <a:latin typeface="Impact"/>
                <a:cs typeface="Calibri Light"/>
              </a:rPr>
            </a:br>
            <a:r>
              <a:rPr lang="en-US" dirty="0">
                <a:latin typeface="Impact"/>
                <a:cs typeface="Calibri Light"/>
              </a:rPr>
              <a:t>                                   TARIQUL ISLAM</a:t>
            </a:r>
            <a:endParaRPr lang="en-US" dirty="0">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365125"/>
            <a:ext cx="10515600" cy="5881595"/>
          </a:xfrm>
        </p:spPr>
        <p:txBody>
          <a:bodyPr/>
          <a:lstStyle/>
          <a:p>
            <a:r>
              <a:rPr lang="en-US" dirty="0">
                <a:cs typeface="Calibri Light"/>
              </a:rPr>
              <a:t>                   </a:t>
            </a:r>
            <a:r>
              <a:rPr lang="en-US" dirty="0">
                <a:latin typeface="Impact"/>
                <a:cs typeface="Calibri Light"/>
              </a:rPr>
              <a:t> </a:t>
            </a:r>
            <a:r>
              <a:rPr lang="en-US" sz="4800">
                <a:latin typeface="Impact"/>
                <a:cs typeface="Calibri Light"/>
              </a:rPr>
              <a:t> MARKETING ACTIVITIES</a:t>
            </a:r>
            <a:endParaRPr lang="en-US" sz="48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1466614"/>
            <a:ext cx="10311158" cy="4733149"/>
          </a:xfrm>
        </p:spPr>
        <p:txBody>
          <a:bodyPr>
            <a:normAutofit fontScale="90000"/>
          </a:bodyPr>
          <a:lstStyle/>
          <a:p>
            <a:pPr>
              <a:spcBef>
                <a:spcPts val="1000"/>
              </a:spcBef>
            </a:pPr>
            <a:br>
              <a:rPr lang="en-US" sz="4000" dirty="0">
                <a:solidFill>
                  <a:schemeClr val="accent1"/>
                </a:solidFill>
                <a:latin typeface="Impact"/>
              </a:rPr>
            </a:br>
            <a:r>
              <a:rPr lang="en-US" sz="4000" dirty="0">
                <a:solidFill>
                  <a:schemeClr val="accent1"/>
                </a:solidFill>
                <a:latin typeface="Impact"/>
              </a:rPr>
              <a:t>    </a:t>
            </a:r>
            <a:r>
              <a:rPr lang="en-US" sz="4400" dirty="0">
                <a:solidFill>
                  <a:schemeClr val="accent1"/>
                </a:solidFill>
                <a:latin typeface="Impact"/>
              </a:rPr>
              <a:t>PRODUCTS AND PRICE </a:t>
            </a:r>
            <a:r>
              <a:rPr lang="en-US" sz="4000" dirty="0">
                <a:solidFill>
                  <a:schemeClr val="accent1"/>
                </a:solidFill>
                <a:latin typeface="Impact"/>
              </a:rPr>
              <a:t>    </a:t>
            </a:r>
            <a:br>
              <a:rPr lang="en-US" sz="4000" dirty="0">
                <a:solidFill>
                  <a:schemeClr val="accent1"/>
                </a:solidFill>
                <a:latin typeface="Impact"/>
              </a:rPr>
            </a:br>
            <a:endParaRPr lang="en-US" sz="4000" dirty="0">
              <a:latin typeface="Impact"/>
            </a:endParaRPr>
          </a:p>
          <a:p>
            <a:pPr>
              <a:spcBef>
                <a:spcPts val="1000"/>
              </a:spcBef>
            </a:pPr>
            <a:r>
              <a:rPr lang="en-US" sz="3100" dirty="0">
                <a:latin typeface="Impact"/>
              </a:rPr>
              <a:t>EXPLORE COX'S BAZZAR</a:t>
            </a:r>
            <a:br>
              <a:rPr lang="en-US" sz="3100" dirty="0">
                <a:latin typeface="Impact"/>
                <a:cs typeface="Calibri Light"/>
              </a:rPr>
            </a:br>
            <a:r>
              <a:rPr lang="en-US" sz="3100" dirty="0">
                <a:latin typeface="Impact"/>
                <a:cs typeface="Calibri Light"/>
              </a:rPr>
              <a:t>7nights £1450</a:t>
            </a:r>
            <a:br>
              <a:rPr lang="en-US" sz="3100" dirty="0">
                <a:latin typeface="Impact"/>
                <a:cs typeface="Calibri Light"/>
              </a:rPr>
            </a:br>
            <a:br>
              <a:rPr lang="en-US" sz="3100" dirty="0">
                <a:latin typeface="Impact"/>
                <a:cs typeface="Calibri Light"/>
              </a:rPr>
            </a:br>
            <a:r>
              <a:rPr lang="en-US" sz="3100" dirty="0">
                <a:latin typeface="Impact"/>
              </a:rPr>
              <a:t>THE TREASURE OF SUNDARBAN</a:t>
            </a:r>
            <a:br>
              <a:rPr lang="en-US" sz="3100" dirty="0">
                <a:latin typeface="Impact"/>
                <a:cs typeface="Calibri Light"/>
              </a:rPr>
            </a:br>
            <a:r>
              <a:rPr lang="en-US" sz="3400" dirty="0">
                <a:latin typeface="Impact"/>
                <a:cs typeface="Calibri Light"/>
              </a:rPr>
              <a:t>7nights £1650</a:t>
            </a:r>
            <a:br>
              <a:rPr lang="en-US" sz="3400" dirty="0">
                <a:latin typeface="Impact"/>
                <a:cs typeface="Calibri Light"/>
              </a:rPr>
            </a:br>
            <a:br>
              <a:rPr lang="en-US" sz="3400" dirty="0">
                <a:latin typeface="Impact"/>
                <a:cs typeface="Calibri Light"/>
              </a:rPr>
            </a:br>
            <a:br>
              <a:rPr lang="en-US" sz="3400" dirty="0">
                <a:latin typeface="Impact"/>
                <a:cs typeface="Calibri Light"/>
              </a:rPr>
            </a:br>
            <a:r>
              <a:rPr lang="en-US" sz="2200" dirty="0">
                <a:latin typeface="Impact"/>
                <a:cs typeface="Calibri Light"/>
              </a:rPr>
              <a:t>( all inclusive  such as flights, transportation, 4* hotel and standard accommodation and meal )</a:t>
            </a: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518372" y="2671244"/>
            <a:ext cx="4831645" cy="3132028"/>
          </a:xfrm>
        </p:spPr>
        <p:txBody>
          <a:bodyPr>
            <a:normAutofit/>
          </a:bodyPr>
          <a:lstStyle/>
          <a:p>
            <a:endParaRPr lang="en-US" dirty="0">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77" y="685800"/>
            <a:ext cx="10114436" cy="2506433"/>
          </a:xfrm>
        </p:spPr>
        <p:txBody>
          <a:bodyPr>
            <a:normAutofit/>
          </a:bodyPr>
          <a:lstStyle/>
          <a:p>
            <a:pPr>
              <a:spcBef>
                <a:spcPts val="1000"/>
              </a:spcBef>
            </a:pPr>
            <a:endParaRPr lang="en-US" sz="4000" dirty="0">
              <a:latin typeface="Impact"/>
            </a:endParaRPr>
          </a:p>
          <a:p>
            <a:pPr>
              <a:spcBef>
                <a:spcPts val="1000"/>
              </a:spcBef>
            </a:pPr>
            <a:r>
              <a:rPr lang="en-US" sz="4000" dirty="0">
                <a:solidFill>
                  <a:schemeClr val="accent1"/>
                </a:solidFill>
                <a:latin typeface="Impact"/>
              </a:rPr>
              <a:t>              TARGET MARKET</a:t>
            </a:r>
            <a:br>
              <a:rPr lang="en-US" sz="4000" dirty="0">
                <a:solidFill>
                  <a:schemeClr val="accent1"/>
                </a:solidFill>
                <a:latin typeface="Impact"/>
              </a:rPr>
            </a:br>
            <a:r>
              <a:rPr lang="en-US" sz="3200" dirty="0">
                <a:solidFill>
                  <a:srgbClr val="000000"/>
                </a:solidFill>
                <a:latin typeface="Impact"/>
              </a:rPr>
              <a:t>                     Locally and Online across the UK</a:t>
            </a:r>
            <a:br>
              <a:rPr lang="en-US" sz="3200" dirty="0">
                <a:solidFill>
                  <a:srgbClr val="000000"/>
                </a:solidFill>
                <a:latin typeface="Impact"/>
              </a:rPr>
            </a:br>
            <a:r>
              <a:rPr lang="en-US" sz="3200" dirty="0">
                <a:solidFill>
                  <a:srgbClr val="000000"/>
                </a:solidFill>
                <a:latin typeface="Impact"/>
              </a:rPr>
              <a:t>such as Families, Groups, Organisations and individuals</a:t>
            </a:r>
            <a:endParaRPr lang="en-US" sz="3200" dirty="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71853" y="3782032"/>
            <a:ext cx="11096979" cy="2623314"/>
          </a:xfrm>
        </p:spPr>
        <p:txBody>
          <a:bodyPr>
            <a:normAutofit/>
          </a:bodyPr>
          <a:lstStyle/>
          <a:p>
            <a:r>
              <a:rPr lang="en-US" sz="4000">
                <a:solidFill>
                  <a:srgbClr val="0070C0"/>
                </a:solidFill>
                <a:latin typeface="Impact"/>
                <a:cs typeface="Calibri"/>
              </a:rPr>
              <a:t>MARKET POSITION</a:t>
            </a:r>
            <a:endParaRPr lang="en-US" sz="4000" dirty="0">
              <a:solidFill>
                <a:srgbClr val="0070C0"/>
              </a:solidFill>
              <a:latin typeface="Impact"/>
              <a:cs typeface="Calibri"/>
            </a:endParaRPr>
          </a:p>
          <a:p>
            <a:r>
              <a:rPr lang="en-US" sz="3200" dirty="0">
                <a:solidFill>
                  <a:srgbClr val="000000"/>
                </a:solidFill>
                <a:latin typeface="Impact"/>
                <a:cs typeface="Calibri"/>
              </a:rPr>
              <a:t>Establishing the image and identity of our brand and product according to</a:t>
            </a:r>
            <a:r>
              <a:rPr lang="en-US" sz="3200">
                <a:latin typeface="Impact"/>
              </a:rPr>
              <a:t> the needs of customers</a:t>
            </a:r>
            <a:endParaRPr lang="en-US" sz="3200">
              <a:latin typeface="Impact"/>
              <a:cs typeface="Calibri"/>
            </a:endParaRPr>
          </a:p>
          <a:p>
            <a:endParaRPr lang="en-US" sz="4000" dirty="0">
              <a:latin typeface="Impact"/>
              <a:cs typeface="Calibri"/>
            </a:endParaRPr>
          </a:p>
          <a:p>
            <a:endParaRPr lang="en-US" sz="3200" dirty="0">
              <a:latin typeface="Impact"/>
              <a:cs typeface="Calibri"/>
            </a:endParaRPr>
          </a:p>
          <a:p>
            <a:endParaRPr lang="en-US" dirty="0">
              <a:cs typeface="Calibri"/>
            </a:endParaRPr>
          </a:p>
        </p:txBody>
      </p:sp>
    </p:spTree>
    <p:extLst>
      <p:ext uri="{BB962C8B-B14F-4D97-AF65-F5344CB8AC3E}">
        <p14:creationId xmlns:p14="http://schemas.microsoft.com/office/powerpoint/2010/main" val="189989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815" y="864752"/>
            <a:ext cx="9727367" cy="1893331"/>
          </a:xfrm>
        </p:spPr>
        <p:txBody>
          <a:bodyPr>
            <a:normAutofit fontScale="90000"/>
          </a:bodyPr>
          <a:lstStyle/>
          <a:p>
            <a:pPr>
              <a:spcBef>
                <a:spcPts val="1000"/>
              </a:spcBef>
            </a:pPr>
            <a:br>
              <a:rPr lang="en-US" sz="4000" dirty="0">
                <a:latin typeface="Impact"/>
              </a:rPr>
            </a:br>
            <a:br>
              <a:rPr lang="en-US" sz="4000" dirty="0">
                <a:latin typeface="Impact"/>
              </a:rPr>
            </a:br>
            <a:br>
              <a:rPr lang="en-US" sz="4000" dirty="0">
                <a:latin typeface="Impact"/>
              </a:rPr>
            </a:br>
            <a:br>
              <a:rPr lang="en-US" sz="4000" dirty="0">
                <a:latin typeface="Impact"/>
              </a:rPr>
            </a:br>
            <a:br>
              <a:rPr lang="en-US" sz="4000" dirty="0">
                <a:latin typeface="Impact"/>
              </a:rPr>
            </a:br>
            <a:r>
              <a:rPr lang="en-US" sz="4400">
                <a:solidFill>
                  <a:schemeClr val="accent1"/>
                </a:solidFill>
                <a:latin typeface="Impact"/>
              </a:rPr>
              <a:t>MARKET SEGMENTS OF HAPPY JOURNEY</a:t>
            </a: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10683053" cy="3090231"/>
          </a:xfrm>
        </p:spPr>
        <p:txBody>
          <a:bodyPr/>
          <a:lstStyle/>
          <a:p>
            <a:endParaRPr lang="en-US">
              <a:cs typeface="Calibri"/>
            </a:endParaRPr>
          </a:p>
          <a:p>
            <a:endParaRPr lang="en-US">
              <a:cs typeface="Calibri"/>
            </a:endParaRPr>
          </a:p>
          <a:p>
            <a:endParaRPr lang="en-US">
              <a:cs typeface="Calibri"/>
            </a:endParaRP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3"/>
          <a:stretch>
            <a:fillRect/>
          </a:stretch>
        </p:blipFill>
        <p:spPr>
          <a:xfrm>
            <a:off x="599769" y="1857992"/>
            <a:ext cx="8686799" cy="4682117"/>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325563"/>
          </a:xfrm>
        </p:spPr>
        <p:txBody>
          <a:bodyPr vert="horz" lIns="91440" tIns="45720" rIns="91440" bIns="45720" rtlCol="0" anchor="ctr">
            <a:normAutofit/>
          </a:bodyPr>
          <a:lstStyle/>
          <a:p>
            <a:pPr algn="l"/>
            <a:r>
              <a:rPr lang="en-US" sz="4400" kern="1200" dirty="0">
                <a:latin typeface="+mj-lt"/>
                <a:ea typeface="+mj-ea"/>
                <a:cs typeface="+mj-cs"/>
              </a:rPr>
              <a:t>     </a:t>
            </a:r>
            <a:r>
              <a:rPr lang="en-US" sz="4000" kern="1200">
                <a:latin typeface="Impact"/>
              </a:rPr>
              <a:t> PRICING </a:t>
            </a:r>
            <a:r>
              <a:rPr lang="en-US" sz="4000">
                <a:latin typeface="Impact"/>
                <a:cs typeface="Calibri Light"/>
              </a:rPr>
              <a:t>STRATEGIES</a:t>
            </a:r>
            <a:br>
              <a:rPr lang="en-US" sz="4000" kern="1200" dirty="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dirty="0">
              <a:latin typeface="Impact"/>
              <a:cs typeface="Calibri"/>
            </a:endParaRPr>
          </a:p>
          <a:p>
            <a:pPr algn="l"/>
            <a:r>
              <a:rPr lang="en-US" sz="2400" dirty="0">
                <a:solidFill>
                  <a:srgbClr val="00B0F0"/>
                </a:solidFill>
                <a:latin typeface="Impact"/>
              </a:rPr>
              <a:t>COST LEADERSHIP</a:t>
            </a:r>
            <a:endParaRPr lang="en-US" sz="2400" dirty="0">
              <a:solidFill>
                <a:srgbClr val="00B0F0"/>
              </a:solidFill>
              <a:latin typeface="Impact"/>
              <a:cs typeface="Calibri"/>
            </a:endParaRPr>
          </a:p>
          <a:p>
            <a:pPr marL="400050" indent="-285750" algn="l">
              <a:buFont typeface="Wingdings" panose="020B0604020202020204" pitchFamily="34" charset="0"/>
              <a:buChar char="q"/>
            </a:pPr>
            <a:r>
              <a:rPr lang="en-US" dirty="0">
                <a:latin typeface="Impact"/>
              </a:rPr>
              <a:t>Highly effective in gaining market share as well as drawing the customers' attention</a:t>
            </a:r>
            <a:endParaRPr lang="en-US" dirty="0">
              <a:latin typeface="Impact"/>
              <a:cs typeface="Calibri"/>
            </a:endParaRPr>
          </a:p>
          <a:p>
            <a:pPr marL="400050" indent="-285750" algn="l">
              <a:buFont typeface="Wingdings" panose="020B0604020202020204" pitchFamily="34" charset="0"/>
              <a:buChar char="q"/>
            </a:pPr>
            <a:r>
              <a:rPr lang="en-US" dirty="0">
                <a:latin typeface="Impact"/>
              </a:rPr>
              <a:t>Achieve through economics of scale, technological change like online bookings and payment</a:t>
            </a:r>
            <a:endParaRPr lang="en-US" dirty="0">
              <a:latin typeface="Impact"/>
              <a:cs typeface="Calibri"/>
            </a:endParaRPr>
          </a:p>
          <a:p>
            <a:pPr algn="l"/>
            <a:r>
              <a:rPr lang="en-US" sz="2400" dirty="0">
                <a:solidFill>
                  <a:srgbClr val="00B0F0"/>
                </a:solidFill>
                <a:latin typeface="Impact"/>
              </a:rPr>
              <a:t>PENETRATION</a:t>
            </a:r>
            <a:endParaRPr lang="en-US" sz="2400" dirty="0">
              <a:solidFill>
                <a:srgbClr val="00B0F0"/>
              </a:solidFill>
              <a:latin typeface="Impact"/>
              <a:cs typeface="Calibri"/>
            </a:endParaRPr>
          </a:p>
          <a:p>
            <a:pPr marL="342900" indent="-285750" algn="l">
              <a:buFont typeface="Wingdings" panose="020B0604020202020204" pitchFamily="34" charset="0"/>
              <a:buChar char="q"/>
            </a:pPr>
            <a:r>
              <a:rPr lang="en-US" dirty="0">
                <a:latin typeface="Impact"/>
              </a:rPr>
              <a:t>Enter the market for the first time, Lower the price</a:t>
            </a:r>
            <a:endParaRPr lang="en-US" dirty="0">
              <a:latin typeface="Impact"/>
              <a:cs typeface="Calibri"/>
            </a:endParaRPr>
          </a:p>
          <a:p>
            <a:pPr marL="342900" indent="-285750" algn="l">
              <a:buFont typeface="Wingdings" panose="020B0604020202020204" pitchFamily="34" charset="0"/>
              <a:buChar char="q"/>
            </a:pPr>
            <a:r>
              <a:rPr lang="en-US" dirty="0">
                <a:latin typeface="Impact"/>
              </a:rPr>
              <a:t>Expansion strategy</a:t>
            </a:r>
            <a:endParaRPr lang="en-US" dirty="0">
              <a:latin typeface="Impact"/>
              <a:cs typeface="Calibri"/>
            </a:endParaRPr>
          </a:p>
          <a:p>
            <a:pPr algn="l"/>
            <a:r>
              <a:rPr lang="en-US" sz="2400" dirty="0">
                <a:solidFill>
                  <a:srgbClr val="00B0F0"/>
                </a:solidFill>
                <a:latin typeface="Impact"/>
              </a:rPr>
              <a:t>PREMIUM PRICE</a:t>
            </a:r>
            <a:r>
              <a:rPr lang="en-US" sz="2400" dirty="0">
                <a:solidFill>
                  <a:srgbClr val="00B0F0"/>
                </a:solidFill>
                <a:latin typeface="Impact"/>
                <a:cs typeface="Calibri"/>
              </a:rPr>
              <a:t> ( Exclusive Tourism Experience )</a:t>
            </a:r>
          </a:p>
          <a:p>
            <a:pPr marL="342900" indent="-285750" algn="l">
              <a:buFont typeface="Wingdings" panose="020B0604020202020204" pitchFamily="34" charset="0"/>
              <a:buChar char="q"/>
            </a:pPr>
            <a:r>
              <a:rPr lang="en-US" dirty="0">
                <a:latin typeface="Impact"/>
              </a:rPr>
              <a:t>Status reason, Impress others, Save time, feel special and niche interest</a:t>
            </a:r>
            <a:endParaRPr lang="en-US" dirty="0">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dirty="0">
                <a:latin typeface="Impact"/>
              </a:rPr>
              <a:t>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endParaRPr lang="en-US" sz="2400" dirty="0">
              <a:solidFill>
                <a:srgbClr val="00B0F0"/>
              </a:solidFill>
              <a:latin typeface="Impact"/>
              <a:cs typeface="Calibri"/>
            </a:endParaRPr>
          </a:p>
          <a:p>
            <a:r>
              <a:rPr lang="en-US" dirty="0">
                <a:latin typeface="Impact"/>
                <a:cs typeface="Calibri"/>
              </a:rPr>
              <a:t>Introducing 2 destination in Bangladesh, which is full of enjoyment, adventure and 4000 </a:t>
            </a:r>
            <a:r>
              <a:rPr lang="en-US">
                <a:latin typeface="Impact"/>
                <a:cs typeface="Calibri"/>
              </a:rPr>
              <a:t>years of cultural and historical treasure also recognised as a UNESCO world heritage</a:t>
            </a:r>
          </a:p>
          <a:p>
            <a:r>
              <a:rPr lang="en-US" sz="2800">
                <a:solidFill>
                  <a:srgbClr val="00B0F0"/>
                </a:solidFill>
                <a:latin typeface="Impact"/>
                <a:cs typeface="Calibri"/>
              </a:rPr>
              <a:t>PRICE</a:t>
            </a:r>
            <a:endParaRPr lang="en-US" sz="2800" dirty="0">
              <a:solidFill>
                <a:srgbClr val="00B0F0"/>
              </a:solidFill>
              <a:latin typeface="Impact"/>
              <a:cs typeface="Calibri"/>
            </a:endParaRPr>
          </a:p>
          <a:p>
            <a:r>
              <a:rPr lang="en-US">
                <a:latin typeface="Impact"/>
                <a:cs typeface="Calibri"/>
              </a:rPr>
              <a:t>In return we will  give our customers wonderful memories and a peace of mind</a:t>
            </a:r>
            <a:endParaRPr lang="en-US" dirty="0">
              <a:latin typeface="Impact"/>
              <a:cs typeface="Calibri"/>
            </a:endParaRPr>
          </a:p>
          <a:p>
            <a:r>
              <a:rPr lang="en-US" sz="2400">
                <a:solidFill>
                  <a:srgbClr val="00B0F0"/>
                </a:solidFill>
                <a:latin typeface="Impact"/>
                <a:cs typeface="Calibri"/>
              </a:rPr>
              <a:t>PROMOTION</a:t>
            </a:r>
            <a:endParaRPr lang="en-US" sz="2400" dirty="0">
              <a:solidFill>
                <a:srgbClr val="00B0F0"/>
              </a:solidFill>
              <a:latin typeface="Impact"/>
              <a:cs typeface="Calibri"/>
            </a:endParaRPr>
          </a:p>
          <a:p>
            <a:r>
              <a:rPr lang="en-US" dirty="0">
                <a:latin typeface="Impact"/>
                <a:cs typeface="Calibri"/>
              </a:rPr>
              <a:t>Practice a 30 second commercial, organise a promotional night, create monthly e- mail news letter, add variety to social media post, setup a booth at a local trade show, shopping mall and city centre, start referral program fair, give aways, leaflets, exchange business </a:t>
            </a:r>
            <a:r>
              <a:rPr lang="en-US">
                <a:latin typeface="Impact"/>
                <a:cs typeface="Calibri"/>
              </a:rPr>
              <a:t>card, advertise locally and online</a:t>
            </a:r>
          </a:p>
          <a:p>
            <a:endParaRPr lang="en-US" dirty="0">
              <a:latin typeface="Impact"/>
              <a:cs typeface="Calibri"/>
            </a:endParaRPr>
          </a:p>
          <a:p>
            <a:endParaRPr lang="en-US" dirty="0">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B0F0"/>
                </a:solidFill>
                <a:latin typeface="Impact"/>
                <a:cs typeface="Calibri"/>
              </a:rPr>
              <a:t>PEOPLE</a:t>
            </a:r>
          </a:p>
          <a:p>
            <a:r>
              <a:rPr lang="en-US" dirty="0">
                <a:latin typeface="Impact"/>
                <a:cs typeface="Calibri"/>
              </a:rPr>
              <a:t>An experienced team in customer services and we listen carefully to our customer's wishes</a:t>
            </a:r>
          </a:p>
          <a:p>
            <a:r>
              <a:rPr lang="en-US" sz="2400" dirty="0">
                <a:solidFill>
                  <a:srgbClr val="00B0F0"/>
                </a:solidFill>
                <a:latin typeface="Impact"/>
                <a:cs typeface="Calibri"/>
              </a:rPr>
              <a:t>PROCESS</a:t>
            </a:r>
          </a:p>
          <a:p>
            <a:r>
              <a:rPr lang="en-US" dirty="0">
                <a:latin typeface="Impact"/>
                <a:cs typeface="Calibri"/>
              </a:rPr>
              <a:t>To attract families and groups, increase market share and establish a BRAND NAME in exchange of price for product</a:t>
            </a:r>
          </a:p>
          <a:p>
            <a:r>
              <a:rPr lang="en-US" sz="2400" dirty="0">
                <a:solidFill>
                  <a:srgbClr val="00B0F0"/>
                </a:solidFill>
                <a:latin typeface="Impact"/>
                <a:cs typeface="Calibri"/>
              </a:rPr>
              <a:t>PHYSICAL  EVIDENCE</a:t>
            </a:r>
          </a:p>
          <a:p>
            <a:r>
              <a:rPr lang="en-US" dirty="0">
                <a:latin typeface="Impact"/>
                <a:cs typeface="Calibri"/>
              </a:rPr>
              <a:t>Our services and product make it tangible and measurable to our clients also helps in the positioning of our brand name in the market</a:t>
            </a:r>
            <a:endParaRPr lang="en-US" dirty="0">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latin typeface="Impact"/>
                <a:cs typeface="Arial"/>
              </a:rPr>
              <a:t>Create a WEBSITE online</a:t>
            </a:r>
          </a:p>
          <a:p>
            <a:r>
              <a:rPr lang="en-US" sz="3600" dirty="0">
                <a:solidFill>
                  <a:srgbClr val="00B0F0"/>
                </a:solidFill>
                <a:latin typeface="Impact"/>
                <a:cs typeface="Arial"/>
              </a:rPr>
              <a:t>www.happyjourney.bd.uk</a:t>
            </a:r>
          </a:p>
          <a:p>
            <a:endParaRPr lang="en-US" sz="2400" dirty="0">
              <a:solidFill>
                <a:srgbClr val="00B0F0"/>
              </a:solidFill>
              <a:latin typeface="Impact"/>
              <a:cs typeface="Arial"/>
            </a:endParaRPr>
          </a:p>
          <a:p>
            <a:r>
              <a:rPr lang="en-US" sz="2400" dirty="0">
                <a:latin typeface="Impact"/>
                <a:cs typeface="Arial"/>
              </a:rPr>
              <a:t>Advertise locally in newspaper, radio, television and online such as Google, Youtube, Facebook, Twitter and other social media</a:t>
            </a:r>
          </a:p>
          <a:p>
            <a:r>
              <a:rPr lang="en-US" sz="2400" dirty="0">
                <a:latin typeface="Impact"/>
                <a:cs typeface="Arial"/>
              </a:rPr>
              <a:t>Open a booth at a tourism fair or organise a promotional night</a:t>
            </a:r>
          </a:p>
          <a:p>
            <a:r>
              <a:rPr lang="en-US" sz="2400" dirty="0">
                <a:latin typeface="Impact"/>
                <a:cs typeface="Arial"/>
              </a:rPr>
              <a:t>Sponsor quiz competitions, social events and charity organizations</a:t>
            </a:r>
          </a:p>
          <a:p>
            <a:r>
              <a:rPr lang="en-US" sz="2400" dirty="0">
                <a:latin typeface="Impact"/>
                <a:cs typeface="Arial"/>
              </a:rPr>
              <a:t>Distribute leaflets and exchange visiting cards</a:t>
            </a:r>
          </a:p>
          <a:p>
            <a:endParaRPr lang="en-US" sz="2400" dirty="0">
              <a:solidFill>
                <a:srgbClr val="00B0F0"/>
              </a:solidFill>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563505" y="685800"/>
            <a:ext cx="10678047" cy="1845075"/>
          </a:xfrm>
        </p:spPr>
        <p:txBody>
          <a:bodyPr/>
          <a:lstStyle/>
          <a:p>
            <a:br>
              <a:rPr lang="en-US" sz="4000" dirty="0">
                <a:latin typeface="Impact"/>
              </a:rPr>
            </a:br>
            <a:r>
              <a:rPr lang="en-US" sz="4000">
                <a:latin typeface="Impact"/>
              </a:rPr>
              <a:t>MARKETING ACTIVITES </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483810"/>
            <a:ext cx="10683053" cy="2896129"/>
          </a:xfrm>
        </p:spPr>
        <p:txBody>
          <a:bodyPr>
            <a:normAutofit fontScale="92500" lnSpcReduction="10000"/>
          </a:bodyPr>
          <a:lstStyle/>
          <a:p>
            <a:r>
              <a:rPr lang="en-US" sz="2400" b="1" dirty="0">
                <a:solidFill>
                  <a:srgbClr val="00B0F0"/>
                </a:solidFill>
                <a:latin typeface="Arial"/>
                <a:cs typeface="Arial"/>
              </a:rPr>
              <a:t>WHY PEOPLE WILL TRAVEL</a:t>
            </a:r>
            <a:br>
              <a:rPr lang="en-US" sz="2400" b="1" dirty="0">
                <a:solidFill>
                  <a:srgbClr val="00B0F0"/>
                </a:solidFill>
                <a:latin typeface="Arial"/>
                <a:cs typeface="Arial"/>
              </a:rPr>
            </a:br>
            <a:r>
              <a:rPr lang="en-US" sz="2400" b="1" dirty="0">
                <a:solidFill>
                  <a:srgbClr val="00B0F0"/>
                </a:solidFill>
                <a:latin typeface="Arial"/>
                <a:cs typeface="Arial"/>
              </a:rPr>
              <a:t> WITH US ?</a:t>
            </a:r>
          </a:p>
          <a:p>
            <a:endParaRPr lang="en-US" sz="2400" b="1" dirty="0">
              <a:solidFill>
                <a:srgbClr val="00B0F0"/>
              </a:solidFill>
              <a:latin typeface="Arial"/>
              <a:cs typeface="Arial"/>
            </a:endParaRPr>
          </a:p>
          <a:p>
            <a:pPr marL="342900" indent="-342900" algn="l">
              <a:buFont typeface="Wingdings" panose="020B0604020202020204" pitchFamily="34" charset="0"/>
              <a:buChar char="q"/>
            </a:pPr>
            <a:r>
              <a:rPr lang="en-US" dirty="0">
                <a:latin typeface="Arial"/>
                <a:cs typeface="Arial"/>
              </a:rPr>
              <a:t>WE LISTEN CAREFULLY TO OUR CUSTOMERS TO  MAKE THEIR  DREAMS TRUE</a:t>
            </a:r>
          </a:p>
          <a:p>
            <a:pPr marL="342900" indent="-342900" algn="l">
              <a:buFont typeface="Wingdings" panose="020B0604020202020204" pitchFamily="34" charset="0"/>
              <a:buChar char="q"/>
            </a:pPr>
            <a:r>
              <a:rPr lang="en-US" dirty="0">
                <a:latin typeface="Arial"/>
                <a:cs typeface="Arial"/>
              </a:rPr>
              <a:t> WE KNOW THE DESTINATION AND WE HAVE THE BEST TEAM TO GUIDE </a:t>
            </a:r>
          </a:p>
          <a:p>
            <a:pPr marL="342900" indent="-342900" algn="l">
              <a:buFont typeface="Wingdings" panose="020B0604020202020204" pitchFamily="34" charset="0"/>
              <a:buChar char="q"/>
            </a:pPr>
            <a:r>
              <a:rPr lang="en-US" dirty="0">
                <a:latin typeface="Arial"/>
                <a:cs typeface="Arial"/>
              </a:rPr>
              <a:t>WE WILL GIVE OUR CUSTOMERS THE BEST  EXPERIENCE EVER HAD</a:t>
            </a:r>
          </a:p>
          <a:p>
            <a:pPr marL="342900" indent="-342900" algn="l">
              <a:buFont typeface="Wingdings" panose="020B0604020202020204" pitchFamily="34" charset="0"/>
              <a:buChar char="q"/>
            </a:pPr>
            <a:r>
              <a:rPr lang="en-US" dirty="0">
                <a:latin typeface="Arial"/>
                <a:cs typeface="Arial"/>
              </a:rPr>
              <a:t> WE ASSURE A SECURE PAYMENT TRANSACTION ONLINE AND BUYING WITH US AT THE DESK</a:t>
            </a:r>
          </a:p>
          <a:p>
            <a:pPr marL="342900" indent="-342900" algn="l">
              <a:buFont typeface="Wingdings" panose="020B0604020202020204" pitchFamily="34" charset="0"/>
              <a:buChar char="q"/>
            </a:pPr>
            <a:r>
              <a:rPr lang="en-US" dirty="0">
                <a:latin typeface="Arial"/>
                <a:cs typeface="Arial"/>
              </a:rPr>
              <a:t> WE CARE ABOUT THE HEALTH AND SAFETY OF OUR CUSTOMERS</a:t>
            </a:r>
          </a:p>
        </p:txBody>
      </p:sp>
    </p:spTree>
    <p:extLst>
      <p:ext uri="{BB962C8B-B14F-4D97-AF65-F5344CB8AC3E}">
        <p14:creationId xmlns:p14="http://schemas.microsoft.com/office/powerpoint/2010/main" val="1006366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dirty="0">
                <a:latin typeface="Impact"/>
              </a:rPr>
              <a:t>  CONCLUSION</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dirty="0">
              <a:solidFill>
                <a:srgbClr val="000000"/>
              </a:solidFill>
              <a:latin typeface="Impact"/>
            </a:endParaRPr>
          </a:p>
          <a:p>
            <a:endParaRPr lang="en-US" sz="2400" dirty="0">
              <a:latin typeface="Impact"/>
            </a:endParaRPr>
          </a:p>
          <a:p>
            <a:endParaRPr lang="en-US" sz="2400" dirty="0">
              <a:latin typeface="Impact"/>
            </a:endParaRPr>
          </a:p>
          <a:p>
            <a:endParaRPr lang="en-US" sz="2400" dirty="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SWOT</a:t>
            </a:r>
            <a:br>
              <a:rPr lang="en-US" sz="4000" dirty="0">
                <a:latin typeface="Impact"/>
              </a:rPr>
            </a:b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4268395"/>
          </a:xfrm>
        </p:spPr>
        <p:txBody>
          <a:bodyPr/>
          <a:lstStyle/>
          <a:p>
            <a:r>
              <a:rPr lang="en-US" sz="2400" dirty="0">
                <a:solidFill>
                  <a:srgbClr val="000000"/>
                </a:solidFill>
                <a:latin typeface="Impact"/>
              </a:rPr>
              <a:t>STRENGTH:  OUR OWN FINANCE, EXPERIENCED EMPLOYEES AND OUR KNOWLEDGE ABOUT BANGLADESH</a:t>
            </a:r>
          </a:p>
          <a:p>
            <a:r>
              <a:rPr lang="en-US" sz="2400" dirty="0">
                <a:latin typeface="Impact"/>
              </a:rPr>
              <a:t>WEAKNESS: IT KNOWLEDGE</a:t>
            </a:r>
          </a:p>
          <a:p>
            <a:r>
              <a:rPr lang="en-US" sz="2400" dirty="0">
                <a:latin typeface="Impact"/>
              </a:rPr>
              <a:t>OPPORTUNITY: THERE ARE NO COMPETITOR IN THE MARKET</a:t>
            </a:r>
          </a:p>
          <a:p>
            <a:r>
              <a:rPr lang="en-US" sz="2400" dirty="0">
                <a:latin typeface="Impact"/>
              </a:rPr>
              <a:t>THREATS: BREXIT, POLITICAL UNSTABILITY IN BANGLADESH</a:t>
            </a:r>
          </a:p>
        </p:txBody>
      </p:sp>
    </p:spTree>
    <p:extLst>
      <p:ext uri="{BB962C8B-B14F-4D97-AF65-F5344CB8AC3E}">
        <p14:creationId xmlns:p14="http://schemas.microsoft.com/office/powerpoint/2010/main" val="1521909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dirty="0">
                <a:latin typeface="Impact"/>
              </a:rPr>
              <a:t>SAMRT OBJECTIVES OF </a:t>
            </a:r>
            <a:br>
              <a:rPr lang="en-US" sz="4000" dirty="0">
                <a:latin typeface="Impact"/>
              </a:rPr>
            </a:br>
            <a:r>
              <a:rPr lang="en-US" sz="4000" dirty="0">
                <a:solidFill>
                  <a:srgbClr val="00B0F0"/>
                </a:solidFill>
                <a:latin typeface="Impact"/>
              </a:rPr>
              <a:t>HAPPY JOURNEY</a:t>
            </a:r>
            <a:br>
              <a:rPr lang="en-US" sz="4000" dirty="0">
                <a:solidFill>
                  <a:srgbClr val="00B0F0"/>
                </a:solidFill>
                <a:latin typeface="Impact"/>
              </a:rPr>
            </a:br>
            <a:br>
              <a:rPr lang="en-US" sz="4000" dirty="0">
                <a:solidFill>
                  <a:srgbClr val="00B0F0"/>
                </a:solidFill>
                <a:latin typeface="Impact"/>
              </a:rPr>
            </a:br>
            <a:endParaRPr lang="en-US" sz="4000" dirty="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4000" dirty="0">
              <a:solidFill>
                <a:srgbClr val="00B0F0"/>
              </a:solidFill>
              <a:latin typeface="Impact"/>
            </a:endParaRPr>
          </a:p>
          <a:p>
            <a:r>
              <a:rPr lang="en-US" sz="3200" dirty="0">
                <a:solidFill>
                  <a:srgbClr val="00B0F0"/>
                </a:solidFill>
                <a:latin typeface="Impact"/>
                <a:cs typeface="Calibri"/>
              </a:rPr>
              <a:t>   S M A R T</a:t>
            </a:r>
          </a:p>
          <a:p>
            <a:r>
              <a:rPr lang="en-US" sz="2400" dirty="0">
                <a:latin typeface="Impact"/>
              </a:rPr>
              <a:t>SPECIFIC: WE WANT TO LAUNCH OUR ONLIE TOUR BUSINESS </a:t>
            </a:r>
          </a:p>
          <a:p>
            <a:r>
              <a:rPr lang="en-US" sz="2400" dirty="0">
                <a:latin typeface="Impact"/>
              </a:rPr>
              <a:t>MEASURABLE: WE HAVE CREATED A GENTT CHART TO TRACK WORK PROGRESS</a:t>
            </a:r>
          </a:p>
          <a:p>
            <a:r>
              <a:rPr lang="en-US" sz="2400" dirty="0">
                <a:latin typeface="Impact"/>
              </a:rPr>
              <a:t>ACHIEVEABLE: TO CAPTURE THE MAXIMUM MARKET SHARE WITH IN 3 YEARS</a:t>
            </a:r>
          </a:p>
          <a:p>
            <a:r>
              <a:rPr lang="en-US" sz="2400" dirty="0">
                <a:latin typeface="Impact"/>
              </a:rPr>
              <a:t>REALISTIC: WE WILL FOLLOW OUR MARKETING STRATEGIES TO BE SUCCESSFUL</a:t>
            </a:r>
            <a:endParaRPr lang="en-US" sz="2400">
              <a:latin typeface="Impact"/>
            </a:endParaRPr>
          </a:p>
          <a:p>
            <a:r>
              <a:rPr lang="en-US" sz="2400" dirty="0">
                <a:latin typeface="Impact"/>
              </a:rPr>
              <a:t>TIME SPECIFIC: WE AIM TO LAUNCH OUR BUSINESS BY 20TH NOVEMBER 2018</a:t>
            </a: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181047"/>
          </a:xfrm>
        </p:spPr>
        <p:txBody>
          <a:bodyPr/>
          <a:lstStyle/>
          <a:p>
            <a:r>
              <a:rPr lang="en-US" sz="4000" dirty="0">
                <a:latin typeface="Impact"/>
              </a:rPr>
              <a:t>GANTT CHART</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786E94A8-BC24-49A2-80C6-B3C8AC12EAC8}"/>
              </a:ext>
            </a:extLst>
          </p:cNvPr>
          <p:cNvPicPr>
            <a:picLocks noChangeAspect="1"/>
          </p:cNvPicPr>
          <p:nvPr/>
        </p:nvPicPr>
        <p:blipFill>
          <a:blip r:embed="rId3"/>
          <a:stretch>
            <a:fillRect/>
          </a:stretch>
        </p:blipFill>
        <p:spPr>
          <a:xfrm>
            <a:off x="685801" y="1794866"/>
            <a:ext cx="10374084" cy="4520125"/>
          </a:xfrm>
          <a:prstGeom prst="rect">
            <a:avLst/>
          </a:prstGeom>
        </p:spPr>
      </p:pic>
    </p:spTree>
    <p:extLst>
      <p:ext uri="{BB962C8B-B14F-4D97-AF65-F5344CB8AC3E}">
        <p14:creationId xmlns:p14="http://schemas.microsoft.com/office/powerpoint/2010/main" val="2853608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dirty="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dirty="0">
                <a:latin typeface="Impact"/>
              </a:rPr>
              <a:t>ON BEHALF OF </a:t>
            </a:r>
          </a:p>
          <a:p>
            <a:r>
              <a:rPr lang="en-US" sz="4000" dirty="0">
                <a:latin typeface="Impact"/>
              </a:rPr>
              <a:t>HAPPY JUORNEY LTD</a:t>
            </a:r>
          </a:p>
        </p:txBody>
      </p:sp>
    </p:spTree>
    <p:extLst>
      <p:ext uri="{BB962C8B-B14F-4D97-AF65-F5344CB8AC3E}">
        <p14:creationId xmlns:p14="http://schemas.microsoft.com/office/powerpoint/2010/main" val="40998304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HAPPY JOURNEY</vt:lpstr>
      <vt:lpstr>PowerPoint Presentation</vt:lpstr>
      <vt:lpstr>HAPPY JOURNEY  IS A LIMITED COMPANY  THE DIRECTORS </vt:lpstr>
      <vt:lpstr>ABOUT US</vt:lpstr>
      <vt:lpstr>             ABOUT US</vt:lpstr>
      <vt:lpstr>HAPPY JOURNEY</vt:lpstr>
      <vt:lpstr>OUR MISSION </vt:lpstr>
      <vt:lpstr>                 AIMS   SELL PACKAGE HOLIDAY ONLINE AND LOCALLY AT AN AFFORDABLE PRICE TO THE  POTENTIAL CUSTOMERS</vt:lpstr>
      <vt:lpstr>OUR DESTINATIONS</vt:lpstr>
      <vt:lpstr>       COX'S BAZAR</vt:lpstr>
      <vt:lpstr> SUNDARBAN </vt:lpstr>
      <vt:lpstr>                  Choose your destination and fly with us....</vt:lpstr>
      <vt:lpstr>                                                                                                                                                                  YOU CAN FIND US ONLINE                                                                                                                                     FOLLOW US VIA TWITTER , FACEBOOK AND INSTAGRAM                  WE LOCATED IN SWANSEA CITY CENTRE </vt:lpstr>
      <vt:lpstr>HUMAN RESOURSES</vt:lpstr>
      <vt:lpstr>ABDUL MOMIN DIRECTOR OF HUMAN RESOURCE </vt:lpstr>
      <vt:lpstr>HR GUIDE FOR HAPPY JOURNEY</vt:lpstr>
      <vt:lpstr>OPERATIONAL RESOURCES</vt:lpstr>
      <vt:lpstr>ABUL KASHEM DIRECTOR OF OPERATION</vt:lpstr>
      <vt:lpstr>             </vt:lpstr>
      <vt:lpstr> </vt:lpstr>
      <vt:lpstr>                  DIRECTOR OF FINANCE                                      AMIN SHAH</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MARKETING DIRECTOR                                     TARIQUL ISLAM</vt:lpstr>
      <vt:lpstr>                     MARKETING ACTIVITIES</vt:lpstr>
      <vt:lpstr>     PRODUCTS AND PRICE       EXPLORE COX'S BAZZAR 7nights £1450  THE TREASURE OF SUNDARBAN 7nights £1650   ( all inclusive  such as flights, transportation, 4* hotel and standard accommodation and meal )     </vt:lpstr>
      <vt:lpstr>               TARGET MARKET                      Locally and Online across the UK such as Families, Groups, Organisations and individuals</vt:lpstr>
      <vt:lpstr>     MARKET SEGMENTS OF HAPPY JOURNEY      </vt:lpstr>
      <vt:lpstr>      PRICING STRATEGIES </vt:lpstr>
      <vt:lpstr>  7 P'S </vt:lpstr>
      <vt:lpstr>  7 P'S</vt:lpstr>
      <vt:lpstr>    METHODS OF MARKETING</vt:lpstr>
      <vt:lpstr> MARKETING ACTIVITES  </vt:lpstr>
      <vt:lpstr>  CONCLUSION </vt:lpstr>
      <vt:lpstr>SWOT </vt:lpstr>
      <vt:lpstr>SAMRT OBJECTIVES OF  HAPPY JOURNEY  </vt:lpstr>
      <vt:lpstr>GANTT CHART</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2165</cp:revision>
  <dcterms:created xsi:type="dcterms:W3CDTF">2014-09-12T02:11:01Z</dcterms:created>
  <dcterms:modified xsi:type="dcterms:W3CDTF">2018-11-05T15:34:34Z</dcterms:modified>
</cp:coreProperties>
</file>