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6" r:id="rId2"/>
    <p:sldId id="260" r:id="rId3"/>
    <p:sldId id="261" r:id="rId4"/>
    <p:sldId id="263" r:id="rId5"/>
    <p:sldId id="264" r:id="rId6"/>
    <p:sldId id="266" r:id="rId7"/>
    <p:sldId id="267" r:id="rId8"/>
    <p:sldId id="274" r:id="rId9"/>
    <p:sldId id="275" r:id="rId10"/>
    <p:sldId id="277" r:id="rId11"/>
    <p:sldId id="278" r:id="rId12"/>
    <p:sldId id="279" r:id="rId13"/>
    <p:sldId id="280" r:id="rId14"/>
    <p:sldId id="292" r:id="rId15"/>
    <p:sldId id="293" r:id="rId16"/>
    <p:sldId id="294" r:id="rId17"/>
    <p:sldId id="295" r:id="rId18"/>
    <p:sldId id="296" r:id="rId19"/>
    <p:sldId id="297" r:id="rId2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A4BC2-E334-4627-BC3D-7D0FD047F8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20692F-A3F9-44BF-BB9B-23EB3E0D5D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22BCF-52BE-44D4-A6F3-2B8C7E3C1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BFD17-495D-406C-A12E-903AEFDF7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21933-44B3-4BDB-A7F4-04926C412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356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03794-90BD-46CD-BB6A-16BD96725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F0C80-4FCD-454C-A8A5-7F5DC042A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FA6B49-E784-4E80-A8D4-1D85E7E1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697498-160B-41F5-B6D6-F14887ADC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C6A6C6-D219-4A21-A273-65A2B3BEC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57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F7254-E850-4E24-B220-472824B55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42C84D-5B3E-4018-8A6F-35EBB88D25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21BDA-3403-4263-A652-E31EBD26B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77B85-15CF-47AF-9ED3-D264A06E0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8AE77-396F-4B71-86E0-6EC80109E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287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2FF58-A920-4177-9932-BB565063A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6E7A8-065D-485E-97B2-BF48600069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ACC48-D076-4CD4-9DDC-46C2988FFC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68970-EE15-43FA-9D3B-E25592390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C3BB51-41B4-49C6-AF84-582EC5B75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A0032C-3A7D-47E4-90BA-70582CB74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465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57B18-8440-457A-A0B9-EB83882D3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0CEEB-FE83-4F55-95A6-240EB7162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7D4088-5B5D-4905-8E85-1B754B3F22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663155-80C9-4724-A57C-10BA27F7DF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7C4644-C6B1-4833-BE77-BEE1B05B44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1BF2B-D3A5-44F2-AF31-2328D6C05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057BF0-1523-4E5A-BDA9-12CA2CD59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595D52-D867-46BA-AB03-9EC3B24CD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069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079CB-9C88-4CB9-8CF7-74458EFF9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C2A6FB-8C43-4DE4-8F77-68B4CBED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6379C1-91FE-4E78-AC79-32594D04C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4569E2-47F8-4661-9696-7A79A2267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5669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89669B-E862-4433-AD43-5AA7F6259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85606D-EFFB-40A5-A8A5-AEBA91E16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D41B7-328A-4163-8587-D2CAD2CE3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131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81005-CD1F-4DCE-9A32-41A4B4CA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8C1BB-5FEB-4CE3-858E-B9B6B0247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420A6E-C6D2-4509-9198-75DC8AE1D2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07746B-FBB1-4000-BB21-02D4F57CB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A354D-E755-4F01-ADC9-6BAD4E52D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E5EBAD-8DB1-4779-B031-5C6C4E090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207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87F59-938D-4657-8CA5-852CDA202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4B527B-B8E3-4945-9710-8B353156C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66CAC2-FFF9-4085-9B72-DF060114BE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03FD33-3393-4BA8-AFF1-A33AEB7EE9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6A6B4E-6E8E-4D54-B019-074BB78FC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C81B6-E71E-4D39-A44F-FB4EC22A8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872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C7D2C-212F-4EBA-943D-CC899B332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049EF4-FA9F-46FC-ACE9-1B5297377E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7BC9D-0524-470B-8CC3-45A85373F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4CA7A-80E8-434F-BAA6-F32906CF3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16F37-0972-415C-A535-810E2B4FF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362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00CF2A-D593-45EF-97FB-02C5171917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105727-762F-4475-9EFD-AF84631CBB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25D71-CAA4-43A1-A687-05CD324DF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DB2394-4DEB-4C87-B6E6-4ADCD93F6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DFDEE-D01E-46EB-9DE1-3BEA265D9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320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973895-11B7-48AA-95A6-3FF1FC8A8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E7562-66F8-4EC9-AECD-E188CC97EA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C2272-3DC8-4CFD-85D6-854CC6706F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9/27/2021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97071-1F55-46E0-9DCC-4D1BEDA1CD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A31EB-7DC1-46CB-98FE-85CF457F6A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38100">
              <a:lnSpc>
                <a:spcPts val="2065"/>
              </a:lnSpc>
            </a:pPr>
            <a:fld id="{81D60167-4931-47E6-BA6A-407CBD079E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37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98728" y="3615054"/>
            <a:ext cx="4204335" cy="1391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Times New Roman"/>
                <a:cs typeface="Times New Roman"/>
              </a:rPr>
              <a:t>Introduction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Databases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075"/>
              </a:spcBef>
            </a:pPr>
            <a:r>
              <a:rPr sz="3200" spc="-60" dirty="0">
                <a:latin typeface="Times New Roman"/>
                <a:cs typeface="Times New Roman"/>
              </a:rPr>
              <a:t>Week </a:t>
            </a:r>
            <a:r>
              <a:rPr sz="3200" dirty="0">
                <a:latin typeface="Times New Roman"/>
                <a:cs typeface="Times New Roman"/>
              </a:rPr>
              <a:t>1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8194" y="3429761"/>
            <a:ext cx="7973695" cy="0"/>
          </a:xfrm>
          <a:custGeom>
            <a:avLst/>
            <a:gdLst/>
            <a:ahLst/>
            <a:cxnLst/>
            <a:rect l="l" t="t" r="r" b="b"/>
            <a:pathLst>
              <a:path w="7973695">
                <a:moveTo>
                  <a:pt x="0" y="0"/>
                </a:moveTo>
                <a:lnTo>
                  <a:pt x="7973567" y="0"/>
                </a:lnTo>
              </a:path>
            </a:pathLst>
          </a:custGeom>
          <a:ln w="50292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457200"/>
            <a:ext cx="812292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65" dirty="0">
                <a:latin typeface="Times New Roman"/>
                <a:cs typeface="Times New Roman"/>
              </a:rPr>
              <a:t>E</a:t>
            </a:r>
            <a:r>
              <a:rPr sz="4800" b="0" spc="-160" dirty="0">
                <a:latin typeface="Times New Roman"/>
                <a:cs typeface="Times New Roman"/>
              </a:rPr>
              <a:t>x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mpl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r>
              <a:rPr sz="4800" b="0" spc="-260" dirty="0">
                <a:latin typeface="Times New Roman"/>
                <a:cs typeface="Times New Roman"/>
              </a:rPr>
              <a:t> </a:t>
            </a:r>
            <a:r>
              <a:rPr sz="4800" b="0" spc="-160" dirty="0">
                <a:latin typeface="Times New Roman"/>
                <a:cs typeface="Times New Roman"/>
              </a:rPr>
              <a:t>o</a:t>
            </a:r>
            <a:r>
              <a:rPr sz="4800" b="0" dirty="0">
                <a:latin typeface="Times New Roman"/>
                <a:cs typeface="Times New Roman"/>
              </a:rPr>
              <a:t>f</a:t>
            </a:r>
            <a:r>
              <a:rPr sz="4800" b="0" spc="-305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D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t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b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dirty="0">
                <a:latin typeface="Times New Roman"/>
                <a:cs typeface="Times New Roman"/>
              </a:rPr>
              <a:t>e</a:t>
            </a:r>
            <a:r>
              <a:rPr sz="4800" b="0" spc="-310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ppli</a:t>
            </a:r>
            <a:r>
              <a:rPr sz="4800" b="0" spc="-150" dirty="0">
                <a:latin typeface="Times New Roman"/>
                <a:cs typeface="Times New Roman"/>
              </a:rPr>
              <a:t>ca</a:t>
            </a:r>
            <a:r>
              <a:rPr sz="4800" b="0" spc="-160" dirty="0">
                <a:latin typeface="Times New Roman"/>
                <a:cs typeface="Times New Roman"/>
              </a:rPr>
              <a:t>ti</a:t>
            </a:r>
            <a:r>
              <a:rPr sz="4800" b="0" spc="-145" dirty="0">
                <a:latin typeface="Times New Roman"/>
                <a:cs typeface="Times New Roman"/>
              </a:rPr>
              <a:t>o</a:t>
            </a:r>
            <a:r>
              <a:rPr sz="4800" b="0" spc="-160" dirty="0">
                <a:latin typeface="Times New Roman"/>
                <a:cs typeface="Times New Roman"/>
              </a:rPr>
              <a:t>n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endParaRPr sz="48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20700" y="1601165"/>
            <a:ext cx="6651625" cy="3587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indent="-457834">
              <a:lnSpc>
                <a:spcPts val="3650"/>
              </a:lnSpc>
              <a:spcBef>
                <a:spcPts val="105"/>
              </a:spcBef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Times New Roman"/>
                <a:cs typeface="Times New Roman"/>
              </a:rPr>
              <a:t>Purchases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from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supermarket</a:t>
            </a:r>
            <a:endParaRPr sz="3200">
              <a:latin typeface="Times New Roman"/>
              <a:cs typeface="Times New Roman"/>
            </a:endParaRPr>
          </a:p>
          <a:p>
            <a:pPr marL="469900" indent="-457834">
              <a:lnSpc>
                <a:spcPts val="3454"/>
              </a:lnSpc>
              <a:buChar char="•"/>
              <a:tabLst>
                <a:tab pos="469900" algn="l"/>
                <a:tab pos="470534" algn="l"/>
              </a:tabLst>
            </a:pPr>
            <a:r>
              <a:rPr sz="3200" dirty="0">
                <a:latin typeface="Times New Roman"/>
                <a:cs typeface="Times New Roman"/>
              </a:rPr>
              <a:t>Purchases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using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your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credit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card</a:t>
            </a:r>
            <a:endParaRPr sz="3200">
              <a:latin typeface="Times New Roman"/>
              <a:cs typeface="Times New Roman"/>
            </a:endParaRPr>
          </a:p>
          <a:p>
            <a:pPr marL="469900" indent="-457834">
              <a:lnSpc>
                <a:spcPts val="3454"/>
              </a:lnSpc>
              <a:buChar char="•"/>
              <a:tabLst>
                <a:tab pos="469900" algn="l"/>
                <a:tab pos="470534" algn="l"/>
              </a:tabLst>
            </a:pPr>
            <a:r>
              <a:rPr sz="3200" dirty="0">
                <a:latin typeface="Times New Roman"/>
                <a:cs typeface="Times New Roman"/>
              </a:rPr>
              <a:t>Booking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holiday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travel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agents</a:t>
            </a:r>
            <a:endParaRPr sz="3200">
              <a:latin typeface="Times New Roman"/>
              <a:cs typeface="Times New Roman"/>
            </a:endParaRPr>
          </a:p>
          <a:p>
            <a:pPr marL="469900" indent="-457834">
              <a:lnSpc>
                <a:spcPts val="3454"/>
              </a:lnSpc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Times New Roman"/>
                <a:cs typeface="Times New Roman"/>
              </a:rPr>
              <a:t>Using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local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library</a:t>
            </a:r>
            <a:endParaRPr sz="3200">
              <a:latin typeface="Times New Roman"/>
              <a:cs typeface="Times New Roman"/>
            </a:endParaRPr>
          </a:p>
          <a:p>
            <a:pPr marL="469900" indent="-457834">
              <a:lnSpc>
                <a:spcPts val="3454"/>
              </a:lnSpc>
              <a:buChar char="•"/>
              <a:tabLst>
                <a:tab pos="469900" algn="l"/>
                <a:tab pos="470534" algn="l"/>
              </a:tabLst>
            </a:pPr>
            <a:r>
              <a:rPr sz="3200" spc="-40" dirty="0">
                <a:latin typeface="Times New Roman"/>
                <a:cs typeface="Times New Roman"/>
              </a:rPr>
              <a:t>Taking </a:t>
            </a:r>
            <a:r>
              <a:rPr sz="3200" dirty="0">
                <a:latin typeface="Times New Roman"/>
                <a:cs typeface="Times New Roman"/>
              </a:rPr>
              <a:t>out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insurance</a:t>
            </a:r>
            <a:endParaRPr sz="3200">
              <a:latin typeface="Times New Roman"/>
              <a:cs typeface="Times New Roman"/>
            </a:endParaRPr>
          </a:p>
          <a:p>
            <a:pPr marL="469900" indent="-457834">
              <a:lnSpc>
                <a:spcPts val="3454"/>
              </a:lnSpc>
              <a:buChar char="•"/>
              <a:tabLst>
                <a:tab pos="469900" algn="l"/>
                <a:tab pos="470534" algn="l"/>
              </a:tabLst>
            </a:pPr>
            <a:r>
              <a:rPr sz="3200" dirty="0">
                <a:latin typeface="Times New Roman"/>
                <a:cs typeface="Times New Roman"/>
              </a:rPr>
              <a:t>Renting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video</a:t>
            </a:r>
            <a:endParaRPr sz="3200">
              <a:latin typeface="Times New Roman"/>
              <a:cs typeface="Times New Roman"/>
            </a:endParaRPr>
          </a:p>
          <a:p>
            <a:pPr marL="469900" indent="-457834">
              <a:lnSpc>
                <a:spcPts val="3454"/>
              </a:lnSpc>
              <a:buChar char="•"/>
              <a:tabLst>
                <a:tab pos="469900" algn="l"/>
                <a:tab pos="470534" algn="l"/>
              </a:tabLst>
            </a:pPr>
            <a:r>
              <a:rPr sz="3200" spc="-5" dirty="0">
                <a:latin typeface="Times New Roman"/>
                <a:cs typeface="Times New Roman"/>
              </a:rPr>
              <a:t>Using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Internet</a:t>
            </a:r>
            <a:endParaRPr sz="3200">
              <a:latin typeface="Times New Roman"/>
              <a:cs typeface="Times New Roman"/>
            </a:endParaRPr>
          </a:p>
          <a:p>
            <a:pPr marL="469900" indent="-457834">
              <a:lnSpc>
                <a:spcPts val="3650"/>
              </a:lnSpc>
              <a:buChar char="•"/>
              <a:tabLst>
                <a:tab pos="469900" algn="l"/>
                <a:tab pos="470534" algn="l"/>
              </a:tabLst>
            </a:pPr>
            <a:r>
              <a:rPr sz="3200" dirty="0">
                <a:latin typeface="Times New Roman"/>
                <a:cs typeface="Times New Roman"/>
              </a:rPr>
              <a:t>Studying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university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393954"/>
            <a:ext cx="452247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65" dirty="0">
                <a:latin typeface="Times New Roman"/>
                <a:cs typeface="Times New Roman"/>
              </a:rPr>
              <a:t>F</a:t>
            </a:r>
            <a:r>
              <a:rPr sz="4800" b="0" spc="-160" dirty="0">
                <a:latin typeface="Times New Roman"/>
                <a:cs typeface="Times New Roman"/>
              </a:rPr>
              <a:t>il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spc="-160" dirty="0">
                <a:latin typeface="Times New Roman"/>
                <a:cs typeface="Times New Roman"/>
              </a:rPr>
              <a:t>-</a:t>
            </a:r>
            <a:r>
              <a:rPr sz="4800" b="0" spc="-155" dirty="0">
                <a:latin typeface="Times New Roman"/>
                <a:cs typeface="Times New Roman"/>
              </a:rPr>
              <a:t>B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dirty="0">
                <a:latin typeface="Times New Roman"/>
                <a:cs typeface="Times New Roman"/>
              </a:rPr>
              <a:t>d</a:t>
            </a:r>
            <a:r>
              <a:rPr sz="4800" b="0" spc="-265" dirty="0">
                <a:latin typeface="Times New Roman"/>
                <a:cs typeface="Times New Roman"/>
              </a:rPr>
              <a:t> </a:t>
            </a:r>
            <a:r>
              <a:rPr sz="4800" b="0" spc="-165" dirty="0">
                <a:latin typeface="Times New Roman"/>
                <a:cs typeface="Times New Roman"/>
              </a:rPr>
              <a:t>S</a:t>
            </a:r>
            <a:r>
              <a:rPr sz="4800" b="0" spc="-160" dirty="0">
                <a:latin typeface="Times New Roman"/>
                <a:cs typeface="Times New Roman"/>
              </a:rPr>
              <a:t>y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spc="-160" dirty="0">
                <a:latin typeface="Times New Roman"/>
                <a:cs typeface="Times New Roman"/>
              </a:rPr>
              <a:t>t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spc="-160" dirty="0">
                <a:latin typeface="Times New Roman"/>
                <a:cs typeface="Times New Roman"/>
              </a:rPr>
              <a:t>m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2747772"/>
            <a:ext cx="278892" cy="28498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96646" y="1600200"/>
            <a:ext cx="7837805" cy="195961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 indent="284480">
              <a:lnSpc>
                <a:spcPts val="3460"/>
              </a:lnSpc>
              <a:spcBef>
                <a:spcPts val="535"/>
              </a:spcBef>
            </a:pPr>
            <a:r>
              <a:rPr sz="3200" dirty="0">
                <a:latin typeface="Times New Roman"/>
                <a:cs typeface="Times New Roman"/>
              </a:rPr>
              <a:t>Collection of application programs that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perform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services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for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 end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users (e.g.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reports).</a:t>
            </a:r>
          </a:p>
          <a:p>
            <a:pPr marL="12700" marR="457834" indent="284480">
              <a:lnSpc>
                <a:spcPts val="3460"/>
              </a:lnSpc>
              <a:spcBef>
                <a:spcPts val="1005"/>
              </a:spcBef>
            </a:pPr>
            <a:r>
              <a:rPr sz="3200" dirty="0">
                <a:latin typeface="Times New Roman"/>
                <a:cs typeface="Times New Roman"/>
              </a:rPr>
              <a:t>Each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program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defines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manages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its own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462281"/>
            <a:ext cx="821499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65" dirty="0">
                <a:latin typeface="Times New Roman"/>
                <a:cs typeface="Times New Roman"/>
              </a:rPr>
              <a:t>L</a:t>
            </a:r>
            <a:r>
              <a:rPr sz="4800" b="0" spc="-160" dirty="0">
                <a:latin typeface="Times New Roman"/>
                <a:cs typeface="Times New Roman"/>
              </a:rPr>
              <a:t>imit</a:t>
            </a:r>
            <a:r>
              <a:rPr sz="4800" b="0" spc="-140" dirty="0">
                <a:latin typeface="Times New Roman"/>
                <a:cs typeface="Times New Roman"/>
              </a:rPr>
              <a:t>a</a:t>
            </a:r>
            <a:r>
              <a:rPr sz="4800" b="0" spc="-145" dirty="0">
                <a:latin typeface="Times New Roman"/>
                <a:cs typeface="Times New Roman"/>
              </a:rPr>
              <a:t>t</a:t>
            </a:r>
            <a:r>
              <a:rPr sz="4800" b="0" spc="-160" dirty="0">
                <a:latin typeface="Times New Roman"/>
                <a:cs typeface="Times New Roman"/>
              </a:rPr>
              <a:t>i</a:t>
            </a:r>
            <a:r>
              <a:rPr sz="4800" b="0" spc="-145" dirty="0">
                <a:latin typeface="Times New Roman"/>
                <a:cs typeface="Times New Roman"/>
              </a:rPr>
              <a:t>o</a:t>
            </a:r>
            <a:r>
              <a:rPr sz="4800" b="0" spc="-160" dirty="0">
                <a:latin typeface="Times New Roman"/>
                <a:cs typeface="Times New Roman"/>
              </a:rPr>
              <a:t>n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r>
              <a:rPr sz="4800" b="0" spc="-254" dirty="0">
                <a:latin typeface="Times New Roman"/>
                <a:cs typeface="Times New Roman"/>
              </a:rPr>
              <a:t> </a:t>
            </a:r>
            <a:r>
              <a:rPr sz="4800" b="0" spc="-160" dirty="0">
                <a:latin typeface="Times New Roman"/>
                <a:cs typeface="Times New Roman"/>
              </a:rPr>
              <a:t>o</a:t>
            </a:r>
            <a:r>
              <a:rPr sz="4800" b="0" dirty="0">
                <a:latin typeface="Times New Roman"/>
                <a:cs typeface="Times New Roman"/>
              </a:rPr>
              <a:t>f</a:t>
            </a:r>
            <a:r>
              <a:rPr sz="4800" b="0" spc="-295" dirty="0">
                <a:latin typeface="Times New Roman"/>
                <a:cs typeface="Times New Roman"/>
              </a:rPr>
              <a:t> </a:t>
            </a:r>
            <a:r>
              <a:rPr sz="4800" b="0" spc="-165" dirty="0">
                <a:latin typeface="Times New Roman"/>
                <a:cs typeface="Times New Roman"/>
              </a:rPr>
              <a:t>F</a:t>
            </a:r>
            <a:r>
              <a:rPr sz="4800" b="0" spc="-160" dirty="0">
                <a:latin typeface="Times New Roman"/>
                <a:cs typeface="Times New Roman"/>
              </a:rPr>
              <a:t>il</a:t>
            </a:r>
            <a:r>
              <a:rPr sz="4800" b="0" spc="-135" dirty="0">
                <a:latin typeface="Times New Roman"/>
                <a:cs typeface="Times New Roman"/>
              </a:rPr>
              <a:t>e</a:t>
            </a:r>
            <a:r>
              <a:rPr sz="4800" b="0" spc="-160" dirty="0">
                <a:latin typeface="Times New Roman"/>
                <a:cs typeface="Times New Roman"/>
              </a:rPr>
              <a:t>-</a:t>
            </a:r>
            <a:r>
              <a:rPr sz="4800" b="0" spc="-155" dirty="0">
                <a:latin typeface="Times New Roman"/>
                <a:cs typeface="Times New Roman"/>
              </a:rPr>
              <a:t>B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dirty="0">
                <a:latin typeface="Times New Roman"/>
                <a:cs typeface="Times New Roman"/>
              </a:rPr>
              <a:t>d</a:t>
            </a:r>
            <a:r>
              <a:rPr sz="4800" b="0" spc="-280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ppro</a:t>
            </a:r>
            <a:r>
              <a:rPr sz="4800" b="0" spc="-150" dirty="0">
                <a:latin typeface="Times New Roman"/>
                <a:cs typeface="Times New Roman"/>
              </a:rPr>
              <a:t>ac</a:t>
            </a:r>
            <a:r>
              <a:rPr sz="4800" b="0" dirty="0">
                <a:latin typeface="Times New Roman"/>
                <a:cs typeface="Times New Roman"/>
              </a:rPr>
              <a:t>h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2167127"/>
            <a:ext cx="228600" cy="23164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2523744"/>
            <a:ext cx="228600" cy="23164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3634740"/>
            <a:ext cx="278892" cy="28498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4059935"/>
            <a:ext cx="228600" cy="23164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4416552"/>
            <a:ext cx="228600" cy="23164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911352" y="1600200"/>
            <a:ext cx="7313930" cy="34791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690"/>
              </a:lnSpc>
              <a:spcBef>
                <a:spcPts val="105"/>
              </a:spcBef>
            </a:pPr>
            <a:r>
              <a:rPr sz="3200" dirty="0">
                <a:latin typeface="Times New Roman"/>
                <a:cs typeface="Times New Roman"/>
              </a:rPr>
              <a:t>Separation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and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isolation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</a:t>
            </a:r>
          </a:p>
          <a:p>
            <a:pPr marL="337185">
              <a:lnSpc>
                <a:spcPts val="2815"/>
              </a:lnSpc>
            </a:pPr>
            <a:r>
              <a:rPr sz="2600" dirty="0">
                <a:latin typeface="Times New Roman"/>
                <a:cs typeface="Times New Roman"/>
              </a:rPr>
              <a:t>Each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program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maintains</a:t>
            </a:r>
            <a:r>
              <a:rPr sz="2600" dirty="0">
                <a:latin typeface="Times New Roman"/>
                <a:cs typeface="Times New Roman"/>
              </a:rPr>
              <a:t> its own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set</a:t>
            </a:r>
            <a:r>
              <a:rPr sz="2600" dirty="0">
                <a:latin typeface="Times New Roman"/>
                <a:cs typeface="Times New Roman"/>
              </a:rPr>
              <a:t> of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data.</a:t>
            </a:r>
          </a:p>
          <a:p>
            <a:pPr marL="105410" marR="5080" indent="231140">
              <a:lnSpc>
                <a:spcPts val="2810"/>
              </a:lnSpc>
              <a:spcBef>
                <a:spcPts val="195"/>
              </a:spcBef>
            </a:pPr>
            <a:r>
              <a:rPr sz="2600" spc="-5" dirty="0">
                <a:latin typeface="Times New Roman"/>
                <a:cs typeface="Times New Roman"/>
              </a:rPr>
              <a:t>Users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5" dirty="0">
                <a:latin typeface="Times New Roman"/>
                <a:cs typeface="Times New Roman"/>
              </a:rPr>
              <a:t>one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program</a:t>
            </a:r>
            <a:r>
              <a:rPr sz="2600" spc="-45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may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be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unaware</a:t>
            </a:r>
            <a:r>
              <a:rPr sz="2600" spc="-6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 potentially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useful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data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held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by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other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programs.</a:t>
            </a:r>
            <a:endParaRPr sz="2600" dirty="0">
              <a:latin typeface="Times New Roman"/>
              <a:cs typeface="Times New Roman"/>
            </a:endParaRPr>
          </a:p>
          <a:p>
            <a:pPr marL="12700">
              <a:lnSpc>
                <a:spcPts val="3690"/>
              </a:lnSpc>
              <a:spcBef>
                <a:spcPts val="2585"/>
              </a:spcBef>
            </a:pPr>
            <a:r>
              <a:rPr sz="3200" dirty="0">
                <a:latin typeface="Times New Roman"/>
                <a:cs typeface="Times New Roman"/>
              </a:rPr>
              <a:t>Duplication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</a:t>
            </a:r>
          </a:p>
          <a:p>
            <a:pPr marL="337185">
              <a:lnSpc>
                <a:spcPts val="2815"/>
              </a:lnSpc>
            </a:pPr>
            <a:r>
              <a:rPr sz="2600" spc="-5" dirty="0">
                <a:latin typeface="Times New Roman"/>
                <a:cs typeface="Times New Roman"/>
              </a:rPr>
              <a:t>Same</a:t>
            </a:r>
            <a:r>
              <a:rPr sz="260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data</a:t>
            </a:r>
            <a:r>
              <a:rPr sz="260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is</a:t>
            </a:r>
            <a:r>
              <a:rPr sz="2600" dirty="0">
                <a:latin typeface="Times New Roman"/>
                <a:cs typeface="Times New Roman"/>
              </a:rPr>
              <a:t> held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by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different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programs.</a:t>
            </a:r>
            <a:endParaRPr sz="2600" dirty="0">
              <a:latin typeface="Times New Roman"/>
              <a:cs typeface="Times New Roman"/>
            </a:endParaRPr>
          </a:p>
          <a:p>
            <a:pPr marL="105410" marR="72390" indent="231140">
              <a:lnSpc>
                <a:spcPts val="2810"/>
              </a:lnSpc>
              <a:spcBef>
                <a:spcPts val="200"/>
              </a:spcBef>
            </a:pPr>
            <a:r>
              <a:rPr sz="2600" spc="-40" dirty="0">
                <a:latin typeface="Times New Roman"/>
                <a:cs typeface="Times New Roman"/>
              </a:rPr>
              <a:t>Wasted </a:t>
            </a:r>
            <a:r>
              <a:rPr sz="2600" spc="-5" dirty="0">
                <a:latin typeface="Times New Roman"/>
                <a:cs typeface="Times New Roman"/>
              </a:rPr>
              <a:t>space </a:t>
            </a:r>
            <a:r>
              <a:rPr sz="2600" dirty="0">
                <a:latin typeface="Times New Roman"/>
                <a:cs typeface="Times New Roman"/>
              </a:rPr>
              <a:t>and potentially </a:t>
            </a:r>
            <a:r>
              <a:rPr sz="2600" spc="-10" dirty="0">
                <a:latin typeface="Times New Roman"/>
                <a:cs typeface="Times New Roman"/>
              </a:rPr>
              <a:t>different </a:t>
            </a:r>
            <a:r>
              <a:rPr sz="2600" dirty="0">
                <a:latin typeface="Times New Roman"/>
                <a:cs typeface="Times New Roman"/>
              </a:rPr>
              <a:t>values and/or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different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formats</a:t>
            </a:r>
            <a:r>
              <a:rPr sz="2600" dirty="0">
                <a:latin typeface="Times New Roman"/>
                <a:cs typeface="Times New Roman"/>
              </a:rPr>
              <a:t> for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 </a:t>
            </a:r>
            <a:r>
              <a:rPr sz="2600" spc="-10" dirty="0">
                <a:latin typeface="Times New Roman"/>
                <a:cs typeface="Times New Roman"/>
              </a:rPr>
              <a:t>same</a:t>
            </a:r>
            <a:r>
              <a:rPr sz="260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item.</a:t>
            </a:r>
            <a:endParaRPr sz="26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564450"/>
            <a:ext cx="821499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65" dirty="0">
                <a:latin typeface="Times New Roman"/>
                <a:cs typeface="Times New Roman"/>
              </a:rPr>
              <a:t>L</a:t>
            </a:r>
            <a:r>
              <a:rPr sz="4800" b="0" spc="-160" dirty="0">
                <a:latin typeface="Times New Roman"/>
                <a:cs typeface="Times New Roman"/>
              </a:rPr>
              <a:t>imit</a:t>
            </a:r>
            <a:r>
              <a:rPr sz="4800" b="0" spc="-140" dirty="0">
                <a:latin typeface="Times New Roman"/>
                <a:cs typeface="Times New Roman"/>
              </a:rPr>
              <a:t>a</a:t>
            </a:r>
            <a:r>
              <a:rPr sz="4800" b="0" spc="-145" dirty="0">
                <a:latin typeface="Times New Roman"/>
                <a:cs typeface="Times New Roman"/>
              </a:rPr>
              <a:t>t</a:t>
            </a:r>
            <a:r>
              <a:rPr sz="4800" b="0" spc="-160" dirty="0">
                <a:latin typeface="Times New Roman"/>
                <a:cs typeface="Times New Roman"/>
              </a:rPr>
              <a:t>i</a:t>
            </a:r>
            <a:r>
              <a:rPr sz="4800" b="0" spc="-145" dirty="0">
                <a:latin typeface="Times New Roman"/>
                <a:cs typeface="Times New Roman"/>
              </a:rPr>
              <a:t>o</a:t>
            </a:r>
            <a:r>
              <a:rPr sz="4800" b="0" spc="-160" dirty="0">
                <a:latin typeface="Times New Roman"/>
                <a:cs typeface="Times New Roman"/>
              </a:rPr>
              <a:t>n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r>
              <a:rPr sz="4800" b="0" spc="-254" dirty="0">
                <a:latin typeface="Times New Roman"/>
                <a:cs typeface="Times New Roman"/>
              </a:rPr>
              <a:t> </a:t>
            </a:r>
            <a:r>
              <a:rPr sz="4800" b="0" spc="-160" dirty="0">
                <a:latin typeface="Times New Roman"/>
                <a:cs typeface="Times New Roman"/>
              </a:rPr>
              <a:t>o</a:t>
            </a:r>
            <a:r>
              <a:rPr sz="4800" b="0" dirty="0">
                <a:latin typeface="Times New Roman"/>
                <a:cs typeface="Times New Roman"/>
              </a:rPr>
              <a:t>f</a:t>
            </a:r>
            <a:r>
              <a:rPr sz="4800" b="0" spc="-295" dirty="0">
                <a:latin typeface="Times New Roman"/>
                <a:cs typeface="Times New Roman"/>
              </a:rPr>
              <a:t> </a:t>
            </a:r>
            <a:r>
              <a:rPr sz="4800" b="0" spc="-165" dirty="0">
                <a:latin typeface="Times New Roman"/>
                <a:cs typeface="Times New Roman"/>
              </a:rPr>
              <a:t>F</a:t>
            </a:r>
            <a:r>
              <a:rPr sz="4800" b="0" spc="-160" dirty="0">
                <a:latin typeface="Times New Roman"/>
                <a:cs typeface="Times New Roman"/>
              </a:rPr>
              <a:t>il</a:t>
            </a:r>
            <a:r>
              <a:rPr sz="4800" b="0" spc="-135" dirty="0">
                <a:latin typeface="Times New Roman"/>
                <a:cs typeface="Times New Roman"/>
              </a:rPr>
              <a:t>e</a:t>
            </a:r>
            <a:r>
              <a:rPr sz="4800" b="0" spc="-160" dirty="0">
                <a:latin typeface="Times New Roman"/>
                <a:cs typeface="Times New Roman"/>
              </a:rPr>
              <a:t>-</a:t>
            </a:r>
            <a:r>
              <a:rPr sz="4800" b="0" spc="-155" dirty="0">
                <a:latin typeface="Times New Roman"/>
                <a:cs typeface="Times New Roman"/>
              </a:rPr>
              <a:t>B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dirty="0">
                <a:latin typeface="Times New Roman"/>
                <a:cs typeface="Times New Roman"/>
              </a:rPr>
              <a:t>d</a:t>
            </a:r>
            <a:r>
              <a:rPr sz="4800" b="0" spc="-280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ppro</a:t>
            </a:r>
            <a:r>
              <a:rPr sz="4800" b="0" spc="-150" dirty="0">
                <a:latin typeface="Times New Roman"/>
                <a:cs typeface="Times New Roman"/>
              </a:rPr>
              <a:t>ac</a:t>
            </a:r>
            <a:r>
              <a:rPr sz="4800" b="0" dirty="0">
                <a:latin typeface="Times New Roman"/>
                <a:cs typeface="Times New Roman"/>
              </a:rPr>
              <a:t>h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1769364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7552" y="2156460"/>
            <a:ext cx="240791" cy="24841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2714244"/>
            <a:ext cx="278892" cy="2849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7552" y="3101339"/>
            <a:ext cx="240791" cy="248412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888492" y="1676400"/>
            <a:ext cx="8394700" cy="275780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7815">
              <a:lnSpc>
                <a:spcPts val="3504"/>
              </a:lnSpc>
              <a:spcBef>
                <a:spcPts val="105"/>
              </a:spcBef>
            </a:pPr>
            <a:r>
              <a:rPr sz="3200" spc="-5" dirty="0">
                <a:latin typeface="Times New Roman"/>
                <a:cs typeface="Times New Roman"/>
              </a:rPr>
              <a:t>Data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dependence</a:t>
            </a:r>
          </a:p>
          <a:p>
            <a:pPr marL="638810">
              <a:lnSpc>
                <a:spcPts val="3030"/>
              </a:lnSpc>
            </a:pPr>
            <a:r>
              <a:rPr sz="2800" spc="-5" dirty="0">
                <a:latin typeface="Times New Roman"/>
                <a:cs typeface="Times New Roman"/>
              </a:rPr>
              <a:t>File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structure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defined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in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program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code.</a:t>
            </a:r>
            <a:endParaRPr sz="2800" dirty="0">
              <a:latin typeface="Times New Roman"/>
              <a:cs typeface="Times New Roman"/>
            </a:endParaRPr>
          </a:p>
          <a:p>
            <a:pPr marL="297815">
              <a:lnSpc>
                <a:spcPts val="3504"/>
              </a:lnSpc>
              <a:spcBef>
                <a:spcPts val="910"/>
              </a:spcBef>
            </a:pPr>
            <a:r>
              <a:rPr sz="3200" dirty="0">
                <a:latin typeface="Times New Roman"/>
                <a:cs typeface="Times New Roman"/>
              </a:rPr>
              <a:t>Incompatible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file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formats</a:t>
            </a:r>
          </a:p>
          <a:p>
            <a:pPr marL="638810">
              <a:lnSpc>
                <a:spcPts val="2690"/>
              </a:lnSpc>
            </a:pPr>
            <a:r>
              <a:rPr sz="2800" spc="-5" dirty="0">
                <a:latin typeface="Times New Roman"/>
                <a:cs typeface="Times New Roman"/>
              </a:rPr>
              <a:t>Programs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are written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in </a:t>
            </a:r>
            <a:r>
              <a:rPr sz="2800" spc="-10" dirty="0">
                <a:latin typeface="Times New Roman"/>
                <a:cs typeface="Times New Roman"/>
              </a:rPr>
              <a:t>different</a:t>
            </a:r>
            <a:r>
              <a:rPr sz="2800" spc="-5" dirty="0">
                <a:latin typeface="Times New Roman"/>
                <a:cs typeface="Times New Roman"/>
              </a:rPr>
              <a:t> languages,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and</a:t>
            </a:r>
            <a:endParaRPr sz="2800" dirty="0">
              <a:latin typeface="Times New Roman"/>
              <a:cs typeface="Times New Roman"/>
            </a:endParaRPr>
          </a:p>
          <a:p>
            <a:pPr marL="390525">
              <a:lnSpc>
                <a:spcPts val="3025"/>
              </a:lnSpc>
            </a:pPr>
            <a:r>
              <a:rPr sz="2800" spc="-5" dirty="0">
                <a:latin typeface="Times New Roman"/>
                <a:cs typeface="Times New Roman"/>
              </a:rPr>
              <a:t>so cannot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easily</a:t>
            </a:r>
            <a:r>
              <a:rPr sz="2800" spc="-10" dirty="0">
                <a:latin typeface="Times New Roman"/>
                <a:cs typeface="Times New Roman"/>
              </a:rPr>
              <a:t> access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each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other’s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files.</a:t>
            </a:r>
            <a:endParaRPr sz="2800" dirty="0">
              <a:latin typeface="Times New Roman"/>
              <a:cs typeface="Times New Roman"/>
            </a:endParaRPr>
          </a:p>
          <a:p>
            <a:pPr marL="12700" marR="386080" indent="285115">
              <a:lnSpc>
                <a:spcPts val="3070"/>
              </a:lnSpc>
              <a:spcBef>
                <a:spcPts val="1650"/>
              </a:spcBef>
            </a:pPr>
            <a:endParaRPr sz="28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487401"/>
            <a:ext cx="212407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55" dirty="0">
                <a:latin typeface="Times New Roman"/>
                <a:cs typeface="Times New Roman"/>
              </a:rPr>
              <a:t>D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t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b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dirty="0">
                <a:latin typeface="Times New Roman"/>
                <a:cs typeface="Times New Roman"/>
              </a:rPr>
              <a:t>e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693164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3253740"/>
            <a:ext cx="278892" cy="28498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4814315"/>
            <a:ext cx="278892" cy="28498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914400" y="1524000"/>
            <a:ext cx="7619365" cy="4416425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/>
          <a:p>
            <a:pPr marL="12700" marR="5080" indent="284480">
              <a:lnSpc>
                <a:spcPct val="80000"/>
              </a:lnSpc>
              <a:spcBef>
                <a:spcPts val="875"/>
              </a:spcBef>
            </a:pPr>
            <a:r>
              <a:rPr sz="3200" dirty="0">
                <a:latin typeface="Times New Roman"/>
                <a:cs typeface="Times New Roman"/>
              </a:rPr>
              <a:t>Shared collection of logically related data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(and a </a:t>
            </a:r>
            <a:r>
              <a:rPr sz="3200" spc="-5" dirty="0">
                <a:latin typeface="Times New Roman"/>
                <a:cs typeface="Times New Roman"/>
              </a:rPr>
              <a:t>description </a:t>
            </a:r>
            <a:r>
              <a:rPr sz="3200" dirty="0">
                <a:latin typeface="Times New Roman"/>
                <a:cs typeface="Times New Roman"/>
              </a:rPr>
              <a:t>of this data), designed to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meet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 information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needs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 an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organization.</a:t>
            </a:r>
            <a:endParaRPr sz="3200" dirty="0">
              <a:latin typeface="Times New Roman"/>
              <a:cs typeface="Times New Roman"/>
            </a:endParaRPr>
          </a:p>
          <a:p>
            <a:pPr marL="12700" marR="524510" indent="284480">
              <a:lnSpc>
                <a:spcPct val="80000"/>
              </a:lnSpc>
              <a:spcBef>
                <a:spcPts val="3070"/>
              </a:spcBef>
              <a:tabLst>
                <a:tab pos="2462530" algn="l"/>
              </a:tabLst>
            </a:pPr>
            <a:r>
              <a:rPr sz="3200" spc="-5" dirty="0">
                <a:latin typeface="Times New Roman"/>
                <a:cs typeface="Times New Roman"/>
              </a:rPr>
              <a:t>System </a:t>
            </a:r>
            <a:r>
              <a:rPr sz="3200" dirty="0">
                <a:latin typeface="Times New Roman"/>
                <a:cs typeface="Times New Roman"/>
              </a:rPr>
              <a:t>catalog (metadata) provides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description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	data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 enable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program–data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independence.</a:t>
            </a:r>
          </a:p>
          <a:p>
            <a:pPr marL="12700" marR="631190" indent="284480">
              <a:lnSpc>
                <a:spcPct val="80000"/>
              </a:lnSpc>
              <a:spcBef>
                <a:spcPts val="3070"/>
              </a:spcBef>
            </a:pPr>
            <a:r>
              <a:rPr sz="3200" dirty="0">
                <a:latin typeface="Times New Roman"/>
                <a:cs typeface="Times New Roman"/>
              </a:rPr>
              <a:t>Logically related data comprises entities,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attributes, </a:t>
            </a:r>
            <a:r>
              <a:rPr sz="3200" spc="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relationships of an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organization’s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information.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545901"/>
            <a:ext cx="8207375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b="0" spc="-145" dirty="0">
                <a:latin typeface="Times New Roman"/>
                <a:cs typeface="Times New Roman"/>
              </a:rPr>
              <a:t>D</a:t>
            </a:r>
            <a:r>
              <a:rPr b="0" spc="-150" dirty="0">
                <a:latin typeface="Times New Roman"/>
                <a:cs typeface="Times New Roman"/>
              </a:rPr>
              <a:t>a</a:t>
            </a:r>
            <a:r>
              <a:rPr b="0" spc="-155" dirty="0">
                <a:latin typeface="Times New Roman"/>
                <a:cs typeface="Times New Roman"/>
              </a:rPr>
              <a:t>t</a:t>
            </a:r>
            <a:r>
              <a:rPr b="0" spc="-150" dirty="0">
                <a:latin typeface="Times New Roman"/>
                <a:cs typeface="Times New Roman"/>
              </a:rPr>
              <a:t>a</a:t>
            </a:r>
            <a:r>
              <a:rPr b="0" spc="-155" dirty="0">
                <a:latin typeface="Times New Roman"/>
                <a:cs typeface="Times New Roman"/>
              </a:rPr>
              <a:t>b</a:t>
            </a:r>
            <a:r>
              <a:rPr b="0" spc="-150" dirty="0">
                <a:latin typeface="Times New Roman"/>
                <a:cs typeface="Times New Roman"/>
              </a:rPr>
              <a:t>a</a:t>
            </a:r>
            <a:r>
              <a:rPr b="0" spc="-155" dirty="0">
                <a:latin typeface="Times New Roman"/>
                <a:cs typeface="Times New Roman"/>
              </a:rPr>
              <a:t>s</a:t>
            </a:r>
            <a:r>
              <a:rPr b="0" spc="-5" dirty="0">
                <a:latin typeface="Times New Roman"/>
                <a:cs typeface="Times New Roman"/>
              </a:rPr>
              <a:t>e</a:t>
            </a:r>
            <a:r>
              <a:rPr b="0" spc="-310" dirty="0">
                <a:latin typeface="Times New Roman"/>
                <a:cs typeface="Times New Roman"/>
              </a:rPr>
              <a:t> </a:t>
            </a:r>
            <a:r>
              <a:rPr b="0" spc="-155" dirty="0">
                <a:latin typeface="Times New Roman"/>
                <a:cs typeface="Times New Roman"/>
              </a:rPr>
              <a:t>M</a:t>
            </a:r>
            <a:r>
              <a:rPr b="0" spc="-150" dirty="0">
                <a:latin typeface="Times New Roman"/>
                <a:cs typeface="Times New Roman"/>
              </a:rPr>
              <a:t>a</a:t>
            </a:r>
            <a:r>
              <a:rPr b="0" spc="-155" dirty="0">
                <a:latin typeface="Times New Roman"/>
                <a:cs typeface="Times New Roman"/>
              </a:rPr>
              <a:t>n</a:t>
            </a:r>
            <a:r>
              <a:rPr b="0" spc="-150" dirty="0">
                <a:latin typeface="Times New Roman"/>
                <a:cs typeface="Times New Roman"/>
              </a:rPr>
              <a:t>a</a:t>
            </a:r>
            <a:r>
              <a:rPr b="0" spc="-155" dirty="0">
                <a:latin typeface="Times New Roman"/>
                <a:cs typeface="Times New Roman"/>
              </a:rPr>
              <a:t>g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m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n</a:t>
            </a:r>
            <a:r>
              <a:rPr b="0" spc="-5" dirty="0">
                <a:latin typeface="Times New Roman"/>
                <a:cs typeface="Times New Roman"/>
              </a:rPr>
              <a:t>t</a:t>
            </a:r>
            <a:r>
              <a:rPr b="0" spc="-305" dirty="0">
                <a:latin typeface="Times New Roman"/>
                <a:cs typeface="Times New Roman"/>
              </a:rPr>
              <a:t> </a:t>
            </a:r>
            <a:r>
              <a:rPr b="0" spc="-155" dirty="0">
                <a:latin typeface="Times New Roman"/>
                <a:cs typeface="Times New Roman"/>
              </a:rPr>
              <a:t>Syst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5" dirty="0">
                <a:latin typeface="Times New Roman"/>
                <a:cs typeface="Times New Roman"/>
              </a:rPr>
              <a:t>m</a:t>
            </a:r>
            <a:r>
              <a:rPr b="0" spc="-305" dirty="0">
                <a:latin typeface="Times New Roman"/>
                <a:cs typeface="Times New Roman"/>
              </a:rPr>
              <a:t> </a:t>
            </a:r>
            <a:r>
              <a:rPr b="0" spc="-155" dirty="0">
                <a:latin typeface="Times New Roman"/>
                <a:cs typeface="Times New Roman"/>
              </a:rPr>
              <a:t>(</a:t>
            </a:r>
            <a:r>
              <a:rPr b="0" spc="-145" dirty="0">
                <a:latin typeface="Times New Roman"/>
                <a:cs typeface="Times New Roman"/>
              </a:rPr>
              <a:t>D</a:t>
            </a:r>
            <a:r>
              <a:rPr b="0" spc="-150" dirty="0">
                <a:latin typeface="Times New Roman"/>
                <a:cs typeface="Times New Roman"/>
              </a:rPr>
              <a:t>B</a:t>
            </a:r>
            <a:r>
              <a:rPr b="0" spc="-155" dirty="0">
                <a:latin typeface="Times New Roman"/>
                <a:cs typeface="Times New Roman"/>
              </a:rPr>
              <a:t>MS</a:t>
            </a:r>
            <a:r>
              <a:rPr b="0" spc="-5" dirty="0">
                <a:latin typeface="Times New Roman"/>
                <a:cs typeface="Times New Roman"/>
              </a:rPr>
              <a:t>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3497579"/>
            <a:ext cx="278892" cy="28498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20700" y="1601165"/>
            <a:ext cx="7682230" cy="358711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 marR="243840" indent="284480">
              <a:lnSpc>
                <a:spcPct val="90000"/>
              </a:lnSpc>
              <a:spcBef>
                <a:spcPts val="490"/>
              </a:spcBef>
            </a:pPr>
            <a:r>
              <a:rPr sz="3200" dirty="0">
                <a:latin typeface="Times New Roman"/>
                <a:cs typeface="Times New Roman"/>
              </a:rPr>
              <a:t>A software system that </a:t>
            </a:r>
            <a:r>
              <a:rPr sz="3200" spc="5" dirty="0">
                <a:latin typeface="Times New Roman"/>
                <a:cs typeface="Times New Roman"/>
              </a:rPr>
              <a:t>enables </a:t>
            </a:r>
            <a:r>
              <a:rPr sz="3200" dirty="0">
                <a:latin typeface="Times New Roman"/>
                <a:cs typeface="Times New Roman"/>
              </a:rPr>
              <a:t>users to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define,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create,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maintain,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control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access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database.</a:t>
            </a:r>
            <a:endParaRPr sz="3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000">
              <a:latin typeface="Times New Roman"/>
              <a:cs typeface="Times New Roman"/>
            </a:endParaRPr>
          </a:p>
          <a:p>
            <a:pPr marL="12700" marR="5080" indent="284480">
              <a:lnSpc>
                <a:spcPct val="90000"/>
              </a:lnSpc>
            </a:pPr>
            <a:r>
              <a:rPr sz="3200" dirty="0">
                <a:latin typeface="Times New Roman"/>
                <a:cs typeface="Times New Roman"/>
              </a:rPr>
              <a:t>(Database) application program: a computer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program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interacts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with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database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by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issuing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 appropriate request (SQL statement) to the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DBMS.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578662"/>
            <a:ext cx="749935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b="0" spc="-150" dirty="0">
                <a:latin typeface="Times New Roman"/>
                <a:cs typeface="Times New Roman"/>
              </a:rPr>
              <a:t>C</a:t>
            </a:r>
            <a:r>
              <a:rPr b="0" spc="-155" dirty="0">
                <a:latin typeface="Times New Roman"/>
                <a:cs typeface="Times New Roman"/>
              </a:rPr>
              <a:t>ompon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nt</a:t>
            </a:r>
            <a:r>
              <a:rPr b="0" spc="-5" dirty="0">
                <a:latin typeface="Times New Roman"/>
                <a:cs typeface="Times New Roman"/>
              </a:rPr>
              <a:t>s</a:t>
            </a:r>
            <a:r>
              <a:rPr b="0" spc="-315" dirty="0">
                <a:latin typeface="Times New Roman"/>
                <a:cs typeface="Times New Roman"/>
              </a:rPr>
              <a:t> </a:t>
            </a:r>
            <a:r>
              <a:rPr b="0" spc="-155" dirty="0">
                <a:latin typeface="Times New Roman"/>
                <a:cs typeface="Times New Roman"/>
              </a:rPr>
              <a:t>o</a:t>
            </a:r>
            <a:r>
              <a:rPr b="0" spc="-5" dirty="0">
                <a:latin typeface="Times New Roman"/>
                <a:cs typeface="Times New Roman"/>
              </a:rPr>
              <a:t>f</a:t>
            </a:r>
            <a:r>
              <a:rPr b="0" spc="-300" dirty="0">
                <a:latin typeface="Times New Roman"/>
                <a:cs typeface="Times New Roman"/>
              </a:rPr>
              <a:t> </a:t>
            </a:r>
            <a:r>
              <a:rPr b="0" spc="-145" dirty="0">
                <a:latin typeface="Times New Roman"/>
                <a:cs typeface="Times New Roman"/>
              </a:rPr>
              <a:t>D</a:t>
            </a:r>
            <a:r>
              <a:rPr b="0" spc="-150" dirty="0">
                <a:latin typeface="Times New Roman"/>
                <a:cs typeface="Times New Roman"/>
              </a:rPr>
              <a:t>B</a:t>
            </a:r>
            <a:r>
              <a:rPr b="0" spc="-155" dirty="0">
                <a:latin typeface="Times New Roman"/>
                <a:cs typeface="Times New Roman"/>
              </a:rPr>
              <a:t>M</a:t>
            </a:r>
            <a:r>
              <a:rPr b="0" spc="-5" dirty="0">
                <a:latin typeface="Times New Roman"/>
                <a:cs typeface="Times New Roman"/>
              </a:rPr>
              <a:t>S</a:t>
            </a:r>
            <a:r>
              <a:rPr b="0" spc="-335" dirty="0">
                <a:latin typeface="Times New Roman"/>
                <a:cs typeface="Times New Roman"/>
              </a:rPr>
              <a:t> 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nvironm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n</a:t>
            </a:r>
            <a:r>
              <a:rPr b="0" spc="-5" dirty="0">
                <a:latin typeface="Times New Roman"/>
                <a:cs typeface="Times New Roman"/>
              </a:rPr>
              <a:t>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7552" y="2167127"/>
            <a:ext cx="228600" cy="23164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2537460"/>
            <a:ext cx="278892" cy="2849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7552" y="2962655"/>
            <a:ext cx="228600" cy="23164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3689603"/>
            <a:ext cx="278892" cy="28498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7552" y="4119371"/>
            <a:ext cx="240791" cy="248412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035050" y="1601165"/>
            <a:ext cx="7423150" cy="32308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690"/>
              </a:lnSpc>
              <a:spcBef>
                <a:spcPts val="105"/>
              </a:spcBef>
            </a:pPr>
            <a:r>
              <a:rPr sz="3200" spc="-5" dirty="0">
                <a:latin typeface="Times New Roman"/>
                <a:cs typeface="Times New Roman"/>
              </a:rPr>
              <a:t>Hardware</a:t>
            </a:r>
            <a:endParaRPr sz="3200" dirty="0">
              <a:latin typeface="Times New Roman"/>
              <a:cs typeface="Times New Roman"/>
            </a:endParaRPr>
          </a:p>
          <a:p>
            <a:pPr marL="337185">
              <a:lnSpc>
                <a:spcPts val="2775"/>
              </a:lnSpc>
            </a:pPr>
            <a:r>
              <a:rPr sz="2600" dirty="0">
                <a:latin typeface="Times New Roman"/>
                <a:cs typeface="Times New Roman"/>
              </a:rPr>
              <a:t>Can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range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from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 </a:t>
            </a:r>
            <a:r>
              <a:rPr sz="2600" spc="-5" dirty="0">
                <a:latin typeface="Times New Roman"/>
                <a:cs typeface="Times New Roman"/>
              </a:rPr>
              <a:t>PC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network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computers.</a:t>
            </a:r>
            <a:endParaRPr sz="2600" dirty="0">
              <a:latin typeface="Times New Roman"/>
              <a:cs typeface="Times New Roman"/>
            </a:endParaRPr>
          </a:p>
          <a:p>
            <a:pPr marL="12700">
              <a:lnSpc>
                <a:spcPts val="3490"/>
              </a:lnSpc>
            </a:pPr>
            <a:r>
              <a:rPr sz="3200" spc="-5" dirty="0">
                <a:latin typeface="Times New Roman"/>
                <a:cs typeface="Times New Roman"/>
              </a:rPr>
              <a:t>Software</a:t>
            </a:r>
            <a:endParaRPr sz="3200" dirty="0">
              <a:latin typeface="Times New Roman"/>
              <a:cs typeface="Times New Roman"/>
            </a:endParaRPr>
          </a:p>
          <a:p>
            <a:pPr marL="105410" marR="871855" indent="231140">
              <a:lnSpc>
                <a:spcPts val="2810"/>
              </a:lnSpc>
              <a:spcBef>
                <a:spcPts val="200"/>
              </a:spcBef>
            </a:pPr>
            <a:r>
              <a:rPr sz="2600" spc="-5" dirty="0">
                <a:latin typeface="Times New Roman"/>
                <a:cs typeface="Times New Roman"/>
              </a:rPr>
              <a:t>DBMS, </a:t>
            </a:r>
            <a:r>
              <a:rPr sz="2600" dirty="0">
                <a:latin typeface="Times New Roman"/>
                <a:cs typeface="Times New Roman"/>
              </a:rPr>
              <a:t>operating </a:t>
            </a:r>
            <a:r>
              <a:rPr sz="2600" spc="-5" dirty="0">
                <a:latin typeface="Times New Roman"/>
                <a:cs typeface="Times New Roman"/>
              </a:rPr>
              <a:t>system, </a:t>
            </a:r>
            <a:r>
              <a:rPr sz="2600" dirty="0">
                <a:latin typeface="Times New Roman"/>
                <a:cs typeface="Times New Roman"/>
              </a:rPr>
              <a:t>network </a:t>
            </a:r>
            <a:r>
              <a:rPr sz="2600" spc="-5" dirty="0">
                <a:latin typeface="Times New Roman"/>
                <a:cs typeface="Times New Roman"/>
              </a:rPr>
              <a:t>software </a:t>
            </a:r>
            <a:r>
              <a:rPr sz="2600" dirty="0">
                <a:latin typeface="Times New Roman"/>
                <a:cs typeface="Times New Roman"/>
              </a:rPr>
              <a:t>(if </a:t>
            </a:r>
            <a:r>
              <a:rPr sz="2600" spc="-64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necessary)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and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also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the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application programs.</a:t>
            </a:r>
            <a:endParaRPr sz="2600" dirty="0">
              <a:latin typeface="Times New Roman"/>
              <a:cs typeface="Times New Roman"/>
            </a:endParaRPr>
          </a:p>
          <a:p>
            <a:pPr marL="12700">
              <a:lnSpc>
                <a:spcPts val="3235"/>
              </a:lnSpc>
            </a:pPr>
            <a:r>
              <a:rPr sz="3200" spc="-5" dirty="0">
                <a:latin typeface="Times New Roman"/>
                <a:cs typeface="Times New Roman"/>
              </a:rPr>
              <a:t>Data</a:t>
            </a:r>
            <a:endParaRPr sz="3200" dirty="0">
              <a:latin typeface="Times New Roman"/>
              <a:cs typeface="Times New Roman"/>
            </a:endParaRPr>
          </a:p>
          <a:p>
            <a:pPr marL="105410" marR="5080" indent="248285">
              <a:lnSpc>
                <a:spcPts val="3020"/>
              </a:lnSpc>
              <a:spcBef>
                <a:spcPts val="220"/>
              </a:spcBef>
            </a:pPr>
            <a:r>
              <a:rPr sz="2800" spc="-10" dirty="0">
                <a:latin typeface="Times New Roman"/>
                <a:cs typeface="Times New Roman"/>
              </a:rPr>
              <a:t>Used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by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the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organization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and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description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of</a:t>
            </a:r>
            <a:r>
              <a:rPr sz="2800" spc="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this </a:t>
            </a:r>
            <a:r>
              <a:rPr sz="2800" spc="-68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data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called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the</a:t>
            </a:r>
            <a:r>
              <a:rPr sz="2800" spc="-10" dirty="0">
                <a:latin typeface="Times New Roman"/>
                <a:cs typeface="Times New Roman"/>
              </a:rPr>
              <a:t> schema.</a:t>
            </a:r>
            <a:endParaRPr sz="28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9109" y="617142"/>
            <a:ext cx="749935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b="0" spc="-150" dirty="0">
                <a:latin typeface="Times New Roman"/>
                <a:cs typeface="Times New Roman"/>
              </a:rPr>
              <a:t>C</a:t>
            </a:r>
            <a:r>
              <a:rPr b="0" spc="-155" dirty="0">
                <a:latin typeface="Times New Roman"/>
                <a:cs typeface="Times New Roman"/>
              </a:rPr>
              <a:t>ompon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nt</a:t>
            </a:r>
            <a:r>
              <a:rPr b="0" spc="-5" dirty="0">
                <a:latin typeface="Times New Roman"/>
                <a:cs typeface="Times New Roman"/>
              </a:rPr>
              <a:t>s</a:t>
            </a:r>
            <a:r>
              <a:rPr b="0" spc="-315" dirty="0">
                <a:latin typeface="Times New Roman"/>
                <a:cs typeface="Times New Roman"/>
              </a:rPr>
              <a:t> </a:t>
            </a:r>
            <a:r>
              <a:rPr b="0" spc="-155" dirty="0">
                <a:latin typeface="Times New Roman"/>
                <a:cs typeface="Times New Roman"/>
              </a:rPr>
              <a:t>o</a:t>
            </a:r>
            <a:r>
              <a:rPr b="0" spc="-5" dirty="0">
                <a:latin typeface="Times New Roman"/>
                <a:cs typeface="Times New Roman"/>
              </a:rPr>
              <a:t>f</a:t>
            </a:r>
            <a:r>
              <a:rPr b="0" spc="-300" dirty="0">
                <a:latin typeface="Times New Roman"/>
                <a:cs typeface="Times New Roman"/>
              </a:rPr>
              <a:t> </a:t>
            </a:r>
            <a:r>
              <a:rPr b="0" spc="-145" dirty="0">
                <a:latin typeface="Times New Roman"/>
                <a:cs typeface="Times New Roman"/>
              </a:rPr>
              <a:t>D</a:t>
            </a:r>
            <a:r>
              <a:rPr b="0" spc="-150" dirty="0">
                <a:latin typeface="Times New Roman"/>
                <a:cs typeface="Times New Roman"/>
              </a:rPr>
              <a:t>B</a:t>
            </a:r>
            <a:r>
              <a:rPr b="0" spc="-155" dirty="0">
                <a:latin typeface="Times New Roman"/>
                <a:cs typeface="Times New Roman"/>
              </a:rPr>
              <a:t>M</a:t>
            </a:r>
            <a:r>
              <a:rPr b="0" spc="-5" dirty="0">
                <a:latin typeface="Times New Roman"/>
                <a:cs typeface="Times New Roman"/>
              </a:rPr>
              <a:t>S</a:t>
            </a:r>
            <a:r>
              <a:rPr b="0" spc="-335" dirty="0">
                <a:latin typeface="Times New Roman"/>
                <a:cs typeface="Times New Roman"/>
              </a:rPr>
              <a:t> 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nvironm</a:t>
            </a:r>
            <a:r>
              <a:rPr b="0" spc="-150" dirty="0">
                <a:latin typeface="Times New Roman"/>
                <a:cs typeface="Times New Roman"/>
              </a:rPr>
              <a:t>e</a:t>
            </a:r>
            <a:r>
              <a:rPr b="0" spc="-155" dirty="0">
                <a:latin typeface="Times New Roman"/>
                <a:cs typeface="Times New Roman"/>
              </a:rPr>
              <a:t>n</a:t>
            </a:r>
            <a:r>
              <a:rPr b="0" spc="-5" dirty="0">
                <a:latin typeface="Times New Roman"/>
                <a:cs typeface="Times New Roman"/>
              </a:rPr>
              <a:t>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7552" y="2167127"/>
            <a:ext cx="228600" cy="23164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990600" y="1601165"/>
            <a:ext cx="7007859" cy="16668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690"/>
              </a:lnSpc>
              <a:spcBef>
                <a:spcPts val="105"/>
              </a:spcBef>
            </a:pPr>
            <a:r>
              <a:rPr sz="3200" dirty="0">
                <a:latin typeface="Times New Roman"/>
                <a:cs typeface="Times New Roman"/>
              </a:rPr>
              <a:t>Procedures</a:t>
            </a:r>
          </a:p>
          <a:p>
            <a:pPr marL="105410" marR="5080" indent="231140">
              <a:lnSpc>
                <a:spcPts val="2810"/>
              </a:lnSpc>
              <a:spcBef>
                <a:spcPts val="204"/>
              </a:spcBef>
            </a:pPr>
            <a:r>
              <a:rPr sz="2600" dirty="0">
                <a:latin typeface="Times New Roman"/>
                <a:cs typeface="Times New Roman"/>
              </a:rPr>
              <a:t>Instructions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and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rules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that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should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be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applied</a:t>
            </a:r>
            <a:r>
              <a:rPr sz="2600" spc="-3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to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the </a:t>
            </a:r>
            <a:r>
              <a:rPr sz="2600" spc="-63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design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and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use of </a:t>
            </a:r>
            <a:r>
              <a:rPr sz="2600" spc="-5" dirty="0">
                <a:latin typeface="Times New Roman"/>
                <a:cs typeface="Times New Roman"/>
              </a:rPr>
              <a:t>the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database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and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Times New Roman"/>
                <a:cs typeface="Times New Roman"/>
              </a:rPr>
              <a:t>DBMS.</a:t>
            </a:r>
            <a:endParaRPr sz="2600" dirty="0">
              <a:latin typeface="Times New Roman"/>
              <a:cs typeface="Times New Roman"/>
            </a:endParaRPr>
          </a:p>
          <a:p>
            <a:pPr marL="12700">
              <a:lnSpc>
                <a:spcPts val="3400"/>
              </a:lnSpc>
            </a:pPr>
            <a:r>
              <a:rPr sz="3200" dirty="0">
                <a:latin typeface="Times New Roman"/>
                <a:cs typeface="Times New Roman"/>
              </a:rPr>
              <a:t>People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2894076"/>
            <a:ext cx="278892" cy="28498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459435"/>
            <a:ext cx="658114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55" dirty="0">
                <a:latin typeface="Times New Roman"/>
                <a:cs typeface="Times New Roman"/>
              </a:rPr>
              <a:t>H</a:t>
            </a:r>
            <a:r>
              <a:rPr sz="4800" b="0" spc="-160" dirty="0">
                <a:latin typeface="Times New Roman"/>
                <a:cs typeface="Times New Roman"/>
              </a:rPr>
              <a:t>i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spc="-160" dirty="0">
                <a:latin typeface="Times New Roman"/>
                <a:cs typeface="Times New Roman"/>
              </a:rPr>
              <a:t>tor</a:t>
            </a:r>
            <a:r>
              <a:rPr sz="4800" b="0" dirty="0">
                <a:latin typeface="Times New Roman"/>
                <a:cs typeface="Times New Roman"/>
              </a:rPr>
              <a:t>y</a:t>
            </a:r>
            <a:r>
              <a:rPr sz="4800" b="0" spc="-265" dirty="0">
                <a:latin typeface="Times New Roman"/>
                <a:cs typeface="Times New Roman"/>
              </a:rPr>
              <a:t> </a:t>
            </a:r>
            <a:r>
              <a:rPr sz="4800" b="0" spc="-160" dirty="0">
                <a:latin typeface="Times New Roman"/>
                <a:cs typeface="Times New Roman"/>
              </a:rPr>
              <a:t>o</a:t>
            </a:r>
            <a:r>
              <a:rPr sz="4800" b="0" dirty="0">
                <a:latin typeface="Times New Roman"/>
                <a:cs typeface="Times New Roman"/>
              </a:rPr>
              <a:t>f</a:t>
            </a:r>
            <a:r>
              <a:rPr sz="4800" b="0" spc="-295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D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t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b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dirty="0">
                <a:latin typeface="Times New Roman"/>
                <a:cs typeface="Times New Roman"/>
              </a:rPr>
              <a:t>e</a:t>
            </a:r>
            <a:r>
              <a:rPr sz="4800" b="0" spc="-310" dirty="0">
                <a:latin typeface="Times New Roman"/>
                <a:cs typeface="Times New Roman"/>
              </a:rPr>
              <a:t> </a:t>
            </a:r>
            <a:r>
              <a:rPr sz="4800" b="0" spc="-165" dirty="0">
                <a:latin typeface="Times New Roman"/>
                <a:cs typeface="Times New Roman"/>
              </a:rPr>
              <a:t>S</a:t>
            </a:r>
            <a:r>
              <a:rPr sz="4800" b="0" spc="-160" dirty="0">
                <a:latin typeface="Times New Roman"/>
                <a:cs typeface="Times New Roman"/>
              </a:rPr>
              <a:t>y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spc="-160" dirty="0">
                <a:latin typeface="Times New Roman"/>
                <a:cs typeface="Times New Roman"/>
              </a:rPr>
              <a:t>t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spc="-160" dirty="0">
                <a:latin typeface="Times New Roman"/>
                <a:cs typeface="Times New Roman"/>
              </a:rPr>
              <a:t>m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8181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2247900"/>
            <a:ext cx="240791" cy="24841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3025139"/>
            <a:ext cx="278892" cy="2849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3454908"/>
            <a:ext cx="240791" cy="248411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4232147"/>
            <a:ext cx="278892" cy="28498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4661915"/>
            <a:ext cx="240791" cy="24841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1352" y="5045964"/>
            <a:ext cx="240791" cy="248412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975996" y="1677365"/>
            <a:ext cx="4053204" cy="369760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675"/>
              </a:lnSpc>
              <a:spcBef>
                <a:spcPts val="105"/>
              </a:spcBef>
            </a:pPr>
            <a:r>
              <a:rPr sz="3200" dirty="0">
                <a:latin typeface="Times New Roman"/>
                <a:cs typeface="Times New Roman"/>
              </a:rPr>
              <a:t>First-generation</a:t>
            </a:r>
          </a:p>
          <a:p>
            <a:pPr marL="354330">
              <a:lnSpc>
                <a:spcPts val="3195"/>
              </a:lnSpc>
            </a:pPr>
            <a:r>
              <a:rPr sz="2800" spc="-10" dirty="0">
                <a:latin typeface="Times New Roman"/>
                <a:cs typeface="Times New Roman"/>
              </a:rPr>
              <a:t>Hierarchical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and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Network</a:t>
            </a:r>
            <a:endParaRPr sz="2800" dirty="0">
              <a:latin typeface="Times New Roman"/>
              <a:cs typeface="Times New Roman"/>
            </a:endParaRPr>
          </a:p>
          <a:p>
            <a:pPr marL="12700">
              <a:lnSpc>
                <a:spcPts val="3675"/>
              </a:lnSpc>
              <a:spcBef>
                <a:spcPts val="2635"/>
              </a:spcBef>
            </a:pPr>
            <a:r>
              <a:rPr sz="3200" dirty="0">
                <a:latin typeface="Times New Roman"/>
                <a:cs typeface="Times New Roman"/>
              </a:rPr>
              <a:t>Second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generation</a:t>
            </a:r>
          </a:p>
          <a:p>
            <a:pPr marL="354330">
              <a:lnSpc>
                <a:spcPts val="3195"/>
              </a:lnSpc>
            </a:pPr>
            <a:r>
              <a:rPr sz="2800" spc="-5" dirty="0">
                <a:latin typeface="Times New Roman"/>
                <a:cs typeface="Times New Roman"/>
              </a:rPr>
              <a:t>Relational</a:t>
            </a:r>
            <a:endParaRPr sz="28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600" dirty="0">
              <a:latin typeface="Times New Roman"/>
              <a:cs typeface="Times New Roman"/>
            </a:endParaRPr>
          </a:p>
          <a:p>
            <a:pPr marL="354330" marR="1165860" indent="-342265">
              <a:lnSpc>
                <a:spcPct val="90200"/>
              </a:lnSpc>
            </a:pPr>
            <a:r>
              <a:rPr sz="3200" dirty="0">
                <a:latin typeface="Times New Roman"/>
                <a:cs typeface="Times New Roman"/>
              </a:rPr>
              <a:t>Third generation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Objec</a:t>
            </a:r>
            <a:r>
              <a:rPr sz="2800" spc="-5" dirty="0">
                <a:latin typeface="Times New Roman"/>
                <a:cs typeface="Times New Roman"/>
              </a:rPr>
              <a:t>t-R</a:t>
            </a:r>
            <a:r>
              <a:rPr sz="2800" spc="-20" dirty="0">
                <a:latin typeface="Times New Roman"/>
                <a:cs typeface="Times New Roman"/>
              </a:rPr>
              <a:t>e</a:t>
            </a:r>
            <a:r>
              <a:rPr sz="2800" spc="-5" dirty="0">
                <a:latin typeface="Times New Roman"/>
                <a:cs typeface="Times New Roman"/>
              </a:rPr>
              <a:t>lati</a:t>
            </a:r>
            <a:r>
              <a:rPr sz="2800" dirty="0">
                <a:latin typeface="Times New Roman"/>
                <a:cs typeface="Times New Roman"/>
              </a:rPr>
              <a:t>o</a:t>
            </a:r>
            <a:r>
              <a:rPr sz="2800" spc="-5" dirty="0">
                <a:latin typeface="Times New Roman"/>
                <a:cs typeface="Times New Roman"/>
              </a:rPr>
              <a:t>nal  </a:t>
            </a:r>
            <a:r>
              <a:rPr sz="2800" spc="-10" dirty="0">
                <a:latin typeface="Times New Roman"/>
                <a:cs typeface="Times New Roman"/>
              </a:rPr>
              <a:t>Object-Oriented</a:t>
            </a:r>
            <a:endParaRPr sz="28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629869"/>
            <a:ext cx="533146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55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dv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nt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g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r>
              <a:rPr sz="4800" b="0" spc="-290" dirty="0">
                <a:latin typeface="Times New Roman"/>
                <a:cs typeface="Times New Roman"/>
              </a:rPr>
              <a:t> </a:t>
            </a:r>
            <a:r>
              <a:rPr sz="4800" b="0" spc="-160" dirty="0">
                <a:latin typeface="Times New Roman"/>
                <a:cs typeface="Times New Roman"/>
              </a:rPr>
              <a:t>o</a:t>
            </a:r>
            <a:r>
              <a:rPr sz="4800" b="0" dirty="0">
                <a:latin typeface="Times New Roman"/>
                <a:cs typeface="Times New Roman"/>
              </a:rPr>
              <a:t>f</a:t>
            </a:r>
            <a:r>
              <a:rPr sz="4800" b="0" spc="-295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DB</a:t>
            </a:r>
            <a:r>
              <a:rPr sz="4800" b="0" spc="-150" dirty="0">
                <a:latin typeface="Times New Roman"/>
                <a:cs typeface="Times New Roman"/>
              </a:rPr>
              <a:t>M</a:t>
            </a:r>
            <a:r>
              <a:rPr sz="4800" b="0" spc="-165" dirty="0">
                <a:latin typeface="Times New Roman"/>
                <a:cs typeface="Times New Roman"/>
              </a:rPr>
              <a:t>S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2180844"/>
            <a:ext cx="278892" cy="28498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2619755"/>
            <a:ext cx="278892" cy="2849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3497579"/>
            <a:ext cx="278892" cy="28498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3936491"/>
            <a:ext cx="278892" cy="28498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4375403"/>
            <a:ext cx="278892" cy="28498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4814315"/>
            <a:ext cx="278892" cy="28498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831216" y="1601165"/>
            <a:ext cx="7398384" cy="402653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297815" marR="2628265">
              <a:lnSpc>
                <a:spcPts val="3460"/>
              </a:lnSpc>
              <a:spcBef>
                <a:spcPts val="535"/>
              </a:spcBef>
            </a:pPr>
            <a:r>
              <a:rPr sz="3200" dirty="0">
                <a:latin typeface="Times New Roman"/>
                <a:cs typeface="Times New Roman"/>
              </a:rPr>
              <a:t>Control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redundancy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Data</a:t>
            </a:r>
            <a:r>
              <a:rPr sz="3200" dirty="0">
                <a:latin typeface="Times New Roman"/>
                <a:cs typeface="Times New Roman"/>
              </a:rPr>
              <a:t> consistency</a:t>
            </a:r>
          </a:p>
          <a:p>
            <a:pPr marL="297815">
              <a:lnSpc>
                <a:spcPts val="3210"/>
              </a:lnSpc>
            </a:pPr>
            <a:r>
              <a:rPr sz="3200" spc="-5" dirty="0">
                <a:latin typeface="Times New Roman"/>
                <a:cs typeface="Times New Roman"/>
              </a:rPr>
              <a:t>More </a:t>
            </a:r>
            <a:r>
              <a:rPr sz="3200" dirty="0">
                <a:latin typeface="Times New Roman"/>
                <a:cs typeface="Times New Roman"/>
              </a:rPr>
              <a:t>information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from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 same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amount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</a:p>
          <a:p>
            <a:pPr marL="12700">
              <a:lnSpc>
                <a:spcPts val="3454"/>
              </a:lnSpc>
            </a:pPr>
            <a:r>
              <a:rPr sz="3200" dirty="0">
                <a:latin typeface="Times New Roman"/>
                <a:cs typeface="Times New Roman"/>
              </a:rPr>
              <a:t>data</a:t>
            </a:r>
          </a:p>
          <a:p>
            <a:pPr marL="297815" marR="3251200">
              <a:lnSpc>
                <a:spcPct val="90000"/>
              </a:lnSpc>
              <a:spcBef>
                <a:spcPts val="195"/>
              </a:spcBef>
            </a:pPr>
            <a:r>
              <a:rPr sz="3200" spc="-5" dirty="0">
                <a:latin typeface="Times New Roman"/>
                <a:cs typeface="Times New Roman"/>
              </a:rPr>
              <a:t>Sharing </a:t>
            </a:r>
            <a:r>
              <a:rPr sz="3200" dirty="0">
                <a:latin typeface="Times New Roman"/>
                <a:cs typeface="Times New Roman"/>
              </a:rPr>
              <a:t>of data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Improved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integrity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Improved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security</a:t>
            </a:r>
          </a:p>
          <a:p>
            <a:pPr marL="297815" marR="2912745">
              <a:lnSpc>
                <a:spcPts val="3460"/>
              </a:lnSpc>
              <a:spcBef>
                <a:spcPts val="45"/>
              </a:spcBef>
            </a:pPr>
            <a:r>
              <a:rPr sz="3200" dirty="0">
                <a:latin typeface="Times New Roman"/>
                <a:cs typeface="Times New Roman"/>
              </a:rPr>
              <a:t>Enforcement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standards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Economy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scale</a:t>
            </a: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5253228"/>
            <a:ext cx="278892" cy="28498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499247"/>
            <a:ext cx="533146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55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dv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nt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g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r>
              <a:rPr sz="4800" b="0" spc="-290" dirty="0">
                <a:latin typeface="Times New Roman"/>
                <a:cs typeface="Times New Roman"/>
              </a:rPr>
              <a:t> </a:t>
            </a:r>
            <a:r>
              <a:rPr sz="4800" b="0" spc="-160" dirty="0">
                <a:latin typeface="Times New Roman"/>
                <a:cs typeface="Times New Roman"/>
              </a:rPr>
              <a:t>o</a:t>
            </a:r>
            <a:r>
              <a:rPr sz="4800" b="0" dirty="0">
                <a:latin typeface="Times New Roman"/>
                <a:cs typeface="Times New Roman"/>
              </a:rPr>
              <a:t>f</a:t>
            </a:r>
            <a:r>
              <a:rPr sz="4800" b="0" spc="-295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DB</a:t>
            </a:r>
            <a:r>
              <a:rPr sz="4800" b="0" spc="-150" dirty="0">
                <a:latin typeface="Times New Roman"/>
                <a:cs typeface="Times New Roman"/>
              </a:rPr>
              <a:t>M</a:t>
            </a:r>
            <a:r>
              <a:rPr sz="4800" b="0" spc="-165" dirty="0">
                <a:latin typeface="Times New Roman"/>
                <a:cs typeface="Times New Roman"/>
              </a:rPr>
              <a:t>S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2180844"/>
            <a:ext cx="278892" cy="28498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3058667"/>
            <a:ext cx="278892" cy="2849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3497579"/>
            <a:ext cx="278892" cy="28498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4375403"/>
            <a:ext cx="278892" cy="284988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44220" y="1601165"/>
            <a:ext cx="6799580" cy="358711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297180" marR="1087755">
              <a:lnSpc>
                <a:spcPts val="3460"/>
              </a:lnSpc>
              <a:spcBef>
                <a:spcPts val="535"/>
              </a:spcBef>
            </a:pPr>
            <a:r>
              <a:rPr sz="3200" dirty="0">
                <a:latin typeface="Times New Roman"/>
                <a:cs typeface="Times New Roman"/>
              </a:rPr>
              <a:t>Balance conflicting requirements </a:t>
            </a:r>
            <a:r>
              <a:rPr sz="3200" spc="-7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Improved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accessibility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and</a:t>
            </a:r>
            <a:endParaRPr sz="3200" dirty="0">
              <a:latin typeface="Times New Roman"/>
              <a:cs typeface="Times New Roman"/>
            </a:endParaRPr>
          </a:p>
          <a:p>
            <a:pPr marL="12700">
              <a:lnSpc>
                <a:spcPts val="3210"/>
              </a:lnSpc>
            </a:pPr>
            <a:r>
              <a:rPr sz="3200" dirty="0">
                <a:latin typeface="Times New Roman"/>
                <a:cs typeface="Times New Roman"/>
              </a:rPr>
              <a:t>responsiveness</a:t>
            </a:r>
          </a:p>
          <a:p>
            <a:pPr marL="297180">
              <a:lnSpc>
                <a:spcPts val="3454"/>
              </a:lnSpc>
            </a:pPr>
            <a:r>
              <a:rPr sz="3200" dirty="0">
                <a:latin typeface="Times New Roman"/>
                <a:cs typeface="Times New Roman"/>
              </a:rPr>
              <a:t>Increased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productivity</a:t>
            </a:r>
          </a:p>
          <a:p>
            <a:pPr marL="12700" marR="605790" indent="284480">
              <a:lnSpc>
                <a:spcPts val="3460"/>
              </a:lnSpc>
              <a:spcBef>
                <a:spcPts val="240"/>
              </a:spcBef>
            </a:pPr>
            <a:r>
              <a:rPr sz="3200" dirty="0">
                <a:latin typeface="Times New Roman"/>
                <a:cs typeface="Times New Roman"/>
              </a:rPr>
              <a:t>Improved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maintenance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through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independence</a:t>
            </a:r>
          </a:p>
          <a:p>
            <a:pPr marL="297180">
              <a:lnSpc>
                <a:spcPts val="3210"/>
              </a:lnSpc>
            </a:pPr>
            <a:r>
              <a:rPr sz="3200" dirty="0">
                <a:latin typeface="Times New Roman"/>
                <a:cs typeface="Times New Roman"/>
              </a:rPr>
              <a:t>Increased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concurrency</a:t>
            </a:r>
          </a:p>
          <a:p>
            <a:pPr marL="297180">
              <a:lnSpc>
                <a:spcPts val="3650"/>
              </a:lnSpc>
            </a:pPr>
            <a:r>
              <a:rPr sz="3200" dirty="0">
                <a:latin typeface="Times New Roman"/>
                <a:cs typeface="Times New Roman"/>
              </a:rPr>
              <a:t>Improved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backup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recovery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services</a:t>
            </a: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4814315"/>
            <a:ext cx="278892" cy="28498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690321"/>
            <a:ext cx="595058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55" dirty="0">
                <a:latin typeface="Times New Roman"/>
                <a:cs typeface="Times New Roman"/>
              </a:rPr>
              <a:t>D</a:t>
            </a:r>
            <a:r>
              <a:rPr sz="4800" b="0" spc="-160" dirty="0">
                <a:latin typeface="Times New Roman"/>
                <a:cs typeface="Times New Roman"/>
              </a:rPr>
              <a:t>i</a:t>
            </a:r>
            <a:r>
              <a:rPr sz="4800" b="0" spc="-155" dirty="0">
                <a:latin typeface="Times New Roman"/>
                <a:cs typeface="Times New Roman"/>
              </a:rPr>
              <a:t>s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dv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nt</a:t>
            </a:r>
            <a:r>
              <a:rPr sz="4800" b="0" spc="-150" dirty="0">
                <a:latin typeface="Times New Roman"/>
                <a:cs typeface="Times New Roman"/>
              </a:rPr>
              <a:t>a</a:t>
            </a:r>
            <a:r>
              <a:rPr sz="4800" b="0" spc="-160" dirty="0">
                <a:latin typeface="Times New Roman"/>
                <a:cs typeface="Times New Roman"/>
              </a:rPr>
              <a:t>g</a:t>
            </a:r>
            <a:r>
              <a:rPr sz="4800" b="0" spc="-150" dirty="0">
                <a:latin typeface="Times New Roman"/>
                <a:cs typeface="Times New Roman"/>
              </a:rPr>
              <a:t>e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r>
              <a:rPr sz="4800" b="0" spc="-290" dirty="0">
                <a:latin typeface="Times New Roman"/>
                <a:cs typeface="Times New Roman"/>
              </a:rPr>
              <a:t> </a:t>
            </a:r>
            <a:r>
              <a:rPr sz="4800" b="0" spc="-160" dirty="0">
                <a:latin typeface="Times New Roman"/>
                <a:cs typeface="Times New Roman"/>
              </a:rPr>
              <a:t>o</a:t>
            </a:r>
            <a:r>
              <a:rPr sz="4800" b="0" dirty="0">
                <a:latin typeface="Times New Roman"/>
                <a:cs typeface="Times New Roman"/>
              </a:rPr>
              <a:t>f</a:t>
            </a:r>
            <a:r>
              <a:rPr sz="4800" b="0" spc="-295" dirty="0">
                <a:latin typeface="Times New Roman"/>
                <a:cs typeface="Times New Roman"/>
              </a:rPr>
              <a:t> </a:t>
            </a:r>
            <a:r>
              <a:rPr sz="4800" b="0" spc="-155" dirty="0">
                <a:latin typeface="Times New Roman"/>
                <a:cs typeface="Times New Roman"/>
              </a:rPr>
              <a:t>DB</a:t>
            </a:r>
            <a:r>
              <a:rPr sz="4800" b="0" spc="-150" dirty="0">
                <a:latin typeface="Times New Roman"/>
                <a:cs typeface="Times New Roman"/>
              </a:rPr>
              <a:t>M</a:t>
            </a:r>
            <a:r>
              <a:rPr sz="4800" b="0" spc="-165" dirty="0">
                <a:latin typeface="Times New Roman"/>
                <a:cs typeface="Times New Roman"/>
              </a:rPr>
              <a:t>S</a:t>
            </a:r>
            <a:r>
              <a:rPr sz="4800" b="0" dirty="0">
                <a:latin typeface="Times New Roman"/>
                <a:cs typeface="Times New Roman"/>
              </a:rPr>
              <a:t>s</a:t>
            </a:r>
            <a:endParaRPr sz="4800" dirty="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741932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2180844"/>
            <a:ext cx="278892" cy="28498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2619755"/>
            <a:ext cx="278892" cy="2849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3058667"/>
            <a:ext cx="278892" cy="28498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3497579"/>
            <a:ext cx="278892" cy="28498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3936491"/>
            <a:ext cx="278892" cy="28498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883920" y="1601165"/>
            <a:ext cx="4297680" cy="314833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2352040">
              <a:lnSpc>
                <a:spcPts val="3460"/>
              </a:lnSpc>
              <a:spcBef>
                <a:spcPts val="535"/>
              </a:spcBef>
            </a:pPr>
            <a:r>
              <a:rPr sz="3200" dirty="0">
                <a:latin typeface="Times New Roman"/>
                <a:cs typeface="Times New Roman"/>
              </a:rPr>
              <a:t>Co</a:t>
            </a:r>
            <a:r>
              <a:rPr sz="3200" spc="10" dirty="0">
                <a:latin typeface="Times New Roman"/>
                <a:cs typeface="Times New Roman"/>
              </a:rPr>
              <a:t>m</a:t>
            </a:r>
            <a:r>
              <a:rPr sz="3200" dirty="0">
                <a:latin typeface="Times New Roman"/>
                <a:cs typeface="Times New Roman"/>
              </a:rPr>
              <a:t>pl</a:t>
            </a:r>
            <a:r>
              <a:rPr sz="3200" spc="5" dirty="0">
                <a:latin typeface="Times New Roman"/>
                <a:cs typeface="Times New Roman"/>
              </a:rPr>
              <a:t>e</a:t>
            </a:r>
            <a:r>
              <a:rPr sz="3200" dirty="0">
                <a:latin typeface="Times New Roman"/>
                <a:cs typeface="Times New Roman"/>
              </a:rPr>
              <a:t>xity  </a:t>
            </a:r>
            <a:r>
              <a:rPr sz="3200" spc="-5" dirty="0">
                <a:latin typeface="Times New Roman"/>
                <a:cs typeface="Times New Roman"/>
              </a:rPr>
              <a:t>Size</a:t>
            </a:r>
            <a:endParaRPr sz="3200" dirty="0">
              <a:latin typeface="Times New Roman"/>
              <a:cs typeface="Times New Roman"/>
            </a:endParaRPr>
          </a:p>
          <a:p>
            <a:pPr marL="12700">
              <a:lnSpc>
                <a:spcPts val="3210"/>
              </a:lnSpc>
            </a:pPr>
            <a:r>
              <a:rPr sz="3200" dirty="0">
                <a:latin typeface="Times New Roman"/>
                <a:cs typeface="Times New Roman"/>
              </a:rPr>
              <a:t>Cost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DBMS</a:t>
            </a:r>
            <a:endParaRPr sz="3200" dirty="0">
              <a:latin typeface="Times New Roman"/>
              <a:cs typeface="Times New Roman"/>
            </a:endParaRPr>
          </a:p>
          <a:p>
            <a:pPr marL="12700" marR="5080">
              <a:lnSpc>
                <a:spcPct val="90000"/>
              </a:lnSpc>
              <a:spcBef>
                <a:spcPts val="195"/>
              </a:spcBef>
            </a:pPr>
            <a:r>
              <a:rPr sz="3200" dirty="0">
                <a:latin typeface="Times New Roman"/>
                <a:cs typeface="Times New Roman"/>
              </a:rPr>
              <a:t>Additional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hardware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costs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Cost of conversion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Performance</a:t>
            </a:r>
          </a:p>
          <a:p>
            <a:pPr marL="12700">
              <a:lnSpc>
                <a:spcPts val="3454"/>
              </a:lnSpc>
            </a:pPr>
            <a:r>
              <a:rPr sz="3200" dirty="0">
                <a:latin typeface="Times New Roman"/>
                <a:cs typeface="Times New Roman"/>
              </a:rPr>
              <a:t>Higher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impact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failure</a:t>
            </a: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4375403"/>
            <a:ext cx="278892" cy="28498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8300" y="123190"/>
            <a:ext cx="291465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55" dirty="0"/>
              <a:t>D</a:t>
            </a:r>
            <a:r>
              <a:rPr sz="4800" spc="-160" dirty="0"/>
              <a:t>at</a:t>
            </a:r>
            <a:r>
              <a:rPr sz="4800" dirty="0"/>
              <a:t>a</a:t>
            </a:r>
            <a:r>
              <a:rPr sz="4800" spc="-295" dirty="0"/>
              <a:t> </a:t>
            </a:r>
            <a:r>
              <a:rPr sz="4800" spc="-150" dirty="0"/>
              <a:t>M</a:t>
            </a:r>
            <a:r>
              <a:rPr sz="4800" spc="-160" dirty="0"/>
              <a:t>o</a:t>
            </a:r>
            <a:r>
              <a:rPr sz="4800" spc="-165" dirty="0"/>
              <a:t>d</a:t>
            </a:r>
            <a:r>
              <a:rPr sz="4800" spc="-150" dirty="0"/>
              <a:t>e</a:t>
            </a:r>
            <a:r>
              <a:rPr sz="4800" dirty="0"/>
              <a:t>l</a:t>
            </a:r>
            <a:endParaRPr sz="4800"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3939540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4454525"/>
            <a:ext cx="240791" cy="24841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4923916"/>
            <a:ext cx="240791" cy="248412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993444" y="1409445"/>
            <a:ext cx="7118984" cy="431292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84"/>
              </a:spcBef>
            </a:pPr>
            <a:r>
              <a:rPr sz="3200" dirty="0">
                <a:latin typeface="Times New Roman"/>
                <a:cs typeface="Times New Roman"/>
              </a:rPr>
              <a:t>Integrated collection of concepts </a:t>
            </a:r>
            <a:r>
              <a:rPr sz="3200" spc="-5" dirty="0">
                <a:latin typeface="Times New Roman"/>
                <a:cs typeface="Times New Roman"/>
              </a:rPr>
              <a:t>for </a:t>
            </a:r>
            <a:r>
              <a:rPr sz="3200" dirty="0">
                <a:latin typeface="Times New Roman"/>
                <a:cs typeface="Times New Roman"/>
              </a:rPr>
              <a:t> describing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data,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relationships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between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data, </a:t>
            </a:r>
            <a:r>
              <a:rPr sz="3200" spc="-785" dirty="0">
                <a:latin typeface="Times New Roman"/>
                <a:cs typeface="Times New Roman"/>
              </a:rPr>
              <a:t> </a:t>
            </a:r>
            <a:r>
              <a:rPr sz="3200" spc="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constraints on the data in an 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organization.</a:t>
            </a:r>
            <a:endParaRPr sz="32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3200" spc="-5" dirty="0">
                <a:latin typeface="Times New Roman"/>
                <a:cs typeface="Times New Roman"/>
              </a:rPr>
              <a:t>Data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Model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comprises:</a:t>
            </a:r>
          </a:p>
          <a:p>
            <a:pPr marL="530225">
              <a:lnSpc>
                <a:spcPct val="100000"/>
              </a:lnSpc>
              <a:spcBef>
                <a:spcPts val="340"/>
              </a:spcBef>
            </a:pPr>
            <a:r>
              <a:rPr sz="2800" spc="-5" dirty="0">
                <a:latin typeface="Times New Roman"/>
                <a:cs typeface="Times New Roman"/>
              </a:rPr>
              <a:t>a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structural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part;</a:t>
            </a:r>
            <a:endParaRPr sz="2800" dirty="0">
              <a:latin typeface="Times New Roman"/>
              <a:cs typeface="Times New Roman"/>
            </a:endParaRPr>
          </a:p>
          <a:p>
            <a:pPr marL="530225">
              <a:lnSpc>
                <a:spcPct val="100000"/>
              </a:lnSpc>
              <a:spcBef>
                <a:spcPts val="340"/>
              </a:spcBef>
            </a:pPr>
            <a:r>
              <a:rPr sz="2800" spc="-5" dirty="0">
                <a:latin typeface="Times New Roman"/>
                <a:cs typeface="Times New Roman"/>
              </a:rPr>
              <a:t>a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manipulative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part;</a:t>
            </a:r>
            <a:endParaRPr sz="2800" dirty="0">
              <a:latin typeface="Times New Roman"/>
              <a:cs typeface="Times New Roman"/>
            </a:endParaRPr>
          </a:p>
          <a:p>
            <a:pPr marL="530225">
              <a:lnSpc>
                <a:spcPct val="100000"/>
              </a:lnSpc>
              <a:spcBef>
                <a:spcPts val="335"/>
              </a:spcBef>
            </a:pPr>
            <a:r>
              <a:rPr sz="2800" spc="-5" dirty="0">
                <a:latin typeface="Times New Roman"/>
                <a:cs typeface="Times New Roman"/>
              </a:rPr>
              <a:t>possibly</a:t>
            </a:r>
            <a:r>
              <a:rPr sz="2800" spc="-3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 set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of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integrity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rules.</a:t>
            </a:r>
            <a:endParaRPr sz="2800" dirty="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5393372"/>
            <a:ext cx="240791" cy="24841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8300" y="123190"/>
            <a:ext cx="291465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55" dirty="0"/>
              <a:t>D</a:t>
            </a:r>
            <a:r>
              <a:rPr sz="4800" spc="-160" dirty="0"/>
              <a:t>at</a:t>
            </a:r>
            <a:r>
              <a:rPr sz="4800" dirty="0"/>
              <a:t>a</a:t>
            </a:r>
            <a:r>
              <a:rPr sz="4800" spc="-295" dirty="0"/>
              <a:t> </a:t>
            </a:r>
            <a:r>
              <a:rPr sz="4800" spc="-150" dirty="0"/>
              <a:t>M</a:t>
            </a:r>
            <a:r>
              <a:rPr sz="4800" spc="-160" dirty="0"/>
              <a:t>o</a:t>
            </a:r>
            <a:r>
              <a:rPr sz="4800" spc="-165" dirty="0"/>
              <a:t>d</a:t>
            </a:r>
            <a:r>
              <a:rPr sz="4800" spc="-150" dirty="0"/>
              <a:t>e</a:t>
            </a:r>
            <a:r>
              <a:rPr sz="4800" dirty="0"/>
              <a:t>l</a:t>
            </a:r>
            <a:endParaRPr sz="4800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1549908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2065020"/>
            <a:ext cx="240791" cy="24841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3025139"/>
            <a:ext cx="278892" cy="2849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3540125"/>
            <a:ext cx="240791" cy="24841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4009516"/>
            <a:ext cx="240791" cy="24841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93444" y="1359890"/>
            <a:ext cx="6757670" cy="344805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95"/>
              </a:spcBef>
            </a:pPr>
            <a:r>
              <a:rPr sz="3200" spc="-5" dirty="0">
                <a:latin typeface="Times New Roman"/>
                <a:cs typeface="Times New Roman"/>
              </a:rPr>
              <a:t>Purpose</a:t>
            </a:r>
            <a:endParaRPr sz="3200">
              <a:latin typeface="Times New Roman"/>
              <a:cs typeface="Times New Roman"/>
            </a:endParaRPr>
          </a:p>
          <a:p>
            <a:pPr marL="530225">
              <a:lnSpc>
                <a:spcPct val="100000"/>
              </a:lnSpc>
              <a:spcBef>
                <a:spcPts val="340"/>
              </a:spcBef>
            </a:pPr>
            <a:r>
              <a:rPr sz="2800" spc="-105" dirty="0">
                <a:latin typeface="Times New Roman"/>
                <a:cs typeface="Times New Roman"/>
              </a:rPr>
              <a:t>To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represent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data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understandable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55" dirty="0">
                <a:latin typeface="Times New Roman"/>
                <a:cs typeface="Times New Roman"/>
              </a:rPr>
              <a:t>way.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 algn="just">
              <a:lnSpc>
                <a:spcPct val="100000"/>
              </a:lnSpc>
            </a:pPr>
            <a:r>
              <a:rPr sz="3200" dirty="0">
                <a:latin typeface="Times New Roman"/>
                <a:cs typeface="Times New Roman"/>
              </a:rPr>
              <a:t>Categories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 data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models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include:</a:t>
            </a:r>
            <a:endParaRPr sz="3200">
              <a:latin typeface="Times New Roman"/>
              <a:cs typeface="Times New Roman"/>
            </a:endParaRPr>
          </a:p>
          <a:p>
            <a:pPr marL="530225" marR="4265295" algn="just">
              <a:lnSpc>
                <a:spcPct val="110000"/>
              </a:lnSpc>
              <a:spcBef>
                <a:spcPts val="5"/>
              </a:spcBef>
            </a:pPr>
            <a:r>
              <a:rPr sz="2800" spc="-5" dirty="0">
                <a:latin typeface="Times New Roman"/>
                <a:cs typeface="Times New Roman"/>
              </a:rPr>
              <a:t>Object-based </a:t>
            </a:r>
            <a:r>
              <a:rPr sz="2800" spc="-69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</a:t>
            </a:r>
            <a:r>
              <a:rPr sz="2800" spc="-20" dirty="0">
                <a:latin typeface="Times New Roman"/>
                <a:cs typeface="Times New Roman"/>
              </a:rPr>
              <a:t>e</a:t>
            </a:r>
            <a:r>
              <a:rPr sz="2800" spc="-5" dirty="0">
                <a:latin typeface="Times New Roman"/>
                <a:cs typeface="Times New Roman"/>
              </a:rPr>
              <a:t>cor</a:t>
            </a:r>
            <a:r>
              <a:rPr sz="2800" spc="5" dirty="0">
                <a:latin typeface="Times New Roman"/>
                <a:cs typeface="Times New Roman"/>
              </a:rPr>
              <a:t>d</a:t>
            </a:r>
            <a:r>
              <a:rPr sz="2800" dirty="0">
                <a:latin typeface="Times New Roman"/>
                <a:cs typeface="Times New Roman"/>
              </a:rPr>
              <a:t>-</a:t>
            </a:r>
            <a:r>
              <a:rPr sz="2800" spc="-5" dirty="0">
                <a:latin typeface="Times New Roman"/>
                <a:cs typeface="Times New Roman"/>
              </a:rPr>
              <a:t>based  Physical.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4478909"/>
            <a:ext cx="240791" cy="24841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8300" y="123190"/>
            <a:ext cx="313182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55" dirty="0"/>
              <a:t>D</a:t>
            </a:r>
            <a:r>
              <a:rPr sz="4800" spc="-160" dirty="0"/>
              <a:t>at</a:t>
            </a:r>
            <a:r>
              <a:rPr sz="4800" dirty="0"/>
              <a:t>a</a:t>
            </a:r>
            <a:r>
              <a:rPr sz="4800" spc="-295" dirty="0"/>
              <a:t> </a:t>
            </a:r>
            <a:r>
              <a:rPr sz="4800" spc="-150" dirty="0"/>
              <a:t>M</a:t>
            </a:r>
            <a:r>
              <a:rPr sz="4800" spc="-160" dirty="0"/>
              <a:t>o</a:t>
            </a:r>
            <a:r>
              <a:rPr sz="4800" spc="-165" dirty="0"/>
              <a:t>d</a:t>
            </a:r>
            <a:r>
              <a:rPr sz="4800" spc="-150" dirty="0"/>
              <a:t>e</a:t>
            </a:r>
            <a:r>
              <a:rPr sz="4800" spc="-160" dirty="0"/>
              <a:t>l</a:t>
            </a:r>
            <a:r>
              <a:rPr sz="4800" dirty="0"/>
              <a:t>s</a:t>
            </a:r>
            <a:endParaRPr sz="4800"/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1478407"/>
            <a:ext cx="278892" cy="28498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1973707"/>
            <a:ext cx="202691" cy="2133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2376042"/>
            <a:ext cx="202691" cy="21336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2778379"/>
            <a:ext cx="202691" cy="21336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3180714"/>
            <a:ext cx="202691" cy="21336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3791839"/>
            <a:ext cx="278892" cy="28498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4363339"/>
            <a:ext cx="202691" cy="21336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4765675"/>
            <a:ext cx="202691" cy="21336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5168010"/>
            <a:ext cx="202691" cy="21335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9600" y="5779134"/>
            <a:ext cx="278892" cy="284988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993444" y="1286114"/>
            <a:ext cx="4524375" cy="4867275"/>
          </a:xfrm>
          <a:prstGeom prst="rect">
            <a:avLst/>
          </a:prstGeom>
        </p:spPr>
        <p:txBody>
          <a:bodyPr vert="horz" wrap="square" lIns="0" tIns="654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15"/>
              </a:spcBef>
            </a:pPr>
            <a:r>
              <a:rPr sz="3200" dirty="0">
                <a:latin typeface="Times New Roman"/>
                <a:cs typeface="Times New Roman"/>
              </a:rPr>
              <a:t>Object-Based</a:t>
            </a:r>
            <a:r>
              <a:rPr sz="3200" spc="-45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Data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Models</a:t>
            </a:r>
            <a:endParaRPr sz="3200">
              <a:latin typeface="Times New Roman"/>
              <a:cs typeface="Times New Roman"/>
            </a:endParaRPr>
          </a:p>
          <a:p>
            <a:pPr marL="530225" marR="1597660">
              <a:lnSpc>
                <a:spcPct val="110000"/>
              </a:lnSpc>
              <a:spcBef>
                <a:spcPts val="20"/>
              </a:spcBef>
            </a:pPr>
            <a:r>
              <a:rPr sz="2400" spc="-5" dirty="0">
                <a:latin typeface="Times New Roman"/>
                <a:cs typeface="Times New Roman"/>
              </a:rPr>
              <a:t>Entity-Relationship </a:t>
            </a:r>
            <a:r>
              <a:rPr sz="2400" spc="-58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Semantic 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Functional</a:t>
            </a:r>
            <a:endParaRPr sz="2400">
              <a:latin typeface="Times New Roman"/>
              <a:cs typeface="Times New Roman"/>
            </a:endParaRPr>
          </a:p>
          <a:p>
            <a:pPr marL="530225">
              <a:lnSpc>
                <a:spcPct val="100000"/>
              </a:lnSpc>
              <a:spcBef>
                <a:spcPts val="290"/>
              </a:spcBef>
            </a:pPr>
            <a:r>
              <a:rPr sz="2400" spc="-5" dirty="0">
                <a:latin typeface="Times New Roman"/>
                <a:cs typeface="Times New Roman"/>
              </a:rPr>
              <a:t>Object-Oriented.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3200" dirty="0">
                <a:latin typeface="Times New Roman"/>
                <a:cs typeface="Times New Roman"/>
              </a:rPr>
              <a:t>Record-Based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Data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Models</a:t>
            </a:r>
            <a:endParaRPr sz="3200">
              <a:latin typeface="Times New Roman"/>
              <a:cs typeface="Times New Roman"/>
            </a:endParaRPr>
          </a:p>
          <a:p>
            <a:pPr marL="530225" marR="880110">
              <a:lnSpc>
                <a:spcPct val="110100"/>
              </a:lnSpc>
              <a:spcBef>
                <a:spcPts val="620"/>
              </a:spcBef>
            </a:pPr>
            <a:r>
              <a:rPr sz="2400" dirty="0">
                <a:latin typeface="Times New Roman"/>
                <a:cs typeface="Times New Roman"/>
              </a:rPr>
              <a:t>Relational </a:t>
            </a:r>
            <a:r>
              <a:rPr sz="2400" spc="-5" dirty="0">
                <a:latin typeface="Times New Roman"/>
                <a:cs typeface="Times New Roman"/>
              </a:rPr>
              <a:t>Data Model 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Network Data Model 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Hierarchical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Data Model.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3200" spc="-5" dirty="0">
                <a:latin typeface="Times New Roman"/>
                <a:cs typeface="Times New Roman"/>
              </a:rPr>
              <a:t>Physical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Data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Models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8300" y="123190"/>
            <a:ext cx="553402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55" dirty="0"/>
              <a:t>R</a:t>
            </a:r>
            <a:r>
              <a:rPr sz="4800" spc="-150" dirty="0"/>
              <a:t>e</a:t>
            </a:r>
            <a:r>
              <a:rPr sz="4800" spc="-160" dirty="0"/>
              <a:t>latio</a:t>
            </a:r>
            <a:r>
              <a:rPr sz="4800" spc="-165" dirty="0"/>
              <a:t>n</a:t>
            </a:r>
            <a:r>
              <a:rPr sz="4800" spc="-145" dirty="0"/>
              <a:t>a</a:t>
            </a:r>
            <a:r>
              <a:rPr sz="4800" dirty="0"/>
              <a:t>l</a:t>
            </a:r>
            <a:r>
              <a:rPr sz="4800" spc="-240" dirty="0"/>
              <a:t> </a:t>
            </a:r>
            <a:r>
              <a:rPr sz="4800" spc="-155" dirty="0"/>
              <a:t>D</a:t>
            </a:r>
            <a:r>
              <a:rPr sz="4800" spc="-160" dirty="0"/>
              <a:t>at</a:t>
            </a:r>
            <a:r>
              <a:rPr sz="4800" dirty="0"/>
              <a:t>a</a:t>
            </a:r>
            <a:r>
              <a:rPr sz="4800" spc="-295" dirty="0"/>
              <a:t> </a:t>
            </a:r>
            <a:r>
              <a:rPr sz="4800" spc="-150" dirty="0"/>
              <a:t>M</a:t>
            </a:r>
            <a:r>
              <a:rPr sz="4800" spc="-160" dirty="0"/>
              <a:t>o</a:t>
            </a:r>
            <a:r>
              <a:rPr sz="4800" spc="-165" dirty="0"/>
              <a:t>d</a:t>
            </a:r>
            <a:r>
              <a:rPr sz="4800" spc="-150" dirty="0"/>
              <a:t>e</a:t>
            </a:r>
            <a:r>
              <a:rPr sz="4800" dirty="0"/>
              <a:t>l</a:t>
            </a:r>
            <a:endParaRPr sz="48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5567" y="1720595"/>
            <a:ext cx="5832348" cy="469239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8300" y="123190"/>
            <a:ext cx="518223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55" dirty="0"/>
              <a:t>N</a:t>
            </a:r>
            <a:r>
              <a:rPr sz="4800" spc="-150" dirty="0"/>
              <a:t>e</a:t>
            </a:r>
            <a:r>
              <a:rPr sz="4800" spc="-160" dirty="0"/>
              <a:t>t</a:t>
            </a:r>
            <a:r>
              <a:rPr sz="4800" spc="-155" dirty="0"/>
              <a:t>w</a:t>
            </a:r>
            <a:r>
              <a:rPr sz="4800" spc="-160" dirty="0"/>
              <a:t>o</a:t>
            </a:r>
            <a:r>
              <a:rPr sz="4800" spc="-150" dirty="0"/>
              <a:t>r</a:t>
            </a:r>
            <a:r>
              <a:rPr sz="4800" dirty="0"/>
              <a:t>k</a:t>
            </a:r>
            <a:r>
              <a:rPr sz="4800" spc="-285" dirty="0"/>
              <a:t> </a:t>
            </a:r>
            <a:r>
              <a:rPr sz="4800" spc="-155" dirty="0"/>
              <a:t>D</a:t>
            </a:r>
            <a:r>
              <a:rPr sz="4800" spc="-160" dirty="0"/>
              <a:t>at</a:t>
            </a:r>
            <a:r>
              <a:rPr sz="4800" dirty="0"/>
              <a:t>a</a:t>
            </a:r>
            <a:r>
              <a:rPr sz="4800" spc="-295" dirty="0"/>
              <a:t> </a:t>
            </a:r>
            <a:r>
              <a:rPr sz="4800" spc="-150" dirty="0"/>
              <a:t>M</a:t>
            </a:r>
            <a:r>
              <a:rPr sz="4800" spc="-160" dirty="0"/>
              <a:t>o</a:t>
            </a:r>
            <a:r>
              <a:rPr sz="4800" spc="-165" dirty="0"/>
              <a:t>d</a:t>
            </a:r>
            <a:r>
              <a:rPr sz="4800" spc="-150" dirty="0"/>
              <a:t>e</a:t>
            </a:r>
            <a:r>
              <a:rPr sz="4800" dirty="0"/>
              <a:t>l</a:t>
            </a:r>
            <a:endParaRPr sz="48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46860" y="1412747"/>
            <a:ext cx="6050279" cy="2211324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8300" y="123190"/>
            <a:ext cx="610362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60" dirty="0"/>
              <a:t>Hi</a:t>
            </a:r>
            <a:r>
              <a:rPr sz="4800" spc="-150" dirty="0"/>
              <a:t>er</a:t>
            </a:r>
            <a:r>
              <a:rPr sz="4800" spc="-160" dirty="0"/>
              <a:t>a</a:t>
            </a:r>
            <a:r>
              <a:rPr sz="4800" spc="-150" dirty="0"/>
              <a:t>rc</a:t>
            </a:r>
            <a:r>
              <a:rPr sz="4800" spc="-165" dirty="0"/>
              <a:t>h</a:t>
            </a:r>
            <a:r>
              <a:rPr sz="4800" spc="-160" dirty="0"/>
              <a:t>i</a:t>
            </a:r>
            <a:r>
              <a:rPr sz="4800" spc="-150" dirty="0"/>
              <a:t>c</a:t>
            </a:r>
            <a:r>
              <a:rPr sz="4800" spc="-160" dirty="0"/>
              <a:t>a</a:t>
            </a:r>
            <a:r>
              <a:rPr sz="4800" dirty="0"/>
              <a:t>l</a:t>
            </a:r>
            <a:r>
              <a:rPr sz="4800" spc="-254" dirty="0"/>
              <a:t> </a:t>
            </a:r>
            <a:r>
              <a:rPr sz="4800" spc="-155" dirty="0"/>
              <a:t>D</a:t>
            </a:r>
            <a:r>
              <a:rPr sz="4800" spc="-160" dirty="0"/>
              <a:t>at</a:t>
            </a:r>
            <a:r>
              <a:rPr sz="4800" dirty="0"/>
              <a:t>a</a:t>
            </a:r>
            <a:r>
              <a:rPr sz="4800" spc="-295" dirty="0"/>
              <a:t> </a:t>
            </a:r>
            <a:r>
              <a:rPr sz="4800" spc="-150" dirty="0"/>
              <a:t>M</a:t>
            </a:r>
            <a:r>
              <a:rPr sz="4800" spc="-160" dirty="0"/>
              <a:t>o</a:t>
            </a:r>
            <a:r>
              <a:rPr sz="4800" spc="-165" dirty="0"/>
              <a:t>d</a:t>
            </a:r>
            <a:r>
              <a:rPr sz="4800" spc="-150" dirty="0"/>
              <a:t>e</a:t>
            </a:r>
            <a:r>
              <a:rPr sz="4800" dirty="0"/>
              <a:t>l</a:t>
            </a:r>
            <a:endParaRPr sz="48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65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773935"/>
            <a:ext cx="7920228" cy="432054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</TotalTime>
  <Words>542</Words>
  <Application>Microsoft Office PowerPoint</Application>
  <PresentationFormat>On-screen Show (4:3)</PresentationFormat>
  <Paragraphs>100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Office Theme</vt:lpstr>
      <vt:lpstr>PowerPoint Presentation</vt:lpstr>
      <vt:lpstr>Examples of Database Applications</vt:lpstr>
      <vt:lpstr>File-Based Systems</vt:lpstr>
      <vt:lpstr>Limitations of File-Based Approach</vt:lpstr>
      <vt:lpstr>Limitations of File-Based Approach</vt:lpstr>
      <vt:lpstr>Database</vt:lpstr>
      <vt:lpstr>Database Management System (DBMS)</vt:lpstr>
      <vt:lpstr>Components of DBMS Environment</vt:lpstr>
      <vt:lpstr>Components of DBMS Environment</vt:lpstr>
      <vt:lpstr>History of Database Systems</vt:lpstr>
      <vt:lpstr>Advantages of DBMSs</vt:lpstr>
      <vt:lpstr>Advantages of DBMSs</vt:lpstr>
      <vt:lpstr>Disadvantages of DBMSs</vt:lpstr>
      <vt:lpstr>Data Model</vt:lpstr>
      <vt:lpstr>Data Model</vt:lpstr>
      <vt:lpstr>Data Models</vt:lpstr>
      <vt:lpstr>Relational Data Model</vt:lpstr>
      <vt:lpstr>Network Data Model</vt:lpstr>
      <vt:lpstr>Hierarchical Data Model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subject>Database Systems</dc:subject>
  <dc:creator>Thomas Connolly &amp; Carolyn Begg</dc:creator>
  <cp:lastModifiedBy>Abida Danish</cp:lastModifiedBy>
  <cp:revision>6</cp:revision>
  <dcterms:created xsi:type="dcterms:W3CDTF">2021-09-27T18:16:01Z</dcterms:created>
  <dcterms:modified xsi:type="dcterms:W3CDTF">2021-09-27T18:37:23Z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2018-01-20T00:00:00Z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2021-09-27T00:00:00Z</vt:filetime>
  </property>
</Properties>
</file>