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sldSz cx="12192000" cy="6858000"/>
  <p:notesSz cx="6858000" cy="9144000"/>
  <p:defaultTextStyle>
    <a:defPPr lvl="0">
      <a:defRPr lang="en-US"/>
    </a:defPPr>
    <a:lvl1pPr marL="0" lv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lvl="1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lvl="2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lvl="3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lvl="4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lvl="5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lvl="6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lvl="7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lvl="8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48" d="100"/>
          <a:sy n="48" d="100"/>
        </p:scale>
        <p:origin x="110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#1">
  <dgm:title val=""/>
  <dgm:desc val=""/>
  <dgm:catLst>
    <dgm:cat type="colorful" pri="10200"/>
  </dgm:catLst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47FB837-04B7-4C98-A5A2-54F0357FFA8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FAC84BB-E55F-4A68-81E9-9D0FFEE556EC}">
      <dgm:prSet/>
      <dgm:spPr/>
      <dgm:t>
        <a:bodyPr/>
        <a:lstStyle/>
        <a:p>
          <a:r>
            <a:rPr lang="en-GB" b="1"/>
            <a:t>Module Code: BMHP6030</a:t>
          </a:r>
          <a:endParaRPr lang="en-US"/>
        </a:p>
      </dgm:t>
    </dgm:pt>
    <dgm:pt modelId="{31684FFE-67FF-42D9-A57F-3349116850DA}" type="parTrans" cxnId="{4C38569D-B04A-49DB-9BC4-5CFFE8609144}">
      <dgm:prSet/>
      <dgm:spPr/>
      <dgm:t>
        <a:bodyPr/>
        <a:lstStyle/>
        <a:p>
          <a:endParaRPr lang="en-US"/>
        </a:p>
      </dgm:t>
    </dgm:pt>
    <dgm:pt modelId="{D3A82504-DC13-4290-B927-4DE454005ADC}" type="sibTrans" cxnId="{4C38569D-B04A-49DB-9BC4-5CFFE8609144}">
      <dgm:prSet/>
      <dgm:spPr/>
      <dgm:t>
        <a:bodyPr/>
        <a:lstStyle/>
        <a:p>
          <a:endParaRPr lang="en-US"/>
        </a:p>
      </dgm:t>
    </dgm:pt>
    <dgm:pt modelId="{D7A6378F-5C4F-4D7A-B8AE-2B064AA7F15F}">
      <dgm:prSet/>
      <dgm:spPr/>
      <dgm:t>
        <a:bodyPr/>
        <a:lstStyle/>
        <a:p>
          <a:r>
            <a:rPr lang="en-GB" b="1"/>
            <a:t>Submitted by : Fahmida Rahman</a:t>
          </a:r>
          <a:endParaRPr lang="en-US"/>
        </a:p>
      </dgm:t>
    </dgm:pt>
    <dgm:pt modelId="{FEA46826-012A-41E1-9D6C-FAF425475846}" type="parTrans" cxnId="{F4CA8B24-B410-4C3B-A32C-02FE0438B5A3}">
      <dgm:prSet/>
      <dgm:spPr/>
      <dgm:t>
        <a:bodyPr/>
        <a:lstStyle/>
        <a:p>
          <a:endParaRPr lang="en-US"/>
        </a:p>
      </dgm:t>
    </dgm:pt>
    <dgm:pt modelId="{938B7307-8EE6-4E12-AD40-00BF6AD6A682}" type="sibTrans" cxnId="{F4CA8B24-B410-4C3B-A32C-02FE0438B5A3}">
      <dgm:prSet/>
      <dgm:spPr/>
      <dgm:t>
        <a:bodyPr/>
        <a:lstStyle/>
        <a:p>
          <a:endParaRPr lang="en-US"/>
        </a:p>
      </dgm:t>
    </dgm:pt>
    <dgm:pt modelId="{C12215BF-0F33-46AB-A287-7F1C0844A0CF}">
      <dgm:prSet/>
      <dgm:spPr/>
      <dgm:t>
        <a:bodyPr/>
        <a:lstStyle/>
        <a:p>
          <a:r>
            <a:rPr lang="en-GB" b="1"/>
            <a:t>Student Number : 2235619</a:t>
          </a:r>
          <a:endParaRPr lang="en-US"/>
        </a:p>
      </dgm:t>
    </dgm:pt>
    <dgm:pt modelId="{8DE610BB-AFE2-4165-B1F6-97F34C886A47}" type="parTrans" cxnId="{4730BD58-4AAC-4943-9A1F-DBF76CB51D6F}">
      <dgm:prSet/>
      <dgm:spPr/>
      <dgm:t>
        <a:bodyPr/>
        <a:lstStyle/>
        <a:p>
          <a:endParaRPr lang="en-US"/>
        </a:p>
      </dgm:t>
    </dgm:pt>
    <dgm:pt modelId="{4FE540E7-9D4E-4B54-A5C6-70E0C0BE75D8}" type="sibTrans" cxnId="{4730BD58-4AAC-4943-9A1F-DBF76CB51D6F}">
      <dgm:prSet/>
      <dgm:spPr/>
      <dgm:t>
        <a:bodyPr/>
        <a:lstStyle/>
        <a:p>
          <a:endParaRPr lang="en-US"/>
        </a:p>
      </dgm:t>
    </dgm:pt>
    <dgm:pt modelId="{45698DD1-8E8C-4783-99CB-A8F75F0337BF}" type="pres">
      <dgm:prSet presAssocID="{847FB837-04B7-4C98-A5A2-54F0357FFA88}" presName="linear" presStyleCnt="0">
        <dgm:presLayoutVars>
          <dgm:animLvl val="lvl"/>
          <dgm:resizeHandles val="exact"/>
        </dgm:presLayoutVars>
      </dgm:prSet>
      <dgm:spPr/>
    </dgm:pt>
    <dgm:pt modelId="{71A342B6-FE68-4E33-9832-D50501EBE2C6}" type="pres">
      <dgm:prSet presAssocID="{4FAC84BB-E55F-4A68-81E9-9D0FFEE556EC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ABC48C1D-323A-41A3-AAB6-AF3DB1FF0D92}" type="pres">
      <dgm:prSet presAssocID="{D3A82504-DC13-4290-B927-4DE454005ADC}" presName="spacer" presStyleCnt="0"/>
      <dgm:spPr/>
    </dgm:pt>
    <dgm:pt modelId="{1E946E0A-BD52-4EB9-A5A0-5D7916943E69}" type="pres">
      <dgm:prSet presAssocID="{D7A6378F-5C4F-4D7A-B8AE-2B064AA7F15F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F356783A-B52D-480A-9DEE-66D939C08552}" type="pres">
      <dgm:prSet presAssocID="{938B7307-8EE6-4E12-AD40-00BF6AD6A682}" presName="spacer" presStyleCnt="0"/>
      <dgm:spPr/>
    </dgm:pt>
    <dgm:pt modelId="{B8E29104-224B-47FD-B46A-BBB358AC5726}" type="pres">
      <dgm:prSet presAssocID="{C12215BF-0F33-46AB-A287-7F1C0844A0CF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F4CA8B24-B410-4C3B-A32C-02FE0438B5A3}" srcId="{847FB837-04B7-4C98-A5A2-54F0357FFA88}" destId="{D7A6378F-5C4F-4D7A-B8AE-2B064AA7F15F}" srcOrd="1" destOrd="0" parTransId="{FEA46826-012A-41E1-9D6C-FAF425475846}" sibTransId="{938B7307-8EE6-4E12-AD40-00BF6AD6A682}"/>
    <dgm:cxn modelId="{DC055373-48A9-4883-B629-E49F3D4BFEAB}" type="presOf" srcId="{847FB837-04B7-4C98-A5A2-54F0357FFA88}" destId="{45698DD1-8E8C-4783-99CB-A8F75F0337BF}" srcOrd="0" destOrd="0" presId="urn:microsoft.com/office/officeart/2005/8/layout/vList2"/>
    <dgm:cxn modelId="{9D5A4C58-55A0-4553-9D42-31DFE144836F}" type="presOf" srcId="{4FAC84BB-E55F-4A68-81E9-9D0FFEE556EC}" destId="{71A342B6-FE68-4E33-9832-D50501EBE2C6}" srcOrd="0" destOrd="0" presId="urn:microsoft.com/office/officeart/2005/8/layout/vList2"/>
    <dgm:cxn modelId="{4730BD58-4AAC-4943-9A1F-DBF76CB51D6F}" srcId="{847FB837-04B7-4C98-A5A2-54F0357FFA88}" destId="{C12215BF-0F33-46AB-A287-7F1C0844A0CF}" srcOrd="2" destOrd="0" parTransId="{8DE610BB-AFE2-4165-B1F6-97F34C886A47}" sibTransId="{4FE540E7-9D4E-4B54-A5C6-70E0C0BE75D8}"/>
    <dgm:cxn modelId="{4C38569D-B04A-49DB-9BC4-5CFFE8609144}" srcId="{847FB837-04B7-4C98-A5A2-54F0357FFA88}" destId="{4FAC84BB-E55F-4A68-81E9-9D0FFEE556EC}" srcOrd="0" destOrd="0" parTransId="{31684FFE-67FF-42D9-A57F-3349116850DA}" sibTransId="{D3A82504-DC13-4290-B927-4DE454005ADC}"/>
    <dgm:cxn modelId="{C66CA3A9-1341-4E75-801D-04C693038D8D}" type="presOf" srcId="{C12215BF-0F33-46AB-A287-7F1C0844A0CF}" destId="{B8E29104-224B-47FD-B46A-BBB358AC5726}" srcOrd="0" destOrd="0" presId="urn:microsoft.com/office/officeart/2005/8/layout/vList2"/>
    <dgm:cxn modelId="{595CD1B6-C3BF-4BEF-AE44-A75FF2DA2759}" type="presOf" srcId="{D7A6378F-5C4F-4D7A-B8AE-2B064AA7F15F}" destId="{1E946E0A-BD52-4EB9-A5A0-5D7916943E69}" srcOrd="0" destOrd="0" presId="urn:microsoft.com/office/officeart/2005/8/layout/vList2"/>
    <dgm:cxn modelId="{53F1CEE0-7938-4F6A-9CDC-946E745DF7A7}" type="presParOf" srcId="{45698DD1-8E8C-4783-99CB-A8F75F0337BF}" destId="{71A342B6-FE68-4E33-9832-D50501EBE2C6}" srcOrd="0" destOrd="0" presId="urn:microsoft.com/office/officeart/2005/8/layout/vList2"/>
    <dgm:cxn modelId="{A6A5D114-E1DA-4B06-AA8A-D96FC8AB50B7}" type="presParOf" srcId="{45698DD1-8E8C-4783-99CB-A8F75F0337BF}" destId="{ABC48C1D-323A-41A3-AAB6-AF3DB1FF0D92}" srcOrd="1" destOrd="0" presId="urn:microsoft.com/office/officeart/2005/8/layout/vList2"/>
    <dgm:cxn modelId="{7BB7FEF6-6597-48D5-B91F-1FCCB6CC0B52}" type="presParOf" srcId="{45698DD1-8E8C-4783-99CB-A8F75F0337BF}" destId="{1E946E0A-BD52-4EB9-A5A0-5D7916943E69}" srcOrd="2" destOrd="0" presId="urn:microsoft.com/office/officeart/2005/8/layout/vList2"/>
    <dgm:cxn modelId="{519A3D4E-31B7-4192-9EBE-A3A15D238BFE}" type="presParOf" srcId="{45698DD1-8E8C-4783-99CB-A8F75F0337BF}" destId="{F356783A-B52D-480A-9DEE-66D939C08552}" srcOrd="3" destOrd="0" presId="urn:microsoft.com/office/officeart/2005/8/layout/vList2"/>
    <dgm:cxn modelId="{B50D9338-123C-42F3-B993-181E8F63F353}" type="presParOf" srcId="{45698DD1-8E8C-4783-99CB-A8F75F0337BF}" destId="{B8E29104-224B-47FD-B46A-BBB358AC5726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798D52D-6BEE-4238-B642-89D73C41BC35}" type="doc">
      <dgm:prSet loTypeId="urn:microsoft.com/office/officeart/2018/2/layout/IconCircleList" loCatId="icon" qsTypeId="urn:microsoft.com/office/officeart/2005/8/quickstyle/simple1#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99281208-10A0-4714-834C-D7229676D46F}">
      <dgm:prSet/>
      <dgm:spPr/>
      <dgm:t>
        <a:bodyPr/>
        <a:lstStyle/>
        <a:p>
          <a:r>
            <a:rPr lang="en-US"/>
            <a:t>- Biopsychosocial model underpins integrated care (Ganju et al., 2020).</a:t>
          </a:r>
        </a:p>
      </dgm:t>
    </dgm:pt>
    <dgm:pt modelId="{FF0B3248-DFEF-484D-B0AF-43B91D924E41}" type="parTrans" cxnId="{04459009-7039-4BB9-80B4-ED26C0C496C4}">
      <dgm:prSet/>
      <dgm:spPr/>
      <dgm:t>
        <a:bodyPr/>
        <a:lstStyle/>
        <a:p>
          <a:endParaRPr lang="en-US"/>
        </a:p>
      </dgm:t>
    </dgm:pt>
    <dgm:pt modelId="{84F50D6E-C619-414E-9750-3703DC78733F}" type="sibTrans" cxnId="{04459009-7039-4BB9-80B4-ED26C0C496C4}">
      <dgm:prSet/>
      <dgm:spPr/>
      <dgm:t>
        <a:bodyPr/>
        <a:lstStyle/>
        <a:p>
          <a:endParaRPr lang="en-US"/>
        </a:p>
      </dgm:t>
    </dgm:pt>
    <dgm:pt modelId="{51FF587B-39DD-4E19-8E3B-A20F67AE65CE}">
      <dgm:prSet/>
      <dgm:spPr/>
      <dgm:t>
        <a:bodyPr/>
        <a:lstStyle/>
        <a:p>
          <a:r>
            <a:rPr lang="en-US"/>
            <a:t>- Examples: community hubs, workplace wellness, GP lifestyle services (NICE, 2022).</a:t>
          </a:r>
        </a:p>
      </dgm:t>
    </dgm:pt>
    <dgm:pt modelId="{9B277F62-ADF2-4F08-8C92-BAF56A027B92}" type="parTrans" cxnId="{CBE41932-10C0-41FD-9C85-DE2F8797C94B}">
      <dgm:prSet/>
      <dgm:spPr/>
      <dgm:t>
        <a:bodyPr/>
        <a:lstStyle/>
        <a:p>
          <a:endParaRPr lang="en-US"/>
        </a:p>
      </dgm:t>
    </dgm:pt>
    <dgm:pt modelId="{B777A2C7-0CCA-4F70-8A8A-5B942FCB178D}" type="sibTrans" cxnId="{CBE41932-10C0-41FD-9C85-DE2F8797C94B}">
      <dgm:prSet/>
      <dgm:spPr/>
      <dgm:t>
        <a:bodyPr/>
        <a:lstStyle/>
        <a:p>
          <a:endParaRPr lang="en-US"/>
        </a:p>
      </dgm:t>
    </dgm:pt>
    <dgm:pt modelId="{CAE6D7F5-5DBA-4EAC-9F85-C7658AE3AA09}">
      <dgm:prSet/>
      <dgm:spPr/>
      <dgm:t>
        <a:bodyPr/>
        <a:lstStyle/>
        <a:p>
          <a:r>
            <a:rPr lang="en-US"/>
            <a:t>- Supports prevention and person-centered care.</a:t>
          </a:r>
        </a:p>
      </dgm:t>
    </dgm:pt>
    <dgm:pt modelId="{86D4112A-5D40-42E5-A822-4CBEF54E41A0}" type="parTrans" cxnId="{33DA297F-B90C-477C-B274-976EF89D0B15}">
      <dgm:prSet/>
      <dgm:spPr/>
      <dgm:t>
        <a:bodyPr/>
        <a:lstStyle/>
        <a:p>
          <a:endParaRPr lang="en-US"/>
        </a:p>
      </dgm:t>
    </dgm:pt>
    <dgm:pt modelId="{45753DE9-3917-4A76-B517-BD4622A6EC6A}" type="sibTrans" cxnId="{33DA297F-B90C-477C-B274-976EF89D0B15}">
      <dgm:prSet/>
      <dgm:spPr/>
      <dgm:t>
        <a:bodyPr/>
        <a:lstStyle/>
        <a:p>
          <a:endParaRPr lang="en-US"/>
        </a:p>
      </dgm:t>
    </dgm:pt>
    <dgm:pt modelId="{54F7AE27-9588-4314-BD09-684670463356}" type="pres">
      <dgm:prSet presAssocID="{8798D52D-6BEE-4238-B642-89D73C41BC35}" presName="root" presStyleCnt="0">
        <dgm:presLayoutVars>
          <dgm:dir/>
          <dgm:resizeHandles val="exact"/>
        </dgm:presLayoutVars>
      </dgm:prSet>
      <dgm:spPr/>
    </dgm:pt>
    <dgm:pt modelId="{6ADAE89B-D605-4624-860B-66CD7CBF54F9}" type="pres">
      <dgm:prSet presAssocID="{8798D52D-6BEE-4238-B642-89D73C41BC35}" presName="container" presStyleCnt="0">
        <dgm:presLayoutVars>
          <dgm:dir/>
          <dgm:resizeHandles val="exact"/>
        </dgm:presLayoutVars>
      </dgm:prSet>
      <dgm:spPr/>
    </dgm:pt>
    <dgm:pt modelId="{3D85BA6A-F9B2-4B97-BC39-B28A7F1601B2}" type="pres">
      <dgm:prSet presAssocID="{99281208-10A0-4714-834C-D7229676D46F}" presName="compNode" presStyleCnt="0"/>
      <dgm:spPr/>
    </dgm:pt>
    <dgm:pt modelId="{4A999E18-DFB9-47DA-90B9-3E397EAD0C9B}" type="pres">
      <dgm:prSet presAssocID="{99281208-10A0-4714-834C-D7229676D46F}" presName="iconBgRect" presStyleLbl="bgShp" presStyleIdx="0" presStyleCnt="3"/>
      <dgm:spPr/>
    </dgm:pt>
    <dgm:pt modelId="{A10D7DC0-2336-4EAE-80D7-728E0BFFC623}" type="pres">
      <dgm:prSet presAssocID="{99281208-10A0-4714-834C-D7229676D46F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</dgm:pt>
    <dgm:pt modelId="{C26BF368-1EE5-4D7A-BF48-F1D839150762}" type="pres">
      <dgm:prSet presAssocID="{99281208-10A0-4714-834C-D7229676D46F}" presName="spaceRect" presStyleCnt="0"/>
      <dgm:spPr/>
    </dgm:pt>
    <dgm:pt modelId="{CDDB8722-6417-48AA-A995-BCF8D8AFFB8F}" type="pres">
      <dgm:prSet presAssocID="{99281208-10A0-4714-834C-D7229676D46F}" presName="textRect" presStyleLbl="revTx" presStyleIdx="0" presStyleCnt="3">
        <dgm:presLayoutVars>
          <dgm:chMax val="1"/>
          <dgm:chPref val="1"/>
        </dgm:presLayoutVars>
      </dgm:prSet>
      <dgm:spPr/>
    </dgm:pt>
    <dgm:pt modelId="{C25069EC-BDC4-4A4B-8FF3-012BD6983ED8}" type="pres">
      <dgm:prSet presAssocID="{84F50D6E-C619-414E-9750-3703DC78733F}" presName="sibTrans" presStyleLbl="sibTrans2D1" presStyleIdx="0" presStyleCnt="0"/>
      <dgm:spPr/>
    </dgm:pt>
    <dgm:pt modelId="{850870E2-19A5-4344-A6CA-BEE03CA51528}" type="pres">
      <dgm:prSet presAssocID="{51FF587B-39DD-4E19-8E3B-A20F67AE65CE}" presName="compNode" presStyleCnt="0"/>
      <dgm:spPr/>
    </dgm:pt>
    <dgm:pt modelId="{9EE1DC84-A3BD-4CCC-9960-8910BDF766DE}" type="pres">
      <dgm:prSet presAssocID="{51FF587B-39DD-4E19-8E3B-A20F67AE65CE}" presName="iconBgRect" presStyleLbl="bgShp" presStyleIdx="1" presStyleCnt="3"/>
      <dgm:spPr/>
    </dgm:pt>
    <dgm:pt modelId="{6A2B087D-09C7-40E5-B557-C94516575CD4}" type="pres">
      <dgm:prSet presAssocID="{51FF587B-39DD-4E19-8E3B-A20F67AE65CE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</dgm:pt>
    <dgm:pt modelId="{1B9E1FA4-A4E0-4EBA-9E1A-EB6BFEA8C136}" type="pres">
      <dgm:prSet presAssocID="{51FF587B-39DD-4E19-8E3B-A20F67AE65CE}" presName="spaceRect" presStyleCnt="0"/>
      <dgm:spPr/>
    </dgm:pt>
    <dgm:pt modelId="{BA397BDE-4038-40DB-AA91-F08D9C4B5547}" type="pres">
      <dgm:prSet presAssocID="{51FF587B-39DD-4E19-8E3B-A20F67AE65CE}" presName="textRect" presStyleLbl="revTx" presStyleIdx="1" presStyleCnt="3">
        <dgm:presLayoutVars>
          <dgm:chMax val="1"/>
          <dgm:chPref val="1"/>
        </dgm:presLayoutVars>
      </dgm:prSet>
      <dgm:spPr/>
    </dgm:pt>
    <dgm:pt modelId="{27FA8866-2645-4E9D-A2DF-3D053A42376D}" type="pres">
      <dgm:prSet presAssocID="{B777A2C7-0CCA-4F70-8A8A-5B942FCB178D}" presName="sibTrans" presStyleLbl="sibTrans2D1" presStyleIdx="0" presStyleCnt="0"/>
      <dgm:spPr/>
    </dgm:pt>
    <dgm:pt modelId="{DDA1F133-55A0-49FC-8B86-7C620E4BC25F}" type="pres">
      <dgm:prSet presAssocID="{CAE6D7F5-5DBA-4EAC-9F85-C7658AE3AA09}" presName="compNode" presStyleCnt="0"/>
      <dgm:spPr/>
    </dgm:pt>
    <dgm:pt modelId="{FF2C022B-01B3-43A5-A076-9DE5B5074168}" type="pres">
      <dgm:prSet presAssocID="{CAE6D7F5-5DBA-4EAC-9F85-C7658AE3AA09}" presName="iconBgRect" presStyleLbl="bgShp" presStyleIdx="2" presStyleCnt="3"/>
      <dgm:spPr/>
    </dgm:pt>
    <dgm:pt modelId="{E60D4985-E1F5-48BA-81B3-C699C14333DA}" type="pres">
      <dgm:prSet presAssocID="{CAE6D7F5-5DBA-4EAC-9F85-C7658AE3AA09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</dgm:pt>
    <dgm:pt modelId="{A4071EE6-008D-4E5D-83CE-21F9A2CC6196}" type="pres">
      <dgm:prSet presAssocID="{CAE6D7F5-5DBA-4EAC-9F85-C7658AE3AA09}" presName="spaceRect" presStyleCnt="0"/>
      <dgm:spPr/>
    </dgm:pt>
    <dgm:pt modelId="{64E4FC9F-8C71-472A-B68B-C174915B24EE}" type="pres">
      <dgm:prSet presAssocID="{CAE6D7F5-5DBA-4EAC-9F85-C7658AE3AA09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34702A00-77F6-449E-8640-E53DB1F3AC58}" type="presOf" srcId="{CAE6D7F5-5DBA-4EAC-9F85-C7658AE3AA09}" destId="{64E4FC9F-8C71-472A-B68B-C174915B24EE}" srcOrd="0" destOrd="0" presId="urn:microsoft.com/office/officeart/2018/2/layout/IconCircleList"/>
    <dgm:cxn modelId="{04459009-7039-4BB9-80B4-ED26C0C496C4}" srcId="{8798D52D-6BEE-4238-B642-89D73C41BC35}" destId="{99281208-10A0-4714-834C-D7229676D46F}" srcOrd="0" destOrd="0" parTransId="{FF0B3248-DFEF-484D-B0AF-43B91D924E41}" sibTransId="{84F50D6E-C619-414E-9750-3703DC78733F}"/>
    <dgm:cxn modelId="{6BEFB31A-8BC5-494F-8D1C-57A8CC335174}" type="presOf" srcId="{8798D52D-6BEE-4238-B642-89D73C41BC35}" destId="{54F7AE27-9588-4314-BD09-684670463356}" srcOrd="0" destOrd="0" presId="urn:microsoft.com/office/officeart/2018/2/layout/IconCircleList"/>
    <dgm:cxn modelId="{CBE41932-10C0-41FD-9C85-DE2F8797C94B}" srcId="{8798D52D-6BEE-4238-B642-89D73C41BC35}" destId="{51FF587B-39DD-4E19-8E3B-A20F67AE65CE}" srcOrd="1" destOrd="0" parTransId="{9B277F62-ADF2-4F08-8C92-BAF56A027B92}" sibTransId="{B777A2C7-0CCA-4F70-8A8A-5B942FCB178D}"/>
    <dgm:cxn modelId="{33DA297F-B90C-477C-B274-976EF89D0B15}" srcId="{8798D52D-6BEE-4238-B642-89D73C41BC35}" destId="{CAE6D7F5-5DBA-4EAC-9F85-C7658AE3AA09}" srcOrd="2" destOrd="0" parTransId="{86D4112A-5D40-42E5-A822-4CBEF54E41A0}" sibTransId="{45753DE9-3917-4A76-B517-BD4622A6EC6A}"/>
    <dgm:cxn modelId="{38DB6A98-152D-4847-B67B-BBD8006D88CC}" type="presOf" srcId="{B777A2C7-0CCA-4F70-8A8A-5B942FCB178D}" destId="{27FA8866-2645-4E9D-A2DF-3D053A42376D}" srcOrd="0" destOrd="0" presId="urn:microsoft.com/office/officeart/2018/2/layout/IconCircleList"/>
    <dgm:cxn modelId="{46D9FED6-122B-469F-AAD6-DCD5A062B94C}" type="presOf" srcId="{84F50D6E-C619-414E-9750-3703DC78733F}" destId="{C25069EC-BDC4-4A4B-8FF3-012BD6983ED8}" srcOrd="0" destOrd="0" presId="urn:microsoft.com/office/officeart/2018/2/layout/IconCircleList"/>
    <dgm:cxn modelId="{FAB1F6E8-A00A-4F86-8D7E-31BC187A240F}" type="presOf" srcId="{99281208-10A0-4714-834C-D7229676D46F}" destId="{CDDB8722-6417-48AA-A995-BCF8D8AFFB8F}" srcOrd="0" destOrd="0" presId="urn:microsoft.com/office/officeart/2018/2/layout/IconCircleList"/>
    <dgm:cxn modelId="{2D72C0F0-5ECF-4EA3-A95F-656890680A8B}" type="presOf" srcId="{51FF587B-39DD-4E19-8E3B-A20F67AE65CE}" destId="{BA397BDE-4038-40DB-AA91-F08D9C4B5547}" srcOrd="0" destOrd="0" presId="urn:microsoft.com/office/officeart/2018/2/layout/IconCircleList"/>
    <dgm:cxn modelId="{7A8CAC15-4ED6-4485-90F2-BE00BC12FD5D}" type="presParOf" srcId="{54F7AE27-9588-4314-BD09-684670463356}" destId="{6ADAE89B-D605-4624-860B-66CD7CBF54F9}" srcOrd="0" destOrd="0" presId="urn:microsoft.com/office/officeart/2018/2/layout/IconCircleList"/>
    <dgm:cxn modelId="{948706CF-04D2-4AF5-B27F-8243BEB3D5B0}" type="presParOf" srcId="{6ADAE89B-D605-4624-860B-66CD7CBF54F9}" destId="{3D85BA6A-F9B2-4B97-BC39-B28A7F1601B2}" srcOrd="0" destOrd="0" presId="urn:microsoft.com/office/officeart/2018/2/layout/IconCircleList"/>
    <dgm:cxn modelId="{2A96924F-A9FC-45A3-895F-52323F09D26A}" type="presParOf" srcId="{3D85BA6A-F9B2-4B97-BC39-B28A7F1601B2}" destId="{4A999E18-DFB9-47DA-90B9-3E397EAD0C9B}" srcOrd="0" destOrd="0" presId="urn:microsoft.com/office/officeart/2018/2/layout/IconCircleList"/>
    <dgm:cxn modelId="{8149CEE7-C820-48D3-BFD5-0DE2C639AD4E}" type="presParOf" srcId="{3D85BA6A-F9B2-4B97-BC39-B28A7F1601B2}" destId="{A10D7DC0-2336-4EAE-80D7-728E0BFFC623}" srcOrd="1" destOrd="0" presId="urn:microsoft.com/office/officeart/2018/2/layout/IconCircleList"/>
    <dgm:cxn modelId="{516D0512-A5EC-4FC8-89AC-899AACB14414}" type="presParOf" srcId="{3D85BA6A-F9B2-4B97-BC39-B28A7F1601B2}" destId="{C26BF368-1EE5-4D7A-BF48-F1D839150762}" srcOrd="2" destOrd="0" presId="urn:microsoft.com/office/officeart/2018/2/layout/IconCircleList"/>
    <dgm:cxn modelId="{1EC8D844-F617-4EE5-8ECA-2303EFCF6396}" type="presParOf" srcId="{3D85BA6A-F9B2-4B97-BC39-B28A7F1601B2}" destId="{CDDB8722-6417-48AA-A995-BCF8D8AFFB8F}" srcOrd="3" destOrd="0" presId="urn:microsoft.com/office/officeart/2018/2/layout/IconCircleList"/>
    <dgm:cxn modelId="{3B509157-FFD3-486C-8CA7-C084F64B5DF8}" type="presParOf" srcId="{6ADAE89B-D605-4624-860B-66CD7CBF54F9}" destId="{C25069EC-BDC4-4A4B-8FF3-012BD6983ED8}" srcOrd="1" destOrd="0" presId="urn:microsoft.com/office/officeart/2018/2/layout/IconCircleList"/>
    <dgm:cxn modelId="{8BA18A69-4686-4BE6-8169-47E06B95BC1C}" type="presParOf" srcId="{6ADAE89B-D605-4624-860B-66CD7CBF54F9}" destId="{850870E2-19A5-4344-A6CA-BEE03CA51528}" srcOrd="2" destOrd="0" presId="urn:microsoft.com/office/officeart/2018/2/layout/IconCircleList"/>
    <dgm:cxn modelId="{DFEBF10D-577C-42CA-A3CF-CAC6C3CEFD4C}" type="presParOf" srcId="{850870E2-19A5-4344-A6CA-BEE03CA51528}" destId="{9EE1DC84-A3BD-4CCC-9960-8910BDF766DE}" srcOrd="0" destOrd="0" presId="urn:microsoft.com/office/officeart/2018/2/layout/IconCircleList"/>
    <dgm:cxn modelId="{D7B10090-52F3-42EE-A658-A9FC18684C43}" type="presParOf" srcId="{850870E2-19A5-4344-A6CA-BEE03CA51528}" destId="{6A2B087D-09C7-40E5-B557-C94516575CD4}" srcOrd="1" destOrd="0" presId="urn:microsoft.com/office/officeart/2018/2/layout/IconCircleList"/>
    <dgm:cxn modelId="{67A7A92B-9DD1-4458-B17E-8C638AE8E054}" type="presParOf" srcId="{850870E2-19A5-4344-A6CA-BEE03CA51528}" destId="{1B9E1FA4-A4E0-4EBA-9E1A-EB6BFEA8C136}" srcOrd="2" destOrd="0" presId="urn:microsoft.com/office/officeart/2018/2/layout/IconCircleList"/>
    <dgm:cxn modelId="{02718D3A-5890-4578-B4C4-05AAE3CD9CE9}" type="presParOf" srcId="{850870E2-19A5-4344-A6CA-BEE03CA51528}" destId="{BA397BDE-4038-40DB-AA91-F08D9C4B5547}" srcOrd="3" destOrd="0" presId="urn:microsoft.com/office/officeart/2018/2/layout/IconCircleList"/>
    <dgm:cxn modelId="{964F86E3-FC4D-4FCC-9320-0937922EA19E}" type="presParOf" srcId="{6ADAE89B-D605-4624-860B-66CD7CBF54F9}" destId="{27FA8866-2645-4E9D-A2DF-3D053A42376D}" srcOrd="3" destOrd="0" presId="urn:microsoft.com/office/officeart/2018/2/layout/IconCircleList"/>
    <dgm:cxn modelId="{1F070FFD-94E8-4363-9964-6A6B13EB5E17}" type="presParOf" srcId="{6ADAE89B-D605-4624-860B-66CD7CBF54F9}" destId="{DDA1F133-55A0-49FC-8B86-7C620E4BC25F}" srcOrd="4" destOrd="0" presId="urn:microsoft.com/office/officeart/2018/2/layout/IconCircleList"/>
    <dgm:cxn modelId="{7E335EAD-0E7B-42A2-B495-931E202EE731}" type="presParOf" srcId="{DDA1F133-55A0-49FC-8B86-7C620E4BC25F}" destId="{FF2C022B-01B3-43A5-A076-9DE5B5074168}" srcOrd="0" destOrd="0" presId="urn:microsoft.com/office/officeart/2018/2/layout/IconCircleList"/>
    <dgm:cxn modelId="{322AF9E4-E99F-4FF4-A86F-1F425941F62F}" type="presParOf" srcId="{DDA1F133-55A0-49FC-8B86-7C620E4BC25F}" destId="{E60D4985-E1F5-48BA-81B3-C699C14333DA}" srcOrd="1" destOrd="0" presId="urn:microsoft.com/office/officeart/2018/2/layout/IconCircleList"/>
    <dgm:cxn modelId="{77DFB445-A78D-4FB3-9B89-5084C4D24872}" type="presParOf" srcId="{DDA1F133-55A0-49FC-8B86-7C620E4BC25F}" destId="{A4071EE6-008D-4E5D-83CE-21F9A2CC6196}" srcOrd="2" destOrd="0" presId="urn:microsoft.com/office/officeart/2018/2/layout/IconCircleList"/>
    <dgm:cxn modelId="{7F6A15F4-346E-4543-9094-90E3636E3DBF}" type="presParOf" srcId="{DDA1F133-55A0-49FC-8B86-7C620E4BC25F}" destId="{64E4FC9F-8C71-472A-B68B-C174915B24EE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7AA334B-3BFB-437B-8E6B-C506C441A4BA}" type="doc">
      <dgm:prSet loTypeId="urn:microsoft.com/office/officeart/2018/2/layout/IconLabelList" loCatId="icon" qsTypeId="urn:microsoft.com/office/officeart/2005/8/quickstyle/simple1#2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237C20E-E432-4A81-ABC5-CAE88003EC55}">
      <dgm:prSet/>
      <dgm:spPr/>
      <dgm:t>
        <a:bodyPr/>
        <a:lstStyle/>
        <a:p>
          <a:r>
            <a:rPr lang="en-US"/>
            <a:t>- WHO’s 'Health in All Policies' promotes cross-sector accountability (WHO, 2024).</a:t>
          </a:r>
        </a:p>
      </dgm:t>
    </dgm:pt>
    <dgm:pt modelId="{0475EBAE-D3BF-4B69-8569-1AE04EB03FD0}" type="parTrans" cxnId="{582760F8-2C9F-445C-A657-16A2702A63CF}">
      <dgm:prSet/>
      <dgm:spPr/>
      <dgm:t>
        <a:bodyPr/>
        <a:lstStyle/>
        <a:p>
          <a:endParaRPr lang="en-US"/>
        </a:p>
      </dgm:t>
    </dgm:pt>
    <dgm:pt modelId="{A4CDB6A0-8C24-4556-BCF3-ED5B650F4CC8}" type="sibTrans" cxnId="{582760F8-2C9F-445C-A657-16A2702A63CF}">
      <dgm:prSet/>
      <dgm:spPr/>
      <dgm:t>
        <a:bodyPr/>
        <a:lstStyle/>
        <a:p>
          <a:endParaRPr lang="en-US"/>
        </a:p>
      </dgm:t>
    </dgm:pt>
    <dgm:pt modelId="{0ECF8938-E6D0-422E-9B84-0453919F3428}">
      <dgm:prSet/>
      <dgm:spPr/>
      <dgm:t>
        <a:bodyPr/>
        <a:lstStyle/>
        <a:p>
          <a:r>
            <a:rPr lang="en-US"/>
            <a:t>- Environmental design: green spaces, clean air (Public Health England, 2018).</a:t>
          </a:r>
        </a:p>
      </dgm:t>
    </dgm:pt>
    <dgm:pt modelId="{11B1479F-6E3D-481F-A7EF-75A185DC8297}" type="parTrans" cxnId="{9BC9DC9B-41A1-4AFF-B307-DE2B9D094BEB}">
      <dgm:prSet/>
      <dgm:spPr/>
      <dgm:t>
        <a:bodyPr/>
        <a:lstStyle/>
        <a:p>
          <a:endParaRPr lang="en-US"/>
        </a:p>
      </dgm:t>
    </dgm:pt>
    <dgm:pt modelId="{7E6BFBD5-6082-4EC0-9AED-7F501681B8BB}" type="sibTrans" cxnId="{9BC9DC9B-41A1-4AFF-B307-DE2B9D094BEB}">
      <dgm:prSet/>
      <dgm:spPr/>
      <dgm:t>
        <a:bodyPr/>
        <a:lstStyle/>
        <a:p>
          <a:endParaRPr lang="en-US"/>
        </a:p>
      </dgm:t>
    </dgm:pt>
    <dgm:pt modelId="{6CE2AB53-F455-4102-9F52-02DA62AF66F9}">
      <dgm:prSet/>
      <dgm:spPr/>
      <dgm:t>
        <a:bodyPr/>
        <a:lstStyle/>
        <a:p>
          <a:r>
            <a:rPr lang="en-US"/>
            <a:t>- Combines social, economic, and environmental health (Solar &amp; Irwin, 2010).</a:t>
          </a:r>
        </a:p>
      </dgm:t>
    </dgm:pt>
    <dgm:pt modelId="{A10A7C9F-3EEE-4FF4-B225-C4DA18E48F2A}" type="parTrans" cxnId="{46EF4279-3FC0-409C-BB49-96949CD00D03}">
      <dgm:prSet/>
      <dgm:spPr/>
      <dgm:t>
        <a:bodyPr/>
        <a:lstStyle/>
        <a:p>
          <a:endParaRPr lang="en-US"/>
        </a:p>
      </dgm:t>
    </dgm:pt>
    <dgm:pt modelId="{E485EA29-EB60-47D3-B6F6-5EB2E6CD1E30}" type="sibTrans" cxnId="{46EF4279-3FC0-409C-BB49-96949CD00D03}">
      <dgm:prSet/>
      <dgm:spPr/>
      <dgm:t>
        <a:bodyPr/>
        <a:lstStyle/>
        <a:p>
          <a:endParaRPr lang="en-US"/>
        </a:p>
      </dgm:t>
    </dgm:pt>
    <dgm:pt modelId="{24AC41E7-17CD-4339-AC96-9888E8B0198C}" type="pres">
      <dgm:prSet presAssocID="{A7AA334B-3BFB-437B-8E6B-C506C441A4BA}" presName="root" presStyleCnt="0">
        <dgm:presLayoutVars>
          <dgm:dir/>
          <dgm:resizeHandles val="exact"/>
        </dgm:presLayoutVars>
      </dgm:prSet>
      <dgm:spPr/>
    </dgm:pt>
    <dgm:pt modelId="{3CBBE3D3-0E02-4E20-9C67-5A8A34FA6779}" type="pres">
      <dgm:prSet presAssocID="{F237C20E-E432-4A81-ABC5-CAE88003EC55}" presName="compNode" presStyleCnt="0"/>
      <dgm:spPr/>
    </dgm:pt>
    <dgm:pt modelId="{0B14E8D2-EA5D-42F9-B915-050A99BF4121}" type="pres">
      <dgm:prSet presAssocID="{F237C20E-E432-4A81-ABC5-CAE88003EC5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</dgm:pt>
    <dgm:pt modelId="{5C003512-A55E-42DF-9857-221D0206F5A1}" type="pres">
      <dgm:prSet presAssocID="{F237C20E-E432-4A81-ABC5-CAE88003EC55}" presName="spaceRect" presStyleCnt="0"/>
      <dgm:spPr/>
    </dgm:pt>
    <dgm:pt modelId="{CA40C483-44A0-449D-8F2C-222AA240D21C}" type="pres">
      <dgm:prSet presAssocID="{F237C20E-E432-4A81-ABC5-CAE88003EC55}" presName="textRect" presStyleLbl="revTx" presStyleIdx="0" presStyleCnt="3">
        <dgm:presLayoutVars>
          <dgm:chMax val="1"/>
          <dgm:chPref val="1"/>
        </dgm:presLayoutVars>
      </dgm:prSet>
      <dgm:spPr/>
    </dgm:pt>
    <dgm:pt modelId="{EB4270DA-6ECF-403A-9697-2055A749F350}" type="pres">
      <dgm:prSet presAssocID="{A4CDB6A0-8C24-4556-BCF3-ED5B650F4CC8}" presName="sibTrans" presStyleCnt="0"/>
      <dgm:spPr/>
    </dgm:pt>
    <dgm:pt modelId="{AE23EFAF-E891-43EA-A341-1145F99CD21B}" type="pres">
      <dgm:prSet presAssocID="{0ECF8938-E6D0-422E-9B84-0453919F3428}" presName="compNode" presStyleCnt="0"/>
      <dgm:spPr/>
    </dgm:pt>
    <dgm:pt modelId="{533358D3-2AD1-4BF7-A557-CE02B3245BB3}" type="pres">
      <dgm:prSet presAssocID="{0ECF8938-E6D0-422E-9B84-0453919F342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</dgm:pt>
    <dgm:pt modelId="{4AE0DE8A-430B-4E81-96D9-4C482F945E20}" type="pres">
      <dgm:prSet presAssocID="{0ECF8938-E6D0-422E-9B84-0453919F3428}" presName="spaceRect" presStyleCnt="0"/>
      <dgm:spPr/>
    </dgm:pt>
    <dgm:pt modelId="{BB10B8A7-64B3-44C8-B980-0F04E04CB8C3}" type="pres">
      <dgm:prSet presAssocID="{0ECF8938-E6D0-422E-9B84-0453919F3428}" presName="textRect" presStyleLbl="revTx" presStyleIdx="1" presStyleCnt="3">
        <dgm:presLayoutVars>
          <dgm:chMax val="1"/>
          <dgm:chPref val="1"/>
        </dgm:presLayoutVars>
      </dgm:prSet>
      <dgm:spPr/>
    </dgm:pt>
    <dgm:pt modelId="{69CE8FE7-B4FA-4D3A-BBB5-BC44AFC9ECD8}" type="pres">
      <dgm:prSet presAssocID="{7E6BFBD5-6082-4EC0-9AED-7F501681B8BB}" presName="sibTrans" presStyleCnt="0"/>
      <dgm:spPr/>
    </dgm:pt>
    <dgm:pt modelId="{26CBDB6A-ABBD-4583-B675-33804AB46264}" type="pres">
      <dgm:prSet presAssocID="{6CE2AB53-F455-4102-9F52-02DA62AF66F9}" presName="compNode" presStyleCnt="0"/>
      <dgm:spPr/>
    </dgm:pt>
    <dgm:pt modelId="{7A344B3C-E408-46BB-AB0C-970DCDACDE1C}" type="pres">
      <dgm:prSet presAssocID="{6CE2AB53-F455-4102-9F52-02DA62AF66F9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</dgm:pt>
    <dgm:pt modelId="{8EE5F926-8107-4B72-AE6A-03AB4701B056}" type="pres">
      <dgm:prSet presAssocID="{6CE2AB53-F455-4102-9F52-02DA62AF66F9}" presName="spaceRect" presStyleCnt="0"/>
      <dgm:spPr/>
    </dgm:pt>
    <dgm:pt modelId="{725AA20D-992B-4A73-9E0E-0F4F8AC6183C}" type="pres">
      <dgm:prSet presAssocID="{6CE2AB53-F455-4102-9F52-02DA62AF66F9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10DB2C0F-85C5-4582-AC4A-810EF38DE9CA}" type="presOf" srcId="{0ECF8938-E6D0-422E-9B84-0453919F3428}" destId="{BB10B8A7-64B3-44C8-B980-0F04E04CB8C3}" srcOrd="0" destOrd="0" presId="urn:microsoft.com/office/officeart/2018/2/layout/IconLabelList"/>
    <dgm:cxn modelId="{9389D65E-B0E0-4002-BEB9-B9010B829084}" type="presOf" srcId="{F237C20E-E432-4A81-ABC5-CAE88003EC55}" destId="{CA40C483-44A0-449D-8F2C-222AA240D21C}" srcOrd="0" destOrd="0" presId="urn:microsoft.com/office/officeart/2018/2/layout/IconLabelList"/>
    <dgm:cxn modelId="{4AFF354D-8C85-47AF-8B80-12DC7DE9F742}" type="presOf" srcId="{A7AA334B-3BFB-437B-8E6B-C506C441A4BA}" destId="{24AC41E7-17CD-4339-AC96-9888E8B0198C}" srcOrd="0" destOrd="0" presId="urn:microsoft.com/office/officeart/2018/2/layout/IconLabelList"/>
    <dgm:cxn modelId="{E81B8254-9D3B-41A8-AB7F-550C3FEB1F1B}" type="presOf" srcId="{6CE2AB53-F455-4102-9F52-02DA62AF66F9}" destId="{725AA20D-992B-4A73-9E0E-0F4F8AC6183C}" srcOrd="0" destOrd="0" presId="urn:microsoft.com/office/officeart/2018/2/layout/IconLabelList"/>
    <dgm:cxn modelId="{46EF4279-3FC0-409C-BB49-96949CD00D03}" srcId="{A7AA334B-3BFB-437B-8E6B-C506C441A4BA}" destId="{6CE2AB53-F455-4102-9F52-02DA62AF66F9}" srcOrd="2" destOrd="0" parTransId="{A10A7C9F-3EEE-4FF4-B225-C4DA18E48F2A}" sibTransId="{E485EA29-EB60-47D3-B6F6-5EB2E6CD1E30}"/>
    <dgm:cxn modelId="{9BC9DC9B-41A1-4AFF-B307-DE2B9D094BEB}" srcId="{A7AA334B-3BFB-437B-8E6B-C506C441A4BA}" destId="{0ECF8938-E6D0-422E-9B84-0453919F3428}" srcOrd="1" destOrd="0" parTransId="{11B1479F-6E3D-481F-A7EF-75A185DC8297}" sibTransId="{7E6BFBD5-6082-4EC0-9AED-7F501681B8BB}"/>
    <dgm:cxn modelId="{582760F8-2C9F-445C-A657-16A2702A63CF}" srcId="{A7AA334B-3BFB-437B-8E6B-C506C441A4BA}" destId="{F237C20E-E432-4A81-ABC5-CAE88003EC55}" srcOrd="0" destOrd="0" parTransId="{0475EBAE-D3BF-4B69-8569-1AE04EB03FD0}" sibTransId="{A4CDB6A0-8C24-4556-BCF3-ED5B650F4CC8}"/>
    <dgm:cxn modelId="{55997023-E4C1-4E0F-9408-1CC76C5873A7}" type="presParOf" srcId="{24AC41E7-17CD-4339-AC96-9888E8B0198C}" destId="{3CBBE3D3-0E02-4E20-9C67-5A8A34FA6779}" srcOrd="0" destOrd="0" presId="urn:microsoft.com/office/officeart/2018/2/layout/IconLabelList"/>
    <dgm:cxn modelId="{5A171AD6-073C-4491-8570-C9A77B3193EC}" type="presParOf" srcId="{3CBBE3D3-0E02-4E20-9C67-5A8A34FA6779}" destId="{0B14E8D2-EA5D-42F9-B915-050A99BF4121}" srcOrd="0" destOrd="0" presId="urn:microsoft.com/office/officeart/2018/2/layout/IconLabelList"/>
    <dgm:cxn modelId="{E924AC4C-1FEE-46BA-A20A-A7F8CE54CCE1}" type="presParOf" srcId="{3CBBE3D3-0E02-4E20-9C67-5A8A34FA6779}" destId="{5C003512-A55E-42DF-9857-221D0206F5A1}" srcOrd="1" destOrd="0" presId="urn:microsoft.com/office/officeart/2018/2/layout/IconLabelList"/>
    <dgm:cxn modelId="{3C2DBE36-08A1-44F6-A023-5F255A4E5C0E}" type="presParOf" srcId="{3CBBE3D3-0E02-4E20-9C67-5A8A34FA6779}" destId="{CA40C483-44A0-449D-8F2C-222AA240D21C}" srcOrd="2" destOrd="0" presId="urn:microsoft.com/office/officeart/2018/2/layout/IconLabelList"/>
    <dgm:cxn modelId="{E3D3BABE-2313-46ED-937C-A898E71F5E24}" type="presParOf" srcId="{24AC41E7-17CD-4339-AC96-9888E8B0198C}" destId="{EB4270DA-6ECF-403A-9697-2055A749F350}" srcOrd="1" destOrd="0" presId="urn:microsoft.com/office/officeart/2018/2/layout/IconLabelList"/>
    <dgm:cxn modelId="{C44BCEC2-6ACE-4F7B-AFF8-E2E24452C514}" type="presParOf" srcId="{24AC41E7-17CD-4339-AC96-9888E8B0198C}" destId="{AE23EFAF-E891-43EA-A341-1145F99CD21B}" srcOrd="2" destOrd="0" presId="urn:microsoft.com/office/officeart/2018/2/layout/IconLabelList"/>
    <dgm:cxn modelId="{C0A48773-95AE-4D05-85CC-DAFFC481D94A}" type="presParOf" srcId="{AE23EFAF-E891-43EA-A341-1145F99CD21B}" destId="{533358D3-2AD1-4BF7-A557-CE02B3245BB3}" srcOrd="0" destOrd="0" presId="urn:microsoft.com/office/officeart/2018/2/layout/IconLabelList"/>
    <dgm:cxn modelId="{EE3E995E-9F8F-42D5-ADCE-5BD99813FD07}" type="presParOf" srcId="{AE23EFAF-E891-43EA-A341-1145F99CD21B}" destId="{4AE0DE8A-430B-4E81-96D9-4C482F945E20}" srcOrd="1" destOrd="0" presId="urn:microsoft.com/office/officeart/2018/2/layout/IconLabelList"/>
    <dgm:cxn modelId="{C3515188-F55F-4A2F-AE09-15305A47D8A3}" type="presParOf" srcId="{AE23EFAF-E891-43EA-A341-1145F99CD21B}" destId="{BB10B8A7-64B3-44C8-B980-0F04E04CB8C3}" srcOrd="2" destOrd="0" presId="urn:microsoft.com/office/officeart/2018/2/layout/IconLabelList"/>
    <dgm:cxn modelId="{49816E56-91B2-4734-BE6F-C0EF1F65122B}" type="presParOf" srcId="{24AC41E7-17CD-4339-AC96-9888E8B0198C}" destId="{69CE8FE7-B4FA-4D3A-BBB5-BC44AFC9ECD8}" srcOrd="3" destOrd="0" presId="urn:microsoft.com/office/officeart/2018/2/layout/IconLabelList"/>
    <dgm:cxn modelId="{14F610C9-5C0C-464E-9C3F-E7B2AFD2E959}" type="presParOf" srcId="{24AC41E7-17CD-4339-AC96-9888E8B0198C}" destId="{26CBDB6A-ABBD-4583-B675-33804AB46264}" srcOrd="4" destOrd="0" presId="urn:microsoft.com/office/officeart/2018/2/layout/IconLabelList"/>
    <dgm:cxn modelId="{A0EC2A36-7558-41E4-AE21-50E3847E41CE}" type="presParOf" srcId="{26CBDB6A-ABBD-4583-B675-33804AB46264}" destId="{7A344B3C-E408-46BB-AB0C-970DCDACDE1C}" srcOrd="0" destOrd="0" presId="urn:microsoft.com/office/officeart/2018/2/layout/IconLabelList"/>
    <dgm:cxn modelId="{94421A56-AD5E-4B04-9A41-66497950D7DA}" type="presParOf" srcId="{26CBDB6A-ABBD-4583-B675-33804AB46264}" destId="{8EE5F926-8107-4B72-AE6A-03AB4701B056}" srcOrd="1" destOrd="0" presId="urn:microsoft.com/office/officeart/2018/2/layout/IconLabelList"/>
    <dgm:cxn modelId="{CEC83464-28A7-4FB5-AF9E-1AEA908866D2}" type="presParOf" srcId="{26CBDB6A-ABBD-4583-B675-33804AB46264}" destId="{725AA20D-992B-4A73-9E0E-0F4F8AC6183C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6AFC395-167D-4B33-8718-8C366252E416}" type="doc">
      <dgm:prSet loTypeId="urn:microsoft.com/office/officeart/2005/8/layout/vList2#1" loCatId="list" qsTypeId="urn:microsoft.com/office/officeart/2005/8/quickstyle/simple1#3" qsCatId="simple" csTypeId="urn:microsoft.com/office/officeart/2005/8/colors/colorful2#1" csCatId="colorful"/>
      <dgm:spPr/>
      <dgm:t>
        <a:bodyPr/>
        <a:lstStyle/>
        <a:p>
          <a:endParaRPr lang="en-US"/>
        </a:p>
      </dgm:t>
    </dgm:pt>
    <dgm:pt modelId="{9420F0A6-FC5D-4EDB-A467-21C957085577}">
      <dgm:prSet/>
      <dgm:spPr/>
      <dgm:t>
        <a:bodyPr/>
        <a:lstStyle/>
        <a:p>
          <a:r>
            <a:rPr lang="en-US"/>
            <a:t>- Examples: Change4Life, Stop Smoking, Mental Health First Aid.</a:t>
          </a:r>
        </a:p>
      </dgm:t>
    </dgm:pt>
    <dgm:pt modelId="{7D5DC09E-B969-421F-9426-FB49E89B853D}" type="parTrans" cxnId="{CF14C986-8D40-434A-9F05-81B21E8314B1}">
      <dgm:prSet/>
      <dgm:spPr/>
      <dgm:t>
        <a:bodyPr/>
        <a:lstStyle/>
        <a:p>
          <a:endParaRPr lang="en-US"/>
        </a:p>
      </dgm:t>
    </dgm:pt>
    <dgm:pt modelId="{0DDB60D3-4A2D-417D-A769-276E85A59E18}" type="sibTrans" cxnId="{CF14C986-8D40-434A-9F05-81B21E8314B1}">
      <dgm:prSet/>
      <dgm:spPr/>
      <dgm:t>
        <a:bodyPr/>
        <a:lstStyle/>
        <a:p>
          <a:endParaRPr lang="en-US"/>
        </a:p>
      </dgm:t>
    </dgm:pt>
    <dgm:pt modelId="{39B19C63-4150-49CB-B911-26EA069DF481}">
      <dgm:prSet/>
      <dgm:spPr/>
      <dgm:t>
        <a:bodyPr/>
        <a:lstStyle/>
        <a:p>
          <a:r>
            <a:rPr lang="en-US"/>
            <a:t>- Use education and media to shift behaviour (Public Health England, 2018).</a:t>
          </a:r>
        </a:p>
      </dgm:t>
    </dgm:pt>
    <dgm:pt modelId="{A60D50F0-6F60-4E44-973B-CF369538201B}" type="parTrans" cxnId="{A405FCDC-71CF-4106-AD48-7051978EB818}">
      <dgm:prSet/>
      <dgm:spPr/>
      <dgm:t>
        <a:bodyPr/>
        <a:lstStyle/>
        <a:p>
          <a:endParaRPr lang="en-US"/>
        </a:p>
      </dgm:t>
    </dgm:pt>
    <dgm:pt modelId="{6730E7E5-65FF-47CC-93FF-32C85F9E0A5A}" type="sibTrans" cxnId="{A405FCDC-71CF-4106-AD48-7051978EB818}">
      <dgm:prSet/>
      <dgm:spPr/>
      <dgm:t>
        <a:bodyPr/>
        <a:lstStyle/>
        <a:p>
          <a:endParaRPr lang="en-US"/>
        </a:p>
      </dgm:t>
    </dgm:pt>
    <dgm:pt modelId="{65704A4E-48A3-4757-86A8-9C736B2CC3F1}">
      <dgm:prSet/>
      <dgm:spPr/>
      <dgm:t>
        <a:bodyPr/>
        <a:lstStyle/>
        <a:p>
          <a:r>
            <a:rPr lang="en-US"/>
            <a:t>- Improve long-term public awareness and lifestyle change.</a:t>
          </a:r>
        </a:p>
      </dgm:t>
    </dgm:pt>
    <dgm:pt modelId="{9635D0DD-AF29-4521-8BA2-534EAE5DCA4F}" type="parTrans" cxnId="{6C5DB629-6011-4C4C-9E08-303B69C44497}">
      <dgm:prSet/>
      <dgm:spPr/>
      <dgm:t>
        <a:bodyPr/>
        <a:lstStyle/>
        <a:p>
          <a:endParaRPr lang="en-US"/>
        </a:p>
      </dgm:t>
    </dgm:pt>
    <dgm:pt modelId="{09716359-D470-441B-995F-9737B125BED4}" type="sibTrans" cxnId="{6C5DB629-6011-4C4C-9E08-303B69C44497}">
      <dgm:prSet/>
      <dgm:spPr/>
      <dgm:t>
        <a:bodyPr/>
        <a:lstStyle/>
        <a:p>
          <a:endParaRPr lang="en-US"/>
        </a:p>
      </dgm:t>
    </dgm:pt>
    <dgm:pt modelId="{448ED9D9-D628-4939-80E1-BDC1AA28023C}">
      <dgm:prSet/>
      <dgm:spPr/>
      <dgm:t>
        <a:bodyPr/>
        <a:lstStyle/>
        <a:p>
          <a:r>
            <a:rPr lang="en-US"/>
            <a:t>Key Health Statistics – UK (2025):</a:t>
          </a:r>
        </a:p>
      </dgm:t>
    </dgm:pt>
    <dgm:pt modelId="{1A09D92A-288E-431F-94EE-49C7A823FA46}" type="parTrans" cxnId="{84517E8C-BAA6-4FBA-84F9-EA694041FF7C}">
      <dgm:prSet/>
      <dgm:spPr/>
      <dgm:t>
        <a:bodyPr/>
        <a:lstStyle/>
        <a:p>
          <a:endParaRPr lang="en-US"/>
        </a:p>
      </dgm:t>
    </dgm:pt>
    <dgm:pt modelId="{E0A2E487-AA22-4359-B22A-3FA21FEC6EA1}" type="sibTrans" cxnId="{84517E8C-BAA6-4FBA-84F9-EA694041FF7C}">
      <dgm:prSet/>
      <dgm:spPr/>
      <dgm:t>
        <a:bodyPr/>
        <a:lstStyle/>
        <a:p>
          <a:endParaRPr lang="en-US"/>
        </a:p>
      </dgm:t>
    </dgm:pt>
    <dgm:pt modelId="{02217A58-C31D-4479-B91C-11999C686607}">
      <dgm:prSet/>
      <dgm:spPr/>
      <dgm:t>
        <a:bodyPr/>
        <a:lstStyle/>
        <a:p>
          <a:r>
            <a:rPr lang="en-US"/>
            <a:t>- 64.5% of adults were overweight or obese (Gov.UK, 2025).</a:t>
          </a:r>
        </a:p>
      </dgm:t>
    </dgm:pt>
    <dgm:pt modelId="{0A3F2CD8-3329-4BD9-9A40-AC91D581C54E}" type="parTrans" cxnId="{903AFD0E-4815-45BA-85EB-B8AAD47E37A3}">
      <dgm:prSet/>
      <dgm:spPr/>
      <dgm:t>
        <a:bodyPr/>
        <a:lstStyle/>
        <a:p>
          <a:endParaRPr lang="en-US"/>
        </a:p>
      </dgm:t>
    </dgm:pt>
    <dgm:pt modelId="{72E7F080-B746-40F8-9C98-0AA27BD927DB}" type="sibTrans" cxnId="{903AFD0E-4815-45BA-85EB-B8AAD47E37A3}">
      <dgm:prSet/>
      <dgm:spPr/>
      <dgm:t>
        <a:bodyPr/>
        <a:lstStyle/>
        <a:p>
          <a:endParaRPr lang="en-US"/>
        </a:p>
      </dgm:t>
    </dgm:pt>
    <dgm:pt modelId="{CCC7FA36-437C-4C8A-8F5A-3BA4A8B026E4}">
      <dgm:prSet/>
      <dgm:spPr/>
      <dgm:t>
        <a:bodyPr/>
        <a:lstStyle/>
        <a:p>
          <a:r>
            <a:rPr lang="en-US"/>
            <a:t>- Obesity rose to 26.5%.</a:t>
          </a:r>
        </a:p>
      </dgm:t>
    </dgm:pt>
    <dgm:pt modelId="{B35943E3-ECFC-44D7-9A3C-1B0431347BFF}" type="parTrans" cxnId="{9FE27514-347F-460D-A2CA-3089B962F61B}">
      <dgm:prSet/>
      <dgm:spPr/>
      <dgm:t>
        <a:bodyPr/>
        <a:lstStyle/>
        <a:p>
          <a:endParaRPr lang="en-US"/>
        </a:p>
      </dgm:t>
    </dgm:pt>
    <dgm:pt modelId="{559CCF9B-69AB-4786-BB22-70FB0DF71DD8}" type="sibTrans" cxnId="{9FE27514-347F-460D-A2CA-3089B962F61B}">
      <dgm:prSet/>
      <dgm:spPr/>
      <dgm:t>
        <a:bodyPr/>
        <a:lstStyle/>
        <a:p>
          <a:endParaRPr lang="en-US"/>
        </a:p>
      </dgm:t>
    </dgm:pt>
    <dgm:pt modelId="{CCA505BF-4BA7-4D62-973A-1844ECC89447}">
      <dgm:prSet/>
      <dgm:spPr/>
      <dgm:t>
        <a:bodyPr/>
        <a:lstStyle/>
        <a:p>
          <a:r>
            <a:rPr lang="en-US"/>
            <a:t>- Indicates need for lifestyle-based interventions.</a:t>
          </a:r>
        </a:p>
      </dgm:t>
    </dgm:pt>
    <dgm:pt modelId="{BDD55271-583A-48CC-8F6A-AE426EE694EE}" type="parTrans" cxnId="{210F70CF-0CA9-43D4-99AA-405E2606E6F4}">
      <dgm:prSet/>
      <dgm:spPr/>
      <dgm:t>
        <a:bodyPr/>
        <a:lstStyle/>
        <a:p>
          <a:endParaRPr lang="en-US"/>
        </a:p>
      </dgm:t>
    </dgm:pt>
    <dgm:pt modelId="{8EC3C08E-39E9-4827-8FF3-850D3D590F6B}" type="sibTrans" cxnId="{210F70CF-0CA9-43D4-99AA-405E2606E6F4}">
      <dgm:prSet/>
      <dgm:spPr/>
      <dgm:t>
        <a:bodyPr/>
        <a:lstStyle/>
        <a:p>
          <a:endParaRPr lang="en-US"/>
        </a:p>
      </dgm:t>
    </dgm:pt>
    <dgm:pt modelId="{9527AE76-66AD-47ED-A562-EB363112573D}" type="pres">
      <dgm:prSet presAssocID="{F6AFC395-167D-4B33-8718-8C366252E416}" presName="linear" presStyleCnt="0">
        <dgm:presLayoutVars>
          <dgm:animLvl val="lvl"/>
          <dgm:resizeHandles val="exact"/>
        </dgm:presLayoutVars>
      </dgm:prSet>
      <dgm:spPr/>
    </dgm:pt>
    <dgm:pt modelId="{26AC6731-9BBF-4EC4-9FE8-38FA8D18B267}" type="pres">
      <dgm:prSet presAssocID="{9420F0A6-FC5D-4EDB-A467-21C957085577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B0B73DE2-2ECF-4612-A869-218592FD07B3}" type="pres">
      <dgm:prSet presAssocID="{0DDB60D3-4A2D-417D-A769-276E85A59E18}" presName="spacer" presStyleCnt="0"/>
      <dgm:spPr/>
    </dgm:pt>
    <dgm:pt modelId="{251BDB7A-AFF9-4689-9DEC-D91038E1F55C}" type="pres">
      <dgm:prSet presAssocID="{39B19C63-4150-49CB-B911-26EA069DF481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8ACDB9FC-EB19-4B5E-9C51-D8A91FFB28CD}" type="pres">
      <dgm:prSet presAssocID="{6730E7E5-65FF-47CC-93FF-32C85F9E0A5A}" presName="spacer" presStyleCnt="0"/>
      <dgm:spPr/>
    </dgm:pt>
    <dgm:pt modelId="{7D46A870-D81C-4C03-B65D-B5792D576289}" type="pres">
      <dgm:prSet presAssocID="{65704A4E-48A3-4757-86A8-9C736B2CC3F1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557677DB-E3C9-4FFF-A339-13971AAD7D9A}" type="pres">
      <dgm:prSet presAssocID="{09716359-D470-441B-995F-9737B125BED4}" presName="spacer" presStyleCnt="0"/>
      <dgm:spPr/>
    </dgm:pt>
    <dgm:pt modelId="{0D487398-C65D-4018-814C-FD1C5FFC8B78}" type="pres">
      <dgm:prSet presAssocID="{448ED9D9-D628-4939-80E1-BDC1AA28023C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A2ABD52D-D346-4146-A08B-7C1FE511E742}" type="pres">
      <dgm:prSet presAssocID="{E0A2E487-AA22-4359-B22A-3FA21FEC6EA1}" presName="spacer" presStyleCnt="0"/>
      <dgm:spPr/>
    </dgm:pt>
    <dgm:pt modelId="{F5975814-2F49-4098-8D25-A59ECCE3406C}" type="pres">
      <dgm:prSet presAssocID="{02217A58-C31D-4479-B91C-11999C686607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0F3A4547-576F-40B4-B7B8-AAFF49240CF0}" type="pres">
      <dgm:prSet presAssocID="{72E7F080-B746-40F8-9C98-0AA27BD927DB}" presName="spacer" presStyleCnt="0"/>
      <dgm:spPr/>
    </dgm:pt>
    <dgm:pt modelId="{6302C6D2-214A-4B0C-AB1C-BDCEA5B6D23E}" type="pres">
      <dgm:prSet presAssocID="{CCC7FA36-437C-4C8A-8F5A-3BA4A8B026E4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8A484404-3790-4306-A171-C2AA0EC02689}" type="pres">
      <dgm:prSet presAssocID="{559CCF9B-69AB-4786-BB22-70FB0DF71DD8}" presName="spacer" presStyleCnt="0"/>
      <dgm:spPr/>
    </dgm:pt>
    <dgm:pt modelId="{206F0122-45A6-4CF9-8479-06E3ADFA27A8}" type="pres">
      <dgm:prSet presAssocID="{CCA505BF-4BA7-4D62-973A-1844ECC89447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903AFD0E-4815-45BA-85EB-B8AAD47E37A3}" srcId="{F6AFC395-167D-4B33-8718-8C366252E416}" destId="{02217A58-C31D-4479-B91C-11999C686607}" srcOrd="4" destOrd="0" parTransId="{0A3F2CD8-3329-4BD9-9A40-AC91D581C54E}" sibTransId="{72E7F080-B746-40F8-9C98-0AA27BD927DB}"/>
    <dgm:cxn modelId="{9FE27514-347F-460D-A2CA-3089B962F61B}" srcId="{F6AFC395-167D-4B33-8718-8C366252E416}" destId="{CCC7FA36-437C-4C8A-8F5A-3BA4A8B026E4}" srcOrd="5" destOrd="0" parTransId="{B35943E3-ECFC-44D7-9A3C-1B0431347BFF}" sibTransId="{559CCF9B-69AB-4786-BB22-70FB0DF71DD8}"/>
    <dgm:cxn modelId="{6C5DB629-6011-4C4C-9E08-303B69C44497}" srcId="{F6AFC395-167D-4B33-8718-8C366252E416}" destId="{65704A4E-48A3-4757-86A8-9C736B2CC3F1}" srcOrd="2" destOrd="0" parTransId="{9635D0DD-AF29-4521-8BA2-534EAE5DCA4F}" sibTransId="{09716359-D470-441B-995F-9737B125BED4}"/>
    <dgm:cxn modelId="{04F6DB35-056D-43CC-8CBF-4798E675C3E5}" type="presOf" srcId="{448ED9D9-D628-4939-80E1-BDC1AA28023C}" destId="{0D487398-C65D-4018-814C-FD1C5FFC8B78}" srcOrd="0" destOrd="0" presId="urn:microsoft.com/office/officeart/2005/8/layout/vList2#1"/>
    <dgm:cxn modelId="{FAE30D5C-B39B-427F-BC6E-EF9B0632F32C}" type="presOf" srcId="{9420F0A6-FC5D-4EDB-A467-21C957085577}" destId="{26AC6731-9BBF-4EC4-9FE8-38FA8D18B267}" srcOrd="0" destOrd="0" presId="urn:microsoft.com/office/officeart/2005/8/layout/vList2#1"/>
    <dgm:cxn modelId="{CF14C986-8D40-434A-9F05-81B21E8314B1}" srcId="{F6AFC395-167D-4B33-8718-8C366252E416}" destId="{9420F0A6-FC5D-4EDB-A467-21C957085577}" srcOrd="0" destOrd="0" parTransId="{7D5DC09E-B969-421F-9426-FB49E89B853D}" sibTransId="{0DDB60D3-4A2D-417D-A769-276E85A59E18}"/>
    <dgm:cxn modelId="{84517E8C-BAA6-4FBA-84F9-EA694041FF7C}" srcId="{F6AFC395-167D-4B33-8718-8C366252E416}" destId="{448ED9D9-D628-4939-80E1-BDC1AA28023C}" srcOrd="3" destOrd="0" parTransId="{1A09D92A-288E-431F-94EE-49C7A823FA46}" sibTransId="{E0A2E487-AA22-4359-B22A-3FA21FEC6EA1}"/>
    <dgm:cxn modelId="{75D8248E-7037-4F3E-AC91-AF664016F5F2}" type="presOf" srcId="{F6AFC395-167D-4B33-8718-8C366252E416}" destId="{9527AE76-66AD-47ED-A562-EB363112573D}" srcOrd="0" destOrd="0" presId="urn:microsoft.com/office/officeart/2005/8/layout/vList2#1"/>
    <dgm:cxn modelId="{14C9FD95-D35E-41D5-AF68-845BBE255415}" type="presOf" srcId="{65704A4E-48A3-4757-86A8-9C736B2CC3F1}" destId="{7D46A870-D81C-4C03-B65D-B5792D576289}" srcOrd="0" destOrd="0" presId="urn:microsoft.com/office/officeart/2005/8/layout/vList2#1"/>
    <dgm:cxn modelId="{FF43AEB6-4EBF-4413-8D16-EC342764B333}" type="presOf" srcId="{39B19C63-4150-49CB-B911-26EA069DF481}" destId="{251BDB7A-AFF9-4689-9DEC-D91038E1F55C}" srcOrd="0" destOrd="0" presId="urn:microsoft.com/office/officeart/2005/8/layout/vList2#1"/>
    <dgm:cxn modelId="{A8DE59BE-608A-4D59-BF84-0CAEA1BB236D}" type="presOf" srcId="{CCA505BF-4BA7-4D62-973A-1844ECC89447}" destId="{206F0122-45A6-4CF9-8479-06E3ADFA27A8}" srcOrd="0" destOrd="0" presId="urn:microsoft.com/office/officeart/2005/8/layout/vList2#1"/>
    <dgm:cxn modelId="{B7F6D1BF-4338-4B7C-85CA-E4775B2663A6}" type="presOf" srcId="{02217A58-C31D-4479-B91C-11999C686607}" destId="{F5975814-2F49-4098-8D25-A59ECCE3406C}" srcOrd="0" destOrd="0" presId="urn:microsoft.com/office/officeart/2005/8/layout/vList2#1"/>
    <dgm:cxn modelId="{210F70CF-0CA9-43D4-99AA-405E2606E6F4}" srcId="{F6AFC395-167D-4B33-8718-8C366252E416}" destId="{CCA505BF-4BA7-4D62-973A-1844ECC89447}" srcOrd="6" destOrd="0" parTransId="{BDD55271-583A-48CC-8F6A-AE426EE694EE}" sibTransId="{8EC3C08E-39E9-4827-8FF3-850D3D590F6B}"/>
    <dgm:cxn modelId="{A405FCDC-71CF-4106-AD48-7051978EB818}" srcId="{F6AFC395-167D-4B33-8718-8C366252E416}" destId="{39B19C63-4150-49CB-B911-26EA069DF481}" srcOrd="1" destOrd="0" parTransId="{A60D50F0-6F60-4E44-973B-CF369538201B}" sibTransId="{6730E7E5-65FF-47CC-93FF-32C85F9E0A5A}"/>
    <dgm:cxn modelId="{DD2A99F5-48BC-476D-8717-7139A63B76E5}" type="presOf" srcId="{CCC7FA36-437C-4C8A-8F5A-3BA4A8B026E4}" destId="{6302C6D2-214A-4B0C-AB1C-BDCEA5B6D23E}" srcOrd="0" destOrd="0" presId="urn:microsoft.com/office/officeart/2005/8/layout/vList2#1"/>
    <dgm:cxn modelId="{65E63510-7081-4006-AB76-930737B65768}" type="presParOf" srcId="{9527AE76-66AD-47ED-A562-EB363112573D}" destId="{26AC6731-9BBF-4EC4-9FE8-38FA8D18B267}" srcOrd="0" destOrd="0" presId="urn:microsoft.com/office/officeart/2005/8/layout/vList2#1"/>
    <dgm:cxn modelId="{D914880D-AE55-4D09-9F0D-146F4F4F2931}" type="presParOf" srcId="{9527AE76-66AD-47ED-A562-EB363112573D}" destId="{B0B73DE2-2ECF-4612-A869-218592FD07B3}" srcOrd="1" destOrd="0" presId="urn:microsoft.com/office/officeart/2005/8/layout/vList2#1"/>
    <dgm:cxn modelId="{15A9CBF6-530B-407F-9608-50C91A6FD04F}" type="presParOf" srcId="{9527AE76-66AD-47ED-A562-EB363112573D}" destId="{251BDB7A-AFF9-4689-9DEC-D91038E1F55C}" srcOrd="2" destOrd="0" presId="urn:microsoft.com/office/officeart/2005/8/layout/vList2#1"/>
    <dgm:cxn modelId="{88C2E0F2-E1F6-49CC-9001-91965893FF5A}" type="presParOf" srcId="{9527AE76-66AD-47ED-A562-EB363112573D}" destId="{8ACDB9FC-EB19-4B5E-9C51-D8A91FFB28CD}" srcOrd="3" destOrd="0" presId="urn:microsoft.com/office/officeart/2005/8/layout/vList2#1"/>
    <dgm:cxn modelId="{5D5FBB06-2DE1-47E7-BDFA-0E5F67507086}" type="presParOf" srcId="{9527AE76-66AD-47ED-A562-EB363112573D}" destId="{7D46A870-D81C-4C03-B65D-B5792D576289}" srcOrd="4" destOrd="0" presId="urn:microsoft.com/office/officeart/2005/8/layout/vList2#1"/>
    <dgm:cxn modelId="{A442E49D-902C-435B-B184-FA81AA928C37}" type="presParOf" srcId="{9527AE76-66AD-47ED-A562-EB363112573D}" destId="{557677DB-E3C9-4FFF-A339-13971AAD7D9A}" srcOrd="5" destOrd="0" presId="urn:microsoft.com/office/officeart/2005/8/layout/vList2#1"/>
    <dgm:cxn modelId="{057C347A-2BC5-435A-83C2-3C41DB36E0AE}" type="presParOf" srcId="{9527AE76-66AD-47ED-A562-EB363112573D}" destId="{0D487398-C65D-4018-814C-FD1C5FFC8B78}" srcOrd="6" destOrd="0" presId="urn:microsoft.com/office/officeart/2005/8/layout/vList2#1"/>
    <dgm:cxn modelId="{928F9BC4-165E-41C9-B2DB-A767791A54B5}" type="presParOf" srcId="{9527AE76-66AD-47ED-A562-EB363112573D}" destId="{A2ABD52D-D346-4146-A08B-7C1FE511E742}" srcOrd="7" destOrd="0" presId="urn:microsoft.com/office/officeart/2005/8/layout/vList2#1"/>
    <dgm:cxn modelId="{D35490E7-33E3-4C74-8D43-0476F03C347C}" type="presParOf" srcId="{9527AE76-66AD-47ED-A562-EB363112573D}" destId="{F5975814-2F49-4098-8D25-A59ECCE3406C}" srcOrd="8" destOrd="0" presId="urn:microsoft.com/office/officeart/2005/8/layout/vList2#1"/>
    <dgm:cxn modelId="{0C20D518-FD60-43DE-B7D4-2DB073C96A25}" type="presParOf" srcId="{9527AE76-66AD-47ED-A562-EB363112573D}" destId="{0F3A4547-576F-40B4-B7B8-AAFF49240CF0}" srcOrd="9" destOrd="0" presId="urn:microsoft.com/office/officeart/2005/8/layout/vList2#1"/>
    <dgm:cxn modelId="{A129D0DE-A5A5-49F8-B36F-43296436771B}" type="presParOf" srcId="{9527AE76-66AD-47ED-A562-EB363112573D}" destId="{6302C6D2-214A-4B0C-AB1C-BDCEA5B6D23E}" srcOrd="10" destOrd="0" presId="urn:microsoft.com/office/officeart/2005/8/layout/vList2#1"/>
    <dgm:cxn modelId="{C0EEE270-72F3-47D1-9AF7-D654CE1CD242}" type="presParOf" srcId="{9527AE76-66AD-47ED-A562-EB363112573D}" destId="{8A484404-3790-4306-A171-C2AA0EC02689}" srcOrd="11" destOrd="0" presId="urn:microsoft.com/office/officeart/2005/8/layout/vList2#1"/>
    <dgm:cxn modelId="{07102848-E0F0-43E6-87B8-A76D52450245}" type="presParOf" srcId="{9527AE76-66AD-47ED-A562-EB363112573D}" destId="{206F0122-45A6-4CF9-8479-06E3ADFA27A8}" srcOrd="12" destOrd="0" presId="urn:microsoft.com/office/officeart/2005/8/layout/vList2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A342B6-FE68-4E33-9832-D50501EBE2C6}">
      <dsp:nvSpPr>
        <dsp:cNvPr id="0" name=""/>
        <dsp:cNvSpPr/>
      </dsp:nvSpPr>
      <dsp:spPr>
        <a:xfrm>
          <a:off x="0" y="23262"/>
          <a:ext cx="6616700" cy="79150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b="1" kern="1200"/>
            <a:t>Module Code: BMHP6030</a:t>
          </a:r>
          <a:endParaRPr lang="en-US" sz="3300" kern="1200"/>
        </a:p>
      </dsp:txBody>
      <dsp:txXfrm>
        <a:off x="38638" y="61900"/>
        <a:ext cx="6539424" cy="714229"/>
      </dsp:txXfrm>
    </dsp:sp>
    <dsp:sp modelId="{1E946E0A-BD52-4EB9-A5A0-5D7916943E69}">
      <dsp:nvSpPr>
        <dsp:cNvPr id="0" name=""/>
        <dsp:cNvSpPr/>
      </dsp:nvSpPr>
      <dsp:spPr>
        <a:xfrm>
          <a:off x="0" y="909807"/>
          <a:ext cx="6616700" cy="79150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b="1" kern="1200"/>
            <a:t>Submitted by : Fahmida Rahman</a:t>
          </a:r>
          <a:endParaRPr lang="en-US" sz="3300" kern="1200"/>
        </a:p>
      </dsp:txBody>
      <dsp:txXfrm>
        <a:off x="38638" y="948445"/>
        <a:ext cx="6539424" cy="714229"/>
      </dsp:txXfrm>
    </dsp:sp>
    <dsp:sp modelId="{B8E29104-224B-47FD-B46A-BBB358AC5726}">
      <dsp:nvSpPr>
        <dsp:cNvPr id="0" name=""/>
        <dsp:cNvSpPr/>
      </dsp:nvSpPr>
      <dsp:spPr>
        <a:xfrm>
          <a:off x="0" y="1796352"/>
          <a:ext cx="6616700" cy="79150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b="1" kern="1200"/>
            <a:t>Student Number : 2235619</a:t>
          </a:r>
          <a:endParaRPr lang="en-US" sz="3300" kern="1200"/>
        </a:p>
      </dsp:txBody>
      <dsp:txXfrm>
        <a:off x="38638" y="1834990"/>
        <a:ext cx="6539424" cy="71422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999E18-DFB9-47DA-90B9-3E397EAD0C9B}">
      <dsp:nvSpPr>
        <dsp:cNvPr id="0" name=""/>
        <dsp:cNvSpPr/>
      </dsp:nvSpPr>
      <dsp:spPr>
        <a:xfrm>
          <a:off x="82613" y="1727046"/>
          <a:ext cx="897246" cy="89724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0D7DC0-2336-4EAE-80D7-728E0BFFC623}">
      <dsp:nvSpPr>
        <dsp:cNvPr id="0" name=""/>
        <dsp:cNvSpPr/>
      </dsp:nvSpPr>
      <dsp:spPr>
        <a:xfrm>
          <a:off x="271034" y="1915467"/>
          <a:ext cx="520402" cy="52040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DB8722-6417-48AA-A995-BCF8D8AFFB8F}">
      <dsp:nvSpPr>
        <dsp:cNvPr id="0" name=""/>
        <dsp:cNvSpPr/>
      </dsp:nvSpPr>
      <dsp:spPr bwMode="white">
        <a:xfrm>
          <a:off x="1172126" y="1727046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- Biopsychosocial model underpins integrated care (Ganju et al., 2020).</a:t>
          </a:r>
        </a:p>
      </dsp:txBody>
      <dsp:txXfrm>
        <a:off x="1172126" y="1727046"/>
        <a:ext cx="2114937" cy="897246"/>
      </dsp:txXfrm>
    </dsp:sp>
    <dsp:sp modelId="{9EE1DC84-A3BD-4CCC-9960-8910BDF766DE}">
      <dsp:nvSpPr>
        <dsp:cNvPr id="0" name=""/>
        <dsp:cNvSpPr/>
      </dsp:nvSpPr>
      <dsp:spPr>
        <a:xfrm>
          <a:off x="3655575" y="1727046"/>
          <a:ext cx="897246" cy="897246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2B087D-09C7-40E5-B557-C94516575CD4}">
      <dsp:nvSpPr>
        <dsp:cNvPr id="0" name=""/>
        <dsp:cNvSpPr/>
      </dsp:nvSpPr>
      <dsp:spPr>
        <a:xfrm>
          <a:off x="3843996" y="1915467"/>
          <a:ext cx="520402" cy="52040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397BDE-4038-40DB-AA91-F08D9C4B5547}">
      <dsp:nvSpPr>
        <dsp:cNvPr id="0" name=""/>
        <dsp:cNvSpPr/>
      </dsp:nvSpPr>
      <dsp:spPr bwMode="white">
        <a:xfrm>
          <a:off x="4745088" y="1727046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- Examples: community hubs, workplace wellness, GP lifestyle services (NICE, 2022).</a:t>
          </a:r>
        </a:p>
      </dsp:txBody>
      <dsp:txXfrm>
        <a:off x="4745088" y="1727046"/>
        <a:ext cx="2114937" cy="897246"/>
      </dsp:txXfrm>
    </dsp:sp>
    <dsp:sp modelId="{FF2C022B-01B3-43A5-A076-9DE5B5074168}">
      <dsp:nvSpPr>
        <dsp:cNvPr id="0" name=""/>
        <dsp:cNvSpPr/>
      </dsp:nvSpPr>
      <dsp:spPr>
        <a:xfrm>
          <a:off x="7228536" y="1727046"/>
          <a:ext cx="897246" cy="897246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0D4985-E1F5-48BA-81B3-C699C14333DA}">
      <dsp:nvSpPr>
        <dsp:cNvPr id="0" name=""/>
        <dsp:cNvSpPr/>
      </dsp:nvSpPr>
      <dsp:spPr>
        <a:xfrm>
          <a:off x="7416958" y="1915467"/>
          <a:ext cx="520402" cy="52040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E4FC9F-8C71-472A-B68B-C174915B24EE}">
      <dsp:nvSpPr>
        <dsp:cNvPr id="0" name=""/>
        <dsp:cNvSpPr/>
      </dsp:nvSpPr>
      <dsp:spPr bwMode="white">
        <a:xfrm>
          <a:off x="8318049" y="1727046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- Supports prevention and person-centered care.</a:t>
          </a:r>
        </a:p>
      </dsp:txBody>
      <dsp:txXfrm>
        <a:off x="8318049" y="1727046"/>
        <a:ext cx="2114937" cy="89724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14E8D2-EA5D-42F9-B915-050A99BF4121}">
      <dsp:nvSpPr>
        <dsp:cNvPr id="0" name=""/>
        <dsp:cNvSpPr/>
      </dsp:nvSpPr>
      <dsp:spPr>
        <a:xfrm>
          <a:off x="1212569" y="987197"/>
          <a:ext cx="1300252" cy="130025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40C483-44A0-449D-8F2C-222AA240D21C}">
      <dsp:nvSpPr>
        <dsp:cNvPr id="0" name=""/>
        <dsp:cNvSpPr/>
      </dsp:nvSpPr>
      <dsp:spPr bwMode="white">
        <a:xfrm>
          <a:off x="417971" y="2644140"/>
          <a:ext cx="28894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- WHO’s 'Health in All Policies' promotes cross-sector accountability (WHO, 2024).</a:t>
          </a:r>
        </a:p>
      </dsp:txBody>
      <dsp:txXfrm>
        <a:off x="417971" y="2644140"/>
        <a:ext cx="2889450" cy="720000"/>
      </dsp:txXfrm>
    </dsp:sp>
    <dsp:sp modelId="{533358D3-2AD1-4BF7-A557-CE02B3245BB3}">
      <dsp:nvSpPr>
        <dsp:cNvPr id="0" name=""/>
        <dsp:cNvSpPr/>
      </dsp:nvSpPr>
      <dsp:spPr>
        <a:xfrm>
          <a:off x="4607673" y="987197"/>
          <a:ext cx="1300252" cy="130025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10B8A7-64B3-44C8-B980-0F04E04CB8C3}">
      <dsp:nvSpPr>
        <dsp:cNvPr id="0" name=""/>
        <dsp:cNvSpPr/>
      </dsp:nvSpPr>
      <dsp:spPr bwMode="white">
        <a:xfrm>
          <a:off x="3813075" y="2644140"/>
          <a:ext cx="28894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- Environmental design: green spaces, clean air (Public Health England, 2018).</a:t>
          </a:r>
        </a:p>
      </dsp:txBody>
      <dsp:txXfrm>
        <a:off x="3813075" y="2644140"/>
        <a:ext cx="2889450" cy="720000"/>
      </dsp:txXfrm>
    </dsp:sp>
    <dsp:sp modelId="{7A344B3C-E408-46BB-AB0C-970DCDACDE1C}">
      <dsp:nvSpPr>
        <dsp:cNvPr id="0" name=""/>
        <dsp:cNvSpPr/>
      </dsp:nvSpPr>
      <dsp:spPr>
        <a:xfrm>
          <a:off x="8002777" y="987197"/>
          <a:ext cx="1300252" cy="130025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5AA20D-992B-4A73-9E0E-0F4F8AC6183C}">
      <dsp:nvSpPr>
        <dsp:cNvPr id="0" name=""/>
        <dsp:cNvSpPr/>
      </dsp:nvSpPr>
      <dsp:spPr bwMode="white">
        <a:xfrm>
          <a:off x="7208178" y="2644140"/>
          <a:ext cx="28894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- Combines social, economic, and environmental health (Solar &amp; Irwin, 2010).</a:t>
          </a:r>
        </a:p>
      </dsp:txBody>
      <dsp:txXfrm>
        <a:off x="7208178" y="2644140"/>
        <a:ext cx="2889450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AC6731-9BBF-4EC4-9FE8-38FA8D18B267}">
      <dsp:nvSpPr>
        <dsp:cNvPr id="0" name=""/>
        <dsp:cNvSpPr/>
      </dsp:nvSpPr>
      <dsp:spPr>
        <a:xfrm>
          <a:off x="0" y="46156"/>
          <a:ext cx="10515600" cy="55165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- Examples: Change4Life, Stop Smoking, Mental Health First Aid.</a:t>
          </a:r>
        </a:p>
      </dsp:txBody>
      <dsp:txXfrm>
        <a:off x="26930" y="73086"/>
        <a:ext cx="10461740" cy="497795"/>
      </dsp:txXfrm>
    </dsp:sp>
    <dsp:sp modelId="{251BDB7A-AFF9-4689-9DEC-D91038E1F55C}">
      <dsp:nvSpPr>
        <dsp:cNvPr id="0" name=""/>
        <dsp:cNvSpPr/>
      </dsp:nvSpPr>
      <dsp:spPr>
        <a:xfrm>
          <a:off x="0" y="664051"/>
          <a:ext cx="10515600" cy="551655"/>
        </a:xfrm>
        <a:prstGeom prst="roundRect">
          <a:avLst/>
        </a:prstGeom>
        <a:solidFill>
          <a:schemeClr val="accent2">
            <a:hueOff val="-242561"/>
            <a:satOff val="-13988"/>
            <a:lumOff val="143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- Use education and media to shift behaviour (Public Health England, 2018).</a:t>
          </a:r>
        </a:p>
      </dsp:txBody>
      <dsp:txXfrm>
        <a:off x="26930" y="690981"/>
        <a:ext cx="10461740" cy="497795"/>
      </dsp:txXfrm>
    </dsp:sp>
    <dsp:sp modelId="{7D46A870-D81C-4C03-B65D-B5792D576289}">
      <dsp:nvSpPr>
        <dsp:cNvPr id="0" name=""/>
        <dsp:cNvSpPr/>
      </dsp:nvSpPr>
      <dsp:spPr>
        <a:xfrm>
          <a:off x="0" y="1281946"/>
          <a:ext cx="10515600" cy="551655"/>
        </a:xfrm>
        <a:prstGeom prst="roundRect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- Improve long-term public awareness and lifestyle change.</a:t>
          </a:r>
        </a:p>
      </dsp:txBody>
      <dsp:txXfrm>
        <a:off x="26930" y="1308876"/>
        <a:ext cx="10461740" cy="497795"/>
      </dsp:txXfrm>
    </dsp:sp>
    <dsp:sp modelId="{0D487398-C65D-4018-814C-FD1C5FFC8B78}">
      <dsp:nvSpPr>
        <dsp:cNvPr id="0" name=""/>
        <dsp:cNvSpPr/>
      </dsp:nvSpPr>
      <dsp:spPr>
        <a:xfrm>
          <a:off x="0" y="1899841"/>
          <a:ext cx="10515600" cy="551655"/>
        </a:xfrm>
        <a:prstGeom prst="roundRect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Key Health Statistics – UK (2025):</a:t>
          </a:r>
        </a:p>
      </dsp:txBody>
      <dsp:txXfrm>
        <a:off x="26930" y="1926771"/>
        <a:ext cx="10461740" cy="497795"/>
      </dsp:txXfrm>
    </dsp:sp>
    <dsp:sp modelId="{F5975814-2F49-4098-8D25-A59ECCE3406C}">
      <dsp:nvSpPr>
        <dsp:cNvPr id="0" name=""/>
        <dsp:cNvSpPr/>
      </dsp:nvSpPr>
      <dsp:spPr>
        <a:xfrm>
          <a:off x="0" y="2517736"/>
          <a:ext cx="10515600" cy="551655"/>
        </a:xfrm>
        <a:prstGeom prst="roundRect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- 64.5% of adults were overweight or obese (Gov.UK, 2025).</a:t>
          </a:r>
        </a:p>
      </dsp:txBody>
      <dsp:txXfrm>
        <a:off x="26930" y="2544666"/>
        <a:ext cx="10461740" cy="497795"/>
      </dsp:txXfrm>
    </dsp:sp>
    <dsp:sp modelId="{6302C6D2-214A-4B0C-AB1C-BDCEA5B6D23E}">
      <dsp:nvSpPr>
        <dsp:cNvPr id="0" name=""/>
        <dsp:cNvSpPr/>
      </dsp:nvSpPr>
      <dsp:spPr>
        <a:xfrm>
          <a:off x="0" y="3135631"/>
          <a:ext cx="10515600" cy="551655"/>
        </a:xfrm>
        <a:prstGeom prst="roundRect">
          <a:avLst/>
        </a:prstGeom>
        <a:solidFill>
          <a:schemeClr val="accent2">
            <a:hueOff val="-1212803"/>
            <a:satOff val="-69940"/>
            <a:lumOff val="719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- Obesity rose to 26.5%.</a:t>
          </a:r>
        </a:p>
      </dsp:txBody>
      <dsp:txXfrm>
        <a:off x="26930" y="3162561"/>
        <a:ext cx="10461740" cy="497795"/>
      </dsp:txXfrm>
    </dsp:sp>
    <dsp:sp modelId="{206F0122-45A6-4CF9-8479-06E3ADFA27A8}">
      <dsp:nvSpPr>
        <dsp:cNvPr id="0" name=""/>
        <dsp:cNvSpPr/>
      </dsp:nvSpPr>
      <dsp:spPr>
        <a:xfrm>
          <a:off x="0" y="3753526"/>
          <a:ext cx="10515600" cy="551655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- Indicates need for lifestyle-based interventions.</a:t>
          </a:r>
        </a:p>
      </dsp:txBody>
      <dsp:txXfrm>
        <a:off x="26930" y="3780456"/>
        <a:ext cx="10461740" cy="4977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contDir" val="sameDir"/>
            <dgm:param type="grDir" val="tL"/>
            <dgm:param type="flowDir" val="row"/>
          </dgm:alg>
        </dgm:if>
        <dgm:else name="Name5">
          <dgm:alg type="snake">
            <dgm:param type="contDir" val="sameDir"/>
            <dgm:param type="grDir" val="tR"/>
            <dgm:param type="flowDir" val="row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parTxLTRAlign" val="l"/>
                  <dgm:param type="parTxRTLAlign" val="l"/>
                  <dgm:param type="shpTxLTRAlignCh" val="l"/>
                  <dgm:param type="shpTxRTLAlignCh" val="l"/>
                  <dgm:param type="txAnchorVert" val="mid"/>
                </dgm:alg>
              </dgm:if>
              <dgm:else name="Name9">
                <dgm:alg type="tx">
                  <dgm:param type="parTxLTRAlign" val="r"/>
                  <dgm:param type="parTxRTLAlign" val="r"/>
                  <dgm:param type="shpTxLTRAlignCh" val="r"/>
                  <dgm:param type="shpTxRTLAlignCh" val="r"/>
                  <dgm:param type="txAnchorVert" val="mid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off" val="ctr"/>
          <dgm:param type="contDir" val="sameDir"/>
          <dgm:param type="grDir" val="tL"/>
          <dgm:param type="flowDir" val="row"/>
          <dgm:param type="horzAlign" val="ctr"/>
          <dgm:param type="vertAlign" val="mid"/>
        </dgm:alg>
      </dgm:if>
      <dgm:else name="Name2">
        <dgm:alg type="snake">
          <dgm:param type="off" val="ctr"/>
          <dgm:param type="contDir" val="sameDir"/>
          <dgm:param type="grDir" val="tR"/>
          <dgm:param type="flowDir" val="row"/>
          <dgm:param type="horzAlign" val="ctr"/>
          <dgm:param type="vertAlign" val="mid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#1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lnSpAfChP" val="20"/>
              <dgm:param type="stBulletLvl" val="1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#3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0BBCE6-7F4A-4F77-AD5B-916C2455915A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23BEE-AB70-48C6-8489-44541BF10EA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0BBCE6-7F4A-4F77-AD5B-916C2455915A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23BEE-AB70-48C6-8489-44541BF10EA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0BBCE6-7F4A-4F77-AD5B-916C2455915A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23BEE-AB70-48C6-8489-44541BF10EA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0BBCE6-7F4A-4F77-AD5B-916C2455915A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23BEE-AB70-48C6-8489-44541BF10EA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0BBCE6-7F4A-4F77-AD5B-916C2455915A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23BEE-AB70-48C6-8489-44541BF10EA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0BBCE6-7F4A-4F77-AD5B-916C2455915A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23BEE-AB70-48C6-8489-44541BF10EA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0BBCE6-7F4A-4F77-AD5B-916C2455915A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23BEE-AB70-48C6-8489-44541BF10EA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0BBCE6-7F4A-4F77-AD5B-916C2455915A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23BEE-AB70-48C6-8489-44541BF10EA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0BBCE6-7F4A-4F77-AD5B-916C2455915A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23BEE-AB70-48C6-8489-44541BF10EA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0BBCE6-7F4A-4F77-AD5B-916C2455915A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23BEE-AB70-48C6-8489-44541BF10EA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0BBCE6-7F4A-4F77-AD5B-916C2455915A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23BEE-AB70-48C6-8489-44541BF10EA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0BBCE6-7F4A-4F77-AD5B-916C2455915A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223BEE-AB70-48C6-8489-44541BF10EA1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3" Type="http://schemas.openxmlformats.org/officeDocument/2006/relationships/image" Target="../media/image2.svg"/><Relationship Id="rId7" Type="http://schemas.openxmlformats.org/officeDocument/2006/relationships/diagramLayout" Target="../diagrams/layout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Data" Target="../diagrams/data1.xml"/><Relationship Id="rId5" Type="http://schemas.openxmlformats.org/officeDocument/2006/relationships/image" Target="../media/image4.svg"/><Relationship Id="rId10" Type="http://schemas.microsoft.com/office/2007/relationships/diagramDrawing" Target="../diagrams/drawing1.xml"/><Relationship Id="rId4" Type="http://schemas.openxmlformats.org/officeDocument/2006/relationships/image" Target="../media/image3.png"/><Relationship Id="rId9" Type="http://schemas.openxmlformats.org/officeDocument/2006/relationships/diagramColors" Target="../diagrams/colors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sv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36/jech-2020-214401" TargetMode="External"/><Relationship Id="rId7" Type="http://schemas.openxmlformats.org/officeDocument/2006/relationships/hyperlink" Target="https://greenmap.org/about/stories/sdgs-icons" TargetMode="External"/><Relationship Id="rId2" Type="http://schemas.openxmlformats.org/officeDocument/2006/relationships/hyperlink" Target="https://doi.org/10.7759/cureus.39549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2147/JMDH.S252300" TargetMode="External"/><Relationship Id="rId5" Type="http://schemas.openxmlformats.org/officeDocument/2006/relationships/hyperlink" Target="https://www.gov.uk/government/publications/health-profile-for-england/chapter-6-social-determinants-of-health" TargetMode="External"/><Relationship Id="rId4" Type="http://schemas.openxmlformats.org/officeDocument/2006/relationships/hyperlink" Target="https://doi.org/10.7759/cureus.33425" TargetMode="Externa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1604/pamj.2024.47.82.41089" TargetMode="External"/><Relationship Id="rId3" Type="http://schemas.openxmlformats.org/officeDocument/2006/relationships/hyperlink" Target="https://www.instituteofhealthequity.org/resources-reports/fair-society-healthy-lives-the-marmot-review" TargetMode="External"/><Relationship Id="rId7" Type="http://schemas.openxmlformats.org/officeDocument/2006/relationships/hyperlink" Target="https://www.nice.org.uk/guidance/health-and-social-care-delivery/health-inequalities" TargetMode="External"/><Relationship Id="rId2" Type="http://schemas.openxmlformats.org/officeDocument/2006/relationships/hyperlink" Target="https://www.ncbi.nlm.nih.gov/pmc/articles/PMC7157616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ngland.nhs.uk/ourwork/prevention/mecc/" TargetMode="External"/><Relationship Id="rId5" Type="http://schemas.openxmlformats.org/officeDocument/2006/relationships/hyperlink" Target="https://www.longtermplan.nhs.uk/online-version/overview-and-summary/" TargetMode="External"/><Relationship Id="rId4" Type="http://schemas.openxmlformats.org/officeDocument/2006/relationships/hyperlink" Target="https://www.health.org.uk/publications/reports/the-marmot-review-10-years-on" TargetMode="Externa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ho.int/initiatives/sdg3-global-action-plan" TargetMode="External"/><Relationship Id="rId3" Type="http://schemas.openxmlformats.org/officeDocument/2006/relationships/hyperlink" Target="https://www.who.int/publications/i/item/9789241500852" TargetMode="External"/><Relationship Id="rId7" Type="http://schemas.openxmlformats.org/officeDocument/2006/relationships/hyperlink" Target="https://www.undp.org/stories/promise-health-all" TargetMode="External"/><Relationship Id="rId2" Type="http://schemas.openxmlformats.org/officeDocument/2006/relationships/hyperlink" Target="https://www.gov.uk/government/publications/health-profile-for-england/chapter-6-social-determinants-of-health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sdgs.un.org/goals" TargetMode="External"/><Relationship Id="rId5" Type="http://schemas.openxmlformats.org/officeDocument/2006/relationships/hyperlink" Target="https://www.health.org.uk/publications/long-reads/health-inequalities-and-trends" TargetMode="External"/><Relationship Id="rId4" Type="http://schemas.openxmlformats.org/officeDocument/2006/relationships/hyperlink" Target="https://www.theglobalfund.org/en/about-the-global-fund/" TargetMode="Externa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sz="34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Integrating Health, Wellbeing, and Sustainability in Healthcare</a:t>
            </a:r>
          </a:p>
        </p:txBody>
      </p:sp>
      <p:sp>
        <p:nvSpPr>
          <p:cNvPr id="12" name="Arc 11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dirty="0"/>
              <a:t>   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                </a:t>
            </a:r>
          </a:p>
          <a:p>
            <a:pPr marL="0" indent="0">
              <a:buNone/>
            </a:pPr>
            <a:endParaRPr dirty="0"/>
          </a:p>
          <a:p>
            <a:pPr marL="0" indent="0">
              <a:buNone/>
            </a:pPr>
            <a:r>
              <a:rPr lang="en-GB" sz="4000" dirty="0"/>
              <a:t>Tutor: Tomy Adattu Chacko</a:t>
            </a:r>
          </a:p>
        </p:txBody>
      </p:sp>
      <p:pic>
        <p:nvPicPr>
          <p:cNvPr id="6" name="Graphic 5" descr="Medical with solid fill">
            <a:extLst>
              <a:ext uri="{FF2B5EF4-FFF2-40B4-BE49-F238E27FC236}">
                <a16:creationId xmlns:a16="http://schemas.microsoft.com/office/drawing/2014/main" id="{3BA99D23-2501-07C6-0194-3E7E2A3ED7C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822700" y="5016350"/>
            <a:ext cx="914400" cy="914400"/>
          </a:xfrm>
          <a:prstGeom prst="rect">
            <a:avLst/>
          </a:prstGeom>
        </p:spPr>
      </p:pic>
      <p:pic>
        <p:nvPicPr>
          <p:cNvPr id="9" name="Graphic 8" descr="Needle with solid fill">
            <a:extLst>
              <a:ext uri="{FF2B5EF4-FFF2-40B4-BE49-F238E27FC236}">
                <a16:creationId xmlns:a16="http://schemas.microsoft.com/office/drawing/2014/main" id="{8A6F525D-D904-F55B-CC98-2F89D6A8ECE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851058" y="4986338"/>
            <a:ext cx="914400" cy="914400"/>
          </a:xfrm>
          <a:prstGeom prst="rect">
            <a:avLst/>
          </a:prstGeom>
        </p:spPr>
      </p:pic>
      <p:graphicFrame>
        <p:nvGraphicFramePr>
          <p:cNvPr id="14" name="Text Box 3">
            <a:extLst>
              <a:ext uri="{FF2B5EF4-FFF2-40B4-BE49-F238E27FC236}">
                <a16:creationId xmlns:a16="http://schemas.microsoft.com/office/drawing/2014/main" id="{0511B388-B69C-9EFC-5036-A5F11B7C64A4}"/>
              </a:ext>
            </a:extLst>
          </p:cNvPr>
          <p:cNvGraphicFramePr/>
          <p:nvPr/>
        </p:nvGraphicFramePr>
        <p:xfrm>
          <a:off x="4737100" y="1153795"/>
          <a:ext cx="6616700" cy="26111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FDF08B3A-9085-A8C7-850D-4F29D476328C}"/>
              </a:ext>
            </a:extLst>
          </p:cNvPr>
          <p:cNvSpPr txBox="1"/>
          <p:nvPr/>
        </p:nvSpPr>
        <p:spPr>
          <a:xfrm>
            <a:off x="3887234" y="6086168"/>
            <a:ext cx="20649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Stock Image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Arc 14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4447308" y="591344"/>
            <a:ext cx="6906491" cy="55856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b="1">
                <a:effectLst/>
              </a:rPr>
              <a:t>Introduction: </a:t>
            </a:r>
          </a:p>
          <a:p>
            <a:pPr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>
                <a:effectLst/>
              </a:rPr>
              <a:t>Health and social care services are experiencing increased demand due to ageing populations and long-term conditions.</a:t>
            </a: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>
                <a:effectLst/>
              </a:rPr>
              <a:t>Rising health inequalities continue to place pressure on already stretched services.</a:t>
            </a: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>
                <a:effectLst/>
              </a:rPr>
              <a:t>Integrating health, wellbeing and sustainability supports prevention and long-term system resilience.</a:t>
            </a: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>
                <a:effectLst/>
              </a:rPr>
              <a:t>Preventative approaches reduce future healthcare demand and costs</a:t>
            </a:r>
            <a:r>
              <a:rPr lang="en-GB" altLang="en-US">
                <a:effectLst/>
              </a:rPr>
              <a:t>. </a:t>
            </a:r>
            <a:br>
              <a:rPr lang="en-US">
                <a:effectLst/>
              </a:rPr>
            </a:br>
            <a:r>
              <a:rPr lang="en-US">
                <a:effectLst/>
              </a:rPr>
              <a:t>(Kings Fund, 2022; NHS England, 2019)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93A2648-BF96-42F9-307F-10F4F040C18C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-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218769" y="1809135"/>
            <a:ext cx="3517490" cy="3383526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6C578AD-229F-27A5-0467-7D127C49FD80}"/>
              </a:ext>
            </a:extLst>
          </p:cNvPr>
          <p:cNvSpPr txBox="1"/>
          <p:nvPr/>
        </p:nvSpPr>
        <p:spPr>
          <a:xfrm>
            <a:off x="753979" y="5582653"/>
            <a:ext cx="22940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Green Map, 2024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What is Health?</a:t>
            </a:r>
            <a:r>
              <a:rPr lang="en-US" dirty="0"/>
              <a:t>                </a:t>
            </a:r>
            <a:r>
              <a:rPr lang="en-GB" dirty="0"/>
              <a:t>What is Wellbeing?</a:t>
            </a:r>
            <a:endParaRPr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51834250"/>
              </p:ext>
            </p:extLst>
          </p:nvPr>
        </p:nvGraphicFramePr>
        <p:xfrm>
          <a:off x="838200" y="1550322"/>
          <a:ext cx="10515600" cy="410322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103227">
                <a:tc>
                  <a:txBody>
                    <a:bodyPr/>
                    <a:lstStyle/>
                    <a:p>
                      <a:r>
                        <a:rPr lang="en-US" dirty="0"/>
                        <a:t>- Health is more than the absence of disease; it includes physical, mental, and social well-being (WHO, 2023).</a:t>
                      </a:r>
                    </a:p>
                    <a:p>
                      <a:r>
                        <a:rPr lang="en-US" dirty="0"/>
                        <a:t>- Mental and emotional dimensions are increasingly </a:t>
                      </a:r>
                      <a:r>
                        <a:rPr lang="en-US" dirty="0" err="1"/>
                        <a:t>recognised</a:t>
                      </a:r>
                      <a:r>
                        <a:rPr lang="en-US" dirty="0"/>
                        <a:t> (Bambra et al., 2020).</a:t>
                      </a:r>
                    </a:p>
                    <a:p>
                      <a:r>
                        <a:rPr lang="en-US" dirty="0"/>
                        <a:t>- NHS strategies reflect this broader understanding (NHS England, 2019).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Wellbeing includes physical, mental, emotional, social, and environmental dimensions (UNDP, 2024).</a:t>
                      </a:r>
                    </a:p>
                    <a:p>
                      <a:r>
                        <a:rPr lang="en-GB" dirty="0"/>
                        <a:t>- In 2025, 7 million UK adults lived below the 'Happiness Poverty Line' (Gov.UK, 2025).</a:t>
                      </a:r>
                    </a:p>
                    <a:p>
                      <a:r>
                        <a:rPr lang="en-GB" dirty="0"/>
                        <a:t>- Holistic wellbeing supports resilience and productivity (Chelak &amp; Chakole, 2024).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pic>
        <p:nvPicPr>
          <p:cNvPr id="5" name="Picture 4" descr="Paper head with rainbow gears">
            <a:extLst>
              <a:ext uri="{FF2B5EF4-FFF2-40B4-BE49-F238E27FC236}">
                <a16:creationId xmlns:a16="http://schemas.microsoft.com/office/drawing/2014/main" id="{ACE5F63D-B115-8CEC-26DF-07CB7CCD27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9161" y="3601935"/>
            <a:ext cx="1632155" cy="1494503"/>
          </a:xfrm>
          <a:prstGeom prst="rect">
            <a:avLst/>
          </a:prstGeom>
        </p:spPr>
      </p:pic>
      <p:pic>
        <p:nvPicPr>
          <p:cNvPr id="7" name="Graphic 6" descr="Doctor male with solid fill">
            <a:extLst>
              <a:ext uri="{FF2B5EF4-FFF2-40B4-BE49-F238E27FC236}">
                <a16:creationId xmlns:a16="http://schemas.microsoft.com/office/drawing/2014/main" id="{21D3C76E-EC8A-960E-DED6-7AA7A526C44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335160" y="3733896"/>
            <a:ext cx="1632155" cy="1632155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FFFF"/>
                </a:solidFill>
              </a:rPr>
              <a:t>Sustainable Development &amp; Health:</a:t>
            </a:r>
          </a:p>
        </p:txBody>
      </p:sp>
      <p:sp>
        <p:nvSpPr>
          <p:cNvPr id="12" name="Arc 11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sz="2200">
                <a:latin typeface="Arial" panose="020B0604020202020204" pitchFamily="34" charset="0"/>
                <a:cs typeface="Arial" panose="020B0604020202020204" pitchFamily="34" charset="0"/>
              </a:rPr>
              <a:t>- Sustainable development meets today's needs without harming future generations (UN, 2024).</a:t>
            </a:r>
          </a:p>
          <a:p>
            <a:r>
              <a:rPr lang="en-GB" sz="2200">
                <a:latin typeface="Arial" panose="020B0604020202020204" pitchFamily="34" charset="0"/>
                <a:cs typeface="Arial" panose="020B0604020202020204" pitchFamily="34" charset="0"/>
              </a:rPr>
              <a:t>- UN SDG 3 promotes 'good health and wellbeing for all' (WHO, 2024).</a:t>
            </a:r>
          </a:p>
          <a:p>
            <a:r>
              <a:rPr lang="en-GB" sz="2200">
                <a:latin typeface="Arial" panose="020B0604020202020204" pitchFamily="34" charset="0"/>
                <a:cs typeface="Arial" panose="020B0604020202020204" pitchFamily="34" charset="0"/>
              </a:rPr>
              <a:t>- Sustainability includes equity and environmental health (UNDP, 2024).</a:t>
            </a:r>
          </a:p>
          <a:p>
            <a:pPr marL="0" indent="0">
              <a:buNone/>
            </a:pPr>
            <a:endParaRPr lang="en-GB" sz="2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200" b="1">
                <a:latin typeface="Arial" panose="020B0604020202020204" pitchFamily="34" charset="0"/>
                <a:cs typeface="Arial" panose="020B0604020202020204" pitchFamily="34" charset="0"/>
              </a:rPr>
              <a:t>Why These Concepts Matter?</a:t>
            </a:r>
          </a:p>
          <a:p>
            <a:r>
              <a:rPr lang="en-GB" sz="2200">
                <a:latin typeface="Arial" panose="020B0604020202020204" pitchFamily="34" charset="0"/>
                <a:cs typeface="Arial" panose="020B0604020202020204" pitchFamily="34" charset="0"/>
              </a:rPr>
              <a:t>Growing focus on mental health and chronic disease prevention (Latif, 2020).</a:t>
            </a:r>
          </a:p>
          <a:p>
            <a:r>
              <a:rPr lang="en-GB" sz="2200">
                <a:latin typeface="Arial" panose="020B0604020202020204" pitchFamily="34" charset="0"/>
                <a:cs typeface="Arial" panose="020B0604020202020204" pitchFamily="34" charset="0"/>
              </a:rPr>
              <a:t>- NHS Long Term Plan includes wellbeing targets (NHS England, 2019).</a:t>
            </a:r>
          </a:p>
          <a:p>
            <a:r>
              <a:rPr lang="en-GB" sz="2200">
                <a:latin typeface="Arial" panose="020B0604020202020204" pitchFamily="34" charset="0"/>
                <a:cs typeface="Arial" panose="020B0604020202020204" pitchFamily="34" charset="0"/>
              </a:rPr>
              <a:t>- Aligns with global frameworks promoting equity (UN, 2024; Marmot et al., 2020).</a:t>
            </a:r>
          </a:p>
          <a:p>
            <a:pPr marL="0" indent="0">
              <a:buNone/>
            </a:pPr>
            <a:endParaRPr lang="en-GB" sz="2200"/>
          </a:p>
        </p:txBody>
      </p:sp>
      <p:pic>
        <p:nvPicPr>
          <p:cNvPr id="5" name="Picture 4" descr="Blood pressure cuff on white background">
            <a:extLst>
              <a:ext uri="{FF2B5EF4-FFF2-40B4-BE49-F238E27FC236}">
                <a16:creationId xmlns:a16="http://schemas.microsoft.com/office/drawing/2014/main" id="{CDED7AD2-2798-F301-4967-B022549CA8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8165" y="4348166"/>
            <a:ext cx="2821972" cy="188820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4A87376-3439-5367-CFCE-77ED15EE3F5C}"/>
              </a:ext>
            </a:extLst>
          </p:cNvPr>
          <p:cNvSpPr txBox="1"/>
          <p:nvPr/>
        </p:nvSpPr>
        <p:spPr>
          <a:xfrm>
            <a:off x="1969151" y="6266656"/>
            <a:ext cx="2478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Stock Image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459863"/>
            <a:ext cx="10515600" cy="1004594"/>
          </a:xfrm>
        </p:spPr>
        <p:txBody>
          <a:bodyPr>
            <a:normAutofit/>
          </a:bodyPr>
          <a:lstStyle/>
          <a:p>
            <a:pPr algn="ctr"/>
            <a:r>
              <a:rPr lang="en-GB">
                <a:solidFill>
                  <a:srgbClr val="FFFFFF"/>
                </a:solidFill>
              </a:rPr>
              <a:t>Integrating Health &amp; Wellbeing</a:t>
            </a:r>
          </a:p>
        </p:txBody>
      </p:sp>
      <p:sp>
        <p:nvSpPr>
          <p:cNvPr id="11" name="Rectangle: Rounded Corners 10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/>
          <p:cNvGraphicFramePr>
            <a:graphicFrameLocks noGrp="1"/>
          </p:cNvGraphicFramePr>
          <p:nvPr>
            <p:ph idx="1"/>
          </p:nvPr>
        </p:nvGraphicFramePr>
        <p:xfrm>
          <a:off x="838200" y="180091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459863"/>
            <a:ext cx="10515600" cy="1004594"/>
          </a:xfrm>
        </p:spPr>
        <p:txBody>
          <a:bodyPr>
            <a:normAutofit/>
          </a:bodyPr>
          <a:lstStyle/>
          <a:p>
            <a:pPr algn="ctr"/>
            <a:r>
              <a:rPr lang="en-GB">
                <a:solidFill>
                  <a:srgbClr val="FFFFFF"/>
                </a:solidFill>
              </a:rPr>
              <a:t>Sustainable Health Frameworks</a:t>
            </a:r>
          </a:p>
        </p:txBody>
      </p:sp>
      <p:sp>
        <p:nvSpPr>
          <p:cNvPr id="11" name="Rectangle: Rounded Corners 10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/>
          <p:cNvGraphicFramePr>
            <a:graphicFrameLocks noGrp="1"/>
          </p:cNvGraphicFramePr>
          <p:nvPr>
            <p:ph idx="1"/>
          </p:nvPr>
        </p:nvGraphicFramePr>
        <p:xfrm>
          <a:off x="838200" y="180091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</a:rPr>
              <a:t>Theoretical Perspectives – Health Models</a:t>
            </a:r>
          </a:p>
        </p:txBody>
      </p:sp>
      <p:sp>
        <p:nvSpPr>
          <p:cNvPr id="12" name="Arc 11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numCol="2" anchor="ctr">
            <a:normAutofit/>
          </a:bodyPr>
          <a:lstStyle/>
          <a:p>
            <a:pPr marL="0" indent="0">
              <a:buNone/>
            </a:pPr>
            <a:endParaRPr lang="en-GB" sz="15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5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500" b="1">
                <a:latin typeface="Arial" panose="020B0604020202020204" pitchFamily="34" charset="0"/>
                <a:cs typeface="Arial" panose="020B0604020202020204" pitchFamily="34" charset="0"/>
              </a:rPr>
              <a:t>1. Biological Model</a:t>
            </a:r>
            <a:endParaRPr lang="en-GB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500">
                <a:latin typeface="Arial" panose="020B0604020202020204" pitchFamily="34" charset="0"/>
                <a:cs typeface="Arial" panose="020B0604020202020204" pitchFamily="34" charset="0"/>
              </a:rPr>
              <a:t>Focuses on </a:t>
            </a:r>
            <a:r>
              <a:rPr lang="en-GB" sz="1500" b="1">
                <a:latin typeface="Arial" panose="020B0604020202020204" pitchFamily="34" charset="0"/>
                <a:cs typeface="Arial" panose="020B0604020202020204" pitchFamily="34" charset="0"/>
              </a:rPr>
              <a:t>physical and biological processes</a:t>
            </a:r>
            <a:r>
              <a:rPr lang="en-GB" sz="1500">
                <a:latin typeface="Arial" panose="020B0604020202020204" pitchFamily="34" charset="0"/>
                <a:cs typeface="Arial" panose="020B0604020202020204" pitchFamily="34" charset="0"/>
              </a:rPr>
              <a:t> (e.g., genetics, pathogens, organ function).</a:t>
            </a:r>
          </a:p>
          <a:p>
            <a:r>
              <a:rPr lang="en-GB" sz="1500">
                <a:latin typeface="Arial" panose="020B0604020202020204" pitchFamily="34" charset="0"/>
                <a:cs typeface="Arial" panose="020B0604020202020204" pitchFamily="34" charset="0"/>
              </a:rPr>
              <a:t>Views illness as a deviation from normal biological functioning.</a:t>
            </a:r>
          </a:p>
          <a:p>
            <a:r>
              <a:rPr lang="en-GB" sz="1500">
                <a:latin typeface="Arial" panose="020B0604020202020204" pitchFamily="34" charset="0"/>
                <a:cs typeface="Arial" panose="020B0604020202020204" pitchFamily="34" charset="0"/>
              </a:rPr>
              <a:t>Widely used in </a:t>
            </a:r>
            <a:r>
              <a:rPr lang="en-GB" sz="1500" b="1">
                <a:latin typeface="Arial" panose="020B0604020202020204" pitchFamily="34" charset="0"/>
                <a:cs typeface="Arial" panose="020B0604020202020204" pitchFamily="34" charset="0"/>
              </a:rPr>
              <a:t>acute medical care</a:t>
            </a:r>
            <a:r>
              <a:rPr lang="en-GB" sz="1500">
                <a:latin typeface="Arial" panose="020B0604020202020204" pitchFamily="34" charset="0"/>
                <a:cs typeface="Arial" panose="020B0604020202020204" pitchFamily="34" charset="0"/>
              </a:rPr>
              <a:t> but often ignores mental and social factors.</a:t>
            </a:r>
          </a:p>
          <a:p>
            <a:r>
              <a:rPr lang="en-GB" sz="1500">
                <a:latin typeface="Arial" panose="020B0604020202020204" pitchFamily="34" charset="0"/>
                <a:cs typeface="Arial" panose="020B0604020202020204" pitchFamily="34" charset="0"/>
              </a:rPr>
              <a:t>Limitation: Does not account for social inequality or psychological wellbeing (</a:t>
            </a:r>
            <a:r>
              <a:rPr lang="en-GB" sz="1500" err="1">
                <a:latin typeface="Arial" panose="020B0604020202020204" pitchFamily="34" charset="0"/>
                <a:cs typeface="Arial" panose="020B0604020202020204" pitchFamily="34" charset="0"/>
              </a:rPr>
              <a:t>Ganju</a:t>
            </a:r>
            <a:r>
              <a:rPr lang="en-GB" sz="1500">
                <a:latin typeface="Arial" panose="020B0604020202020204" pitchFamily="34" charset="0"/>
                <a:cs typeface="Arial" panose="020B0604020202020204" pitchFamily="34" charset="0"/>
              </a:rPr>
              <a:t> et al., 2020; Latif, 2020)</a:t>
            </a:r>
          </a:p>
          <a:p>
            <a:endParaRPr lang="en-GB" sz="15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5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5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5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5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5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500" b="1">
                <a:latin typeface="Arial" panose="020B0604020202020204" pitchFamily="34" charset="0"/>
                <a:cs typeface="Arial" panose="020B0604020202020204" pitchFamily="34" charset="0"/>
              </a:rPr>
              <a:t>2. Psychological Model</a:t>
            </a:r>
            <a:endParaRPr lang="en-GB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500" err="1">
                <a:latin typeface="Arial" panose="020B0604020202020204" pitchFamily="34" charset="0"/>
                <a:cs typeface="Arial" panose="020B0604020202020204" pitchFamily="34" charset="0"/>
              </a:rPr>
              <a:t>Emphasises</a:t>
            </a:r>
            <a:r>
              <a:rPr lang="en-GB" sz="15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500" b="1">
                <a:latin typeface="Arial" panose="020B0604020202020204" pitchFamily="34" charset="0"/>
                <a:cs typeface="Arial" panose="020B0604020202020204" pitchFamily="34" charset="0"/>
              </a:rPr>
              <a:t>individual cognition, emotions, and behavior</a:t>
            </a:r>
            <a:r>
              <a:rPr lang="en-GB" sz="150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500">
                <a:latin typeface="Arial" panose="020B0604020202020204" pitchFamily="34" charset="0"/>
                <a:cs typeface="Arial" panose="020B0604020202020204" pitchFamily="34" charset="0"/>
              </a:rPr>
              <a:t>Useful in understanding </a:t>
            </a:r>
            <a:r>
              <a:rPr lang="en-GB" sz="1500" b="1">
                <a:latin typeface="Arial" panose="020B0604020202020204" pitchFamily="34" charset="0"/>
                <a:cs typeface="Arial" panose="020B0604020202020204" pitchFamily="34" charset="0"/>
              </a:rPr>
              <a:t>mental health conditions</a:t>
            </a:r>
            <a:r>
              <a:rPr lang="en-GB" sz="1500">
                <a:latin typeface="Arial" panose="020B0604020202020204" pitchFamily="34" charset="0"/>
                <a:cs typeface="Arial" panose="020B0604020202020204" pitchFamily="34" charset="0"/>
              </a:rPr>
              <a:t>, addiction, and stress-related illness.</a:t>
            </a:r>
          </a:p>
          <a:p>
            <a:r>
              <a:rPr lang="en-GB" sz="1500">
                <a:latin typeface="Arial" panose="020B0604020202020204" pitchFamily="34" charset="0"/>
                <a:cs typeface="Arial" panose="020B0604020202020204" pitchFamily="34" charset="0"/>
              </a:rPr>
              <a:t>Considers how </a:t>
            </a:r>
            <a:r>
              <a:rPr lang="en-GB" sz="1500" b="1">
                <a:latin typeface="Arial" panose="020B0604020202020204" pitchFamily="34" charset="0"/>
                <a:cs typeface="Arial" panose="020B0604020202020204" pitchFamily="34" charset="0"/>
              </a:rPr>
              <a:t>stress, trauma, or maladaptive beliefs</a:t>
            </a:r>
            <a:r>
              <a:rPr lang="en-GB" sz="1500">
                <a:latin typeface="Arial" panose="020B0604020202020204" pitchFamily="34" charset="0"/>
                <a:cs typeface="Arial" panose="020B0604020202020204" pitchFamily="34" charset="0"/>
              </a:rPr>
              <a:t> impact health outcomes (Ahad et al., 2023).</a:t>
            </a:r>
          </a:p>
          <a:p>
            <a:r>
              <a:rPr lang="en-GB" sz="1500">
                <a:latin typeface="Arial" panose="020B0604020202020204" pitchFamily="34" charset="0"/>
                <a:cs typeface="Arial" panose="020B0604020202020204" pitchFamily="34" charset="0"/>
              </a:rPr>
              <a:t>Often used in therapy and behavior-change interventions.</a:t>
            </a:r>
          </a:p>
          <a:p>
            <a:endParaRPr lang="en-GB" sz="1500" b="1"/>
          </a:p>
          <a:p>
            <a:endParaRPr lang="en-GB" sz="1500" b="1"/>
          </a:p>
          <a:p>
            <a:endParaRPr lang="en-GB" sz="1500" b="1"/>
          </a:p>
          <a:p>
            <a:endParaRPr lang="en-GB" sz="1500" b="1"/>
          </a:p>
          <a:p>
            <a:endParaRPr lang="en-GB" sz="150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200" y="459863"/>
            <a:ext cx="10515600" cy="100459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Theoretical Perspectives – Health Models</a:t>
            </a:r>
          </a:p>
        </p:txBody>
      </p:sp>
      <p:sp>
        <p:nvSpPr>
          <p:cNvPr id="14" name="Rectangle: Rounded Corners 13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1828801"/>
            <a:ext cx="9144000" cy="3906836"/>
          </a:xfrm>
        </p:spPr>
        <p:txBody>
          <a:bodyPr numCol="2">
            <a:normAutofit/>
          </a:bodyPr>
          <a:lstStyle/>
          <a:p>
            <a:endParaRPr lang="en-US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graphicFrame>
        <p:nvGraphicFramePr>
          <p:cNvPr id="7" name="Table 6"/>
          <p:cNvGraphicFramePr>
            <a:graphicFrameLocks noGrp="1"/>
          </p:cNvGraphicFramePr>
          <p:nvPr/>
        </p:nvGraphicFramePr>
        <p:xfrm>
          <a:off x="1640956" y="1800911"/>
          <a:ext cx="8910090" cy="43513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5504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45504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351338">
                <a:tc>
                  <a:txBody>
                    <a:bodyPr/>
                    <a:lstStyle/>
                    <a:p>
                      <a:pPr marL="0" marR="0" lvl="0" indent="0" algn="just" defTabSz="914400" rtl="0" eaLnBrk="1" fontAlgn="auto" latinLnBrk="0" hangingPunct="1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defRPr/>
                      </a:pPr>
                      <a:r>
                        <a:rPr kumimoji="0" lang="en-US" sz="1700" b="1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3. Social Model</a:t>
                      </a:r>
                      <a:endParaRPr kumimoji="0" lang="en-US" sz="1700" b="0" i="0" u="none" strike="noStrike" kern="1200" cap="none" spc="0" normalizeH="0" baseline="0" noProof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marL="0" marR="0" lvl="0" indent="0" algn="just" defTabSz="914400" rtl="0" eaLnBrk="1" fontAlgn="auto" latinLnBrk="0" hangingPunct="1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defRPr/>
                      </a:pPr>
                      <a:r>
                        <a:rPr kumimoji="0" lang="en-US" sz="17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Focuses on how </a:t>
                      </a:r>
                      <a:r>
                        <a:rPr kumimoji="0" lang="en-US" sz="1700" b="1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social conditions</a:t>
                      </a:r>
                      <a:r>
                        <a:rPr kumimoji="0" lang="en-US" sz="17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(e.g., housing, employment, discrimination) influence health.</a:t>
                      </a:r>
                    </a:p>
                    <a:p>
                      <a:pPr marL="0" marR="0" lvl="0" indent="0" algn="just" defTabSz="914400" rtl="0" eaLnBrk="1" fontAlgn="auto" latinLnBrk="0" hangingPunct="1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defRPr/>
                      </a:pPr>
                      <a:r>
                        <a:rPr kumimoji="0" lang="en-US" sz="17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Recognises </a:t>
                      </a:r>
                      <a:r>
                        <a:rPr kumimoji="0" lang="en-US" sz="1700" b="1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structural inequalities</a:t>
                      </a:r>
                      <a:r>
                        <a:rPr kumimoji="0" lang="en-US" sz="17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and social determinants like poverty, education, and environment.</a:t>
                      </a:r>
                    </a:p>
                    <a:p>
                      <a:pPr marL="0" marR="0" lvl="0" indent="0" algn="just" defTabSz="914400" rtl="0" eaLnBrk="1" fontAlgn="auto" latinLnBrk="0" hangingPunct="1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defRPr/>
                      </a:pPr>
                      <a:r>
                        <a:rPr kumimoji="0" lang="en-US" sz="17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Aligns with </a:t>
                      </a:r>
                      <a:r>
                        <a:rPr kumimoji="0" lang="en-US" sz="1700" b="1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Marmot’s social gradient theory</a:t>
                      </a:r>
                      <a:r>
                        <a:rPr kumimoji="0" lang="en-US" sz="17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 showing that poorer social conditions lead to worse health (Marmot et al., 2020).</a:t>
                      </a:r>
                    </a:p>
                    <a:p>
                      <a:pPr marL="0" marR="0" lvl="0" indent="0" algn="just" defTabSz="914400" rtl="0" eaLnBrk="1" fontAlgn="auto" latinLnBrk="0" hangingPunct="1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defRPr/>
                      </a:pPr>
                      <a:r>
                        <a:rPr kumimoji="0" lang="en-US" sz="17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Supported by WHO’s social determinants framework (Solar &amp; Irwin, 2010)</a:t>
                      </a:r>
                    </a:p>
                    <a:p>
                      <a:pPr marL="0" marR="0" lvl="0" indent="0" algn="just" defTabSz="914400" rtl="0" eaLnBrk="1" fontAlgn="auto" latinLnBrk="0" hangingPunct="1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defRPr/>
                      </a:pPr>
                      <a:endParaRPr kumimoji="0" lang="en-US" sz="1700" b="1" i="0" u="none" strike="noStrike" kern="1200" cap="none" spc="0" normalizeH="0" baseline="0" noProof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marL="0" marR="0" lvl="0" indent="0" algn="just" defTabSz="914400" rtl="0" eaLnBrk="1" fontAlgn="auto" latinLnBrk="0" hangingPunct="1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defRPr/>
                      </a:pPr>
                      <a:endParaRPr kumimoji="0" lang="en-US" sz="1700" b="0" i="0" u="none" strike="noStrike" kern="1200" cap="none" spc="0" normalizeH="0" baseline="0" noProof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marL="86623" marR="86623" marT="43311" marB="43311"/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auto" latinLnBrk="0" hangingPunct="1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defRPr/>
                      </a:pPr>
                      <a:r>
                        <a:rPr kumimoji="0" lang="en-US" sz="1700" b="1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4. Biopsychosocial Model</a:t>
                      </a:r>
                      <a:endParaRPr kumimoji="0" lang="en-US" sz="1700" b="0" i="0" u="none" strike="noStrike" kern="1200" cap="none" spc="0" normalizeH="0" baseline="0" noProof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marL="0" marR="0" lvl="0" indent="0" algn="just" defTabSz="914400" rtl="0" eaLnBrk="1" fontAlgn="auto" latinLnBrk="0" hangingPunct="1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defRPr/>
                      </a:pPr>
                      <a:r>
                        <a:rPr kumimoji="0" lang="en-US" sz="17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Integrates the above three dimensions into a </a:t>
                      </a:r>
                      <a:r>
                        <a:rPr kumimoji="0" lang="en-US" sz="1700" b="1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holistic framework</a:t>
                      </a:r>
                      <a:r>
                        <a:rPr kumimoji="0" lang="en-US" sz="17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.</a:t>
                      </a:r>
                    </a:p>
                    <a:p>
                      <a:pPr marL="0" marR="0" lvl="0" indent="0" algn="just" defTabSz="914400" rtl="0" eaLnBrk="1" fontAlgn="auto" latinLnBrk="0" hangingPunct="1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defRPr/>
                      </a:pPr>
                      <a:r>
                        <a:rPr kumimoji="0" lang="en-US" sz="17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Health is influenced by the interaction of </a:t>
                      </a:r>
                      <a:r>
                        <a:rPr kumimoji="0" lang="en-US" sz="1700" b="1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biological vulnerabilities, psychological coping, and social environments</a:t>
                      </a:r>
                      <a:r>
                        <a:rPr kumimoji="0" lang="en-US" sz="17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.</a:t>
                      </a:r>
                    </a:p>
                    <a:p>
                      <a:pPr marL="0" marR="0" lvl="0" indent="0" algn="just" defTabSz="914400" rtl="0" eaLnBrk="1" fontAlgn="auto" latinLnBrk="0" hangingPunct="1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defRPr/>
                      </a:pPr>
                      <a:r>
                        <a:rPr kumimoji="0" lang="en-US" sz="17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Promotes </a:t>
                      </a:r>
                      <a:r>
                        <a:rPr kumimoji="0" lang="en-US" sz="1700" b="1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person-centred care</a:t>
                      </a:r>
                      <a:r>
                        <a:rPr kumimoji="0" lang="en-US" sz="17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 used widely in chronic disease, mental health, and community health settings.</a:t>
                      </a:r>
                    </a:p>
                    <a:p>
                      <a:pPr marL="0" marR="0" lvl="0" indent="0" algn="just" defTabSz="914400" rtl="0" eaLnBrk="1" fontAlgn="auto" latinLnBrk="0" hangingPunct="1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defRPr/>
                      </a:pPr>
                      <a:r>
                        <a:rPr kumimoji="0" lang="en-US" sz="17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Underpins initiatives like MECC and NHS Long-Term Plan (NHS England, 2019; 2022).</a:t>
                      </a:r>
                    </a:p>
                  </a:txBody>
                  <a:tcPr marL="86623" marR="86623" marT="43311" marB="43311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459863"/>
            <a:ext cx="10515600" cy="1004594"/>
          </a:xfrm>
        </p:spPr>
        <p:txBody>
          <a:bodyPr>
            <a:normAutofit/>
          </a:bodyPr>
          <a:lstStyle/>
          <a:p>
            <a:pPr algn="ctr"/>
            <a:r>
              <a:rPr lang="en-GB">
                <a:solidFill>
                  <a:srgbClr val="FFFFFF"/>
                </a:solidFill>
              </a:rPr>
              <a:t>Health Policy &amp; Governance</a:t>
            </a:r>
          </a:p>
        </p:txBody>
      </p:sp>
      <p:sp>
        <p:nvSpPr>
          <p:cNvPr id="13" name="Rectangle: Rounded Corners 12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</p:nvPr>
        </p:nvGraphicFramePr>
        <p:xfrm>
          <a:off x="1315473" y="1800911"/>
          <a:ext cx="9561054" cy="43513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56105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4351338">
                <a:tc>
                  <a:txBody>
                    <a:bodyPr/>
                    <a:lstStyle/>
                    <a:p>
                      <a:r>
                        <a:rPr lang="en-US" sz="1600" b="1">
                          <a:solidFill>
                            <a:schemeClr val="tx1"/>
                          </a:solidFill>
                        </a:rPr>
                        <a:t>Key Frameworks</a:t>
                      </a:r>
                      <a:r>
                        <a:rPr lang="en-US" sz="1600">
                          <a:solidFill>
                            <a:schemeClr val="tx1"/>
                          </a:solidFill>
                        </a:rPr>
                        <a:t>:</a:t>
                      </a:r>
                    </a:p>
                    <a:p>
                      <a:r>
                        <a:rPr lang="en-US" sz="1600" i="1">
                          <a:solidFill>
                            <a:schemeClr val="tx1"/>
                          </a:solidFill>
                        </a:rPr>
                        <a:t>Making Every Contact Count (MECC)</a:t>
                      </a:r>
                      <a:r>
                        <a:rPr lang="en-US" sz="1600">
                          <a:solidFill>
                            <a:schemeClr val="tx1"/>
                          </a:solidFill>
                        </a:rPr>
                        <a:t> supports brief health-promoting conversations in everyday settings (NHS England, 2022).</a:t>
                      </a:r>
                    </a:p>
                    <a:p>
                      <a:r>
                        <a:rPr lang="en-US" sz="1600" i="1">
                          <a:solidFill>
                            <a:schemeClr val="tx1"/>
                          </a:solidFill>
                        </a:rPr>
                        <a:t>The Marmot Review</a:t>
                      </a:r>
                      <a:r>
                        <a:rPr lang="en-US" sz="1600">
                          <a:solidFill>
                            <a:schemeClr val="tx1"/>
                          </a:solidFill>
                        </a:rPr>
                        <a:t> (2010) highlights the need to address health inequalities through policy action on social determinants.</a:t>
                      </a:r>
                    </a:p>
                    <a:p>
                      <a:r>
                        <a:rPr lang="en-US" sz="1600" i="1">
                          <a:solidFill>
                            <a:schemeClr val="tx1"/>
                          </a:solidFill>
                        </a:rPr>
                        <a:t>Mental Health Act 1983 (amended 2007)</a:t>
                      </a:r>
                      <a:r>
                        <a:rPr lang="en-US" sz="1600">
                          <a:solidFill>
                            <a:schemeClr val="tx1"/>
                          </a:solidFill>
                        </a:rPr>
                        <a:t> provides legal frameworks for mental health care, safeguarding patient rights and access to treatment.</a:t>
                      </a:r>
                    </a:p>
                    <a:p>
                      <a:r>
                        <a:rPr lang="en-US" sz="1600" b="1">
                          <a:solidFill>
                            <a:schemeClr val="tx1"/>
                          </a:solidFill>
                        </a:rPr>
                        <a:t>Focus Areas</a:t>
                      </a:r>
                      <a:r>
                        <a:rPr lang="en-US" sz="1600">
                          <a:solidFill>
                            <a:schemeClr val="tx1"/>
                          </a:solidFill>
                        </a:rPr>
                        <a:t>:</a:t>
                      </a:r>
                    </a:p>
                    <a:p>
                      <a:r>
                        <a:rPr lang="en-US" sz="1600">
                          <a:solidFill>
                            <a:schemeClr val="tx1"/>
                          </a:solidFill>
                        </a:rPr>
                        <a:t>Emphasis on </a:t>
                      </a:r>
                      <a:r>
                        <a:rPr lang="en-US" sz="1600" b="1">
                          <a:solidFill>
                            <a:schemeClr val="tx1"/>
                          </a:solidFill>
                        </a:rPr>
                        <a:t>prevention</a:t>
                      </a:r>
                      <a:r>
                        <a:rPr lang="en-US" sz="1600">
                          <a:solidFill>
                            <a:schemeClr val="tx1"/>
                          </a:solidFill>
                        </a:rPr>
                        <a:t>, </a:t>
                      </a:r>
                      <a:r>
                        <a:rPr lang="en-US" sz="1600" b="1">
                          <a:solidFill>
                            <a:schemeClr val="tx1"/>
                          </a:solidFill>
                        </a:rPr>
                        <a:t>community empowerment</a:t>
                      </a:r>
                      <a:r>
                        <a:rPr lang="en-US" sz="1600">
                          <a:solidFill>
                            <a:schemeClr val="tx1"/>
                          </a:solidFill>
                        </a:rPr>
                        <a:t>, and </a:t>
                      </a:r>
                      <a:r>
                        <a:rPr lang="en-US" sz="1600" b="1">
                          <a:solidFill>
                            <a:schemeClr val="tx1"/>
                          </a:solidFill>
                        </a:rPr>
                        <a:t>early intervention</a:t>
                      </a:r>
                      <a:r>
                        <a:rPr lang="en-US" sz="1600">
                          <a:solidFill>
                            <a:schemeClr val="tx1"/>
                          </a:solidFill>
                        </a:rPr>
                        <a:t> in health and wellbeing.</a:t>
                      </a:r>
                    </a:p>
                    <a:p>
                      <a:r>
                        <a:rPr lang="en-US" sz="1600">
                          <a:solidFill>
                            <a:schemeClr val="tx1"/>
                          </a:solidFill>
                        </a:rPr>
                        <a:t>Increasing integration of </a:t>
                      </a:r>
                      <a:r>
                        <a:rPr lang="en-US" sz="1600" b="1">
                          <a:solidFill>
                            <a:schemeClr val="tx1"/>
                          </a:solidFill>
                        </a:rPr>
                        <a:t>mental health into primary care</a:t>
                      </a:r>
                      <a:r>
                        <a:rPr lang="en-US" sz="1600">
                          <a:solidFill>
                            <a:schemeClr val="tx1"/>
                          </a:solidFill>
                        </a:rPr>
                        <a:t> strategies.</a:t>
                      </a:r>
                    </a:p>
                    <a:p>
                      <a:r>
                        <a:rPr lang="en-US" sz="1600" b="1">
                          <a:solidFill>
                            <a:schemeClr val="tx1"/>
                          </a:solidFill>
                        </a:rPr>
                        <a:t>Challenges</a:t>
                      </a:r>
                      <a:r>
                        <a:rPr lang="en-US" sz="1600">
                          <a:solidFill>
                            <a:schemeClr val="tx1"/>
                          </a:solidFill>
                        </a:rPr>
                        <a:t>:</a:t>
                      </a:r>
                    </a:p>
                    <a:p>
                      <a:r>
                        <a:rPr lang="en-US" sz="1600">
                          <a:solidFill>
                            <a:schemeClr val="tx1"/>
                          </a:solidFill>
                        </a:rPr>
                        <a:t>Persistent </a:t>
                      </a:r>
                      <a:r>
                        <a:rPr lang="en-US" sz="1600" b="1">
                          <a:solidFill>
                            <a:schemeClr val="tx1"/>
                          </a:solidFill>
                        </a:rPr>
                        <a:t>funding gaps</a:t>
                      </a:r>
                      <a:r>
                        <a:rPr lang="en-US" sz="1600">
                          <a:solidFill>
                            <a:schemeClr val="tx1"/>
                          </a:solidFill>
                        </a:rPr>
                        <a:t>, particularly in public health and mental health services.</a:t>
                      </a:r>
                    </a:p>
                    <a:p>
                      <a:r>
                        <a:rPr lang="en-US" sz="1600" b="1">
                          <a:solidFill>
                            <a:schemeClr val="tx1"/>
                          </a:solidFill>
                        </a:rPr>
                        <a:t>Workforce shortages</a:t>
                      </a:r>
                      <a:r>
                        <a:rPr lang="en-US" sz="1600">
                          <a:solidFill>
                            <a:schemeClr val="tx1"/>
                          </a:solidFill>
                        </a:rPr>
                        <a:t> and </a:t>
                      </a:r>
                      <a:r>
                        <a:rPr lang="en-US" sz="1600" b="1">
                          <a:solidFill>
                            <a:schemeClr val="tx1"/>
                          </a:solidFill>
                        </a:rPr>
                        <a:t>fragmented governance</a:t>
                      </a:r>
                      <a:r>
                        <a:rPr lang="en-US" sz="1600">
                          <a:solidFill>
                            <a:schemeClr val="tx1"/>
                          </a:solidFill>
                        </a:rPr>
                        <a:t> hinder service integration (The Health Foundation, 2025).</a:t>
                      </a:r>
                    </a:p>
                    <a:p>
                      <a:r>
                        <a:rPr lang="en-US" sz="1600">
                          <a:solidFill>
                            <a:schemeClr val="tx1"/>
                          </a:solidFill>
                        </a:rPr>
                        <a:t>Implementation barriers due to </a:t>
                      </a:r>
                      <a:r>
                        <a:rPr lang="en-US" sz="1600" b="1">
                          <a:solidFill>
                            <a:schemeClr val="tx1"/>
                          </a:solidFill>
                        </a:rPr>
                        <a:t>regulatory complexity</a:t>
                      </a:r>
                      <a:r>
                        <a:rPr lang="en-US" sz="1600">
                          <a:solidFill>
                            <a:schemeClr val="tx1"/>
                          </a:solidFill>
                        </a:rPr>
                        <a:t> and unequal resource distribution.</a:t>
                      </a:r>
                    </a:p>
                    <a:p>
                      <a:endParaRPr lang="en-GB" sz="1600"/>
                    </a:p>
                  </a:txBody>
                  <a:tcPr marL="83041" marR="83041" marT="41520" marB="4152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459863"/>
            <a:ext cx="10515600" cy="1004594"/>
          </a:xfrm>
        </p:spPr>
        <p:txBody>
          <a:bodyPr>
            <a:normAutofit/>
          </a:bodyPr>
          <a:lstStyle/>
          <a:p>
            <a:pPr algn="ctr"/>
            <a:r>
              <a:rPr lang="en-GB" b="1">
                <a:solidFill>
                  <a:srgbClr val="FFFFFF"/>
                </a:solidFill>
              </a:rPr>
              <a:t>Barriers to Implementation</a:t>
            </a:r>
          </a:p>
        </p:txBody>
      </p:sp>
      <p:sp>
        <p:nvSpPr>
          <p:cNvPr id="12" name="Rectangle: Rounded Corners 11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</p:nvPr>
        </p:nvGraphicFramePr>
        <p:xfrm>
          <a:off x="1325505" y="1800911"/>
          <a:ext cx="9540991" cy="43513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54099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4351338">
                <a:tc>
                  <a:txBody>
                    <a:bodyPr/>
                    <a:lstStyle/>
                    <a:p>
                      <a:r>
                        <a:rPr lang="en-US" sz="2100" b="1">
                          <a:solidFill>
                            <a:schemeClr val="tx1"/>
                          </a:solidFill>
                        </a:rPr>
                        <a:t>Cultural stigma and access gaps</a:t>
                      </a:r>
                      <a:r>
                        <a:rPr lang="en-US" sz="2100">
                          <a:solidFill>
                            <a:schemeClr val="tx1"/>
                          </a:solidFill>
                        </a:rPr>
                        <a:t>:</a:t>
                      </a:r>
                      <a:br>
                        <a:rPr lang="en-US" sz="2100">
                          <a:solidFill>
                            <a:schemeClr val="tx1"/>
                          </a:solidFill>
                        </a:rPr>
                      </a:br>
                      <a:r>
                        <a:rPr lang="en-US" sz="2100">
                          <a:solidFill>
                            <a:schemeClr val="tx1"/>
                          </a:solidFill>
                        </a:rPr>
                        <a:t>Stigma surrounding mental illness, especially in some ethnic communities, discourages people from seeking help or engaging with services (Ahad et al., 2023).</a:t>
                      </a:r>
                    </a:p>
                    <a:p>
                      <a:r>
                        <a:rPr lang="en-US" sz="2100" b="1">
                          <a:solidFill>
                            <a:schemeClr val="tx1"/>
                          </a:solidFill>
                        </a:rPr>
                        <a:t>Regulatory and funding limitations</a:t>
                      </a:r>
                      <a:r>
                        <a:rPr lang="en-US" sz="2100">
                          <a:solidFill>
                            <a:schemeClr val="tx1"/>
                          </a:solidFill>
                        </a:rPr>
                        <a:t>:</a:t>
                      </a:r>
                      <a:br>
                        <a:rPr lang="en-US" sz="2100">
                          <a:solidFill>
                            <a:schemeClr val="tx1"/>
                          </a:solidFill>
                        </a:rPr>
                      </a:br>
                      <a:r>
                        <a:rPr lang="en-US" sz="2100">
                          <a:solidFill>
                            <a:schemeClr val="tx1"/>
                          </a:solidFill>
                        </a:rPr>
                        <a:t>Fragmented policies, short-term funding cycles, and lack of cross-sector coordination limit the effectiveness of holistic health initiatives (Dahlgren and Whitehead, 1991).</a:t>
                      </a:r>
                    </a:p>
                    <a:p>
                      <a:r>
                        <a:rPr lang="en-US" sz="2100" b="1">
                          <a:solidFill>
                            <a:schemeClr val="tx1"/>
                          </a:solidFill>
                        </a:rPr>
                        <a:t>Lack of equity-focused planning</a:t>
                      </a:r>
                      <a:r>
                        <a:rPr lang="en-US" sz="2100">
                          <a:solidFill>
                            <a:schemeClr val="tx1"/>
                          </a:solidFill>
                        </a:rPr>
                        <a:t>:</a:t>
                      </a:r>
                      <a:br>
                        <a:rPr lang="en-US" sz="2100">
                          <a:solidFill>
                            <a:schemeClr val="tx1"/>
                          </a:solidFill>
                        </a:rPr>
                      </a:br>
                      <a:r>
                        <a:rPr lang="en-US" sz="2100">
                          <a:solidFill>
                            <a:schemeClr val="tx1"/>
                          </a:solidFill>
                        </a:rPr>
                        <a:t>Health policies often fail to address root social determinants, resulting in persistent inequalities. Coordinated action is needed across health, housing, education, and welfare sectors (Marmot et al., 2010).</a:t>
                      </a:r>
                    </a:p>
                    <a:p>
                      <a:endParaRPr lang="en-GB" sz="2100"/>
                    </a:p>
                  </a:txBody>
                  <a:tcPr marL="107706" marR="107706" marT="53853" marB="53853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459863"/>
            <a:ext cx="10515600" cy="1004594"/>
          </a:xfrm>
        </p:spPr>
        <p:txBody>
          <a:bodyPr>
            <a:normAutofit/>
          </a:bodyPr>
          <a:lstStyle/>
          <a:p>
            <a:pPr algn="ctr"/>
            <a:r>
              <a:rPr lang="en-GB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Innovations in Service Delivery</a:t>
            </a:r>
          </a:p>
        </p:txBody>
      </p:sp>
      <p:sp>
        <p:nvSpPr>
          <p:cNvPr id="16" name="Rectangle: Rounded Corners 15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9" name="Content Placeholder 8"/>
          <p:cNvGraphicFramePr>
            <a:graphicFrameLocks noGrp="1"/>
          </p:cNvGraphicFramePr>
          <p:nvPr>
            <p:ph idx="1"/>
          </p:nvPr>
        </p:nvGraphicFramePr>
        <p:xfrm>
          <a:off x="838200" y="1898747"/>
          <a:ext cx="10515600" cy="415566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5156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4155666">
                <a:tc>
                  <a:txBody>
                    <a:bodyPr/>
                    <a:lstStyle/>
                    <a:p>
                      <a:pPr algn="just"/>
                      <a:r>
                        <a:rPr lang="en-US" sz="2000" b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Integrated Community Care: Combines physical, mental, and social services to improve outcomes and reduce health inequalities (NHS England, 2019).</a:t>
                      </a:r>
                    </a:p>
                    <a:p>
                      <a:pPr algn="just"/>
                      <a:r>
                        <a:rPr lang="en-US" sz="2000" b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Digital &amp; Telehealth Tools: Expand access for remote and vulnerable groups, improving follow-up care and monitoring (Owusu et al., 2024).</a:t>
                      </a:r>
                    </a:p>
                    <a:p>
                      <a:pPr algn="just"/>
                      <a:endParaRPr lang="en-US" sz="2000" b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just"/>
                      <a:r>
                        <a:rPr lang="en-US" sz="2000" b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Case Study – Bromley by Bow Centre:</a:t>
                      </a:r>
                    </a:p>
                    <a:p>
                      <a:pPr algn="just"/>
                      <a:r>
                        <a:rPr lang="en-US" sz="2000" b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 London-based hub offering GP services, housing support, art therapy, and employment advice—all under one roof.</a:t>
                      </a:r>
                    </a:p>
                    <a:p>
                      <a:pPr algn="just"/>
                      <a:r>
                        <a:rPr lang="en-US" sz="2000" b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Resulted in improved mental health and reduced hospital admissions (The Health Foundation, 2025).</a:t>
                      </a:r>
                    </a:p>
                    <a:p>
                      <a:pPr algn="just"/>
                      <a:r>
                        <a:rPr lang="en-US" sz="2000" b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MECC Approach: Enables brief lifestyle advice in everyday interactions across sectors (NHS England, 2022).</a:t>
                      </a:r>
                    </a:p>
                    <a:p>
                      <a:endParaRPr lang="en-GB" sz="2000"/>
                    </a:p>
                  </a:txBody>
                  <a:tcPr marL="102863" marR="102863" marT="51432" marB="51432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459863"/>
            <a:ext cx="10515600" cy="1004594"/>
          </a:xfrm>
        </p:spPr>
        <p:txBody>
          <a:bodyPr>
            <a:normAutofit/>
          </a:bodyPr>
          <a:lstStyle/>
          <a:p>
            <a:pPr algn="ctr"/>
            <a:r>
              <a:rPr lang="en-GB">
                <a:solidFill>
                  <a:srgbClr val="FFFFFF"/>
                </a:solidFill>
              </a:rPr>
              <a:t>MECC – Brief Intervention Model</a:t>
            </a:r>
          </a:p>
        </p:txBody>
      </p:sp>
      <p:sp>
        <p:nvSpPr>
          <p:cNvPr id="12" name="Rectangle: Rounded Corners 11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7" name="Content Placeholder 3"/>
          <p:cNvGraphicFramePr>
            <a:graphicFrameLocks noGrp="1"/>
          </p:cNvGraphicFramePr>
          <p:nvPr>
            <p:ph idx="1"/>
          </p:nvPr>
        </p:nvGraphicFramePr>
        <p:xfrm>
          <a:off x="1201391" y="1800911"/>
          <a:ext cx="9789218" cy="43513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78921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4351338">
                <a:tc>
                  <a:txBody>
                    <a:bodyPr/>
                    <a:lstStyle/>
                    <a:p>
                      <a:r>
                        <a:rPr lang="en-US" sz="2300" b="1">
                          <a:solidFill>
                            <a:schemeClr val="tx1"/>
                          </a:solidFill>
                        </a:rPr>
                        <a:t>Making Every Contact Count (MECC)</a:t>
                      </a:r>
                      <a:r>
                        <a:rPr lang="en-US" sz="2300">
                          <a:solidFill>
                            <a:schemeClr val="tx1"/>
                          </a:solidFill>
                        </a:rPr>
                        <a:t> is a public health approach that encourages professionals to initiate </a:t>
                      </a:r>
                      <a:r>
                        <a:rPr lang="en-US" sz="2300" b="1">
                          <a:solidFill>
                            <a:schemeClr val="tx1"/>
                          </a:solidFill>
                        </a:rPr>
                        <a:t>brief lifestyle conversations</a:t>
                      </a:r>
                      <a:r>
                        <a:rPr lang="en-US" sz="2300">
                          <a:solidFill>
                            <a:schemeClr val="tx1"/>
                          </a:solidFill>
                        </a:rPr>
                        <a:t> during routine interactions (NHS England, 2022).</a:t>
                      </a:r>
                    </a:p>
                    <a:p>
                      <a:r>
                        <a:rPr lang="en-US" sz="2300">
                          <a:solidFill>
                            <a:schemeClr val="tx1"/>
                          </a:solidFill>
                        </a:rPr>
                        <a:t>It is </a:t>
                      </a:r>
                      <a:r>
                        <a:rPr lang="en-US" sz="2300" b="1">
                          <a:solidFill>
                            <a:schemeClr val="tx1"/>
                          </a:solidFill>
                        </a:rPr>
                        <a:t>not about giving clinical advice</a:t>
                      </a:r>
                      <a:r>
                        <a:rPr lang="en-US" sz="2300">
                          <a:solidFill>
                            <a:schemeClr val="tx1"/>
                          </a:solidFill>
                        </a:rPr>
                        <a:t>, but about using </a:t>
                      </a:r>
                      <a:r>
                        <a:rPr lang="en-US" sz="2300" b="1">
                          <a:solidFill>
                            <a:schemeClr val="tx1"/>
                          </a:solidFill>
                        </a:rPr>
                        <a:t>open, non-judgmental questions</a:t>
                      </a:r>
                      <a:r>
                        <a:rPr lang="en-US" sz="2300">
                          <a:solidFill>
                            <a:schemeClr val="tx1"/>
                          </a:solidFill>
                        </a:rPr>
                        <a:t> to support self-reflection and </a:t>
                      </a:r>
                      <a:r>
                        <a:rPr lang="en-US" sz="2300" err="1">
                          <a:solidFill>
                            <a:schemeClr val="tx1"/>
                          </a:solidFill>
                        </a:rPr>
                        <a:t>behaviour</a:t>
                      </a:r>
                      <a:r>
                        <a:rPr lang="en-US" sz="2300">
                          <a:solidFill>
                            <a:schemeClr val="tx1"/>
                          </a:solidFill>
                        </a:rPr>
                        <a:t> change (NHS England, 2022).</a:t>
                      </a:r>
                    </a:p>
                    <a:p>
                      <a:r>
                        <a:rPr lang="en-US" sz="2300">
                          <a:solidFill>
                            <a:schemeClr val="tx1"/>
                          </a:solidFill>
                        </a:rPr>
                        <a:t>MECC is </a:t>
                      </a:r>
                      <a:r>
                        <a:rPr lang="en-US" sz="2300" b="1">
                          <a:solidFill>
                            <a:schemeClr val="tx1"/>
                          </a:solidFill>
                        </a:rPr>
                        <a:t>widely applied</a:t>
                      </a:r>
                      <a:r>
                        <a:rPr lang="en-US" sz="2300">
                          <a:solidFill>
                            <a:schemeClr val="tx1"/>
                          </a:solidFill>
                        </a:rPr>
                        <a:t> in GP practices, schools, housing services, and even by non-clinical staff like receptionists and social workers.</a:t>
                      </a:r>
                    </a:p>
                    <a:p>
                      <a:r>
                        <a:rPr lang="en-US" sz="2300">
                          <a:solidFill>
                            <a:schemeClr val="tx1"/>
                          </a:solidFill>
                        </a:rPr>
                        <a:t>The approach supports the </a:t>
                      </a:r>
                      <a:r>
                        <a:rPr lang="en-US" sz="2300" b="1">
                          <a:solidFill>
                            <a:schemeClr val="tx1"/>
                          </a:solidFill>
                        </a:rPr>
                        <a:t>NHS’s prevention and early intervention agenda</a:t>
                      </a:r>
                      <a:r>
                        <a:rPr lang="en-US" sz="2300">
                          <a:solidFill>
                            <a:schemeClr val="tx1"/>
                          </a:solidFill>
                        </a:rPr>
                        <a:t>, aiming to reduce long-term pressures on health services (NHS England, 2019).</a:t>
                      </a:r>
                    </a:p>
                    <a:p>
                      <a:endParaRPr lang="en-GB" sz="2300"/>
                    </a:p>
                  </a:txBody>
                  <a:tcPr marL="116346" marR="116346" marT="58173" marB="58173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459863"/>
            <a:ext cx="10515600" cy="1004594"/>
          </a:xfrm>
        </p:spPr>
        <p:txBody>
          <a:bodyPr>
            <a:normAutofit/>
          </a:bodyPr>
          <a:lstStyle/>
          <a:p>
            <a:pPr algn="ctr"/>
            <a:r>
              <a:rPr lang="en-GB">
                <a:solidFill>
                  <a:srgbClr val="FFFFFF"/>
                </a:solidFill>
              </a:rPr>
              <a:t>Public Health Campaigns</a:t>
            </a:r>
          </a:p>
        </p:txBody>
      </p:sp>
      <p:sp>
        <p:nvSpPr>
          <p:cNvPr id="11" name="Rectangle: Rounded Corners 10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/>
          <p:cNvGraphicFramePr>
            <a:graphicFrameLocks noGrp="1"/>
          </p:cNvGraphicFramePr>
          <p:nvPr>
            <p:ph idx="1"/>
          </p:nvPr>
        </p:nvGraphicFramePr>
        <p:xfrm>
          <a:off x="838200" y="180091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459863"/>
            <a:ext cx="10515600" cy="1004594"/>
          </a:xfrm>
        </p:spPr>
        <p:txBody>
          <a:bodyPr>
            <a:normAutofit/>
          </a:bodyPr>
          <a:lstStyle/>
          <a:p>
            <a:pPr algn="ctr"/>
            <a:r>
              <a:rPr lang="en-GB">
                <a:solidFill>
                  <a:srgbClr val="FFFFFF"/>
                </a:solidFill>
              </a:rPr>
              <a:t>Equity &amp; Access in Healthcare</a:t>
            </a:r>
          </a:p>
        </p:txBody>
      </p:sp>
      <p:sp>
        <p:nvSpPr>
          <p:cNvPr id="11" name="Rectangle: Rounded Corners 10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838200" y="1895641"/>
          <a:ext cx="10515600" cy="416187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5156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4161879">
                <a:tc>
                  <a:txBody>
                    <a:bodyPr/>
                    <a:lstStyle/>
                    <a:p>
                      <a:r>
                        <a:rPr lang="en-US" sz="2400" b="1">
                          <a:solidFill>
                            <a:schemeClr val="tx1"/>
                          </a:solidFill>
                        </a:rPr>
                        <a:t>Persistent disparities</a:t>
                      </a:r>
                      <a:r>
                        <a:rPr lang="en-US" sz="2400">
                          <a:solidFill>
                            <a:schemeClr val="tx1"/>
                          </a:solidFill>
                        </a:rPr>
                        <a:t> exist in healthcare access based on </a:t>
                      </a:r>
                      <a:r>
                        <a:rPr lang="en-US" sz="2400" b="1">
                          <a:solidFill>
                            <a:schemeClr val="tx1"/>
                          </a:solidFill>
                        </a:rPr>
                        <a:t>income, ethnicity, geography, and social status</a:t>
                      </a:r>
                      <a:r>
                        <a:rPr lang="en-US" sz="2400">
                          <a:solidFill>
                            <a:schemeClr val="tx1"/>
                          </a:solidFill>
                        </a:rPr>
                        <a:t>, leading to poorer outcomes for marginalised groups (Marmot et al., 2020).</a:t>
                      </a:r>
                    </a:p>
                    <a:p>
                      <a:r>
                        <a:rPr lang="en-US" sz="2400" b="1">
                          <a:solidFill>
                            <a:schemeClr val="tx1"/>
                          </a:solidFill>
                        </a:rPr>
                        <a:t>Universal Health Coverage (UHC)</a:t>
                      </a:r>
                      <a:r>
                        <a:rPr lang="en-US" sz="2400">
                          <a:solidFill>
                            <a:schemeClr val="tx1"/>
                          </a:solidFill>
                        </a:rPr>
                        <a:t> is a global goal to ensure all individuals receive the care they need without financial hardship (UN, 2024).</a:t>
                      </a:r>
                    </a:p>
                    <a:p>
                      <a:r>
                        <a:rPr lang="en-US" sz="2400" b="1">
                          <a:solidFill>
                            <a:schemeClr val="tx1"/>
                          </a:solidFill>
                        </a:rPr>
                        <a:t>Tailored interventions</a:t>
                      </a:r>
                      <a:r>
                        <a:rPr lang="en-US" sz="2400">
                          <a:solidFill>
                            <a:schemeClr val="tx1"/>
                          </a:solidFill>
                        </a:rPr>
                        <a:t> like </a:t>
                      </a:r>
                      <a:r>
                        <a:rPr lang="en-US" sz="2400" b="1">
                          <a:solidFill>
                            <a:schemeClr val="tx1"/>
                          </a:solidFill>
                        </a:rPr>
                        <a:t>mobile health clinics</a:t>
                      </a:r>
                      <a:r>
                        <a:rPr lang="en-US" sz="2400">
                          <a:solidFill>
                            <a:schemeClr val="tx1"/>
                          </a:solidFill>
                        </a:rPr>
                        <a:t>, </a:t>
                      </a:r>
                      <a:r>
                        <a:rPr lang="en-US" sz="2400" b="1">
                          <a:solidFill>
                            <a:schemeClr val="tx1"/>
                          </a:solidFill>
                        </a:rPr>
                        <a:t>culturally competent care</a:t>
                      </a:r>
                      <a:r>
                        <a:rPr lang="en-US" sz="2400">
                          <a:solidFill>
                            <a:schemeClr val="tx1"/>
                          </a:solidFill>
                        </a:rPr>
                        <a:t>, and </a:t>
                      </a:r>
                      <a:r>
                        <a:rPr lang="en-US" sz="2400" b="1">
                          <a:solidFill>
                            <a:schemeClr val="tx1"/>
                          </a:solidFill>
                        </a:rPr>
                        <a:t>community outreach</a:t>
                      </a:r>
                      <a:r>
                        <a:rPr lang="en-US" sz="2400">
                          <a:solidFill>
                            <a:schemeClr val="tx1"/>
                          </a:solidFill>
                        </a:rPr>
                        <a:t> address these barriers at the local level (NICE, 2022).</a:t>
                      </a:r>
                    </a:p>
                    <a:p>
                      <a:r>
                        <a:rPr lang="en-US" sz="2400" b="1">
                          <a:solidFill>
                            <a:schemeClr val="tx1"/>
                          </a:solidFill>
                        </a:rPr>
                        <a:t>Policy action is essential</a:t>
                      </a:r>
                      <a:r>
                        <a:rPr lang="en-US" sz="2400">
                          <a:solidFill>
                            <a:schemeClr val="tx1"/>
                          </a:solidFill>
                        </a:rPr>
                        <a:t> to close the gap and meet Sustainable Development Goal 3 on health and wellbeing for all (WHO, 2024).</a:t>
                      </a:r>
                    </a:p>
                    <a:p>
                      <a:endParaRPr lang="en-GB" sz="2400"/>
                    </a:p>
                  </a:txBody>
                  <a:tcPr marL="120985" marR="120985" marT="60492" marB="60492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459863"/>
            <a:ext cx="10515600" cy="1004594"/>
          </a:xfrm>
        </p:spPr>
        <p:txBody>
          <a:bodyPr>
            <a:normAutofit/>
          </a:bodyPr>
          <a:lstStyle/>
          <a:p>
            <a:pPr algn="ctr"/>
            <a:r>
              <a:rPr lang="en-GB">
                <a:solidFill>
                  <a:srgbClr val="FFFFFF"/>
                </a:solidFill>
              </a:rPr>
              <a:t>Global and Local Case Examples</a:t>
            </a:r>
          </a:p>
        </p:txBody>
      </p:sp>
      <p:sp>
        <p:nvSpPr>
          <p:cNvPr id="11" name="Rectangle: Rounded Corners 10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838200" y="1855172"/>
          <a:ext cx="10515600" cy="42428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5156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4242816">
                <a:tc>
                  <a:txBody>
                    <a:bodyPr/>
                    <a:lstStyle/>
                    <a:p>
                      <a:endParaRPr lang="en-GB" dirty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The Global Fund</a:t>
                      </a: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 works in over 100 low- and middle-income countries (LMICs), supporting large-scale </a:t>
                      </a:r>
                      <a:r>
                        <a:rPr lang="en-US" dirty="0" err="1">
                          <a:solidFill>
                            <a:schemeClr val="tx1"/>
                          </a:solidFill>
                        </a:rPr>
                        <a:t>programmes</a:t>
                      </a: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 to combat HIV/AIDS, tuberculosis, and malaria. It strengthens health systems and promotes access to care for the most vulnerable (The Global Fund, 2022).</a:t>
                      </a:r>
                    </a:p>
                    <a:p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The United Nations Development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Programme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(UNDP)</a:t>
                      </a: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 supports global health equity by tackling social determinants, reducing health inequalities, and building resilient health infrastructure in underserved regions (UNDP, 2024).</a:t>
                      </a:r>
                    </a:p>
                    <a:p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UK Example – Wellbeing-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Centred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Care</a:t>
                      </a: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:</a:t>
                      </a:r>
                      <a:br>
                        <a:rPr lang="en-US" dirty="0">
                          <a:solidFill>
                            <a:schemeClr val="tx1"/>
                          </a:solidFill>
                        </a:rPr>
                      </a:b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NHS hospitals and community trusts are increasingly adopting 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holistic wellbeing models</a:t>
                      </a: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, such as combining primary care with social prescribing, mental health services, and housing support. </a:t>
                      </a:r>
                      <a:r>
                        <a:rPr lang="en-US" dirty="0" err="1">
                          <a:solidFill>
                            <a:schemeClr val="tx1"/>
                          </a:solidFill>
                        </a:rPr>
                        <a:t>Centres</a:t>
                      </a: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 like 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Bromley by Bow</a:t>
                      </a: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 in London are leaders in this integrated, person-</a:t>
                      </a:r>
                      <a:r>
                        <a:rPr lang="en-US" dirty="0" err="1">
                          <a:solidFill>
                            <a:schemeClr val="tx1"/>
                          </a:solidFill>
                        </a:rPr>
                        <a:t>centred</a:t>
                      </a: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 approach (The Health Foundation, 2025).</a:t>
                      </a:r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459863"/>
            <a:ext cx="10515600" cy="1004594"/>
          </a:xfrm>
        </p:spPr>
        <p:txBody>
          <a:bodyPr>
            <a:normAutofit/>
          </a:bodyPr>
          <a:lstStyle/>
          <a:p>
            <a:pPr algn="ctr"/>
            <a:r>
              <a:rPr lang="en-GB">
                <a:solidFill>
                  <a:srgbClr val="FFFFFF"/>
                </a:solidFill>
              </a:rPr>
              <a:t>Conclusion &amp; Call to Action</a:t>
            </a:r>
          </a:p>
        </p:txBody>
      </p:sp>
      <p:sp>
        <p:nvSpPr>
          <p:cNvPr id="11" name="Rectangle: Rounded Corners 10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838200" y="1892376"/>
          <a:ext cx="10515600" cy="41684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5156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4168408">
                <a:tc>
                  <a:txBody>
                    <a:bodyPr/>
                    <a:lstStyle/>
                    <a:p>
                      <a:r>
                        <a:rPr lang="en-US" sz="2000">
                          <a:solidFill>
                            <a:schemeClr val="tx1"/>
                          </a:solidFill>
                        </a:rPr>
                        <a:t>A </a:t>
                      </a:r>
                      <a:r>
                        <a:rPr lang="en-US" sz="2000" b="1">
                          <a:solidFill>
                            <a:schemeClr val="tx1"/>
                          </a:solidFill>
                        </a:rPr>
                        <a:t>holistic and equitable approach to health</a:t>
                      </a:r>
                      <a:r>
                        <a:rPr lang="en-US" sz="2000">
                          <a:solidFill>
                            <a:schemeClr val="tx1"/>
                          </a:solidFill>
                        </a:rPr>
                        <a:t>—addressing physical, mental, and social dimensions—is essential for building </a:t>
                      </a:r>
                      <a:r>
                        <a:rPr lang="en-US" sz="2000" b="1">
                          <a:solidFill>
                            <a:schemeClr val="tx1"/>
                          </a:solidFill>
                        </a:rPr>
                        <a:t>resilient and inclusive systems</a:t>
                      </a:r>
                      <a:r>
                        <a:rPr lang="en-US" sz="2000">
                          <a:solidFill>
                            <a:schemeClr val="tx1"/>
                          </a:solidFill>
                        </a:rPr>
                        <a:t> (Marmot et al., 2020).</a:t>
                      </a:r>
                    </a:p>
                    <a:p>
                      <a:r>
                        <a:rPr lang="en-US" sz="2000">
                          <a:solidFill>
                            <a:schemeClr val="tx1"/>
                          </a:solidFill>
                        </a:rPr>
                        <a:t>Aligning national policies with the </a:t>
                      </a:r>
                      <a:r>
                        <a:rPr lang="en-US" sz="2000" b="1">
                          <a:solidFill>
                            <a:schemeClr val="tx1"/>
                          </a:solidFill>
                        </a:rPr>
                        <a:t>UN’s Sustainable Development Goal 3</a:t>
                      </a:r>
                      <a:r>
                        <a:rPr lang="en-US" sz="2000">
                          <a:solidFill>
                            <a:schemeClr val="tx1"/>
                          </a:solidFill>
                        </a:rPr>
                        <a:t> and the </a:t>
                      </a:r>
                      <a:r>
                        <a:rPr lang="en-US" sz="2000" b="1">
                          <a:solidFill>
                            <a:schemeClr val="tx1"/>
                          </a:solidFill>
                        </a:rPr>
                        <a:t>WHO Global Action Plan</a:t>
                      </a:r>
                      <a:r>
                        <a:rPr lang="en-US" sz="2000">
                          <a:solidFill>
                            <a:schemeClr val="tx1"/>
                          </a:solidFill>
                        </a:rPr>
                        <a:t> ensures a </a:t>
                      </a:r>
                      <a:r>
                        <a:rPr lang="en-US" sz="2000" b="1">
                          <a:solidFill>
                            <a:schemeClr val="tx1"/>
                          </a:solidFill>
                        </a:rPr>
                        <a:t>unified global strategy</a:t>
                      </a:r>
                      <a:r>
                        <a:rPr lang="en-US" sz="2000">
                          <a:solidFill>
                            <a:schemeClr val="tx1"/>
                          </a:solidFill>
                        </a:rPr>
                        <a:t> for improving population wellbeing (UN, 2024; WHO, 2024).</a:t>
                      </a:r>
                    </a:p>
                    <a:p>
                      <a:r>
                        <a:rPr lang="en-US" sz="2000">
                          <a:solidFill>
                            <a:schemeClr val="tx1"/>
                          </a:solidFill>
                        </a:rPr>
                        <a:t>Emphasis must shift from </a:t>
                      </a:r>
                      <a:r>
                        <a:rPr lang="en-US" sz="2000" b="1">
                          <a:solidFill>
                            <a:schemeClr val="tx1"/>
                          </a:solidFill>
                        </a:rPr>
                        <a:t>curative to preventive care</a:t>
                      </a:r>
                      <a:r>
                        <a:rPr lang="en-US" sz="2000">
                          <a:solidFill>
                            <a:schemeClr val="tx1"/>
                          </a:solidFill>
                        </a:rPr>
                        <a:t>, supported by </a:t>
                      </a:r>
                      <a:r>
                        <a:rPr lang="en-US" sz="2000" b="1">
                          <a:solidFill>
                            <a:schemeClr val="tx1"/>
                          </a:solidFill>
                        </a:rPr>
                        <a:t>early intervention, education, and empowerment</a:t>
                      </a:r>
                      <a:r>
                        <a:rPr lang="en-US" sz="2000">
                          <a:solidFill>
                            <a:schemeClr val="tx1"/>
                          </a:solidFill>
                        </a:rPr>
                        <a:t> at community level (NHS England, 2019).</a:t>
                      </a:r>
                    </a:p>
                    <a:p>
                      <a:r>
                        <a:rPr lang="en-US" sz="2000" b="1">
                          <a:solidFill>
                            <a:schemeClr val="tx1"/>
                          </a:solidFill>
                        </a:rPr>
                        <a:t>Cross-sector collaboration</a:t>
                      </a:r>
                      <a:r>
                        <a:rPr lang="en-US" sz="2000">
                          <a:solidFill>
                            <a:schemeClr val="tx1"/>
                          </a:solidFill>
                        </a:rPr>
                        <a:t>—between healthcare, housing, education, and welfare—is critical for tackling the social determinants of health.</a:t>
                      </a:r>
                    </a:p>
                    <a:p>
                      <a:r>
                        <a:rPr lang="en-US" sz="2000">
                          <a:solidFill>
                            <a:schemeClr val="tx1"/>
                          </a:solidFill>
                        </a:rPr>
                        <a:t>Future efforts must focus on </a:t>
                      </a:r>
                      <a:r>
                        <a:rPr lang="en-US" sz="2000" b="1">
                          <a:solidFill>
                            <a:schemeClr val="tx1"/>
                          </a:solidFill>
                        </a:rPr>
                        <a:t>equity, access, and sustainability</a:t>
                      </a:r>
                      <a:r>
                        <a:rPr lang="en-US" sz="2000">
                          <a:solidFill>
                            <a:schemeClr val="tx1"/>
                          </a:solidFill>
                        </a:rPr>
                        <a:t> to meet both national and international health priorities.</a:t>
                      </a:r>
                    </a:p>
                    <a:p>
                      <a:endParaRPr lang="en-GB" sz="2000"/>
                    </a:p>
                  </a:txBody>
                  <a:tcPr marL="103178" marR="103178" marT="51589" marB="51589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17" name="Arc 16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99284" y="1153572"/>
            <a:ext cx="7054515" cy="5023391"/>
          </a:xfrm>
        </p:spPr>
        <p:txBody>
          <a:bodyPr anchor="ctr">
            <a:normAutofit lnSpcReduction="10000"/>
          </a:bodyPr>
          <a:lstStyle/>
          <a:p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Ahad, A.A., Gonzalez, M.S. and Junquera, P. (2023) ‘Understanding and addressing mental health stigma across cultures for improving psychiatric care: A narrative review’, </a:t>
            </a:r>
            <a:r>
              <a:rPr lang="en-GB" sz="1500" i="1" dirty="0" err="1">
                <a:latin typeface="Arial" panose="020B0604020202020204" pitchFamily="34" charset="0"/>
                <a:cs typeface="Arial" panose="020B0604020202020204" pitchFamily="34" charset="0"/>
              </a:rPr>
              <a:t>Cureus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, 15(5), pp.1–8. </a:t>
            </a:r>
            <a:r>
              <a:rPr lang="en-GB" sz="1500" dirty="0" err="1">
                <a:latin typeface="Arial" panose="020B0604020202020204" pitchFamily="34" charset="0"/>
                <a:cs typeface="Arial" panose="020B0604020202020204" pitchFamily="34" charset="0"/>
              </a:rPr>
              <a:t>doi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10.7759/cureus.39549</a:t>
            </a: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Bambra, C., Riordan, R., Ford, J. and Matthews, F. (2020) ‘The COVID-19 pandemic and health inequalities’, 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Journal of Epidemiology and Community Health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, 74(11), pp.964–968. </a:t>
            </a:r>
            <a:r>
              <a:rPr lang="en-GB" sz="1500" dirty="0" err="1">
                <a:latin typeface="Arial" panose="020B0604020202020204" pitchFamily="34" charset="0"/>
                <a:cs typeface="Arial" panose="020B0604020202020204" pitchFamily="34" charset="0"/>
              </a:rPr>
              <a:t>doi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10.1136/jech-2020-214401</a:t>
            </a: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Chelak, K. and Chakole, S. (2024) ‘The role of social determinants of health in promoting health equality: A narrative review’, </a:t>
            </a:r>
            <a:r>
              <a:rPr lang="en-GB" sz="1500" i="1" dirty="0" err="1">
                <a:latin typeface="Arial" panose="020B0604020202020204" pitchFamily="34" charset="0"/>
                <a:cs typeface="Arial" panose="020B0604020202020204" pitchFamily="34" charset="0"/>
              </a:rPr>
              <a:t>Cureus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, 15(1), pp.1–8. </a:t>
            </a:r>
            <a:r>
              <a:rPr lang="en-GB" sz="1500" dirty="0" err="1">
                <a:latin typeface="Arial" panose="020B0604020202020204" pitchFamily="34" charset="0"/>
                <a:cs typeface="Arial" panose="020B0604020202020204" pitchFamily="34" charset="0"/>
              </a:rPr>
              <a:t>doi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10.7759/cureus.33425</a:t>
            </a: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Dahlgren, G. and Whitehead, M. (1991) 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Policies and strategies to promote social equity in health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. Stockholm: Institute for Futures Studies. Available at: 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https://www.gov.uk/government/publications/health-profile-for-england/chapter-6-social-determinants-of-health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(Accessed: 4 February 2026).</a:t>
            </a:r>
          </a:p>
          <a:p>
            <a:r>
              <a:rPr lang="en-GB" sz="1500" dirty="0" err="1">
                <a:latin typeface="Arial" panose="020B0604020202020204" pitchFamily="34" charset="0"/>
                <a:cs typeface="Arial" panose="020B0604020202020204" pitchFamily="34" charset="0"/>
              </a:rPr>
              <a:t>Ganju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, A. et al. (2020) ‘Systemic solutions for addressing non-communicable diseases in low- and middle-income countries’, 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Journal of Multidisciplinary Healthcare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, 13, pp.693–707. </a:t>
            </a:r>
            <a:r>
              <a:rPr lang="en-GB" sz="1500" dirty="0" err="1">
                <a:latin typeface="Arial" panose="020B0604020202020204" pitchFamily="34" charset="0"/>
                <a:cs typeface="Arial" panose="020B0604020202020204" pitchFamily="34" charset="0"/>
              </a:rPr>
              <a:t>doi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10.2147/JMDH.S252300</a:t>
            </a: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500" dirty="0"/>
              <a:t>Gov.UK (2025) </a:t>
            </a:r>
            <a:r>
              <a:rPr lang="en-GB" sz="1500" i="1" dirty="0"/>
              <a:t>Public Health Outcomes Framework</a:t>
            </a:r>
            <a:r>
              <a:rPr lang="en-GB" sz="1500" dirty="0"/>
              <a:t>. Available at: </a:t>
            </a:r>
            <a:r>
              <a:rPr lang="en-GB" sz="1500" dirty="0">
                <a:hlinkClick r:id="rId5"/>
              </a:rPr>
              <a:t>https://www.gov.uk/government/publications/health-profile-for-england/chapter-6-social-determinants-of-health</a:t>
            </a:r>
            <a:r>
              <a:rPr lang="en-GB" sz="1500" dirty="0"/>
              <a:t> (Accessed: 4 February 2026).</a:t>
            </a:r>
          </a:p>
          <a:p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Green Map (2024) SDGs + Icons - UN Sustainable Development Goals &amp; Green Map Icons. Available at: </a:t>
            </a:r>
            <a:r>
              <a:rPr lang="en-GB" sz="15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https://greenmap.org/about/stories/sdgs-icons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(Accessed: 10 February 2026).</a:t>
            </a:r>
          </a:p>
          <a:p>
            <a:endParaRPr lang="en-GB" sz="1500" dirty="0"/>
          </a:p>
          <a:p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 (cont.)</a:t>
            </a:r>
          </a:p>
        </p:txBody>
      </p:sp>
      <p:sp>
        <p:nvSpPr>
          <p:cNvPr id="12" name="Arc 11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sz="1300">
                <a:latin typeface="Arial" panose="020B0604020202020204" pitchFamily="34" charset="0"/>
                <a:cs typeface="Arial" panose="020B0604020202020204" pitchFamily="34" charset="0"/>
              </a:rPr>
              <a:t>Latif, A. (2020) ‘The importance of understanding social and cultural norms in delivering quality health care—A personal experience commentary’, </a:t>
            </a:r>
            <a:r>
              <a:rPr lang="en-GB" sz="1300" i="1">
                <a:latin typeface="Arial" panose="020B0604020202020204" pitchFamily="34" charset="0"/>
                <a:cs typeface="Arial" panose="020B0604020202020204" pitchFamily="34" charset="0"/>
              </a:rPr>
              <a:t>Tropical Medicine and Infectious Disease</a:t>
            </a:r>
            <a:r>
              <a:rPr lang="en-GB" sz="1300">
                <a:latin typeface="Arial" panose="020B0604020202020204" pitchFamily="34" charset="0"/>
                <a:cs typeface="Arial" panose="020B0604020202020204" pitchFamily="34" charset="0"/>
              </a:rPr>
              <a:t>, 5(1), p.22. Available at: </a:t>
            </a:r>
            <a:r>
              <a:rPr lang="en-GB" sz="130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https://www.ncbi.nlm.nih.gov/pmc/articles/PMC7157616/</a:t>
            </a:r>
            <a:r>
              <a:rPr lang="en-GB" sz="1300">
                <a:latin typeface="Arial" panose="020B0604020202020204" pitchFamily="34" charset="0"/>
                <a:cs typeface="Arial" panose="020B0604020202020204" pitchFamily="34" charset="0"/>
              </a:rPr>
              <a:t> (Accessed: 4 February 2026).</a:t>
            </a:r>
          </a:p>
          <a:p>
            <a:r>
              <a:rPr lang="en-GB" sz="1300">
                <a:latin typeface="Arial" panose="020B0604020202020204" pitchFamily="34" charset="0"/>
                <a:cs typeface="Arial" panose="020B0604020202020204" pitchFamily="34" charset="0"/>
              </a:rPr>
              <a:t>Marmot, M., Allen, J., Goldblatt, P., Boyce, T., McNeish, D., Grady, M. and Geddes, I. (2010) </a:t>
            </a:r>
            <a:r>
              <a:rPr lang="en-GB" sz="1300" i="1">
                <a:latin typeface="Arial" panose="020B0604020202020204" pitchFamily="34" charset="0"/>
                <a:cs typeface="Arial" panose="020B0604020202020204" pitchFamily="34" charset="0"/>
              </a:rPr>
              <a:t>Fair society, healthy lives: The Marmot Review</a:t>
            </a:r>
            <a:r>
              <a:rPr lang="en-GB" sz="1300">
                <a:latin typeface="Arial" panose="020B0604020202020204" pitchFamily="34" charset="0"/>
                <a:cs typeface="Arial" panose="020B0604020202020204" pitchFamily="34" charset="0"/>
              </a:rPr>
              <a:t>. London: Institute of Health Equity. Available at: </a:t>
            </a:r>
            <a:r>
              <a:rPr lang="en-GB" sz="130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https://www.instituteofhealthequity.org/resources-reports/fair-society-healthy-lives-the-marmot-review</a:t>
            </a:r>
            <a:r>
              <a:rPr lang="en-GB" sz="1300">
                <a:latin typeface="Arial" panose="020B0604020202020204" pitchFamily="34" charset="0"/>
                <a:cs typeface="Arial" panose="020B0604020202020204" pitchFamily="34" charset="0"/>
              </a:rPr>
              <a:t> (Accessed: 1st  February 2026).</a:t>
            </a:r>
          </a:p>
          <a:p>
            <a:r>
              <a:rPr lang="en-GB" sz="1300">
                <a:latin typeface="Arial" panose="020B0604020202020204" pitchFamily="34" charset="0"/>
                <a:cs typeface="Arial" panose="020B0604020202020204" pitchFamily="34" charset="0"/>
              </a:rPr>
              <a:t>Marmot, M., Allen, J., Boyce, T., Goldblatt, P. and Morrison, J. (2020) </a:t>
            </a:r>
            <a:r>
              <a:rPr lang="en-GB" sz="1300" i="1">
                <a:latin typeface="Arial" panose="020B0604020202020204" pitchFamily="34" charset="0"/>
                <a:cs typeface="Arial" panose="020B0604020202020204" pitchFamily="34" charset="0"/>
              </a:rPr>
              <a:t>Health equity in England: The Marmot Review 10 years on</a:t>
            </a:r>
            <a:r>
              <a:rPr lang="en-GB" sz="1300">
                <a:latin typeface="Arial" panose="020B0604020202020204" pitchFamily="34" charset="0"/>
                <a:cs typeface="Arial" panose="020B0604020202020204" pitchFamily="34" charset="0"/>
              </a:rPr>
              <a:t>. London: Institute of Health Equity. Available at: </a:t>
            </a:r>
            <a:r>
              <a:rPr lang="en-GB" sz="130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https://www.health.org.uk/publications/reports/the-marmot-review-10-years-on</a:t>
            </a:r>
            <a:r>
              <a:rPr lang="en-GB" sz="1300">
                <a:latin typeface="Arial" panose="020B0604020202020204" pitchFamily="34" charset="0"/>
                <a:cs typeface="Arial" panose="020B0604020202020204" pitchFamily="34" charset="0"/>
              </a:rPr>
              <a:t> (Accessed: 30th </a:t>
            </a:r>
            <a:r>
              <a:rPr lang="en-GB" sz="1300" err="1">
                <a:latin typeface="Arial" panose="020B0604020202020204" pitchFamily="34" charset="0"/>
                <a:cs typeface="Arial" panose="020B0604020202020204" pitchFamily="34" charset="0"/>
              </a:rPr>
              <a:t>Jauary</a:t>
            </a:r>
            <a:r>
              <a:rPr lang="en-GB" sz="1300">
                <a:latin typeface="Arial" panose="020B0604020202020204" pitchFamily="34" charset="0"/>
                <a:cs typeface="Arial" panose="020B0604020202020204" pitchFamily="34" charset="0"/>
              </a:rPr>
              <a:t> 2026).</a:t>
            </a:r>
          </a:p>
          <a:p>
            <a:r>
              <a:rPr lang="en-GB" sz="1300">
                <a:latin typeface="Arial" panose="020B0604020202020204" pitchFamily="34" charset="0"/>
                <a:cs typeface="Arial" panose="020B0604020202020204" pitchFamily="34" charset="0"/>
              </a:rPr>
              <a:t>NHS England (2019) </a:t>
            </a:r>
            <a:r>
              <a:rPr lang="en-GB" sz="1300" i="1">
                <a:latin typeface="Arial" panose="020B0604020202020204" pitchFamily="34" charset="0"/>
                <a:cs typeface="Arial" panose="020B0604020202020204" pitchFamily="34" charset="0"/>
              </a:rPr>
              <a:t>The NHS Long Term Plan: Overview and summary</a:t>
            </a:r>
            <a:r>
              <a:rPr lang="en-GB" sz="130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30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https://www.longtermplan.nhs.uk/online-version/overview-and-summary/</a:t>
            </a:r>
            <a:r>
              <a:rPr lang="en-GB" sz="1300">
                <a:latin typeface="Arial" panose="020B0604020202020204" pitchFamily="34" charset="0"/>
                <a:cs typeface="Arial" panose="020B0604020202020204" pitchFamily="34" charset="0"/>
              </a:rPr>
              <a:t> (Accessed: 4 February 2026).</a:t>
            </a:r>
          </a:p>
          <a:p>
            <a:r>
              <a:rPr lang="en-GB" sz="1300">
                <a:latin typeface="Arial" panose="020B0604020202020204" pitchFamily="34" charset="0"/>
                <a:cs typeface="Arial" panose="020B0604020202020204" pitchFamily="34" charset="0"/>
              </a:rPr>
              <a:t>NHS England (2022) </a:t>
            </a:r>
            <a:r>
              <a:rPr lang="en-GB" sz="1300" i="1">
                <a:latin typeface="Arial" panose="020B0604020202020204" pitchFamily="34" charset="0"/>
                <a:cs typeface="Arial" panose="020B0604020202020204" pitchFamily="34" charset="0"/>
              </a:rPr>
              <a:t>Making Every Contact Count (MECC)</a:t>
            </a:r>
            <a:r>
              <a:rPr lang="en-GB" sz="130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30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https://www.england.nhs.uk/ourwork/prevention/mecc/</a:t>
            </a:r>
            <a:r>
              <a:rPr lang="en-GB" sz="1300">
                <a:latin typeface="Arial" panose="020B0604020202020204" pitchFamily="34" charset="0"/>
                <a:cs typeface="Arial" panose="020B0604020202020204" pitchFamily="34" charset="0"/>
              </a:rPr>
              <a:t> (Accessed: 24th January 2026).</a:t>
            </a:r>
          </a:p>
          <a:p>
            <a:r>
              <a:rPr lang="en-GB" sz="1300">
                <a:latin typeface="Arial" panose="020B0604020202020204" pitchFamily="34" charset="0"/>
                <a:cs typeface="Arial" panose="020B0604020202020204" pitchFamily="34" charset="0"/>
              </a:rPr>
              <a:t>NICE (2022) </a:t>
            </a:r>
            <a:r>
              <a:rPr lang="en-GB" sz="1300" i="1">
                <a:latin typeface="Arial" panose="020B0604020202020204" pitchFamily="34" charset="0"/>
                <a:cs typeface="Arial" panose="020B0604020202020204" pitchFamily="34" charset="0"/>
              </a:rPr>
              <a:t>Health inequalities – guidelines</a:t>
            </a:r>
            <a:r>
              <a:rPr lang="en-GB" sz="130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30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https://www.nice.org.uk/guidance/health-and-social-care-delivery/health-inequalities</a:t>
            </a:r>
            <a:r>
              <a:rPr lang="en-GB" sz="1300">
                <a:latin typeface="Arial" panose="020B0604020202020204" pitchFamily="34" charset="0"/>
                <a:cs typeface="Arial" panose="020B0604020202020204" pitchFamily="34" charset="0"/>
              </a:rPr>
              <a:t> (Accessed: 28 January 2026).</a:t>
            </a:r>
          </a:p>
          <a:p>
            <a:r>
              <a:rPr lang="en-GB" sz="1300">
                <a:latin typeface="Arial" panose="020B0604020202020204" pitchFamily="34" charset="0"/>
                <a:cs typeface="Arial" panose="020B0604020202020204" pitchFamily="34" charset="0"/>
              </a:rPr>
              <a:t>Owusu, M.F., Adu, J., Gyamfi, S., Martin-Yeboah, E. and </a:t>
            </a:r>
            <a:r>
              <a:rPr lang="en-GB" sz="1300" err="1">
                <a:latin typeface="Arial" panose="020B0604020202020204" pitchFamily="34" charset="0"/>
                <a:cs typeface="Arial" panose="020B0604020202020204" pitchFamily="34" charset="0"/>
              </a:rPr>
              <a:t>Dortey</a:t>
            </a:r>
            <a:r>
              <a:rPr lang="en-GB" sz="1300">
                <a:latin typeface="Arial" panose="020B0604020202020204" pitchFamily="34" charset="0"/>
                <a:cs typeface="Arial" panose="020B0604020202020204" pitchFamily="34" charset="0"/>
              </a:rPr>
              <a:t>, B.A. (2024) ‘Tackling the non-communicable disease epidemic: A framework for policy action in low- and middle-income countries’, </a:t>
            </a:r>
            <a:r>
              <a:rPr lang="en-GB" sz="1300" i="1">
                <a:latin typeface="Arial" panose="020B0604020202020204" pitchFamily="34" charset="0"/>
                <a:cs typeface="Arial" panose="020B0604020202020204" pitchFamily="34" charset="0"/>
              </a:rPr>
              <a:t>Pan African Medical Journal</a:t>
            </a:r>
            <a:r>
              <a:rPr lang="en-GB" sz="1300">
                <a:latin typeface="Arial" panose="020B0604020202020204" pitchFamily="34" charset="0"/>
                <a:cs typeface="Arial" panose="020B0604020202020204" pitchFamily="34" charset="0"/>
              </a:rPr>
              <a:t>, 47, p.82. </a:t>
            </a:r>
            <a:r>
              <a:rPr lang="en-GB" sz="1300" err="1">
                <a:latin typeface="Arial" panose="020B0604020202020204" pitchFamily="34" charset="0"/>
                <a:cs typeface="Arial" panose="020B0604020202020204" pitchFamily="34" charset="0"/>
              </a:rPr>
              <a:t>doi</a:t>
            </a:r>
            <a:r>
              <a:rPr lang="en-GB" sz="130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30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10.11604/pamj.2024.47.82.41089</a:t>
            </a:r>
            <a:endParaRPr lang="en-GB" sz="13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Arc 11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4447308" y="591344"/>
            <a:ext cx="6906491" cy="55856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b="1"/>
              <a:t>References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Public Health England (2018) </a:t>
            </a:r>
            <a:r>
              <a:rPr lang="en-US" sz="1500" i="1"/>
              <a:t>Health profile for England: Chapter 6 – Social determinants of health</a:t>
            </a:r>
            <a:r>
              <a:rPr lang="en-US" sz="1500"/>
              <a:t>. Available at: </a:t>
            </a:r>
            <a:r>
              <a:rPr lang="en-US" sz="1500">
                <a:hlinkClick r:id="rId2"/>
              </a:rPr>
              <a:t>https://www.gov.uk/government/publications/health-profile-for-england/chapter-6-social-determinants-of-health</a:t>
            </a:r>
            <a:r>
              <a:rPr lang="en-US" sz="1500"/>
              <a:t> (Accessed: 26th January 2026).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Solar, O. and Irwin, A. (2010) </a:t>
            </a:r>
            <a:r>
              <a:rPr lang="en-US" sz="1500" i="1"/>
              <a:t>A conceptual framework for action on the social determinants of health</a:t>
            </a:r>
            <a:r>
              <a:rPr lang="en-US" sz="1500"/>
              <a:t>. Geneva: World Health Organization. Available at: </a:t>
            </a:r>
            <a:r>
              <a:rPr lang="en-US" sz="1500">
                <a:hlinkClick r:id="rId3"/>
              </a:rPr>
              <a:t>https://www.who.int/publications/i/item/9789241500852</a:t>
            </a:r>
            <a:r>
              <a:rPr lang="en-US" sz="1500"/>
              <a:t> (Accessed: 28January 2026).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The Global Fund (2022) </a:t>
            </a:r>
            <a:r>
              <a:rPr lang="en-US" sz="1500" i="1"/>
              <a:t>About the Global Fund</a:t>
            </a:r>
            <a:r>
              <a:rPr lang="en-US" sz="1500"/>
              <a:t>. Available at: </a:t>
            </a:r>
            <a:r>
              <a:rPr lang="en-US" sz="1500">
                <a:hlinkClick r:id="rId4"/>
              </a:rPr>
              <a:t>https://www.theglobalfund.org/en/about-the-global-fund/</a:t>
            </a:r>
            <a:r>
              <a:rPr lang="en-US" sz="1500"/>
              <a:t> (Accessed: 29 January 2026).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The Health Foundation (2025) </a:t>
            </a:r>
            <a:r>
              <a:rPr lang="en-US" sz="1500" i="1"/>
              <a:t>Health inequalities and trends</a:t>
            </a:r>
            <a:r>
              <a:rPr lang="en-US" sz="1500"/>
              <a:t>. Available at: </a:t>
            </a:r>
            <a:r>
              <a:rPr lang="en-US" sz="1500">
                <a:hlinkClick r:id="rId5"/>
              </a:rPr>
              <a:t>https://www.health.org.uk/publications/long-reads/health-inequalities-and-trends</a:t>
            </a:r>
            <a:r>
              <a:rPr lang="en-US" sz="1500"/>
              <a:t> (Accessed: 2 February 2026).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United Nations (2024) </a:t>
            </a:r>
            <a:r>
              <a:rPr lang="en-US" sz="1500" i="1"/>
              <a:t>The 17 Sustainable Development Goals</a:t>
            </a:r>
            <a:r>
              <a:rPr lang="en-US" sz="1500"/>
              <a:t>. Available at: </a:t>
            </a:r>
            <a:r>
              <a:rPr lang="en-US" sz="1500">
                <a:hlinkClick r:id="rId6"/>
              </a:rPr>
              <a:t>https://sdgs.un.org/goals</a:t>
            </a:r>
            <a:r>
              <a:rPr lang="en-US" sz="1500"/>
              <a:t> (Accessed: 25 January 2026).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UNDP (2024) </a:t>
            </a:r>
            <a:r>
              <a:rPr lang="en-US" sz="1500" i="1"/>
              <a:t>The promise of health for all</a:t>
            </a:r>
            <a:r>
              <a:rPr lang="en-US" sz="1500"/>
              <a:t>. Available at: </a:t>
            </a:r>
            <a:r>
              <a:rPr lang="en-US" sz="1500">
                <a:hlinkClick r:id="rId7"/>
              </a:rPr>
              <a:t>https://www.undp.org/stories/promise-health-all</a:t>
            </a:r>
            <a:r>
              <a:rPr lang="en-US" sz="1500"/>
              <a:t> (Accessed: 27 January 2026).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World Health Organization (2024) </a:t>
            </a:r>
            <a:r>
              <a:rPr lang="en-US" sz="1500" i="1"/>
              <a:t>SDG 3 – Global Action Plan for Healthy Lives and Well-being for All</a:t>
            </a:r>
            <a:r>
              <a:rPr lang="en-US" sz="1500"/>
              <a:t>. Available at: </a:t>
            </a:r>
            <a:r>
              <a:rPr lang="en-US" sz="1500">
                <a:hlinkClick r:id="rId8"/>
              </a:rPr>
              <a:t>https://www.who.int/initiatives/sdg3-global-action-plan</a:t>
            </a:r>
            <a:r>
              <a:rPr lang="en-US" sz="1500"/>
              <a:t> (Accessed: 4 February 2026).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/>
        </p:nvGraphicFramePr>
        <p:xfrm>
          <a:off x="2032000" y="719666"/>
          <a:ext cx="8128000" cy="528292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28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5282928">
                <a:tc>
                  <a:txBody>
                    <a:bodyPr/>
                    <a:lstStyle/>
                    <a:p>
                      <a:endParaRPr lang="en-US" sz="9600" dirty="0"/>
                    </a:p>
                    <a:p>
                      <a:r>
                        <a:rPr lang="en-US" sz="9600" b="1" cap="none" spc="0" dirty="0">
                          <a:ln w="9525">
                            <a:solidFill>
                              <a:schemeClr val="bg1"/>
                            </a:solidFill>
                            <a:prstDash val="solid"/>
                          </a:ln>
                          <a:solidFill>
                            <a:schemeClr val="accent5"/>
                          </a:solidFill>
                          <a:effectLst>
                            <a:outerShdw blurRad="12700" dist="38100" dir="2700000" algn="tl" rotWithShape="0">
                              <a:schemeClr val="accent5">
                                <a:lumMod val="60000"/>
                                <a:lumOff val="40000"/>
                              </a:schemeClr>
                            </a:outerShdw>
                          </a:effectLst>
                        </a:rPr>
                        <a:t>    Thank You</a:t>
                      </a:r>
                      <a:endParaRPr lang="en-GB" sz="9600" b="1" cap="none" spc="0" dirty="0">
                        <a:ln w="9525">
                          <a:solidFill>
                            <a:schemeClr val="bg1"/>
                          </a:solidFill>
                          <a:prstDash val="solid"/>
                        </a:ln>
                        <a:solidFill>
                          <a:schemeClr val="accent5"/>
                        </a:solidFill>
                        <a:effectLst>
                          <a:outerShdw blurRad="12700" dist="38100" dir="2700000" algn="tl" rotWithShape="0">
                            <a:schemeClr val="accent5">
                              <a:lumMod val="60000"/>
                              <a:lumOff val="40000"/>
                            </a:schemeClr>
                          </a:outerShdw>
                        </a:effectLst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380</TotalTime>
  <Words>2605</Words>
  <Application>Microsoft Office PowerPoint</Application>
  <PresentationFormat>Widescreen</PresentationFormat>
  <Paragraphs>156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Arial</vt:lpstr>
      <vt:lpstr>Calibri</vt:lpstr>
      <vt:lpstr>Calibri Light</vt:lpstr>
      <vt:lpstr>Office Theme</vt:lpstr>
      <vt:lpstr>Integrating Health, Wellbeing, and Sustainability in Healthcare</vt:lpstr>
      <vt:lpstr>PowerPoint Presentation</vt:lpstr>
      <vt:lpstr>What is Health?                What is Wellbeing?</vt:lpstr>
      <vt:lpstr>Sustainable Development &amp; Health:</vt:lpstr>
      <vt:lpstr>Integrating Health &amp; Wellbeing</vt:lpstr>
      <vt:lpstr>Sustainable Health Frameworks</vt:lpstr>
      <vt:lpstr>Theoretical Perspectives – Health Models</vt:lpstr>
      <vt:lpstr>Theoretical Perspectives – Health Models</vt:lpstr>
      <vt:lpstr>Health Policy &amp; Governance</vt:lpstr>
      <vt:lpstr>Barriers to Implementation</vt:lpstr>
      <vt:lpstr>Innovations in Service Delivery</vt:lpstr>
      <vt:lpstr>MECC – Brief Intervention Model</vt:lpstr>
      <vt:lpstr>Public Health Campaigns</vt:lpstr>
      <vt:lpstr>Equity &amp; Access in Healthcare</vt:lpstr>
      <vt:lpstr>Global and Local Case Examples</vt:lpstr>
      <vt:lpstr>Conclusion &amp; Call to Action</vt:lpstr>
      <vt:lpstr>References</vt:lpstr>
      <vt:lpstr>References (cont.)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Hoque Nazimul JCP Assistant Work Coach  Washwood Heath</cp:lastModifiedBy>
  <cp:revision>3</cp:revision>
  <dcterms:created xsi:type="dcterms:W3CDTF">2026-02-12T20:40:10Z</dcterms:created>
  <dcterms:modified xsi:type="dcterms:W3CDTF">2026-02-13T15:55:00Z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2E29E4C0B5E24263A45BDCE222A7A203_12</vt:lpwstr>
  </property>
  <property fmtid="{D5CDD505-2E9C-101B-9397-08002B2CF9AE}" pid="3" name="KSOProductBuildVer">
    <vt:lpwstr>2057-12.2.0.23197</vt:lpwstr>
  </property>
</Properties>
</file>