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01145B-24A4-4406-B6F3-3A84F42BB15A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F65FB9-40F8-41FD-897B-1116C255AD2B}">
      <dgm:prSet/>
      <dgm:spPr/>
      <dgm:t>
        <a:bodyPr/>
        <a:lstStyle/>
        <a:p>
          <a:r>
            <a:rPr lang="en-US"/>
            <a:t>Analyze</a:t>
          </a:r>
        </a:p>
      </dgm:t>
    </dgm:pt>
    <dgm:pt modelId="{1A4C4AEC-AE96-4BE8-9E61-F47467D0E4EF}" type="parTrans" cxnId="{0584DF66-A710-45EC-AA7D-E23E61B82430}">
      <dgm:prSet/>
      <dgm:spPr/>
      <dgm:t>
        <a:bodyPr/>
        <a:lstStyle/>
        <a:p>
          <a:endParaRPr lang="en-US"/>
        </a:p>
      </dgm:t>
    </dgm:pt>
    <dgm:pt modelId="{9176D4B4-19C4-44B0-8B08-81A7DEA12079}" type="sibTrans" cxnId="{0584DF66-A710-45EC-AA7D-E23E61B82430}">
      <dgm:prSet/>
      <dgm:spPr/>
      <dgm:t>
        <a:bodyPr/>
        <a:lstStyle/>
        <a:p>
          <a:endParaRPr lang="en-US"/>
        </a:p>
      </dgm:t>
    </dgm:pt>
    <dgm:pt modelId="{236D4819-5DB9-4500-8B5F-A58379F6A396}">
      <dgm:prSet/>
      <dgm:spPr/>
      <dgm:t>
        <a:bodyPr/>
        <a:lstStyle/>
        <a:p>
          <a:r>
            <a:rPr lang="en-US"/>
            <a:t>- Analyze key customer experience (CX) factors: service, staff, facilities</a:t>
          </a:r>
        </a:p>
      </dgm:t>
    </dgm:pt>
    <dgm:pt modelId="{118CA745-4ADD-4A95-B6BD-954F0C9D956F}" type="parTrans" cxnId="{B3CD6BE0-C972-4501-BDCC-5C91E323FC80}">
      <dgm:prSet/>
      <dgm:spPr/>
      <dgm:t>
        <a:bodyPr/>
        <a:lstStyle/>
        <a:p>
          <a:endParaRPr lang="en-US"/>
        </a:p>
      </dgm:t>
    </dgm:pt>
    <dgm:pt modelId="{755B353C-3034-46A0-B5E8-B0B84CE45204}" type="sibTrans" cxnId="{B3CD6BE0-C972-4501-BDCC-5C91E323FC80}">
      <dgm:prSet/>
      <dgm:spPr/>
      <dgm:t>
        <a:bodyPr/>
        <a:lstStyle/>
        <a:p>
          <a:endParaRPr lang="en-US"/>
        </a:p>
      </dgm:t>
    </dgm:pt>
    <dgm:pt modelId="{C2AA5662-88B3-46B4-9C61-DADB268EEB44}">
      <dgm:prSet/>
      <dgm:spPr/>
      <dgm:t>
        <a:bodyPr/>
        <a:lstStyle/>
        <a:p>
          <a:r>
            <a:rPr lang="en-US"/>
            <a:t>Explore</a:t>
          </a:r>
        </a:p>
      </dgm:t>
    </dgm:pt>
    <dgm:pt modelId="{BB4062E1-797C-40E1-ABBC-7A9A491DD661}" type="parTrans" cxnId="{21BAA873-C9F2-4BC2-87D4-5E2EA5D92D5A}">
      <dgm:prSet/>
      <dgm:spPr/>
      <dgm:t>
        <a:bodyPr/>
        <a:lstStyle/>
        <a:p>
          <a:endParaRPr lang="en-US"/>
        </a:p>
      </dgm:t>
    </dgm:pt>
    <dgm:pt modelId="{EFA7DB6B-12D6-486C-8D72-29795FE0CCDF}" type="sibTrans" cxnId="{21BAA873-C9F2-4BC2-87D4-5E2EA5D92D5A}">
      <dgm:prSet/>
      <dgm:spPr/>
      <dgm:t>
        <a:bodyPr/>
        <a:lstStyle/>
        <a:p>
          <a:endParaRPr lang="en-US"/>
        </a:p>
      </dgm:t>
    </dgm:pt>
    <dgm:pt modelId="{2E1E1D3D-251F-4F9A-B5DA-290F8B8A26F5}">
      <dgm:prSet/>
      <dgm:spPr/>
      <dgm:t>
        <a:bodyPr/>
        <a:lstStyle/>
        <a:p>
          <a:r>
            <a:rPr lang="en-US"/>
            <a:t>- Explore the relationship between satisfaction and loyalty</a:t>
          </a:r>
        </a:p>
      </dgm:t>
    </dgm:pt>
    <dgm:pt modelId="{4E4E6A25-41DF-45E1-A393-B8A7F33C3032}" type="parTrans" cxnId="{FBB25820-8760-4DAC-A856-65A504F5998F}">
      <dgm:prSet/>
      <dgm:spPr/>
      <dgm:t>
        <a:bodyPr/>
        <a:lstStyle/>
        <a:p>
          <a:endParaRPr lang="en-US"/>
        </a:p>
      </dgm:t>
    </dgm:pt>
    <dgm:pt modelId="{BD6131F0-50DA-4971-BDEE-A85736E452F8}" type="sibTrans" cxnId="{FBB25820-8760-4DAC-A856-65A504F5998F}">
      <dgm:prSet/>
      <dgm:spPr/>
      <dgm:t>
        <a:bodyPr/>
        <a:lstStyle/>
        <a:p>
          <a:endParaRPr lang="en-US"/>
        </a:p>
      </dgm:t>
    </dgm:pt>
    <dgm:pt modelId="{D854D465-1E61-4B62-9B30-925C26FD4100}">
      <dgm:prSet/>
      <dgm:spPr/>
      <dgm:t>
        <a:bodyPr/>
        <a:lstStyle/>
        <a:p>
          <a:r>
            <a:rPr lang="en-US"/>
            <a:t>Provide</a:t>
          </a:r>
        </a:p>
      </dgm:t>
    </dgm:pt>
    <dgm:pt modelId="{D84A2AC6-A504-4DF9-9854-72F1E492C520}" type="parTrans" cxnId="{13B2B4FD-DA07-46E1-B8DE-E9F4B6F31BF5}">
      <dgm:prSet/>
      <dgm:spPr/>
      <dgm:t>
        <a:bodyPr/>
        <a:lstStyle/>
        <a:p>
          <a:endParaRPr lang="en-US"/>
        </a:p>
      </dgm:t>
    </dgm:pt>
    <dgm:pt modelId="{EA8BE45D-118F-4C86-A882-E3C1CBF21920}" type="sibTrans" cxnId="{13B2B4FD-DA07-46E1-B8DE-E9F4B6F31BF5}">
      <dgm:prSet/>
      <dgm:spPr/>
      <dgm:t>
        <a:bodyPr/>
        <a:lstStyle/>
        <a:p>
          <a:endParaRPr lang="en-US"/>
        </a:p>
      </dgm:t>
    </dgm:pt>
    <dgm:pt modelId="{47C9C2D4-4D5F-4536-B3C6-7776A4057E69}">
      <dgm:prSet/>
      <dgm:spPr/>
      <dgm:t>
        <a:bodyPr/>
        <a:lstStyle/>
        <a:p>
          <a:r>
            <a:rPr lang="en-US"/>
            <a:t>- Provide strategic recommendations for Marriott</a:t>
          </a:r>
        </a:p>
      </dgm:t>
    </dgm:pt>
    <dgm:pt modelId="{D39E0780-C70B-45FD-9F7E-5BEE097A1CAE}" type="parTrans" cxnId="{EF9615E9-55EA-48BA-BE74-86B86EBE87E1}">
      <dgm:prSet/>
      <dgm:spPr/>
      <dgm:t>
        <a:bodyPr/>
        <a:lstStyle/>
        <a:p>
          <a:endParaRPr lang="en-US"/>
        </a:p>
      </dgm:t>
    </dgm:pt>
    <dgm:pt modelId="{FA866382-37BB-4B39-A12B-0A81FDE59E71}" type="sibTrans" cxnId="{EF9615E9-55EA-48BA-BE74-86B86EBE87E1}">
      <dgm:prSet/>
      <dgm:spPr/>
      <dgm:t>
        <a:bodyPr/>
        <a:lstStyle/>
        <a:p>
          <a:endParaRPr lang="en-US"/>
        </a:p>
      </dgm:t>
    </dgm:pt>
    <dgm:pt modelId="{B327F877-F3BF-4332-A0A9-6C4EC72ABB26}" type="pres">
      <dgm:prSet presAssocID="{4901145B-24A4-4406-B6F3-3A84F42BB15A}" presName="Name0" presStyleCnt="0">
        <dgm:presLayoutVars>
          <dgm:dir/>
          <dgm:animLvl val="lvl"/>
          <dgm:resizeHandles val="exact"/>
        </dgm:presLayoutVars>
      </dgm:prSet>
      <dgm:spPr/>
    </dgm:pt>
    <dgm:pt modelId="{3DE9EFA6-B4E0-406F-8B58-35107DE3CB0B}" type="pres">
      <dgm:prSet presAssocID="{A2F65FB9-40F8-41FD-897B-1116C255AD2B}" presName="linNode" presStyleCnt="0"/>
      <dgm:spPr/>
    </dgm:pt>
    <dgm:pt modelId="{61AE4941-7339-4F84-B0A2-8E62711F5947}" type="pres">
      <dgm:prSet presAssocID="{A2F65FB9-40F8-41FD-897B-1116C255AD2B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ED6989D5-F5CC-4EE5-8F30-66C5C25F8A50}" type="pres">
      <dgm:prSet presAssocID="{A2F65FB9-40F8-41FD-897B-1116C255AD2B}" presName="descendantText" presStyleLbl="alignAccFollowNode1" presStyleIdx="0" presStyleCnt="3">
        <dgm:presLayoutVars>
          <dgm:bulletEnabled/>
        </dgm:presLayoutVars>
      </dgm:prSet>
      <dgm:spPr/>
    </dgm:pt>
    <dgm:pt modelId="{28C0946E-1C8E-4BDC-A22B-98B4AF5C3C30}" type="pres">
      <dgm:prSet presAssocID="{9176D4B4-19C4-44B0-8B08-81A7DEA12079}" presName="sp" presStyleCnt="0"/>
      <dgm:spPr/>
    </dgm:pt>
    <dgm:pt modelId="{A686B150-1051-491B-B345-319459C4D21D}" type="pres">
      <dgm:prSet presAssocID="{C2AA5662-88B3-46B4-9C61-DADB268EEB44}" presName="linNode" presStyleCnt="0"/>
      <dgm:spPr/>
    </dgm:pt>
    <dgm:pt modelId="{87520DD8-5BA2-45DD-9A4A-34ED6205354A}" type="pres">
      <dgm:prSet presAssocID="{C2AA5662-88B3-46B4-9C61-DADB268EEB44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C30371BE-8CB8-47BC-A553-71CC2E77E103}" type="pres">
      <dgm:prSet presAssocID="{C2AA5662-88B3-46B4-9C61-DADB268EEB44}" presName="descendantText" presStyleLbl="alignAccFollowNode1" presStyleIdx="1" presStyleCnt="3">
        <dgm:presLayoutVars>
          <dgm:bulletEnabled/>
        </dgm:presLayoutVars>
      </dgm:prSet>
      <dgm:spPr/>
    </dgm:pt>
    <dgm:pt modelId="{3676DA02-3C96-4A5B-9607-A8690B7F263B}" type="pres">
      <dgm:prSet presAssocID="{EFA7DB6B-12D6-486C-8D72-29795FE0CCDF}" presName="sp" presStyleCnt="0"/>
      <dgm:spPr/>
    </dgm:pt>
    <dgm:pt modelId="{86278C7D-9EEF-4871-A121-8D87B55AC71C}" type="pres">
      <dgm:prSet presAssocID="{D854D465-1E61-4B62-9B30-925C26FD4100}" presName="linNode" presStyleCnt="0"/>
      <dgm:spPr/>
    </dgm:pt>
    <dgm:pt modelId="{4A9104B8-1494-44A8-A076-003FDB5BB83D}" type="pres">
      <dgm:prSet presAssocID="{D854D465-1E61-4B62-9B30-925C26FD4100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B739C3EC-CC0E-47E9-8972-59058508EB17}" type="pres">
      <dgm:prSet presAssocID="{D854D465-1E61-4B62-9B30-925C26FD4100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077830F-6CC0-4800-8FF9-491694EFBAFC}" type="presOf" srcId="{A2F65FB9-40F8-41FD-897B-1116C255AD2B}" destId="{61AE4941-7339-4F84-B0A2-8E62711F5947}" srcOrd="0" destOrd="0" presId="urn:microsoft.com/office/officeart/2016/7/layout/VerticalSolidActionList"/>
    <dgm:cxn modelId="{AD8E991E-45B2-489A-93E1-45F03EB9C90C}" type="presOf" srcId="{236D4819-5DB9-4500-8B5F-A58379F6A396}" destId="{ED6989D5-F5CC-4EE5-8F30-66C5C25F8A50}" srcOrd="0" destOrd="0" presId="urn:microsoft.com/office/officeart/2016/7/layout/VerticalSolidActionList"/>
    <dgm:cxn modelId="{FBB25820-8760-4DAC-A856-65A504F5998F}" srcId="{C2AA5662-88B3-46B4-9C61-DADB268EEB44}" destId="{2E1E1D3D-251F-4F9A-B5DA-290F8B8A26F5}" srcOrd="0" destOrd="0" parTransId="{4E4E6A25-41DF-45E1-A393-B8A7F33C3032}" sibTransId="{BD6131F0-50DA-4971-BDEE-A85736E452F8}"/>
    <dgm:cxn modelId="{2C7F0E39-EE76-4214-961D-A4723943E5C0}" type="presOf" srcId="{47C9C2D4-4D5F-4536-B3C6-7776A4057E69}" destId="{B739C3EC-CC0E-47E9-8972-59058508EB17}" srcOrd="0" destOrd="0" presId="urn:microsoft.com/office/officeart/2016/7/layout/VerticalSolidActionList"/>
    <dgm:cxn modelId="{7021EC5D-DB45-412E-A4A7-E0E024632C21}" type="presOf" srcId="{2E1E1D3D-251F-4F9A-B5DA-290F8B8A26F5}" destId="{C30371BE-8CB8-47BC-A553-71CC2E77E103}" srcOrd="0" destOrd="0" presId="urn:microsoft.com/office/officeart/2016/7/layout/VerticalSolidActionList"/>
    <dgm:cxn modelId="{0584DF66-A710-45EC-AA7D-E23E61B82430}" srcId="{4901145B-24A4-4406-B6F3-3A84F42BB15A}" destId="{A2F65FB9-40F8-41FD-897B-1116C255AD2B}" srcOrd="0" destOrd="0" parTransId="{1A4C4AEC-AE96-4BE8-9E61-F47467D0E4EF}" sibTransId="{9176D4B4-19C4-44B0-8B08-81A7DEA12079}"/>
    <dgm:cxn modelId="{21BAA873-C9F2-4BC2-87D4-5E2EA5D92D5A}" srcId="{4901145B-24A4-4406-B6F3-3A84F42BB15A}" destId="{C2AA5662-88B3-46B4-9C61-DADB268EEB44}" srcOrd="1" destOrd="0" parTransId="{BB4062E1-797C-40E1-ABBC-7A9A491DD661}" sibTransId="{EFA7DB6B-12D6-486C-8D72-29795FE0CCDF}"/>
    <dgm:cxn modelId="{A67D3575-7550-4EAC-89BF-167A1C814E65}" type="presOf" srcId="{C2AA5662-88B3-46B4-9C61-DADB268EEB44}" destId="{87520DD8-5BA2-45DD-9A4A-34ED6205354A}" srcOrd="0" destOrd="0" presId="urn:microsoft.com/office/officeart/2016/7/layout/VerticalSolidActionList"/>
    <dgm:cxn modelId="{118334B8-F5B7-4944-9714-E263DCD27E96}" type="presOf" srcId="{4901145B-24A4-4406-B6F3-3A84F42BB15A}" destId="{B327F877-F3BF-4332-A0A9-6C4EC72ABB26}" srcOrd="0" destOrd="0" presId="urn:microsoft.com/office/officeart/2016/7/layout/VerticalSolidActionList"/>
    <dgm:cxn modelId="{1E8689C8-4E6F-4DCA-A18E-2D40CA09FF2F}" type="presOf" srcId="{D854D465-1E61-4B62-9B30-925C26FD4100}" destId="{4A9104B8-1494-44A8-A076-003FDB5BB83D}" srcOrd="0" destOrd="0" presId="urn:microsoft.com/office/officeart/2016/7/layout/VerticalSolidActionList"/>
    <dgm:cxn modelId="{B3CD6BE0-C972-4501-BDCC-5C91E323FC80}" srcId="{A2F65FB9-40F8-41FD-897B-1116C255AD2B}" destId="{236D4819-5DB9-4500-8B5F-A58379F6A396}" srcOrd="0" destOrd="0" parTransId="{118CA745-4ADD-4A95-B6BD-954F0C9D956F}" sibTransId="{755B353C-3034-46A0-B5E8-B0B84CE45204}"/>
    <dgm:cxn modelId="{EF9615E9-55EA-48BA-BE74-86B86EBE87E1}" srcId="{D854D465-1E61-4B62-9B30-925C26FD4100}" destId="{47C9C2D4-4D5F-4536-B3C6-7776A4057E69}" srcOrd="0" destOrd="0" parTransId="{D39E0780-C70B-45FD-9F7E-5BEE097A1CAE}" sibTransId="{FA866382-37BB-4B39-A12B-0A81FDE59E71}"/>
    <dgm:cxn modelId="{13B2B4FD-DA07-46E1-B8DE-E9F4B6F31BF5}" srcId="{4901145B-24A4-4406-B6F3-3A84F42BB15A}" destId="{D854D465-1E61-4B62-9B30-925C26FD4100}" srcOrd="2" destOrd="0" parTransId="{D84A2AC6-A504-4DF9-9854-72F1E492C520}" sibTransId="{EA8BE45D-118F-4C86-A882-E3C1CBF21920}"/>
    <dgm:cxn modelId="{8EF9B0E5-4002-4DF5-9715-9F7FA15C55E0}" type="presParOf" srcId="{B327F877-F3BF-4332-A0A9-6C4EC72ABB26}" destId="{3DE9EFA6-B4E0-406F-8B58-35107DE3CB0B}" srcOrd="0" destOrd="0" presId="urn:microsoft.com/office/officeart/2016/7/layout/VerticalSolidActionList"/>
    <dgm:cxn modelId="{7E9384EB-1DD9-41E0-8DBF-6051CD08FA00}" type="presParOf" srcId="{3DE9EFA6-B4E0-406F-8B58-35107DE3CB0B}" destId="{61AE4941-7339-4F84-B0A2-8E62711F5947}" srcOrd="0" destOrd="0" presId="urn:microsoft.com/office/officeart/2016/7/layout/VerticalSolidActionList"/>
    <dgm:cxn modelId="{10ECFF77-9A51-403A-9330-640E411374A5}" type="presParOf" srcId="{3DE9EFA6-B4E0-406F-8B58-35107DE3CB0B}" destId="{ED6989D5-F5CC-4EE5-8F30-66C5C25F8A50}" srcOrd="1" destOrd="0" presId="urn:microsoft.com/office/officeart/2016/7/layout/VerticalSolidActionList"/>
    <dgm:cxn modelId="{691539B2-EB4C-46D0-B520-5FFED336D4C2}" type="presParOf" srcId="{B327F877-F3BF-4332-A0A9-6C4EC72ABB26}" destId="{28C0946E-1C8E-4BDC-A22B-98B4AF5C3C30}" srcOrd="1" destOrd="0" presId="urn:microsoft.com/office/officeart/2016/7/layout/VerticalSolidActionList"/>
    <dgm:cxn modelId="{EE5DD0E4-87BB-499D-8792-F22AC69D4778}" type="presParOf" srcId="{B327F877-F3BF-4332-A0A9-6C4EC72ABB26}" destId="{A686B150-1051-491B-B345-319459C4D21D}" srcOrd="2" destOrd="0" presId="urn:microsoft.com/office/officeart/2016/7/layout/VerticalSolidActionList"/>
    <dgm:cxn modelId="{08B58D36-7FE8-4B8A-9797-B84CF0D60285}" type="presParOf" srcId="{A686B150-1051-491B-B345-319459C4D21D}" destId="{87520DD8-5BA2-45DD-9A4A-34ED6205354A}" srcOrd="0" destOrd="0" presId="urn:microsoft.com/office/officeart/2016/7/layout/VerticalSolidActionList"/>
    <dgm:cxn modelId="{2DE7CB03-1EA5-4C08-BB67-7D709AB0AF92}" type="presParOf" srcId="{A686B150-1051-491B-B345-319459C4D21D}" destId="{C30371BE-8CB8-47BC-A553-71CC2E77E103}" srcOrd="1" destOrd="0" presId="urn:microsoft.com/office/officeart/2016/7/layout/VerticalSolidActionList"/>
    <dgm:cxn modelId="{4CA565B3-1622-494B-9766-5DC82F9EAD4E}" type="presParOf" srcId="{B327F877-F3BF-4332-A0A9-6C4EC72ABB26}" destId="{3676DA02-3C96-4A5B-9607-A8690B7F263B}" srcOrd="3" destOrd="0" presId="urn:microsoft.com/office/officeart/2016/7/layout/VerticalSolidActionList"/>
    <dgm:cxn modelId="{414C7325-150C-4F75-B544-A8D9E051AB28}" type="presParOf" srcId="{B327F877-F3BF-4332-A0A9-6C4EC72ABB26}" destId="{86278C7D-9EEF-4871-A121-8D87B55AC71C}" srcOrd="4" destOrd="0" presId="urn:microsoft.com/office/officeart/2016/7/layout/VerticalSolidActionList"/>
    <dgm:cxn modelId="{AE4211C5-81BE-4504-9C8C-90307B730596}" type="presParOf" srcId="{86278C7D-9EEF-4871-A121-8D87B55AC71C}" destId="{4A9104B8-1494-44A8-A076-003FDB5BB83D}" srcOrd="0" destOrd="0" presId="urn:microsoft.com/office/officeart/2016/7/layout/VerticalSolidActionList"/>
    <dgm:cxn modelId="{D2E8CA65-BBA4-4280-84B0-6356B9818170}" type="presParOf" srcId="{86278C7D-9EEF-4871-A121-8D87B55AC71C}" destId="{B739C3EC-CC0E-47E9-8972-59058508EB1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FD2E74-6249-4279-8795-5EF3A9C1C3B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32FE87-8095-4500-ABEE-CC23F5C250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Additional research sheds light on other major CX contributors, including:</a:t>
          </a:r>
          <a:endParaRPr lang="en-US" dirty="0"/>
        </a:p>
      </dgm:t>
    </dgm:pt>
    <dgm:pt modelId="{291F04B7-4967-45E5-834E-BCC9836B073B}" type="parTrans" cxnId="{507FC8AD-917B-44D5-828E-092B8FB969AD}">
      <dgm:prSet/>
      <dgm:spPr/>
      <dgm:t>
        <a:bodyPr/>
        <a:lstStyle/>
        <a:p>
          <a:endParaRPr lang="en-US"/>
        </a:p>
      </dgm:t>
    </dgm:pt>
    <dgm:pt modelId="{3EF7305B-9CD3-4135-88E5-45375926DE91}" type="sibTrans" cxnId="{507FC8AD-917B-44D5-828E-092B8FB969AD}">
      <dgm:prSet/>
      <dgm:spPr/>
      <dgm:t>
        <a:bodyPr/>
        <a:lstStyle/>
        <a:p>
          <a:endParaRPr lang="en-US"/>
        </a:p>
      </dgm:t>
    </dgm:pt>
    <dgm:pt modelId="{18E82ED6-BC6B-4325-9018-41F1C6348F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Kim and Ok (2010), the attitude of staff members has a substantial emotional impact on guests.</a:t>
          </a:r>
          <a:endParaRPr lang="en-US"/>
        </a:p>
      </dgm:t>
    </dgm:pt>
    <dgm:pt modelId="{2DBB0AFE-A836-4E73-B385-031AE736B8DE}" type="parTrans" cxnId="{82E898F3-4063-4A37-B6AA-BF07E912D3DA}">
      <dgm:prSet/>
      <dgm:spPr/>
      <dgm:t>
        <a:bodyPr/>
        <a:lstStyle/>
        <a:p>
          <a:endParaRPr lang="en-US"/>
        </a:p>
      </dgm:t>
    </dgm:pt>
    <dgm:pt modelId="{8C131F73-6988-42A3-B8C7-91CC5F4D9C80}" type="sibTrans" cxnId="{82E898F3-4063-4A37-B6AA-BF07E912D3DA}">
      <dgm:prSet/>
      <dgm:spPr/>
      <dgm:t>
        <a:bodyPr/>
        <a:lstStyle/>
        <a:p>
          <a:endParaRPr lang="en-US"/>
        </a:p>
      </dgm:t>
    </dgm:pt>
    <dgm:pt modelId="{7EE905D5-CA86-4D9B-9B41-577360A6B3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 and booking decisions are influenced by online reviews, according to Fileri et al. (2015).</a:t>
          </a:r>
          <a:endParaRPr lang="en-US"/>
        </a:p>
      </dgm:t>
    </dgm:pt>
    <dgm:pt modelId="{D84B1030-023B-472D-9648-7FB0ED93EB33}" type="parTrans" cxnId="{EC6E64B7-8AB0-4F0A-93F2-6EC7F2D4F2B9}">
      <dgm:prSet/>
      <dgm:spPr/>
      <dgm:t>
        <a:bodyPr/>
        <a:lstStyle/>
        <a:p>
          <a:endParaRPr lang="en-US"/>
        </a:p>
      </dgm:t>
    </dgm:pt>
    <dgm:pt modelId="{A8051369-B7D5-4D20-8F2D-EA777A21F057}" type="sibTrans" cxnId="{EC6E64B7-8AB0-4F0A-93F2-6EC7F2D4F2B9}">
      <dgm:prSet/>
      <dgm:spPr/>
      <dgm:t>
        <a:bodyPr/>
        <a:lstStyle/>
        <a:p>
          <a:endParaRPr lang="en-US"/>
        </a:p>
      </dgm:t>
    </dgm:pt>
    <dgm:pt modelId="{DAD81F91-7847-44A8-A9C3-5520A4557D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Younger customers are becoming more loyal to businesses that demonstrate a commitment to sustainability (Deloitte, 2022).</a:t>
          </a:r>
          <a:endParaRPr lang="en-US"/>
        </a:p>
      </dgm:t>
    </dgm:pt>
    <dgm:pt modelId="{1EBD9F70-A074-4021-88CF-648A709F7B1C}" type="parTrans" cxnId="{01CA6B3B-66FB-4B0D-BA46-F7DF0C77BE91}">
      <dgm:prSet/>
      <dgm:spPr/>
      <dgm:t>
        <a:bodyPr/>
        <a:lstStyle/>
        <a:p>
          <a:endParaRPr lang="en-US"/>
        </a:p>
      </dgm:t>
    </dgm:pt>
    <dgm:pt modelId="{8B023EE3-62EE-49C4-9994-6F66F4117345}" type="sibTrans" cxnId="{01CA6B3B-66FB-4B0D-BA46-F7DF0C77BE91}">
      <dgm:prSet/>
      <dgm:spPr/>
      <dgm:t>
        <a:bodyPr/>
        <a:lstStyle/>
        <a:p>
          <a:endParaRPr lang="en-US"/>
        </a:p>
      </dgm:t>
    </dgm:pt>
    <dgm:pt modelId="{A9C2E84E-4D65-47AF-BB29-69C054B536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Lemon and Verhoef (2016), the sense of value and the level of visitor pleasure are highly related to ethical and digital performance.</a:t>
          </a:r>
          <a:endParaRPr lang="en-US"/>
        </a:p>
      </dgm:t>
    </dgm:pt>
    <dgm:pt modelId="{A5DF9323-3C24-4C95-8D7C-60690B10B3F7}" type="parTrans" cxnId="{4F38453D-81B1-44DD-940A-9E7A5EB4748C}">
      <dgm:prSet/>
      <dgm:spPr/>
      <dgm:t>
        <a:bodyPr/>
        <a:lstStyle/>
        <a:p>
          <a:endParaRPr lang="en-US"/>
        </a:p>
      </dgm:t>
    </dgm:pt>
    <dgm:pt modelId="{6EDEA553-EF50-4CA6-AFF0-BECCEDEA19F5}" type="sibTrans" cxnId="{4F38453D-81B1-44DD-940A-9E7A5EB4748C}">
      <dgm:prSet/>
      <dgm:spPr/>
      <dgm:t>
        <a:bodyPr/>
        <a:lstStyle/>
        <a:p>
          <a:endParaRPr lang="en-US"/>
        </a:p>
      </dgm:t>
    </dgm:pt>
    <dgm:pt modelId="{1283E185-54F0-42FC-9F07-3D0AC0F746AA}" type="pres">
      <dgm:prSet presAssocID="{FAFD2E74-6249-4279-8795-5EF3A9C1C3B3}" presName="root" presStyleCnt="0">
        <dgm:presLayoutVars>
          <dgm:dir/>
          <dgm:resizeHandles val="exact"/>
        </dgm:presLayoutVars>
      </dgm:prSet>
      <dgm:spPr/>
    </dgm:pt>
    <dgm:pt modelId="{C2F21531-827E-45A2-83C0-475F25266B1F}" type="pres">
      <dgm:prSet presAssocID="{E732FE87-8095-4500-ABEE-CC23F5C2507E}" presName="compNode" presStyleCnt="0"/>
      <dgm:spPr/>
    </dgm:pt>
    <dgm:pt modelId="{0405B31A-0B81-4D1D-81D6-425DE271A187}" type="pres">
      <dgm:prSet presAssocID="{E732FE87-8095-4500-ABEE-CC23F5C2507E}" presName="bgRect" presStyleLbl="bgShp" presStyleIdx="0" presStyleCnt="5" custLinFactNeighborX="-25041" custLinFactNeighborY="-469"/>
      <dgm:spPr/>
    </dgm:pt>
    <dgm:pt modelId="{FA230E83-9B67-4008-8DB5-43558E062D30}" type="pres">
      <dgm:prSet presAssocID="{E732FE87-8095-4500-ABEE-CC23F5C2507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6B95E4D5-561F-43AD-9D8E-B969C9EFEE64}" type="pres">
      <dgm:prSet presAssocID="{E732FE87-8095-4500-ABEE-CC23F5C2507E}" presName="spaceRect" presStyleCnt="0"/>
      <dgm:spPr/>
    </dgm:pt>
    <dgm:pt modelId="{758A7294-816E-4168-B3C0-7EC22CB21A4E}" type="pres">
      <dgm:prSet presAssocID="{E732FE87-8095-4500-ABEE-CC23F5C2507E}" presName="parTx" presStyleLbl="revTx" presStyleIdx="0" presStyleCnt="5">
        <dgm:presLayoutVars>
          <dgm:chMax val="0"/>
          <dgm:chPref val="0"/>
        </dgm:presLayoutVars>
      </dgm:prSet>
      <dgm:spPr/>
    </dgm:pt>
    <dgm:pt modelId="{ED26CF55-6D81-4844-BF90-4C9D15788E94}" type="pres">
      <dgm:prSet presAssocID="{3EF7305B-9CD3-4135-88E5-45375926DE91}" presName="sibTrans" presStyleCnt="0"/>
      <dgm:spPr/>
    </dgm:pt>
    <dgm:pt modelId="{368515D7-EB54-4C4A-9F5E-4734B8E4950F}" type="pres">
      <dgm:prSet presAssocID="{18E82ED6-BC6B-4325-9018-41F1C6348F8C}" presName="compNode" presStyleCnt="0"/>
      <dgm:spPr/>
    </dgm:pt>
    <dgm:pt modelId="{CA5213B3-BDD9-45D6-929C-6B4221760208}" type="pres">
      <dgm:prSet presAssocID="{18E82ED6-BC6B-4325-9018-41F1C6348F8C}" presName="bgRect" presStyleLbl="bgShp" presStyleIdx="1" presStyleCnt="5"/>
      <dgm:spPr/>
    </dgm:pt>
    <dgm:pt modelId="{7FCE85F5-FAE1-4E90-96D8-8FE15BFDF4EE}" type="pres">
      <dgm:prSet presAssocID="{18E82ED6-BC6B-4325-9018-41F1C6348F8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6286A3E3-A36B-4716-9002-2F57160FC85C}" type="pres">
      <dgm:prSet presAssocID="{18E82ED6-BC6B-4325-9018-41F1C6348F8C}" presName="spaceRect" presStyleCnt="0"/>
      <dgm:spPr/>
    </dgm:pt>
    <dgm:pt modelId="{6B9E0839-2AAB-4FCE-B8AF-EB0A3E4D37E3}" type="pres">
      <dgm:prSet presAssocID="{18E82ED6-BC6B-4325-9018-41F1C6348F8C}" presName="parTx" presStyleLbl="revTx" presStyleIdx="1" presStyleCnt="5">
        <dgm:presLayoutVars>
          <dgm:chMax val="0"/>
          <dgm:chPref val="0"/>
        </dgm:presLayoutVars>
      </dgm:prSet>
      <dgm:spPr/>
    </dgm:pt>
    <dgm:pt modelId="{84B47B32-C56B-4E78-9E92-BC91566DAFAB}" type="pres">
      <dgm:prSet presAssocID="{8C131F73-6988-42A3-B8C7-91CC5F4D9C80}" presName="sibTrans" presStyleCnt="0"/>
      <dgm:spPr/>
    </dgm:pt>
    <dgm:pt modelId="{126D82F7-571D-4DB5-AE78-E5203A7B4E21}" type="pres">
      <dgm:prSet presAssocID="{7EE905D5-CA86-4D9B-9B41-577360A6B317}" presName="compNode" presStyleCnt="0"/>
      <dgm:spPr/>
    </dgm:pt>
    <dgm:pt modelId="{6B1FEF28-1EC7-4827-943A-D2F4F2611066}" type="pres">
      <dgm:prSet presAssocID="{7EE905D5-CA86-4D9B-9B41-577360A6B317}" presName="bgRect" presStyleLbl="bgShp" presStyleIdx="2" presStyleCnt="5"/>
      <dgm:spPr/>
    </dgm:pt>
    <dgm:pt modelId="{94CE6C62-3DA0-4A71-9FF2-B85F7875C7BB}" type="pres">
      <dgm:prSet presAssocID="{7EE905D5-CA86-4D9B-9B41-577360A6B31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C77F7D1B-C54B-44B4-BB30-DEE3D8D7745A}" type="pres">
      <dgm:prSet presAssocID="{7EE905D5-CA86-4D9B-9B41-577360A6B317}" presName="spaceRect" presStyleCnt="0"/>
      <dgm:spPr/>
    </dgm:pt>
    <dgm:pt modelId="{F3F924A6-4716-4AA9-A480-78A6E42489F6}" type="pres">
      <dgm:prSet presAssocID="{7EE905D5-CA86-4D9B-9B41-577360A6B317}" presName="parTx" presStyleLbl="revTx" presStyleIdx="2" presStyleCnt="5">
        <dgm:presLayoutVars>
          <dgm:chMax val="0"/>
          <dgm:chPref val="0"/>
        </dgm:presLayoutVars>
      </dgm:prSet>
      <dgm:spPr/>
    </dgm:pt>
    <dgm:pt modelId="{D925FFF1-E37E-4D2F-B8C3-4E2A45918861}" type="pres">
      <dgm:prSet presAssocID="{A8051369-B7D5-4D20-8F2D-EA777A21F057}" presName="sibTrans" presStyleCnt="0"/>
      <dgm:spPr/>
    </dgm:pt>
    <dgm:pt modelId="{CAA8D18C-D1C4-4D7A-AE5F-38043B6C8D62}" type="pres">
      <dgm:prSet presAssocID="{DAD81F91-7847-44A8-A9C3-5520A4557DDD}" presName="compNode" presStyleCnt="0"/>
      <dgm:spPr/>
    </dgm:pt>
    <dgm:pt modelId="{0BD14A23-144D-4CC2-9736-BF784D4F90E8}" type="pres">
      <dgm:prSet presAssocID="{DAD81F91-7847-44A8-A9C3-5520A4557DDD}" presName="bgRect" presStyleLbl="bgShp" presStyleIdx="3" presStyleCnt="5"/>
      <dgm:spPr/>
    </dgm:pt>
    <dgm:pt modelId="{57351BD9-BF6F-43D0-93B9-8FEF605CE5E9}" type="pres">
      <dgm:prSet presAssocID="{DAD81F91-7847-44A8-A9C3-5520A4557DD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46564C8-92B8-4525-B238-6B2D04DA51F9}" type="pres">
      <dgm:prSet presAssocID="{DAD81F91-7847-44A8-A9C3-5520A4557DDD}" presName="spaceRect" presStyleCnt="0"/>
      <dgm:spPr/>
    </dgm:pt>
    <dgm:pt modelId="{E00CE214-A57A-4D6E-9108-366F84DEE9BD}" type="pres">
      <dgm:prSet presAssocID="{DAD81F91-7847-44A8-A9C3-5520A4557DDD}" presName="parTx" presStyleLbl="revTx" presStyleIdx="3" presStyleCnt="5">
        <dgm:presLayoutVars>
          <dgm:chMax val="0"/>
          <dgm:chPref val="0"/>
        </dgm:presLayoutVars>
      </dgm:prSet>
      <dgm:spPr/>
    </dgm:pt>
    <dgm:pt modelId="{263CE15A-FB53-4885-9222-4239EEDA358A}" type="pres">
      <dgm:prSet presAssocID="{8B023EE3-62EE-49C4-9994-6F66F4117345}" presName="sibTrans" presStyleCnt="0"/>
      <dgm:spPr/>
    </dgm:pt>
    <dgm:pt modelId="{B28D89A2-EF57-4BD9-BB99-E7D55566C608}" type="pres">
      <dgm:prSet presAssocID="{A9C2E84E-4D65-47AF-BB29-69C054B53624}" presName="compNode" presStyleCnt="0"/>
      <dgm:spPr/>
    </dgm:pt>
    <dgm:pt modelId="{BEFFE8B3-5F5F-41C9-8123-8EFFE6FBFE4D}" type="pres">
      <dgm:prSet presAssocID="{A9C2E84E-4D65-47AF-BB29-69C054B53624}" presName="bgRect" presStyleLbl="bgShp" presStyleIdx="4" presStyleCnt="5"/>
      <dgm:spPr/>
    </dgm:pt>
    <dgm:pt modelId="{4F75FC26-BEF6-4428-996C-B5C8B1D3B32B}" type="pres">
      <dgm:prSet presAssocID="{A9C2E84E-4D65-47AF-BB29-69C054B5362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30C740E4-6654-44BD-B24F-DDE2C1EEC87A}" type="pres">
      <dgm:prSet presAssocID="{A9C2E84E-4D65-47AF-BB29-69C054B53624}" presName="spaceRect" presStyleCnt="0"/>
      <dgm:spPr/>
    </dgm:pt>
    <dgm:pt modelId="{C20C1114-747D-4EF8-825B-5CF629E78ADC}" type="pres">
      <dgm:prSet presAssocID="{A9C2E84E-4D65-47AF-BB29-69C054B5362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078680B-B5E9-48D7-BD83-17939671BCD3}" type="presOf" srcId="{7EE905D5-CA86-4D9B-9B41-577360A6B317}" destId="{F3F924A6-4716-4AA9-A480-78A6E42489F6}" srcOrd="0" destOrd="0" presId="urn:microsoft.com/office/officeart/2018/2/layout/IconVerticalSolidList"/>
    <dgm:cxn modelId="{01CA6B3B-66FB-4B0D-BA46-F7DF0C77BE91}" srcId="{FAFD2E74-6249-4279-8795-5EF3A9C1C3B3}" destId="{DAD81F91-7847-44A8-A9C3-5520A4557DDD}" srcOrd="3" destOrd="0" parTransId="{1EBD9F70-A074-4021-88CF-648A709F7B1C}" sibTransId="{8B023EE3-62EE-49C4-9994-6F66F4117345}"/>
    <dgm:cxn modelId="{4F38453D-81B1-44DD-940A-9E7A5EB4748C}" srcId="{FAFD2E74-6249-4279-8795-5EF3A9C1C3B3}" destId="{A9C2E84E-4D65-47AF-BB29-69C054B53624}" srcOrd="4" destOrd="0" parTransId="{A5DF9323-3C24-4C95-8D7C-60690B10B3F7}" sibTransId="{6EDEA553-EF50-4CA6-AFF0-BECCEDEA19F5}"/>
    <dgm:cxn modelId="{5E712A3F-D635-46C3-B14E-A37303F40E74}" type="presOf" srcId="{FAFD2E74-6249-4279-8795-5EF3A9C1C3B3}" destId="{1283E185-54F0-42FC-9F07-3D0AC0F746AA}" srcOrd="0" destOrd="0" presId="urn:microsoft.com/office/officeart/2018/2/layout/IconVerticalSolidList"/>
    <dgm:cxn modelId="{77EDC73F-4121-4EC0-8EA3-CBB32BF5F9C7}" type="presOf" srcId="{18E82ED6-BC6B-4325-9018-41F1C6348F8C}" destId="{6B9E0839-2AAB-4FCE-B8AF-EB0A3E4D37E3}" srcOrd="0" destOrd="0" presId="urn:microsoft.com/office/officeart/2018/2/layout/IconVerticalSolidList"/>
    <dgm:cxn modelId="{5828834A-8D98-4383-BABC-FA81F0772C62}" type="presOf" srcId="{A9C2E84E-4D65-47AF-BB29-69C054B53624}" destId="{C20C1114-747D-4EF8-825B-5CF629E78ADC}" srcOrd="0" destOrd="0" presId="urn:microsoft.com/office/officeart/2018/2/layout/IconVerticalSolidList"/>
    <dgm:cxn modelId="{A1C6574E-7493-4EB4-84B8-2AB0AEDEFCE1}" type="presOf" srcId="{E732FE87-8095-4500-ABEE-CC23F5C2507E}" destId="{758A7294-816E-4168-B3C0-7EC22CB21A4E}" srcOrd="0" destOrd="0" presId="urn:microsoft.com/office/officeart/2018/2/layout/IconVerticalSolidList"/>
    <dgm:cxn modelId="{5143DB97-0A29-413B-ABEE-00431FF6A991}" type="presOf" srcId="{DAD81F91-7847-44A8-A9C3-5520A4557DDD}" destId="{E00CE214-A57A-4D6E-9108-366F84DEE9BD}" srcOrd="0" destOrd="0" presId="urn:microsoft.com/office/officeart/2018/2/layout/IconVerticalSolidList"/>
    <dgm:cxn modelId="{507FC8AD-917B-44D5-828E-092B8FB969AD}" srcId="{FAFD2E74-6249-4279-8795-5EF3A9C1C3B3}" destId="{E732FE87-8095-4500-ABEE-CC23F5C2507E}" srcOrd="0" destOrd="0" parTransId="{291F04B7-4967-45E5-834E-BCC9836B073B}" sibTransId="{3EF7305B-9CD3-4135-88E5-45375926DE91}"/>
    <dgm:cxn modelId="{EC6E64B7-8AB0-4F0A-93F2-6EC7F2D4F2B9}" srcId="{FAFD2E74-6249-4279-8795-5EF3A9C1C3B3}" destId="{7EE905D5-CA86-4D9B-9B41-577360A6B317}" srcOrd="2" destOrd="0" parTransId="{D84B1030-023B-472D-9648-7FB0ED93EB33}" sibTransId="{A8051369-B7D5-4D20-8F2D-EA777A21F057}"/>
    <dgm:cxn modelId="{82E898F3-4063-4A37-B6AA-BF07E912D3DA}" srcId="{FAFD2E74-6249-4279-8795-5EF3A9C1C3B3}" destId="{18E82ED6-BC6B-4325-9018-41F1C6348F8C}" srcOrd="1" destOrd="0" parTransId="{2DBB0AFE-A836-4E73-B385-031AE736B8DE}" sibTransId="{8C131F73-6988-42A3-B8C7-91CC5F4D9C80}"/>
    <dgm:cxn modelId="{F66D0AA3-4ED7-4DE3-8079-5B400F868930}" type="presParOf" srcId="{1283E185-54F0-42FC-9F07-3D0AC0F746AA}" destId="{C2F21531-827E-45A2-83C0-475F25266B1F}" srcOrd="0" destOrd="0" presId="urn:microsoft.com/office/officeart/2018/2/layout/IconVerticalSolidList"/>
    <dgm:cxn modelId="{41734BE5-12B6-45A4-963F-3FD4ECC79EBD}" type="presParOf" srcId="{C2F21531-827E-45A2-83C0-475F25266B1F}" destId="{0405B31A-0B81-4D1D-81D6-425DE271A187}" srcOrd="0" destOrd="0" presId="urn:microsoft.com/office/officeart/2018/2/layout/IconVerticalSolidList"/>
    <dgm:cxn modelId="{330007FD-D0AC-4D1E-BFD9-078A4A9504C9}" type="presParOf" srcId="{C2F21531-827E-45A2-83C0-475F25266B1F}" destId="{FA230E83-9B67-4008-8DB5-43558E062D30}" srcOrd="1" destOrd="0" presId="urn:microsoft.com/office/officeart/2018/2/layout/IconVerticalSolidList"/>
    <dgm:cxn modelId="{1889EA93-56CF-4889-B964-CBFC29112E6A}" type="presParOf" srcId="{C2F21531-827E-45A2-83C0-475F25266B1F}" destId="{6B95E4D5-561F-43AD-9D8E-B969C9EFEE64}" srcOrd="2" destOrd="0" presId="urn:microsoft.com/office/officeart/2018/2/layout/IconVerticalSolidList"/>
    <dgm:cxn modelId="{21C28B62-21CC-45DB-812D-CD2D3E0D160F}" type="presParOf" srcId="{C2F21531-827E-45A2-83C0-475F25266B1F}" destId="{758A7294-816E-4168-B3C0-7EC22CB21A4E}" srcOrd="3" destOrd="0" presId="urn:microsoft.com/office/officeart/2018/2/layout/IconVerticalSolidList"/>
    <dgm:cxn modelId="{6B72D34B-09B7-49E0-A641-14870535E868}" type="presParOf" srcId="{1283E185-54F0-42FC-9F07-3D0AC0F746AA}" destId="{ED26CF55-6D81-4844-BF90-4C9D15788E94}" srcOrd="1" destOrd="0" presId="urn:microsoft.com/office/officeart/2018/2/layout/IconVerticalSolidList"/>
    <dgm:cxn modelId="{5072ABD7-6EF4-4494-9ACD-0E42FAF9E146}" type="presParOf" srcId="{1283E185-54F0-42FC-9F07-3D0AC0F746AA}" destId="{368515D7-EB54-4C4A-9F5E-4734B8E4950F}" srcOrd="2" destOrd="0" presId="urn:microsoft.com/office/officeart/2018/2/layout/IconVerticalSolidList"/>
    <dgm:cxn modelId="{671AEC32-1EF4-4368-A9D8-F8512342AF51}" type="presParOf" srcId="{368515D7-EB54-4C4A-9F5E-4734B8E4950F}" destId="{CA5213B3-BDD9-45D6-929C-6B4221760208}" srcOrd="0" destOrd="0" presId="urn:microsoft.com/office/officeart/2018/2/layout/IconVerticalSolidList"/>
    <dgm:cxn modelId="{CC7C2DE4-0735-48D2-844B-588EA528857C}" type="presParOf" srcId="{368515D7-EB54-4C4A-9F5E-4734B8E4950F}" destId="{7FCE85F5-FAE1-4E90-96D8-8FE15BFDF4EE}" srcOrd="1" destOrd="0" presId="urn:microsoft.com/office/officeart/2018/2/layout/IconVerticalSolidList"/>
    <dgm:cxn modelId="{EABF215F-C74C-4190-8FFC-A22AD432A1CF}" type="presParOf" srcId="{368515D7-EB54-4C4A-9F5E-4734B8E4950F}" destId="{6286A3E3-A36B-4716-9002-2F57160FC85C}" srcOrd="2" destOrd="0" presId="urn:microsoft.com/office/officeart/2018/2/layout/IconVerticalSolidList"/>
    <dgm:cxn modelId="{E04EDA7A-FA5F-46BB-B6E3-4E29DBBDDB81}" type="presParOf" srcId="{368515D7-EB54-4C4A-9F5E-4734B8E4950F}" destId="{6B9E0839-2AAB-4FCE-B8AF-EB0A3E4D37E3}" srcOrd="3" destOrd="0" presId="urn:microsoft.com/office/officeart/2018/2/layout/IconVerticalSolidList"/>
    <dgm:cxn modelId="{9BA37FFF-55BF-4A80-91D4-19DC901E09C7}" type="presParOf" srcId="{1283E185-54F0-42FC-9F07-3D0AC0F746AA}" destId="{84B47B32-C56B-4E78-9E92-BC91566DAFAB}" srcOrd="3" destOrd="0" presId="urn:microsoft.com/office/officeart/2018/2/layout/IconVerticalSolidList"/>
    <dgm:cxn modelId="{BFA3FA2C-F022-4D9C-8C80-CE688B86FB9E}" type="presParOf" srcId="{1283E185-54F0-42FC-9F07-3D0AC0F746AA}" destId="{126D82F7-571D-4DB5-AE78-E5203A7B4E21}" srcOrd="4" destOrd="0" presId="urn:microsoft.com/office/officeart/2018/2/layout/IconVerticalSolidList"/>
    <dgm:cxn modelId="{D67D1DDF-1066-4630-BD76-714A381E9EB2}" type="presParOf" srcId="{126D82F7-571D-4DB5-AE78-E5203A7B4E21}" destId="{6B1FEF28-1EC7-4827-943A-D2F4F2611066}" srcOrd="0" destOrd="0" presId="urn:microsoft.com/office/officeart/2018/2/layout/IconVerticalSolidList"/>
    <dgm:cxn modelId="{67C1436B-2E02-4F4B-894F-EEC4915F7BAC}" type="presParOf" srcId="{126D82F7-571D-4DB5-AE78-E5203A7B4E21}" destId="{94CE6C62-3DA0-4A71-9FF2-B85F7875C7BB}" srcOrd="1" destOrd="0" presId="urn:microsoft.com/office/officeart/2018/2/layout/IconVerticalSolidList"/>
    <dgm:cxn modelId="{A4D2792E-ACA3-4B4B-9093-12B3730145C8}" type="presParOf" srcId="{126D82F7-571D-4DB5-AE78-E5203A7B4E21}" destId="{C77F7D1B-C54B-44B4-BB30-DEE3D8D7745A}" srcOrd="2" destOrd="0" presId="urn:microsoft.com/office/officeart/2018/2/layout/IconVerticalSolidList"/>
    <dgm:cxn modelId="{285FE2B9-F5D6-4048-95B3-9597E4EB1951}" type="presParOf" srcId="{126D82F7-571D-4DB5-AE78-E5203A7B4E21}" destId="{F3F924A6-4716-4AA9-A480-78A6E42489F6}" srcOrd="3" destOrd="0" presId="urn:microsoft.com/office/officeart/2018/2/layout/IconVerticalSolidList"/>
    <dgm:cxn modelId="{D53E7EF6-98E6-4D7A-9AA3-A32722FFDD63}" type="presParOf" srcId="{1283E185-54F0-42FC-9F07-3D0AC0F746AA}" destId="{D925FFF1-E37E-4D2F-B8C3-4E2A45918861}" srcOrd="5" destOrd="0" presId="urn:microsoft.com/office/officeart/2018/2/layout/IconVerticalSolidList"/>
    <dgm:cxn modelId="{2E228DC4-12AF-4698-A9BB-19D0424FE51B}" type="presParOf" srcId="{1283E185-54F0-42FC-9F07-3D0AC0F746AA}" destId="{CAA8D18C-D1C4-4D7A-AE5F-38043B6C8D62}" srcOrd="6" destOrd="0" presId="urn:microsoft.com/office/officeart/2018/2/layout/IconVerticalSolidList"/>
    <dgm:cxn modelId="{B8F27E33-EAA2-4217-AAFE-6B954A11DFBD}" type="presParOf" srcId="{CAA8D18C-D1C4-4D7A-AE5F-38043B6C8D62}" destId="{0BD14A23-144D-4CC2-9736-BF784D4F90E8}" srcOrd="0" destOrd="0" presId="urn:microsoft.com/office/officeart/2018/2/layout/IconVerticalSolidList"/>
    <dgm:cxn modelId="{0A011CA4-1757-4D40-80AA-4B3B73A84750}" type="presParOf" srcId="{CAA8D18C-D1C4-4D7A-AE5F-38043B6C8D62}" destId="{57351BD9-BF6F-43D0-93B9-8FEF605CE5E9}" srcOrd="1" destOrd="0" presId="urn:microsoft.com/office/officeart/2018/2/layout/IconVerticalSolidList"/>
    <dgm:cxn modelId="{A4B54E56-537F-4D17-BE54-8D3A64A277F3}" type="presParOf" srcId="{CAA8D18C-D1C4-4D7A-AE5F-38043B6C8D62}" destId="{C46564C8-92B8-4525-B238-6B2D04DA51F9}" srcOrd="2" destOrd="0" presId="urn:microsoft.com/office/officeart/2018/2/layout/IconVerticalSolidList"/>
    <dgm:cxn modelId="{3C2D44DF-F545-4FB7-A76A-78AC863AD095}" type="presParOf" srcId="{CAA8D18C-D1C4-4D7A-AE5F-38043B6C8D62}" destId="{E00CE214-A57A-4D6E-9108-366F84DEE9BD}" srcOrd="3" destOrd="0" presId="urn:microsoft.com/office/officeart/2018/2/layout/IconVerticalSolidList"/>
    <dgm:cxn modelId="{0BF55EC9-5CC3-4928-A90F-4DBDB5C1835F}" type="presParOf" srcId="{1283E185-54F0-42FC-9F07-3D0AC0F746AA}" destId="{263CE15A-FB53-4885-9222-4239EEDA358A}" srcOrd="7" destOrd="0" presId="urn:microsoft.com/office/officeart/2018/2/layout/IconVerticalSolidList"/>
    <dgm:cxn modelId="{21C9F8C7-5C43-4FF3-8A6C-8607737136C0}" type="presParOf" srcId="{1283E185-54F0-42FC-9F07-3D0AC0F746AA}" destId="{B28D89A2-EF57-4BD9-BB99-E7D55566C608}" srcOrd="8" destOrd="0" presId="urn:microsoft.com/office/officeart/2018/2/layout/IconVerticalSolidList"/>
    <dgm:cxn modelId="{E0DD9F1C-1382-4B60-9FE0-97EAB2BDCBF7}" type="presParOf" srcId="{B28D89A2-EF57-4BD9-BB99-E7D55566C608}" destId="{BEFFE8B3-5F5F-41C9-8123-8EFFE6FBFE4D}" srcOrd="0" destOrd="0" presId="urn:microsoft.com/office/officeart/2018/2/layout/IconVerticalSolidList"/>
    <dgm:cxn modelId="{28C2730B-1EAC-4725-8BE9-02230DCBCE6F}" type="presParOf" srcId="{B28D89A2-EF57-4BD9-BB99-E7D55566C608}" destId="{4F75FC26-BEF6-4428-996C-B5C8B1D3B32B}" srcOrd="1" destOrd="0" presId="urn:microsoft.com/office/officeart/2018/2/layout/IconVerticalSolidList"/>
    <dgm:cxn modelId="{3342E0BA-9825-40D3-8F57-A3404BFD51C3}" type="presParOf" srcId="{B28D89A2-EF57-4BD9-BB99-E7D55566C608}" destId="{30C740E4-6654-44BD-B24F-DDE2C1EEC87A}" srcOrd="2" destOrd="0" presId="urn:microsoft.com/office/officeart/2018/2/layout/IconVerticalSolidList"/>
    <dgm:cxn modelId="{90AE4681-5B98-456A-89A3-6989D8C50BA5}" type="presParOf" srcId="{B28D89A2-EF57-4BD9-BB99-E7D55566C608}" destId="{C20C1114-747D-4EF8-825B-5CF629E78A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620BC4-145D-496B-A3E3-113B76BDE0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BF6438-4A5B-4586-B156-62BBE9233A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Smart room technology and wellness amenities are examples of tangibles (Wu &amp; Ko, 2013).</a:t>
          </a:r>
          <a:endParaRPr lang="en-US" dirty="0"/>
        </a:p>
      </dgm:t>
    </dgm:pt>
    <dgm:pt modelId="{EBFB40CE-012F-4476-9762-03EBD8F0517B}" type="parTrans" cxnId="{94C585B8-CC21-43B3-8AA1-FCDCD48D07F5}">
      <dgm:prSet/>
      <dgm:spPr/>
      <dgm:t>
        <a:bodyPr/>
        <a:lstStyle/>
        <a:p>
          <a:endParaRPr lang="en-US"/>
        </a:p>
      </dgm:t>
    </dgm:pt>
    <dgm:pt modelId="{F3B2A9AD-659B-4F0A-ABDF-0E1E09EE3C23}" type="sibTrans" cxnId="{94C585B8-CC21-43B3-8AA1-FCDCD48D07F5}">
      <dgm:prSet/>
      <dgm:spPr/>
      <dgm:t>
        <a:bodyPr/>
        <a:lstStyle/>
        <a:p>
          <a:endParaRPr lang="en-US"/>
        </a:p>
      </dgm:t>
    </dgm:pt>
    <dgm:pt modelId="{6F5B8847-92C9-40A2-957C-036C34D9EF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J.D. Power (2023), reliability refers to the consistency of Bonvoy loyalty services.</a:t>
          </a:r>
          <a:endParaRPr lang="en-US"/>
        </a:p>
      </dgm:t>
    </dgm:pt>
    <dgm:pt modelId="{5F583EA1-CDDC-4E32-A8FD-D7A482912D1A}" type="parTrans" cxnId="{9D788182-BECB-4D19-8DBD-4A6778CDECD2}">
      <dgm:prSet/>
      <dgm:spPr/>
      <dgm:t>
        <a:bodyPr/>
        <a:lstStyle/>
        <a:p>
          <a:endParaRPr lang="en-US"/>
        </a:p>
      </dgm:t>
    </dgm:pt>
    <dgm:pt modelId="{38F7DB05-09B6-4068-981B-8B4A720F0BD3}" type="sibTrans" cxnId="{9D788182-BECB-4D19-8DBD-4A6778CDECD2}">
      <dgm:prSet/>
      <dgm:spPr/>
      <dgm:t>
        <a:bodyPr/>
        <a:lstStyle/>
        <a:p>
          <a:endParaRPr lang="en-US"/>
        </a:p>
      </dgm:t>
    </dgm:pt>
    <dgm:pt modelId="{42A232EC-76FB-474A-A319-699ED0F5B3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service that is available around the clock within the application (Chaffey &amp; Ellis-Chadwick, 2019).</a:t>
          </a:r>
          <a:endParaRPr lang="en-US"/>
        </a:p>
      </dgm:t>
    </dgm:pt>
    <dgm:pt modelId="{78759E8F-B389-4900-9028-328909648CCE}" type="parTrans" cxnId="{B94E69EB-354B-4412-9FF4-EA4A5531CB0A}">
      <dgm:prSet/>
      <dgm:spPr/>
      <dgm:t>
        <a:bodyPr/>
        <a:lstStyle/>
        <a:p>
          <a:endParaRPr lang="en-US"/>
        </a:p>
      </dgm:t>
    </dgm:pt>
    <dgm:pt modelId="{04F8FBEB-990A-449A-96C0-99C4CB2C5695}" type="sibTrans" cxnId="{B94E69EB-354B-4412-9FF4-EA4A5531CB0A}">
      <dgm:prSet/>
      <dgm:spPr/>
      <dgm:t>
        <a:bodyPr/>
        <a:lstStyle/>
        <a:p>
          <a:endParaRPr lang="en-US"/>
        </a:p>
      </dgm:t>
    </dgm:pt>
    <dgm:pt modelId="{A25D5022-F891-437E-ABF7-AA348F5491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Staff members who have been taught in accordance with the "Spirit to Serve" philosophy (</a:t>
          </a:r>
          <a:r>
            <a:rPr lang="en-GB" dirty="0" err="1"/>
            <a:t>Siguaw</a:t>
          </a:r>
          <a:r>
            <a:rPr lang="en-GB" dirty="0"/>
            <a:t> &amp; Enz, 1999).</a:t>
          </a:r>
          <a:endParaRPr lang="en-US" dirty="0"/>
        </a:p>
      </dgm:t>
    </dgm:pt>
    <dgm:pt modelId="{C593BE16-6D93-4E0F-BD09-20454E23E985}" type="parTrans" cxnId="{E06E6443-AB01-4F0C-BB05-FC71135216BA}">
      <dgm:prSet/>
      <dgm:spPr/>
      <dgm:t>
        <a:bodyPr/>
        <a:lstStyle/>
        <a:p>
          <a:endParaRPr lang="en-US"/>
        </a:p>
      </dgm:t>
    </dgm:pt>
    <dgm:pt modelId="{0B97F984-BCC4-4A78-8B66-181A53384687}" type="sibTrans" cxnId="{E06E6443-AB01-4F0C-BB05-FC71135216BA}">
      <dgm:prSet/>
      <dgm:spPr/>
      <dgm:t>
        <a:bodyPr/>
        <a:lstStyle/>
        <a:p>
          <a:endParaRPr lang="en-US"/>
        </a:p>
      </dgm:t>
    </dgm:pt>
    <dgm:pt modelId="{607A15B6-C2CF-48EA-AD8F-7EADFABD51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According to Liu and Mattila (2017), empathy is personalised visitor recognition through the use of loyalty data.</a:t>
          </a:r>
          <a:endParaRPr lang="en-US"/>
        </a:p>
      </dgm:t>
    </dgm:pt>
    <dgm:pt modelId="{F7D98FD1-A711-4903-80FB-F965759F6E02}" type="parTrans" cxnId="{D7ED53C6-3D76-4F4F-90A4-BF2EBE282825}">
      <dgm:prSet/>
      <dgm:spPr/>
      <dgm:t>
        <a:bodyPr/>
        <a:lstStyle/>
        <a:p>
          <a:endParaRPr lang="en-US"/>
        </a:p>
      </dgm:t>
    </dgm:pt>
    <dgm:pt modelId="{755E029E-F4FB-4111-A250-932B14D025FB}" type="sibTrans" cxnId="{D7ED53C6-3D76-4F4F-90A4-BF2EBE282825}">
      <dgm:prSet/>
      <dgm:spPr/>
      <dgm:t>
        <a:bodyPr/>
        <a:lstStyle/>
        <a:p>
          <a:endParaRPr lang="en-US"/>
        </a:p>
      </dgm:t>
    </dgm:pt>
    <dgm:pt modelId="{1D3A074C-66DA-4379-8F7F-F2CC07655F48}" type="pres">
      <dgm:prSet presAssocID="{C5620BC4-145D-496B-A3E3-113B76BDE07D}" presName="root" presStyleCnt="0">
        <dgm:presLayoutVars>
          <dgm:dir/>
          <dgm:resizeHandles val="exact"/>
        </dgm:presLayoutVars>
      </dgm:prSet>
      <dgm:spPr/>
    </dgm:pt>
    <dgm:pt modelId="{00585600-8015-414F-B425-09EB1EC9C3AE}" type="pres">
      <dgm:prSet presAssocID="{29BF6438-4A5B-4586-B156-62BBE9233A3E}" presName="compNode" presStyleCnt="0"/>
      <dgm:spPr/>
    </dgm:pt>
    <dgm:pt modelId="{036F78E2-8953-424D-8B6D-AD4D1D04C9D0}" type="pres">
      <dgm:prSet presAssocID="{29BF6438-4A5B-4586-B156-62BBE9233A3E}" presName="bgRect" presStyleLbl="bgShp" presStyleIdx="0" presStyleCnt="5"/>
      <dgm:spPr/>
    </dgm:pt>
    <dgm:pt modelId="{228AEC4E-DC89-4398-B6B7-C7F9C0F14DCE}" type="pres">
      <dgm:prSet presAssocID="{29BF6438-4A5B-4586-B156-62BBE9233A3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1C6094B5-3A06-4E47-B0E6-1041708B7C60}" type="pres">
      <dgm:prSet presAssocID="{29BF6438-4A5B-4586-B156-62BBE9233A3E}" presName="spaceRect" presStyleCnt="0"/>
      <dgm:spPr/>
    </dgm:pt>
    <dgm:pt modelId="{88CBA172-C85B-422E-ABA9-E0AF99FFCCD5}" type="pres">
      <dgm:prSet presAssocID="{29BF6438-4A5B-4586-B156-62BBE9233A3E}" presName="parTx" presStyleLbl="revTx" presStyleIdx="0" presStyleCnt="5">
        <dgm:presLayoutVars>
          <dgm:chMax val="0"/>
          <dgm:chPref val="0"/>
        </dgm:presLayoutVars>
      </dgm:prSet>
      <dgm:spPr/>
    </dgm:pt>
    <dgm:pt modelId="{4C7B1F68-964E-4647-8F4B-D314110CB9C0}" type="pres">
      <dgm:prSet presAssocID="{F3B2A9AD-659B-4F0A-ABDF-0E1E09EE3C23}" presName="sibTrans" presStyleCnt="0"/>
      <dgm:spPr/>
    </dgm:pt>
    <dgm:pt modelId="{6E6B83B0-5282-4B5B-A659-C779D0C69310}" type="pres">
      <dgm:prSet presAssocID="{6F5B8847-92C9-40A2-957C-036C34D9EF7C}" presName="compNode" presStyleCnt="0"/>
      <dgm:spPr/>
    </dgm:pt>
    <dgm:pt modelId="{48088AC4-BEE6-4BA6-8771-686D886F00BB}" type="pres">
      <dgm:prSet presAssocID="{6F5B8847-92C9-40A2-957C-036C34D9EF7C}" presName="bgRect" presStyleLbl="bgShp" presStyleIdx="1" presStyleCnt="5"/>
      <dgm:spPr/>
    </dgm:pt>
    <dgm:pt modelId="{46F50252-9EC7-4BF9-94FA-F52A6EF7C056}" type="pres">
      <dgm:prSet presAssocID="{6F5B8847-92C9-40A2-957C-036C34D9EF7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9D092282-A5BB-4C25-81B1-14F27B2272F0}" type="pres">
      <dgm:prSet presAssocID="{6F5B8847-92C9-40A2-957C-036C34D9EF7C}" presName="spaceRect" presStyleCnt="0"/>
      <dgm:spPr/>
    </dgm:pt>
    <dgm:pt modelId="{BB35371B-5780-43A5-BE5B-4A486F3FDF4C}" type="pres">
      <dgm:prSet presAssocID="{6F5B8847-92C9-40A2-957C-036C34D9EF7C}" presName="parTx" presStyleLbl="revTx" presStyleIdx="1" presStyleCnt="5">
        <dgm:presLayoutVars>
          <dgm:chMax val="0"/>
          <dgm:chPref val="0"/>
        </dgm:presLayoutVars>
      </dgm:prSet>
      <dgm:spPr/>
    </dgm:pt>
    <dgm:pt modelId="{45D9B977-C090-4DDD-B055-5FEEE6059FB6}" type="pres">
      <dgm:prSet presAssocID="{38F7DB05-09B6-4068-981B-8B4A720F0BD3}" presName="sibTrans" presStyleCnt="0"/>
      <dgm:spPr/>
    </dgm:pt>
    <dgm:pt modelId="{392D63FA-B8C1-40FC-9BC0-F13CA1CFE3D2}" type="pres">
      <dgm:prSet presAssocID="{42A232EC-76FB-474A-A319-699ED0F5B326}" presName="compNode" presStyleCnt="0"/>
      <dgm:spPr/>
    </dgm:pt>
    <dgm:pt modelId="{919571A7-E3B6-4E31-97B9-6E5FAC2D6BF5}" type="pres">
      <dgm:prSet presAssocID="{42A232EC-76FB-474A-A319-699ED0F5B326}" presName="bgRect" presStyleLbl="bgShp" presStyleIdx="2" presStyleCnt="5"/>
      <dgm:spPr/>
    </dgm:pt>
    <dgm:pt modelId="{D5830746-43D3-4DDA-A943-BA30713E0487}" type="pres">
      <dgm:prSet presAssocID="{42A232EC-76FB-474A-A319-699ED0F5B32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4ADAF87-F67C-4BF0-99EF-2057361A06E7}" type="pres">
      <dgm:prSet presAssocID="{42A232EC-76FB-474A-A319-699ED0F5B326}" presName="spaceRect" presStyleCnt="0"/>
      <dgm:spPr/>
    </dgm:pt>
    <dgm:pt modelId="{3C850E73-00D8-41D4-B06B-6B2F1861FA83}" type="pres">
      <dgm:prSet presAssocID="{42A232EC-76FB-474A-A319-699ED0F5B326}" presName="parTx" presStyleLbl="revTx" presStyleIdx="2" presStyleCnt="5">
        <dgm:presLayoutVars>
          <dgm:chMax val="0"/>
          <dgm:chPref val="0"/>
        </dgm:presLayoutVars>
      </dgm:prSet>
      <dgm:spPr/>
    </dgm:pt>
    <dgm:pt modelId="{8E6AB953-490A-4413-8F7F-58CF2607F235}" type="pres">
      <dgm:prSet presAssocID="{04F8FBEB-990A-449A-96C0-99C4CB2C5695}" presName="sibTrans" presStyleCnt="0"/>
      <dgm:spPr/>
    </dgm:pt>
    <dgm:pt modelId="{348DB3CD-D0B3-43EF-B4FB-0609CE48CD31}" type="pres">
      <dgm:prSet presAssocID="{A25D5022-F891-437E-ABF7-AA348F549184}" presName="compNode" presStyleCnt="0"/>
      <dgm:spPr/>
    </dgm:pt>
    <dgm:pt modelId="{A1FB0016-DA9D-444F-BB54-80216E9C8B7E}" type="pres">
      <dgm:prSet presAssocID="{A25D5022-F891-437E-ABF7-AA348F549184}" presName="bgRect" presStyleLbl="bgShp" presStyleIdx="3" presStyleCnt="5"/>
      <dgm:spPr/>
    </dgm:pt>
    <dgm:pt modelId="{75096F24-62AA-4447-9A8A-0D11CA097C56}" type="pres">
      <dgm:prSet presAssocID="{A25D5022-F891-437E-ABF7-AA348F54918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6C1918FE-52A1-4AF7-BF6C-2D2C2A6131FF}" type="pres">
      <dgm:prSet presAssocID="{A25D5022-F891-437E-ABF7-AA348F549184}" presName="spaceRect" presStyleCnt="0"/>
      <dgm:spPr/>
    </dgm:pt>
    <dgm:pt modelId="{7C7CC610-A433-4FB1-8ECC-0AA1C83ECA68}" type="pres">
      <dgm:prSet presAssocID="{A25D5022-F891-437E-ABF7-AA348F549184}" presName="parTx" presStyleLbl="revTx" presStyleIdx="3" presStyleCnt="5">
        <dgm:presLayoutVars>
          <dgm:chMax val="0"/>
          <dgm:chPref val="0"/>
        </dgm:presLayoutVars>
      </dgm:prSet>
      <dgm:spPr/>
    </dgm:pt>
    <dgm:pt modelId="{6FF4E026-12A0-4313-8DB4-95D901CF53F1}" type="pres">
      <dgm:prSet presAssocID="{0B97F984-BCC4-4A78-8B66-181A53384687}" presName="sibTrans" presStyleCnt="0"/>
      <dgm:spPr/>
    </dgm:pt>
    <dgm:pt modelId="{B9845A44-E12A-4D05-B7C5-9EAE6767E566}" type="pres">
      <dgm:prSet presAssocID="{607A15B6-C2CF-48EA-AD8F-7EADFABD51FC}" presName="compNode" presStyleCnt="0"/>
      <dgm:spPr/>
    </dgm:pt>
    <dgm:pt modelId="{CB534ADC-9B86-47D8-A576-E7481DEC22A8}" type="pres">
      <dgm:prSet presAssocID="{607A15B6-C2CF-48EA-AD8F-7EADFABD51FC}" presName="bgRect" presStyleLbl="bgShp" presStyleIdx="4" presStyleCnt="5"/>
      <dgm:spPr/>
    </dgm:pt>
    <dgm:pt modelId="{154195F3-9575-49A1-AC4A-81FB81DB0974}" type="pres">
      <dgm:prSet presAssocID="{607A15B6-C2CF-48EA-AD8F-7EADFABD51F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020FE0DF-B79A-4281-A77F-4B0E043E2D3D}" type="pres">
      <dgm:prSet presAssocID="{607A15B6-C2CF-48EA-AD8F-7EADFABD51FC}" presName="spaceRect" presStyleCnt="0"/>
      <dgm:spPr/>
    </dgm:pt>
    <dgm:pt modelId="{CC6C71BE-E77F-46C0-8EDE-5FBF0E7DB3E3}" type="pres">
      <dgm:prSet presAssocID="{607A15B6-C2CF-48EA-AD8F-7EADFABD51F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2A12631-CB14-457C-999C-AE6673D10342}" type="presOf" srcId="{29BF6438-4A5B-4586-B156-62BBE9233A3E}" destId="{88CBA172-C85B-422E-ABA9-E0AF99FFCCD5}" srcOrd="0" destOrd="0" presId="urn:microsoft.com/office/officeart/2018/2/layout/IconVerticalSolidList"/>
    <dgm:cxn modelId="{605D1339-FC8B-4217-A9B1-6570DDB52C7D}" type="presOf" srcId="{607A15B6-C2CF-48EA-AD8F-7EADFABD51FC}" destId="{CC6C71BE-E77F-46C0-8EDE-5FBF0E7DB3E3}" srcOrd="0" destOrd="0" presId="urn:microsoft.com/office/officeart/2018/2/layout/IconVerticalSolidList"/>
    <dgm:cxn modelId="{72B74940-CF36-4076-9E41-0ABA26A96EAD}" type="presOf" srcId="{A25D5022-F891-437E-ABF7-AA348F549184}" destId="{7C7CC610-A433-4FB1-8ECC-0AA1C83ECA68}" srcOrd="0" destOrd="0" presId="urn:microsoft.com/office/officeart/2018/2/layout/IconVerticalSolidList"/>
    <dgm:cxn modelId="{A919DC5E-618E-4873-ABEF-0F2877542582}" type="presOf" srcId="{42A232EC-76FB-474A-A319-699ED0F5B326}" destId="{3C850E73-00D8-41D4-B06B-6B2F1861FA83}" srcOrd="0" destOrd="0" presId="urn:microsoft.com/office/officeart/2018/2/layout/IconVerticalSolidList"/>
    <dgm:cxn modelId="{E06E6443-AB01-4F0C-BB05-FC71135216BA}" srcId="{C5620BC4-145D-496B-A3E3-113B76BDE07D}" destId="{A25D5022-F891-437E-ABF7-AA348F549184}" srcOrd="3" destOrd="0" parTransId="{C593BE16-6D93-4E0F-BD09-20454E23E985}" sibTransId="{0B97F984-BCC4-4A78-8B66-181A53384687}"/>
    <dgm:cxn modelId="{9D788182-BECB-4D19-8DBD-4A6778CDECD2}" srcId="{C5620BC4-145D-496B-A3E3-113B76BDE07D}" destId="{6F5B8847-92C9-40A2-957C-036C34D9EF7C}" srcOrd="1" destOrd="0" parTransId="{5F583EA1-CDDC-4E32-A8FD-D7A482912D1A}" sibTransId="{38F7DB05-09B6-4068-981B-8B4A720F0BD3}"/>
    <dgm:cxn modelId="{83B4929F-76D9-4C44-97D1-0411178DEC8C}" type="presOf" srcId="{6F5B8847-92C9-40A2-957C-036C34D9EF7C}" destId="{BB35371B-5780-43A5-BE5B-4A486F3FDF4C}" srcOrd="0" destOrd="0" presId="urn:microsoft.com/office/officeart/2018/2/layout/IconVerticalSolidList"/>
    <dgm:cxn modelId="{94C585B8-CC21-43B3-8AA1-FCDCD48D07F5}" srcId="{C5620BC4-145D-496B-A3E3-113B76BDE07D}" destId="{29BF6438-4A5B-4586-B156-62BBE9233A3E}" srcOrd="0" destOrd="0" parTransId="{EBFB40CE-012F-4476-9762-03EBD8F0517B}" sibTransId="{F3B2A9AD-659B-4F0A-ABDF-0E1E09EE3C23}"/>
    <dgm:cxn modelId="{D7ED53C6-3D76-4F4F-90A4-BF2EBE282825}" srcId="{C5620BC4-145D-496B-A3E3-113B76BDE07D}" destId="{607A15B6-C2CF-48EA-AD8F-7EADFABD51FC}" srcOrd="4" destOrd="0" parTransId="{F7D98FD1-A711-4903-80FB-F965759F6E02}" sibTransId="{755E029E-F4FB-4111-A250-932B14D025FB}"/>
    <dgm:cxn modelId="{C0E0C4C8-341E-4ED6-977C-EDCEF3519A9C}" type="presOf" srcId="{C5620BC4-145D-496B-A3E3-113B76BDE07D}" destId="{1D3A074C-66DA-4379-8F7F-F2CC07655F48}" srcOrd="0" destOrd="0" presId="urn:microsoft.com/office/officeart/2018/2/layout/IconVerticalSolidList"/>
    <dgm:cxn modelId="{B94E69EB-354B-4412-9FF4-EA4A5531CB0A}" srcId="{C5620BC4-145D-496B-A3E3-113B76BDE07D}" destId="{42A232EC-76FB-474A-A319-699ED0F5B326}" srcOrd="2" destOrd="0" parTransId="{78759E8F-B389-4900-9028-328909648CCE}" sibTransId="{04F8FBEB-990A-449A-96C0-99C4CB2C5695}"/>
    <dgm:cxn modelId="{F9A44694-15F0-4EAE-AF34-5EA3B0AD2FD1}" type="presParOf" srcId="{1D3A074C-66DA-4379-8F7F-F2CC07655F48}" destId="{00585600-8015-414F-B425-09EB1EC9C3AE}" srcOrd="0" destOrd="0" presId="urn:microsoft.com/office/officeart/2018/2/layout/IconVerticalSolidList"/>
    <dgm:cxn modelId="{193A4E84-ADE9-4814-A960-4CF4B2CFB927}" type="presParOf" srcId="{00585600-8015-414F-B425-09EB1EC9C3AE}" destId="{036F78E2-8953-424D-8B6D-AD4D1D04C9D0}" srcOrd="0" destOrd="0" presId="urn:microsoft.com/office/officeart/2018/2/layout/IconVerticalSolidList"/>
    <dgm:cxn modelId="{CE54CDC7-B4F0-4880-830A-8751B22A0736}" type="presParOf" srcId="{00585600-8015-414F-B425-09EB1EC9C3AE}" destId="{228AEC4E-DC89-4398-B6B7-C7F9C0F14DCE}" srcOrd="1" destOrd="0" presId="urn:microsoft.com/office/officeart/2018/2/layout/IconVerticalSolidList"/>
    <dgm:cxn modelId="{5AD15A3B-CDDE-439F-AB9B-49B7231A593B}" type="presParOf" srcId="{00585600-8015-414F-B425-09EB1EC9C3AE}" destId="{1C6094B5-3A06-4E47-B0E6-1041708B7C60}" srcOrd="2" destOrd="0" presId="urn:microsoft.com/office/officeart/2018/2/layout/IconVerticalSolidList"/>
    <dgm:cxn modelId="{779E96F1-CB57-43E1-9FDD-ED335E0AE945}" type="presParOf" srcId="{00585600-8015-414F-B425-09EB1EC9C3AE}" destId="{88CBA172-C85B-422E-ABA9-E0AF99FFCCD5}" srcOrd="3" destOrd="0" presId="urn:microsoft.com/office/officeart/2018/2/layout/IconVerticalSolidList"/>
    <dgm:cxn modelId="{996E80EC-FA40-4914-837E-6C316A09603D}" type="presParOf" srcId="{1D3A074C-66DA-4379-8F7F-F2CC07655F48}" destId="{4C7B1F68-964E-4647-8F4B-D314110CB9C0}" srcOrd="1" destOrd="0" presId="urn:microsoft.com/office/officeart/2018/2/layout/IconVerticalSolidList"/>
    <dgm:cxn modelId="{EFCD712F-4600-4976-8323-C1FF2AE1C63F}" type="presParOf" srcId="{1D3A074C-66DA-4379-8F7F-F2CC07655F48}" destId="{6E6B83B0-5282-4B5B-A659-C779D0C69310}" srcOrd="2" destOrd="0" presId="urn:microsoft.com/office/officeart/2018/2/layout/IconVerticalSolidList"/>
    <dgm:cxn modelId="{5B1BA838-3ED0-4470-B120-113C5CEE479E}" type="presParOf" srcId="{6E6B83B0-5282-4B5B-A659-C779D0C69310}" destId="{48088AC4-BEE6-4BA6-8771-686D886F00BB}" srcOrd="0" destOrd="0" presId="urn:microsoft.com/office/officeart/2018/2/layout/IconVerticalSolidList"/>
    <dgm:cxn modelId="{FC502CC7-DFFE-4A28-821F-252DB2AF9EAE}" type="presParOf" srcId="{6E6B83B0-5282-4B5B-A659-C779D0C69310}" destId="{46F50252-9EC7-4BF9-94FA-F52A6EF7C056}" srcOrd="1" destOrd="0" presId="urn:microsoft.com/office/officeart/2018/2/layout/IconVerticalSolidList"/>
    <dgm:cxn modelId="{154189BC-7F71-4E33-98EE-EA0843546761}" type="presParOf" srcId="{6E6B83B0-5282-4B5B-A659-C779D0C69310}" destId="{9D092282-A5BB-4C25-81B1-14F27B2272F0}" srcOrd="2" destOrd="0" presId="urn:microsoft.com/office/officeart/2018/2/layout/IconVerticalSolidList"/>
    <dgm:cxn modelId="{50E7C015-752A-4F9D-9F04-17522879F32B}" type="presParOf" srcId="{6E6B83B0-5282-4B5B-A659-C779D0C69310}" destId="{BB35371B-5780-43A5-BE5B-4A486F3FDF4C}" srcOrd="3" destOrd="0" presId="urn:microsoft.com/office/officeart/2018/2/layout/IconVerticalSolidList"/>
    <dgm:cxn modelId="{139FE2BC-E51B-4BE7-89B0-09C895FFDC02}" type="presParOf" srcId="{1D3A074C-66DA-4379-8F7F-F2CC07655F48}" destId="{45D9B977-C090-4DDD-B055-5FEEE6059FB6}" srcOrd="3" destOrd="0" presId="urn:microsoft.com/office/officeart/2018/2/layout/IconVerticalSolidList"/>
    <dgm:cxn modelId="{B9D9C2CF-6849-49DA-A5A0-A25A22B48855}" type="presParOf" srcId="{1D3A074C-66DA-4379-8F7F-F2CC07655F48}" destId="{392D63FA-B8C1-40FC-9BC0-F13CA1CFE3D2}" srcOrd="4" destOrd="0" presId="urn:microsoft.com/office/officeart/2018/2/layout/IconVerticalSolidList"/>
    <dgm:cxn modelId="{FC0E2694-DD21-4606-98ED-3C10722EFC37}" type="presParOf" srcId="{392D63FA-B8C1-40FC-9BC0-F13CA1CFE3D2}" destId="{919571A7-E3B6-4E31-97B9-6E5FAC2D6BF5}" srcOrd="0" destOrd="0" presId="urn:microsoft.com/office/officeart/2018/2/layout/IconVerticalSolidList"/>
    <dgm:cxn modelId="{BA8073AF-22D7-42A0-BE46-9D00D6AA9CAF}" type="presParOf" srcId="{392D63FA-B8C1-40FC-9BC0-F13CA1CFE3D2}" destId="{D5830746-43D3-4DDA-A943-BA30713E0487}" srcOrd="1" destOrd="0" presId="urn:microsoft.com/office/officeart/2018/2/layout/IconVerticalSolidList"/>
    <dgm:cxn modelId="{C50926A8-C3F2-4287-AE8F-7288F4F2AF46}" type="presParOf" srcId="{392D63FA-B8C1-40FC-9BC0-F13CA1CFE3D2}" destId="{34ADAF87-F67C-4BF0-99EF-2057361A06E7}" srcOrd="2" destOrd="0" presId="urn:microsoft.com/office/officeart/2018/2/layout/IconVerticalSolidList"/>
    <dgm:cxn modelId="{56B2A1A3-2BEE-4EAA-B83A-B6B620F56358}" type="presParOf" srcId="{392D63FA-B8C1-40FC-9BC0-F13CA1CFE3D2}" destId="{3C850E73-00D8-41D4-B06B-6B2F1861FA83}" srcOrd="3" destOrd="0" presId="urn:microsoft.com/office/officeart/2018/2/layout/IconVerticalSolidList"/>
    <dgm:cxn modelId="{4598024B-3F5C-4955-B437-9898880BFF6B}" type="presParOf" srcId="{1D3A074C-66DA-4379-8F7F-F2CC07655F48}" destId="{8E6AB953-490A-4413-8F7F-58CF2607F235}" srcOrd="5" destOrd="0" presId="urn:microsoft.com/office/officeart/2018/2/layout/IconVerticalSolidList"/>
    <dgm:cxn modelId="{184925DD-6D5D-4615-93CF-3DAF36FB4ADA}" type="presParOf" srcId="{1D3A074C-66DA-4379-8F7F-F2CC07655F48}" destId="{348DB3CD-D0B3-43EF-B4FB-0609CE48CD31}" srcOrd="6" destOrd="0" presId="urn:microsoft.com/office/officeart/2018/2/layout/IconVerticalSolidList"/>
    <dgm:cxn modelId="{360EC7CB-7950-4294-B7A5-47825B28F221}" type="presParOf" srcId="{348DB3CD-D0B3-43EF-B4FB-0609CE48CD31}" destId="{A1FB0016-DA9D-444F-BB54-80216E9C8B7E}" srcOrd="0" destOrd="0" presId="urn:microsoft.com/office/officeart/2018/2/layout/IconVerticalSolidList"/>
    <dgm:cxn modelId="{212D853C-EBAB-44BF-8001-8E6491FD2BE0}" type="presParOf" srcId="{348DB3CD-D0B3-43EF-B4FB-0609CE48CD31}" destId="{75096F24-62AA-4447-9A8A-0D11CA097C56}" srcOrd="1" destOrd="0" presId="urn:microsoft.com/office/officeart/2018/2/layout/IconVerticalSolidList"/>
    <dgm:cxn modelId="{A6552551-4EE7-4A64-8793-42F29DA3896F}" type="presParOf" srcId="{348DB3CD-D0B3-43EF-B4FB-0609CE48CD31}" destId="{6C1918FE-52A1-4AF7-BF6C-2D2C2A6131FF}" srcOrd="2" destOrd="0" presId="urn:microsoft.com/office/officeart/2018/2/layout/IconVerticalSolidList"/>
    <dgm:cxn modelId="{0A4D8272-6377-425A-A646-ED84A76DA650}" type="presParOf" srcId="{348DB3CD-D0B3-43EF-B4FB-0609CE48CD31}" destId="{7C7CC610-A433-4FB1-8ECC-0AA1C83ECA68}" srcOrd="3" destOrd="0" presId="urn:microsoft.com/office/officeart/2018/2/layout/IconVerticalSolidList"/>
    <dgm:cxn modelId="{45CF9137-3660-4F6E-970B-BB4412333204}" type="presParOf" srcId="{1D3A074C-66DA-4379-8F7F-F2CC07655F48}" destId="{6FF4E026-12A0-4313-8DB4-95D901CF53F1}" srcOrd="7" destOrd="0" presId="urn:microsoft.com/office/officeart/2018/2/layout/IconVerticalSolidList"/>
    <dgm:cxn modelId="{D27ADAD1-8880-470C-9B4D-3A431E79C7B6}" type="presParOf" srcId="{1D3A074C-66DA-4379-8F7F-F2CC07655F48}" destId="{B9845A44-E12A-4D05-B7C5-9EAE6767E566}" srcOrd="8" destOrd="0" presId="urn:microsoft.com/office/officeart/2018/2/layout/IconVerticalSolidList"/>
    <dgm:cxn modelId="{529B8830-EF0C-4C45-8485-F892D8CFB4C4}" type="presParOf" srcId="{B9845A44-E12A-4D05-B7C5-9EAE6767E566}" destId="{CB534ADC-9B86-47D8-A576-E7481DEC22A8}" srcOrd="0" destOrd="0" presId="urn:microsoft.com/office/officeart/2018/2/layout/IconVerticalSolidList"/>
    <dgm:cxn modelId="{C2E37F22-ACBA-474F-9AE7-6DEAE6212BFF}" type="presParOf" srcId="{B9845A44-E12A-4D05-B7C5-9EAE6767E566}" destId="{154195F3-9575-49A1-AC4A-81FB81DB0974}" srcOrd="1" destOrd="0" presId="urn:microsoft.com/office/officeart/2018/2/layout/IconVerticalSolidList"/>
    <dgm:cxn modelId="{B6AE65FB-7851-4620-BDE2-C44889F92F67}" type="presParOf" srcId="{B9845A44-E12A-4D05-B7C5-9EAE6767E566}" destId="{020FE0DF-B79A-4281-A77F-4B0E043E2D3D}" srcOrd="2" destOrd="0" presId="urn:microsoft.com/office/officeart/2018/2/layout/IconVerticalSolidList"/>
    <dgm:cxn modelId="{E5F21644-AE7D-4A8A-AB20-A1B0BF10FECD}" type="presParOf" srcId="{B9845A44-E12A-4D05-B7C5-9EAE6767E566}" destId="{CC6C71BE-E77F-46C0-8EDE-5FBF0E7DB3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8989C8-2A55-4DCF-9543-D615E63ABE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6D2F9F-00C9-470B-AC07-5752086910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study relies on mix methodology including  secondary sources of information; neither surveys nor interviews were carried out.</a:t>
          </a:r>
          <a:endParaRPr lang="en-US" dirty="0"/>
        </a:p>
      </dgm:t>
    </dgm:pt>
    <dgm:pt modelId="{17EB502A-4EB0-4C9C-85CE-CBCC9E2E554E}" type="parTrans" cxnId="{EC020B0B-12AD-457A-89BA-E1A27DFB581B}">
      <dgm:prSet/>
      <dgm:spPr/>
      <dgm:t>
        <a:bodyPr/>
        <a:lstStyle/>
        <a:p>
          <a:endParaRPr lang="en-US"/>
        </a:p>
      </dgm:t>
    </dgm:pt>
    <dgm:pt modelId="{58E41034-7367-42B3-BFE4-34F918A70CD0}" type="sibTrans" cxnId="{EC020B0B-12AD-457A-89BA-E1A27DFB581B}">
      <dgm:prSet/>
      <dgm:spPr/>
      <dgm:t>
        <a:bodyPr/>
        <a:lstStyle/>
        <a:p>
          <a:endParaRPr lang="en-US"/>
        </a:p>
      </dgm:t>
    </dgm:pt>
    <dgm:pt modelId="{7150A874-9A7E-45B7-9D51-03CCC81D7D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following sources provided the data:</a:t>
          </a:r>
          <a:endParaRPr lang="en-US"/>
        </a:p>
      </dgm:t>
    </dgm:pt>
    <dgm:pt modelId="{77254D49-07AC-46D3-9091-2E60163E1428}" type="parTrans" cxnId="{F1225537-01FC-4B3E-AC58-BE0113EBB1A7}">
      <dgm:prSet/>
      <dgm:spPr/>
      <dgm:t>
        <a:bodyPr/>
        <a:lstStyle/>
        <a:p>
          <a:endParaRPr lang="en-US"/>
        </a:p>
      </dgm:t>
    </dgm:pt>
    <dgm:pt modelId="{7D8FC4ED-7159-4D69-A332-D81ED2B213E5}" type="sibTrans" cxnId="{F1225537-01FC-4B3E-AC58-BE0113EBB1A7}">
      <dgm:prSet/>
      <dgm:spPr/>
      <dgm:t>
        <a:bodyPr/>
        <a:lstStyle/>
        <a:p>
          <a:endParaRPr lang="en-US"/>
        </a:p>
      </dgm:t>
    </dgm:pt>
    <dgm:pt modelId="{A0A35AFD-BCE1-4FD3-BE5A-94ADAA8E09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Magazines for academics</a:t>
          </a:r>
          <a:endParaRPr lang="en-US"/>
        </a:p>
      </dgm:t>
    </dgm:pt>
    <dgm:pt modelId="{40F639F3-4A98-4405-9BD6-71D5122BA1CA}" type="parTrans" cxnId="{553E75F0-1097-4229-9629-E78F3BB86E63}">
      <dgm:prSet/>
      <dgm:spPr/>
      <dgm:t>
        <a:bodyPr/>
        <a:lstStyle/>
        <a:p>
          <a:endParaRPr lang="en-US"/>
        </a:p>
      </dgm:t>
    </dgm:pt>
    <dgm:pt modelId="{15D3ADBF-2FA0-4AE8-9F16-F482C466DE56}" type="sibTrans" cxnId="{553E75F0-1097-4229-9629-E78F3BB86E63}">
      <dgm:prSet/>
      <dgm:spPr/>
      <dgm:t>
        <a:bodyPr/>
        <a:lstStyle/>
        <a:p>
          <a:endParaRPr lang="en-US"/>
        </a:p>
      </dgm:t>
    </dgm:pt>
    <dgm:pt modelId="{8DFB33DE-B018-467D-8E1E-F0C499B37AF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annual and corporate social responsibility reports for Marriott in 2023</a:t>
          </a:r>
          <a:endParaRPr lang="en-US"/>
        </a:p>
      </dgm:t>
    </dgm:pt>
    <dgm:pt modelId="{A8655657-EE59-4449-8565-AD2F1D706ACD}" type="parTrans" cxnId="{00DD3561-DF3E-4BA7-85C2-031B40A833D4}">
      <dgm:prSet/>
      <dgm:spPr/>
      <dgm:t>
        <a:bodyPr/>
        <a:lstStyle/>
        <a:p>
          <a:endParaRPr lang="en-US"/>
        </a:p>
      </dgm:t>
    </dgm:pt>
    <dgm:pt modelId="{33113D66-9082-44F0-BEA0-E7E59856B921}" type="sibTrans" cxnId="{00DD3561-DF3E-4BA7-85C2-031B40A833D4}">
      <dgm:prSet/>
      <dgm:spPr/>
      <dgm:t>
        <a:bodyPr/>
        <a:lstStyle/>
        <a:p>
          <a:endParaRPr lang="en-US"/>
        </a:p>
      </dgm:t>
    </dgm:pt>
    <dgm:pt modelId="{176782EC-A6D9-474C-B956-794A728C0A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Statista and J.D. Power are examples of industry databases.</a:t>
          </a:r>
          <a:endParaRPr lang="en-US"/>
        </a:p>
      </dgm:t>
    </dgm:pt>
    <dgm:pt modelId="{6910015C-95B9-4323-8BDA-42C1DFB62556}" type="parTrans" cxnId="{FEBE1548-147A-4F03-8F06-0E4696E6756B}">
      <dgm:prSet/>
      <dgm:spPr/>
      <dgm:t>
        <a:bodyPr/>
        <a:lstStyle/>
        <a:p>
          <a:endParaRPr lang="en-US"/>
        </a:p>
      </dgm:t>
    </dgm:pt>
    <dgm:pt modelId="{1EA0A3D0-9B9C-4181-A51C-E8FB349D6D81}" type="sibTrans" cxnId="{FEBE1548-147A-4F03-8F06-0E4696E6756B}">
      <dgm:prSet/>
      <dgm:spPr/>
      <dgm:t>
        <a:bodyPr/>
        <a:lstStyle/>
        <a:p>
          <a:endParaRPr lang="en-US"/>
        </a:p>
      </dgm:t>
    </dgm:pt>
    <dgm:pt modelId="{102C53E2-2E33-4054-B643-E0BE896F2A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Comparative review websites such as TripAdvisor</a:t>
          </a:r>
          <a:endParaRPr lang="en-US"/>
        </a:p>
      </dgm:t>
    </dgm:pt>
    <dgm:pt modelId="{6B655C9E-FD3F-4AD8-AD96-FE79CB48E01F}" type="parTrans" cxnId="{B17D529B-2A2F-44DD-9BFD-26445B273072}">
      <dgm:prSet/>
      <dgm:spPr/>
      <dgm:t>
        <a:bodyPr/>
        <a:lstStyle/>
        <a:p>
          <a:endParaRPr lang="en-US"/>
        </a:p>
      </dgm:t>
    </dgm:pt>
    <dgm:pt modelId="{60E4D745-3BE2-4924-AC48-1EE59C657340}" type="sibTrans" cxnId="{B17D529B-2A2F-44DD-9BFD-26445B273072}">
      <dgm:prSet/>
      <dgm:spPr/>
      <dgm:t>
        <a:bodyPr/>
        <a:lstStyle/>
        <a:p>
          <a:endParaRPr lang="en-US"/>
        </a:p>
      </dgm:t>
    </dgm:pt>
    <dgm:pt modelId="{A4F736B8-2934-43AF-97E5-66F1BB0E4F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SERVQUAL, Expectation Confirmation Theory, and the Experience Economy model served as the guiding principles for the qualitative thematic analysis.</a:t>
          </a:r>
          <a:endParaRPr lang="en-US"/>
        </a:p>
      </dgm:t>
    </dgm:pt>
    <dgm:pt modelId="{7712BAD0-2996-4C6D-9CEB-D3836B131D81}" type="parTrans" cxnId="{A02CDFF1-A4E4-4761-878D-4774760CD653}">
      <dgm:prSet/>
      <dgm:spPr/>
      <dgm:t>
        <a:bodyPr/>
        <a:lstStyle/>
        <a:p>
          <a:endParaRPr lang="en-US"/>
        </a:p>
      </dgm:t>
    </dgm:pt>
    <dgm:pt modelId="{07F18F2F-2F55-46A5-AC68-147FDC05F001}" type="sibTrans" cxnId="{A02CDFF1-A4E4-4761-878D-4774760CD653}">
      <dgm:prSet/>
      <dgm:spPr/>
      <dgm:t>
        <a:bodyPr/>
        <a:lstStyle/>
        <a:p>
          <a:endParaRPr lang="en-US"/>
        </a:p>
      </dgm:t>
    </dgm:pt>
    <dgm:pt modelId="{F2EBF28D-7C3B-4383-B9BD-E286EE398674}" type="pres">
      <dgm:prSet presAssocID="{6B8989C8-2A55-4DCF-9543-D615E63ABE7D}" presName="root" presStyleCnt="0">
        <dgm:presLayoutVars>
          <dgm:dir/>
          <dgm:resizeHandles val="exact"/>
        </dgm:presLayoutVars>
      </dgm:prSet>
      <dgm:spPr/>
    </dgm:pt>
    <dgm:pt modelId="{AB621380-1ED1-430D-B31A-614EC08262A3}" type="pres">
      <dgm:prSet presAssocID="{366D2F9F-00C9-470B-AC07-575208691009}" presName="compNode" presStyleCnt="0"/>
      <dgm:spPr/>
    </dgm:pt>
    <dgm:pt modelId="{92A8F8CC-3008-48A8-91D0-8F0BA2E6E89D}" type="pres">
      <dgm:prSet presAssocID="{366D2F9F-00C9-470B-AC07-575208691009}" presName="bgRect" presStyleLbl="bgShp" presStyleIdx="0" presStyleCnt="7" custLinFactNeighborY="38530"/>
      <dgm:spPr/>
    </dgm:pt>
    <dgm:pt modelId="{FFF9FB72-6753-4A71-BFB5-D27C7E5FF0B2}" type="pres">
      <dgm:prSet presAssocID="{366D2F9F-00C9-470B-AC07-57520869100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0053C6B-8CEB-4571-A484-80B97BE679CA}" type="pres">
      <dgm:prSet presAssocID="{366D2F9F-00C9-470B-AC07-575208691009}" presName="spaceRect" presStyleCnt="0"/>
      <dgm:spPr/>
    </dgm:pt>
    <dgm:pt modelId="{575B0919-9E00-4882-8F74-2AAC9D582AB6}" type="pres">
      <dgm:prSet presAssocID="{366D2F9F-00C9-470B-AC07-575208691009}" presName="parTx" presStyleLbl="revTx" presStyleIdx="0" presStyleCnt="7">
        <dgm:presLayoutVars>
          <dgm:chMax val="0"/>
          <dgm:chPref val="0"/>
        </dgm:presLayoutVars>
      </dgm:prSet>
      <dgm:spPr/>
    </dgm:pt>
    <dgm:pt modelId="{B988ACE2-10F1-473B-B6C9-E1E253504266}" type="pres">
      <dgm:prSet presAssocID="{58E41034-7367-42B3-BFE4-34F918A70CD0}" presName="sibTrans" presStyleCnt="0"/>
      <dgm:spPr/>
    </dgm:pt>
    <dgm:pt modelId="{5902C74B-464A-4618-8647-251104A6B8AB}" type="pres">
      <dgm:prSet presAssocID="{7150A874-9A7E-45B7-9D51-03CCC81D7DD8}" presName="compNode" presStyleCnt="0"/>
      <dgm:spPr/>
    </dgm:pt>
    <dgm:pt modelId="{CBB68458-4C54-4EEF-8D24-B6548FD6E735}" type="pres">
      <dgm:prSet presAssocID="{7150A874-9A7E-45B7-9D51-03CCC81D7DD8}" presName="bgRect" presStyleLbl="bgShp" presStyleIdx="1" presStyleCnt="7"/>
      <dgm:spPr/>
    </dgm:pt>
    <dgm:pt modelId="{D3F168EE-7247-412E-B3FC-B79AFA7CCB00}" type="pres">
      <dgm:prSet presAssocID="{7150A874-9A7E-45B7-9D51-03CCC81D7DD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1EC1558E-13C3-4453-9E4E-599366F6D20B}" type="pres">
      <dgm:prSet presAssocID="{7150A874-9A7E-45B7-9D51-03CCC81D7DD8}" presName="spaceRect" presStyleCnt="0"/>
      <dgm:spPr/>
    </dgm:pt>
    <dgm:pt modelId="{9C62BE10-11F1-4D2B-8A1A-8341745C567A}" type="pres">
      <dgm:prSet presAssocID="{7150A874-9A7E-45B7-9D51-03CCC81D7DD8}" presName="parTx" presStyleLbl="revTx" presStyleIdx="1" presStyleCnt="7">
        <dgm:presLayoutVars>
          <dgm:chMax val="0"/>
          <dgm:chPref val="0"/>
        </dgm:presLayoutVars>
      </dgm:prSet>
      <dgm:spPr/>
    </dgm:pt>
    <dgm:pt modelId="{6528A78F-6608-4422-8DB4-144A7C29DC41}" type="pres">
      <dgm:prSet presAssocID="{7D8FC4ED-7159-4D69-A332-D81ED2B213E5}" presName="sibTrans" presStyleCnt="0"/>
      <dgm:spPr/>
    </dgm:pt>
    <dgm:pt modelId="{3B05A142-976A-4ECC-9878-F790FD16B4F2}" type="pres">
      <dgm:prSet presAssocID="{A0A35AFD-BCE1-4FD3-BE5A-94ADAA8E09E2}" presName="compNode" presStyleCnt="0"/>
      <dgm:spPr/>
    </dgm:pt>
    <dgm:pt modelId="{6AA7C5FA-F649-46F1-8620-8E28322B07C7}" type="pres">
      <dgm:prSet presAssocID="{A0A35AFD-BCE1-4FD3-BE5A-94ADAA8E09E2}" presName="bgRect" presStyleLbl="bgShp" presStyleIdx="2" presStyleCnt="7"/>
      <dgm:spPr/>
    </dgm:pt>
    <dgm:pt modelId="{9A752F4D-E27F-42D7-8A28-685DDC97420E}" type="pres">
      <dgm:prSet presAssocID="{A0A35AFD-BCE1-4FD3-BE5A-94ADAA8E09E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3046412D-85B5-4870-8090-F4DE1E66070D}" type="pres">
      <dgm:prSet presAssocID="{A0A35AFD-BCE1-4FD3-BE5A-94ADAA8E09E2}" presName="spaceRect" presStyleCnt="0"/>
      <dgm:spPr/>
    </dgm:pt>
    <dgm:pt modelId="{ECADC0F6-B85C-41E9-A058-BC55AF855020}" type="pres">
      <dgm:prSet presAssocID="{A0A35AFD-BCE1-4FD3-BE5A-94ADAA8E09E2}" presName="parTx" presStyleLbl="revTx" presStyleIdx="2" presStyleCnt="7">
        <dgm:presLayoutVars>
          <dgm:chMax val="0"/>
          <dgm:chPref val="0"/>
        </dgm:presLayoutVars>
      </dgm:prSet>
      <dgm:spPr/>
    </dgm:pt>
    <dgm:pt modelId="{F1C06F36-C738-4F87-B639-CD932D3DFACF}" type="pres">
      <dgm:prSet presAssocID="{15D3ADBF-2FA0-4AE8-9F16-F482C466DE56}" presName="sibTrans" presStyleCnt="0"/>
      <dgm:spPr/>
    </dgm:pt>
    <dgm:pt modelId="{3A41D599-860F-4616-B36C-6A876CB3680B}" type="pres">
      <dgm:prSet presAssocID="{8DFB33DE-B018-467D-8E1E-F0C499B37AF0}" presName="compNode" presStyleCnt="0"/>
      <dgm:spPr/>
    </dgm:pt>
    <dgm:pt modelId="{A7AB03ED-1157-4D90-A8E0-9920F0947CDD}" type="pres">
      <dgm:prSet presAssocID="{8DFB33DE-B018-467D-8E1E-F0C499B37AF0}" presName="bgRect" presStyleLbl="bgShp" presStyleIdx="3" presStyleCnt="7"/>
      <dgm:spPr/>
    </dgm:pt>
    <dgm:pt modelId="{B9753D2E-F4C3-4990-AC48-DA6F6E3CE8CF}" type="pres">
      <dgm:prSet presAssocID="{8DFB33DE-B018-467D-8E1E-F0C499B37AF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5C662306-1BCB-4E69-A0B9-7FCC7408B133}" type="pres">
      <dgm:prSet presAssocID="{8DFB33DE-B018-467D-8E1E-F0C499B37AF0}" presName="spaceRect" presStyleCnt="0"/>
      <dgm:spPr/>
    </dgm:pt>
    <dgm:pt modelId="{1AF60CAD-CE5D-4AAD-85E9-0237155E1735}" type="pres">
      <dgm:prSet presAssocID="{8DFB33DE-B018-467D-8E1E-F0C499B37AF0}" presName="parTx" presStyleLbl="revTx" presStyleIdx="3" presStyleCnt="7">
        <dgm:presLayoutVars>
          <dgm:chMax val="0"/>
          <dgm:chPref val="0"/>
        </dgm:presLayoutVars>
      </dgm:prSet>
      <dgm:spPr/>
    </dgm:pt>
    <dgm:pt modelId="{A21AF99D-8B05-4966-A399-7CB54F8389A3}" type="pres">
      <dgm:prSet presAssocID="{33113D66-9082-44F0-BEA0-E7E59856B921}" presName="sibTrans" presStyleCnt="0"/>
      <dgm:spPr/>
    </dgm:pt>
    <dgm:pt modelId="{0E242E02-9457-4D55-A0E9-EAEE742CC9B0}" type="pres">
      <dgm:prSet presAssocID="{176782EC-A6D9-474C-B956-794A728C0A8A}" presName="compNode" presStyleCnt="0"/>
      <dgm:spPr/>
    </dgm:pt>
    <dgm:pt modelId="{4404B389-A882-4F7C-9276-8DEF1D06D18D}" type="pres">
      <dgm:prSet presAssocID="{176782EC-A6D9-474C-B956-794A728C0A8A}" presName="bgRect" presStyleLbl="bgShp" presStyleIdx="4" presStyleCnt="7"/>
      <dgm:spPr/>
    </dgm:pt>
    <dgm:pt modelId="{10CE461B-6933-41BF-AB77-FDA686A9A76F}" type="pres">
      <dgm:prSet presAssocID="{176782EC-A6D9-474C-B956-794A728C0A8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F0D96FDA-66BA-4268-909F-1871EFBCAFBE}" type="pres">
      <dgm:prSet presAssocID="{176782EC-A6D9-474C-B956-794A728C0A8A}" presName="spaceRect" presStyleCnt="0"/>
      <dgm:spPr/>
    </dgm:pt>
    <dgm:pt modelId="{A491D647-A940-476E-B3E2-058B68243639}" type="pres">
      <dgm:prSet presAssocID="{176782EC-A6D9-474C-B956-794A728C0A8A}" presName="parTx" presStyleLbl="revTx" presStyleIdx="4" presStyleCnt="7">
        <dgm:presLayoutVars>
          <dgm:chMax val="0"/>
          <dgm:chPref val="0"/>
        </dgm:presLayoutVars>
      </dgm:prSet>
      <dgm:spPr/>
    </dgm:pt>
    <dgm:pt modelId="{6C87D703-C803-4241-A27B-EA16CE56E097}" type="pres">
      <dgm:prSet presAssocID="{1EA0A3D0-9B9C-4181-A51C-E8FB349D6D81}" presName="sibTrans" presStyleCnt="0"/>
      <dgm:spPr/>
    </dgm:pt>
    <dgm:pt modelId="{D0E1D449-287C-4BB8-8A6C-A30BBA90271D}" type="pres">
      <dgm:prSet presAssocID="{102C53E2-2E33-4054-B643-E0BE896F2AD6}" presName="compNode" presStyleCnt="0"/>
      <dgm:spPr/>
    </dgm:pt>
    <dgm:pt modelId="{7BFAEBFC-70E3-467B-876C-E2DB7A11DA91}" type="pres">
      <dgm:prSet presAssocID="{102C53E2-2E33-4054-B643-E0BE896F2AD6}" presName="bgRect" presStyleLbl="bgShp" presStyleIdx="5" presStyleCnt="7"/>
      <dgm:spPr/>
    </dgm:pt>
    <dgm:pt modelId="{AA41BCAD-CD28-438E-A070-C92ACAB801CE}" type="pres">
      <dgm:prSet presAssocID="{102C53E2-2E33-4054-B643-E0BE896F2AD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61763AB-65E7-4FEC-A80B-E1379D06CB53}" type="pres">
      <dgm:prSet presAssocID="{102C53E2-2E33-4054-B643-E0BE896F2AD6}" presName="spaceRect" presStyleCnt="0"/>
      <dgm:spPr/>
    </dgm:pt>
    <dgm:pt modelId="{2C000CF7-FB7B-4C6C-B769-0A89F5E38380}" type="pres">
      <dgm:prSet presAssocID="{102C53E2-2E33-4054-B643-E0BE896F2AD6}" presName="parTx" presStyleLbl="revTx" presStyleIdx="5" presStyleCnt="7">
        <dgm:presLayoutVars>
          <dgm:chMax val="0"/>
          <dgm:chPref val="0"/>
        </dgm:presLayoutVars>
      </dgm:prSet>
      <dgm:spPr/>
    </dgm:pt>
    <dgm:pt modelId="{376BBD44-6452-46FE-A96A-768B89F38618}" type="pres">
      <dgm:prSet presAssocID="{60E4D745-3BE2-4924-AC48-1EE59C657340}" presName="sibTrans" presStyleCnt="0"/>
      <dgm:spPr/>
    </dgm:pt>
    <dgm:pt modelId="{E60DE7E7-9A90-4DAF-9AC9-3467635C7684}" type="pres">
      <dgm:prSet presAssocID="{A4F736B8-2934-43AF-97E5-66F1BB0E4F49}" presName="compNode" presStyleCnt="0"/>
      <dgm:spPr/>
    </dgm:pt>
    <dgm:pt modelId="{FC92DBA2-E6EC-4627-A81F-6A2A5D88C2C6}" type="pres">
      <dgm:prSet presAssocID="{A4F736B8-2934-43AF-97E5-66F1BB0E4F49}" presName="bgRect" presStyleLbl="bgShp" presStyleIdx="6" presStyleCnt="7"/>
      <dgm:spPr/>
    </dgm:pt>
    <dgm:pt modelId="{47AB1613-AEB6-44BE-ACE8-4D5A5EF3B32B}" type="pres">
      <dgm:prSet presAssocID="{A4F736B8-2934-43AF-97E5-66F1BB0E4F4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BF2F4A9-0887-41C7-9597-F69FF570DC11}" type="pres">
      <dgm:prSet presAssocID="{A4F736B8-2934-43AF-97E5-66F1BB0E4F49}" presName="spaceRect" presStyleCnt="0"/>
      <dgm:spPr/>
    </dgm:pt>
    <dgm:pt modelId="{619C2573-D7BE-44C9-9538-8097C52D3789}" type="pres">
      <dgm:prSet presAssocID="{A4F736B8-2934-43AF-97E5-66F1BB0E4F49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C020B0B-12AD-457A-89BA-E1A27DFB581B}" srcId="{6B8989C8-2A55-4DCF-9543-D615E63ABE7D}" destId="{366D2F9F-00C9-470B-AC07-575208691009}" srcOrd="0" destOrd="0" parTransId="{17EB502A-4EB0-4C9C-85CE-CBCC9E2E554E}" sibTransId="{58E41034-7367-42B3-BFE4-34F918A70CD0}"/>
    <dgm:cxn modelId="{82F2281B-F771-4E0F-BBE4-8CC19D9B56B5}" type="presOf" srcId="{6B8989C8-2A55-4DCF-9543-D615E63ABE7D}" destId="{F2EBF28D-7C3B-4383-B9BD-E286EE398674}" srcOrd="0" destOrd="0" presId="urn:microsoft.com/office/officeart/2018/2/layout/IconVerticalSolidList"/>
    <dgm:cxn modelId="{F1225537-01FC-4B3E-AC58-BE0113EBB1A7}" srcId="{6B8989C8-2A55-4DCF-9543-D615E63ABE7D}" destId="{7150A874-9A7E-45B7-9D51-03CCC81D7DD8}" srcOrd="1" destOrd="0" parTransId="{77254D49-07AC-46D3-9091-2E60163E1428}" sibTransId="{7D8FC4ED-7159-4D69-A332-D81ED2B213E5}"/>
    <dgm:cxn modelId="{6BF4E53D-A6C1-4365-B660-87EC67160702}" type="presOf" srcId="{A0A35AFD-BCE1-4FD3-BE5A-94ADAA8E09E2}" destId="{ECADC0F6-B85C-41E9-A058-BC55AF855020}" srcOrd="0" destOrd="0" presId="urn:microsoft.com/office/officeart/2018/2/layout/IconVerticalSolidList"/>
    <dgm:cxn modelId="{00DD3561-DF3E-4BA7-85C2-031B40A833D4}" srcId="{6B8989C8-2A55-4DCF-9543-D615E63ABE7D}" destId="{8DFB33DE-B018-467D-8E1E-F0C499B37AF0}" srcOrd="3" destOrd="0" parTransId="{A8655657-EE59-4449-8565-AD2F1D706ACD}" sibTransId="{33113D66-9082-44F0-BEA0-E7E59856B921}"/>
    <dgm:cxn modelId="{FEBE1548-147A-4F03-8F06-0E4696E6756B}" srcId="{6B8989C8-2A55-4DCF-9543-D615E63ABE7D}" destId="{176782EC-A6D9-474C-B956-794A728C0A8A}" srcOrd="4" destOrd="0" parTransId="{6910015C-95B9-4323-8BDA-42C1DFB62556}" sibTransId="{1EA0A3D0-9B9C-4181-A51C-E8FB349D6D81}"/>
    <dgm:cxn modelId="{E33DE173-8702-43BD-BC0A-E68BA5865789}" type="presOf" srcId="{7150A874-9A7E-45B7-9D51-03CCC81D7DD8}" destId="{9C62BE10-11F1-4D2B-8A1A-8341745C567A}" srcOrd="0" destOrd="0" presId="urn:microsoft.com/office/officeart/2018/2/layout/IconVerticalSolidList"/>
    <dgm:cxn modelId="{413E258D-2E79-4D7B-A064-7DB775BC1100}" type="presOf" srcId="{102C53E2-2E33-4054-B643-E0BE896F2AD6}" destId="{2C000CF7-FB7B-4C6C-B769-0A89F5E38380}" srcOrd="0" destOrd="0" presId="urn:microsoft.com/office/officeart/2018/2/layout/IconVerticalSolidList"/>
    <dgm:cxn modelId="{B17D529B-2A2F-44DD-9BFD-26445B273072}" srcId="{6B8989C8-2A55-4DCF-9543-D615E63ABE7D}" destId="{102C53E2-2E33-4054-B643-E0BE896F2AD6}" srcOrd="5" destOrd="0" parTransId="{6B655C9E-FD3F-4AD8-AD96-FE79CB48E01F}" sibTransId="{60E4D745-3BE2-4924-AC48-1EE59C657340}"/>
    <dgm:cxn modelId="{3C3A6DB0-6D8C-4347-A1E3-94C5DE7E9621}" type="presOf" srcId="{8DFB33DE-B018-467D-8E1E-F0C499B37AF0}" destId="{1AF60CAD-CE5D-4AAD-85E9-0237155E1735}" srcOrd="0" destOrd="0" presId="urn:microsoft.com/office/officeart/2018/2/layout/IconVerticalSolidList"/>
    <dgm:cxn modelId="{E6135ED9-9F00-4CE9-A0D7-26C1002516E7}" type="presOf" srcId="{A4F736B8-2934-43AF-97E5-66F1BB0E4F49}" destId="{619C2573-D7BE-44C9-9538-8097C52D3789}" srcOrd="0" destOrd="0" presId="urn:microsoft.com/office/officeart/2018/2/layout/IconVerticalSolidList"/>
    <dgm:cxn modelId="{98AEB3E3-4173-4DF4-AC88-B18959CE2B9B}" type="presOf" srcId="{176782EC-A6D9-474C-B956-794A728C0A8A}" destId="{A491D647-A940-476E-B3E2-058B68243639}" srcOrd="0" destOrd="0" presId="urn:microsoft.com/office/officeart/2018/2/layout/IconVerticalSolidList"/>
    <dgm:cxn modelId="{553E75F0-1097-4229-9629-E78F3BB86E63}" srcId="{6B8989C8-2A55-4DCF-9543-D615E63ABE7D}" destId="{A0A35AFD-BCE1-4FD3-BE5A-94ADAA8E09E2}" srcOrd="2" destOrd="0" parTransId="{40F639F3-4A98-4405-9BD6-71D5122BA1CA}" sibTransId="{15D3ADBF-2FA0-4AE8-9F16-F482C466DE56}"/>
    <dgm:cxn modelId="{A02CDFF1-A4E4-4761-878D-4774760CD653}" srcId="{6B8989C8-2A55-4DCF-9543-D615E63ABE7D}" destId="{A4F736B8-2934-43AF-97E5-66F1BB0E4F49}" srcOrd="6" destOrd="0" parTransId="{7712BAD0-2996-4C6D-9CEB-D3836B131D81}" sibTransId="{07F18F2F-2F55-46A5-AC68-147FDC05F001}"/>
    <dgm:cxn modelId="{AB3A55F2-BCA5-4254-905E-5F9EA202534B}" type="presOf" srcId="{366D2F9F-00C9-470B-AC07-575208691009}" destId="{575B0919-9E00-4882-8F74-2AAC9D582AB6}" srcOrd="0" destOrd="0" presId="urn:microsoft.com/office/officeart/2018/2/layout/IconVerticalSolidList"/>
    <dgm:cxn modelId="{C1E41DA3-510E-4462-A0A5-6C322570F81F}" type="presParOf" srcId="{F2EBF28D-7C3B-4383-B9BD-E286EE398674}" destId="{AB621380-1ED1-430D-B31A-614EC08262A3}" srcOrd="0" destOrd="0" presId="urn:microsoft.com/office/officeart/2018/2/layout/IconVerticalSolidList"/>
    <dgm:cxn modelId="{37F5AD7A-81F4-4654-B85F-4310C980E362}" type="presParOf" srcId="{AB621380-1ED1-430D-B31A-614EC08262A3}" destId="{92A8F8CC-3008-48A8-91D0-8F0BA2E6E89D}" srcOrd="0" destOrd="0" presId="urn:microsoft.com/office/officeart/2018/2/layout/IconVerticalSolidList"/>
    <dgm:cxn modelId="{9BA43F5F-4017-4710-9F67-F5CF7BDE6538}" type="presParOf" srcId="{AB621380-1ED1-430D-B31A-614EC08262A3}" destId="{FFF9FB72-6753-4A71-BFB5-D27C7E5FF0B2}" srcOrd="1" destOrd="0" presId="urn:microsoft.com/office/officeart/2018/2/layout/IconVerticalSolidList"/>
    <dgm:cxn modelId="{A04E0E62-D4B4-4B8D-A756-50DDF50D6A04}" type="presParOf" srcId="{AB621380-1ED1-430D-B31A-614EC08262A3}" destId="{C0053C6B-8CEB-4571-A484-80B97BE679CA}" srcOrd="2" destOrd="0" presId="urn:microsoft.com/office/officeart/2018/2/layout/IconVerticalSolidList"/>
    <dgm:cxn modelId="{EEA1BCDD-DEEF-4157-80D6-E65AE0534FA4}" type="presParOf" srcId="{AB621380-1ED1-430D-B31A-614EC08262A3}" destId="{575B0919-9E00-4882-8F74-2AAC9D582AB6}" srcOrd="3" destOrd="0" presId="urn:microsoft.com/office/officeart/2018/2/layout/IconVerticalSolidList"/>
    <dgm:cxn modelId="{8B247B34-181D-406D-B9D1-CF43DDB4F87E}" type="presParOf" srcId="{F2EBF28D-7C3B-4383-B9BD-E286EE398674}" destId="{B988ACE2-10F1-473B-B6C9-E1E253504266}" srcOrd="1" destOrd="0" presId="urn:microsoft.com/office/officeart/2018/2/layout/IconVerticalSolidList"/>
    <dgm:cxn modelId="{C42C494D-1685-4D86-93FC-62BEDBB1FD44}" type="presParOf" srcId="{F2EBF28D-7C3B-4383-B9BD-E286EE398674}" destId="{5902C74B-464A-4618-8647-251104A6B8AB}" srcOrd="2" destOrd="0" presId="urn:microsoft.com/office/officeart/2018/2/layout/IconVerticalSolidList"/>
    <dgm:cxn modelId="{2721A9E1-A252-4878-BC47-F3F289782F24}" type="presParOf" srcId="{5902C74B-464A-4618-8647-251104A6B8AB}" destId="{CBB68458-4C54-4EEF-8D24-B6548FD6E735}" srcOrd="0" destOrd="0" presId="urn:microsoft.com/office/officeart/2018/2/layout/IconVerticalSolidList"/>
    <dgm:cxn modelId="{23F733BF-1F27-4634-BF1D-230218467533}" type="presParOf" srcId="{5902C74B-464A-4618-8647-251104A6B8AB}" destId="{D3F168EE-7247-412E-B3FC-B79AFA7CCB00}" srcOrd="1" destOrd="0" presId="urn:microsoft.com/office/officeart/2018/2/layout/IconVerticalSolidList"/>
    <dgm:cxn modelId="{C112F746-C64B-4463-81C0-2CC5BA959295}" type="presParOf" srcId="{5902C74B-464A-4618-8647-251104A6B8AB}" destId="{1EC1558E-13C3-4453-9E4E-599366F6D20B}" srcOrd="2" destOrd="0" presId="urn:microsoft.com/office/officeart/2018/2/layout/IconVerticalSolidList"/>
    <dgm:cxn modelId="{1C9DF710-0CB1-4007-AB4B-7394B7D215CF}" type="presParOf" srcId="{5902C74B-464A-4618-8647-251104A6B8AB}" destId="{9C62BE10-11F1-4D2B-8A1A-8341745C567A}" srcOrd="3" destOrd="0" presId="urn:microsoft.com/office/officeart/2018/2/layout/IconVerticalSolidList"/>
    <dgm:cxn modelId="{1851EF99-2547-4021-9DAA-E42754AE2B3C}" type="presParOf" srcId="{F2EBF28D-7C3B-4383-B9BD-E286EE398674}" destId="{6528A78F-6608-4422-8DB4-144A7C29DC41}" srcOrd="3" destOrd="0" presId="urn:microsoft.com/office/officeart/2018/2/layout/IconVerticalSolidList"/>
    <dgm:cxn modelId="{813C5927-6D00-44DD-BAC2-C097EA49081B}" type="presParOf" srcId="{F2EBF28D-7C3B-4383-B9BD-E286EE398674}" destId="{3B05A142-976A-4ECC-9878-F790FD16B4F2}" srcOrd="4" destOrd="0" presId="urn:microsoft.com/office/officeart/2018/2/layout/IconVerticalSolidList"/>
    <dgm:cxn modelId="{9FE5BC3A-1694-45B6-B62A-5D6530635A45}" type="presParOf" srcId="{3B05A142-976A-4ECC-9878-F790FD16B4F2}" destId="{6AA7C5FA-F649-46F1-8620-8E28322B07C7}" srcOrd="0" destOrd="0" presId="urn:microsoft.com/office/officeart/2018/2/layout/IconVerticalSolidList"/>
    <dgm:cxn modelId="{090310BF-2693-4D23-8414-44252D07B653}" type="presParOf" srcId="{3B05A142-976A-4ECC-9878-F790FD16B4F2}" destId="{9A752F4D-E27F-42D7-8A28-685DDC97420E}" srcOrd="1" destOrd="0" presId="urn:microsoft.com/office/officeart/2018/2/layout/IconVerticalSolidList"/>
    <dgm:cxn modelId="{44417292-7065-4B58-B391-46ED16276243}" type="presParOf" srcId="{3B05A142-976A-4ECC-9878-F790FD16B4F2}" destId="{3046412D-85B5-4870-8090-F4DE1E66070D}" srcOrd="2" destOrd="0" presId="urn:microsoft.com/office/officeart/2018/2/layout/IconVerticalSolidList"/>
    <dgm:cxn modelId="{B5994A81-EFCF-4416-A28C-41D19FA0CCEC}" type="presParOf" srcId="{3B05A142-976A-4ECC-9878-F790FD16B4F2}" destId="{ECADC0F6-B85C-41E9-A058-BC55AF855020}" srcOrd="3" destOrd="0" presId="urn:microsoft.com/office/officeart/2018/2/layout/IconVerticalSolidList"/>
    <dgm:cxn modelId="{91B28791-82FA-4D3F-8579-19B06545BD3A}" type="presParOf" srcId="{F2EBF28D-7C3B-4383-B9BD-E286EE398674}" destId="{F1C06F36-C738-4F87-B639-CD932D3DFACF}" srcOrd="5" destOrd="0" presId="urn:microsoft.com/office/officeart/2018/2/layout/IconVerticalSolidList"/>
    <dgm:cxn modelId="{FD9D965E-4868-4478-835F-0E62E75A094E}" type="presParOf" srcId="{F2EBF28D-7C3B-4383-B9BD-E286EE398674}" destId="{3A41D599-860F-4616-B36C-6A876CB3680B}" srcOrd="6" destOrd="0" presId="urn:microsoft.com/office/officeart/2018/2/layout/IconVerticalSolidList"/>
    <dgm:cxn modelId="{0702DAE1-B778-4AB8-84B7-EFA7EC5331B9}" type="presParOf" srcId="{3A41D599-860F-4616-B36C-6A876CB3680B}" destId="{A7AB03ED-1157-4D90-A8E0-9920F0947CDD}" srcOrd="0" destOrd="0" presId="urn:microsoft.com/office/officeart/2018/2/layout/IconVerticalSolidList"/>
    <dgm:cxn modelId="{482678A4-7ACE-4842-B95F-10A5A3C94C86}" type="presParOf" srcId="{3A41D599-860F-4616-B36C-6A876CB3680B}" destId="{B9753D2E-F4C3-4990-AC48-DA6F6E3CE8CF}" srcOrd="1" destOrd="0" presId="urn:microsoft.com/office/officeart/2018/2/layout/IconVerticalSolidList"/>
    <dgm:cxn modelId="{0C1B060D-7BFB-4713-A0D4-2598E9B34A25}" type="presParOf" srcId="{3A41D599-860F-4616-B36C-6A876CB3680B}" destId="{5C662306-1BCB-4E69-A0B9-7FCC7408B133}" srcOrd="2" destOrd="0" presId="urn:microsoft.com/office/officeart/2018/2/layout/IconVerticalSolidList"/>
    <dgm:cxn modelId="{E30CEE47-3221-4988-8785-909FAC8AE60A}" type="presParOf" srcId="{3A41D599-860F-4616-B36C-6A876CB3680B}" destId="{1AF60CAD-CE5D-4AAD-85E9-0237155E1735}" srcOrd="3" destOrd="0" presId="urn:microsoft.com/office/officeart/2018/2/layout/IconVerticalSolidList"/>
    <dgm:cxn modelId="{A7552A85-7632-42AA-AD59-295618567794}" type="presParOf" srcId="{F2EBF28D-7C3B-4383-B9BD-E286EE398674}" destId="{A21AF99D-8B05-4966-A399-7CB54F8389A3}" srcOrd="7" destOrd="0" presId="urn:microsoft.com/office/officeart/2018/2/layout/IconVerticalSolidList"/>
    <dgm:cxn modelId="{9C0C4646-2087-49E3-B8FB-B1B7DCBFF491}" type="presParOf" srcId="{F2EBF28D-7C3B-4383-B9BD-E286EE398674}" destId="{0E242E02-9457-4D55-A0E9-EAEE742CC9B0}" srcOrd="8" destOrd="0" presId="urn:microsoft.com/office/officeart/2018/2/layout/IconVerticalSolidList"/>
    <dgm:cxn modelId="{0E33ABC8-6D3B-49FE-8EE4-64E617B15FA6}" type="presParOf" srcId="{0E242E02-9457-4D55-A0E9-EAEE742CC9B0}" destId="{4404B389-A882-4F7C-9276-8DEF1D06D18D}" srcOrd="0" destOrd="0" presId="urn:microsoft.com/office/officeart/2018/2/layout/IconVerticalSolidList"/>
    <dgm:cxn modelId="{56A1C6F0-73FA-4A8C-8A42-CCBE653D4052}" type="presParOf" srcId="{0E242E02-9457-4D55-A0E9-EAEE742CC9B0}" destId="{10CE461B-6933-41BF-AB77-FDA686A9A76F}" srcOrd="1" destOrd="0" presId="urn:microsoft.com/office/officeart/2018/2/layout/IconVerticalSolidList"/>
    <dgm:cxn modelId="{71994CAF-D7FD-47C4-B248-5E6DE976075B}" type="presParOf" srcId="{0E242E02-9457-4D55-A0E9-EAEE742CC9B0}" destId="{F0D96FDA-66BA-4268-909F-1871EFBCAFBE}" srcOrd="2" destOrd="0" presId="urn:microsoft.com/office/officeart/2018/2/layout/IconVerticalSolidList"/>
    <dgm:cxn modelId="{D913ABFC-B50A-4594-8ADB-ECA30A0D1770}" type="presParOf" srcId="{0E242E02-9457-4D55-A0E9-EAEE742CC9B0}" destId="{A491D647-A940-476E-B3E2-058B68243639}" srcOrd="3" destOrd="0" presId="urn:microsoft.com/office/officeart/2018/2/layout/IconVerticalSolidList"/>
    <dgm:cxn modelId="{BAEEFEC7-7A21-4D55-AAED-513ACE8058B5}" type="presParOf" srcId="{F2EBF28D-7C3B-4383-B9BD-E286EE398674}" destId="{6C87D703-C803-4241-A27B-EA16CE56E097}" srcOrd="9" destOrd="0" presId="urn:microsoft.com/office/officeart/2018/2/layout/IconVerticalSolidList"/>
    <dgm:cxn modelId="{030C9E1E-1251-4D86-A2AD-8B3D7D6AD693}" type="presParOf" srcId="{F2EBF28D-7C3B-4383-B9BD-E286EE398674}" destId="{D0E1D449-287C-4BB8-8A6C-A30BBA90271D}" srcOrd="10" destOrd="0" presId="urn:microsoft.com/office/officeart/2018/2/layout/IconVerticalSolidList"/>
    <dgm:cxn modelId="{130BEB67-EAD2-4727-873C-5AE7F1CABD6F}" type="presParOf" srcId="{D0E1D449-287C-4BB8-8A6C-A30BBA90271D}" destId="{7BFAEBFC-70E3-467B-876C-E2DB7A11DA91}" srcOrd="0" destOrd="0" presId="urn:microsoft.com/office/officeart/2018/2/layout/IconVerticalSolidList"/>
    <dgm:cxn modelId="{35034ECA-3630-4EED-AC61-1C41D0153DFC}" type="presParOf" srcId="{D0E1D449-287C-4BB8-8A6C-A30BBA90271D}" destId="{AA41BCAD-CD28-438E-A070-C92ACAB801CE}" srcOrd="1" destOrd="0" presId="urn:microsoft.com/office/officeart/2018/2/layout/IconVerticalSolidList"/>
    <dgm:cxn modelId="{B413A6D3-28A9-402B-902E-369709F64A97}" type="presParOf" srcId="{D0E1D449-287C-4BB8-8A6C-A30BBA90271D}" destId="{961763AB-65E7-4FEC-A80B-E1379D06CB53}" srcOrd="2" destOrd="0" presId="urn:microsoft.com/office/officeart/2018/2/layout/IconVerticalSolidList"/>
    <dgm:cxn modelId="{6C4C8E28-7A1E-4C05-899C-02F0CFEC663F}" type="presParOf" srcId="{D0E1D449-287C-4BB8-8A6C-A30BBA90271D}" destId="{2C000CF7-FB7B-4C6C-B769-0A89F5E38380}" srcOrd="3" destOrd="0" presId="urn:microsoft.com/office/officeart/2018/2/layout/IconVerticalSolidList"/>
    <dgm:cxn modelId="{4FB64DC6-86DD-4D91-8274-990EC8607389}" type="presParOf" srcId="{F2EBF28D-7C3B-4383-B9BD-E286EE398674}" destId="{376BBD44-6452-46FE-A96A-768B89F38618}" srcOrd="11" destOrd="0" presId="urn:microsoft.com/office/officeart/2018/2/layout/IconVerticalSolidList"/>
    <dgm:cxn modelId="{BCEC7F27-C8E6-496D-A877-2D9BF2ECC2C6}" type="presParOf" srcId="{F2EBF28D-7C3B-4383-B9BD-E286EE398674}" destId="{E60DE7E7-9A90-4DAF-9AC9-3467635C7684}" srcOrd="12" destOrd="0" presId="urn:microsoft.com/office/officeart/2018/2/layout/IconVerticalSolidList"/>
    <dgm:cxn modelId="{29377510-E863-47AC-862D-D430530C0457}" type="presParOf" srcId="{E60DE7E7-9A90-4DAF-9AC9-3467635C7684}" destId="{FC92DBA2-E6EC-4627-A81F-6A2A5D88C2C6}" srcOrd="0" destOrd="0" presId="urn:microsoft.com/office/officeart/2018/2/layout/IconVerticalSolidList"/>
    <dgm:cxn modelId="{E8F8D73D-AF6C-45D9-B9B3-5A4ADCE8B4F3}" type="presParOf" srcId="{E60DE7E7-9A90-4DAF-9AC9-3467635C7684}" destId="{47AB1613-AEB6-44BE-ACE8-4D5A5EF3B32B}" srcOrd="1" destOrd="0" presId="urn:microsoft.com/office/officeart/2018/2/layout/IconVerticalSolidList"/>
    <dgm:cxn modelId="{537B799C-B3BD-4B13-A760-32FF0DBF8AB7}" type="presParOf" srcId="{E60DE7E7-9A90-4DAF-9AC9-3467635C7684}" destId="{DBF2F4A9-0887-41C7-9597-F69FF570DC11}" srcOrd="2" destOrd="0" presId="urn:microsoft.com/office/officeart/2018/2/layout/IconVerticalSolidList"/>
    <dgm:cxn modelId="{0BC86526-5D65-41CE-8512-548FE526AD1E}" type="presParOf" srcId="{E60DE7E7-9A90-4DAF-9AC9-3467635C7684}" destId="{619C2573-D7BE-44C9-9538-8097C52D37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346F2C-9442-4BCA-8435-CDA927DD853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7A6A55-3D4B-4A8A-BC88-EBD9D67FC2F6}">
      <dgm:prSet/>
      <dgm:spPr/>
      <dgm:t>
        <a:bodyPr/>
        <a:lstStyle/>
        <a:p>
          <a:r>
            <a:rPr lang="en-GB"/>
            <a:t>GDPR places restrictions on the acquisition of data for the purpose of personalisation (Cavusgil et al., 2020).</a:t>
          </a:r>
          <a:endParaRPr lang="en-US"/>
        </a:p>
      </dgm:t>
    </dgm:pt>
    <dgm:pt modelId="{1ECB22FE-5B40-48AF-8C26-F1046A5E5B27}" type="parTrans" cxnId="{F325E1C2-25F1-4766-BDEC-4AD69B07A292}">
      <dgm:prSet/>
      <dgm:spPr/>
      <dgm:t>
        <a:bodyPr/>
        <a:lstStyle/>
        <a:p>
          <a:endParaRPr lang="en-US"/>
        </a:p>
      </dgm:t>
    </dgm:pt>
    <dgm:pt modelId="{0BB2C9AC-2CCE-425C-8498-5E4FEE2A1898}" type="sibTrans" cxnId="{F325E1C2-25F1-4766-BDEC-4AD69B07A292}">
      <dgm:prSet/>
      <dgm:spPr/>
      <dgm:t>
        <a:bodyPr/>
        <a:lstStyle/>
        <a:p>
          <a:endParaRPr lang="en-US"/>
        </a:p>
      </dgm:t>
    </dgm:pt>
    <dgm:pt modelId="{B5D5C4F6-AB9E-4F2A-8579-41177C7D2002}">
      <dgm:prSet/>
      <dgm:spPr/>
      <dgm:t>
        <a:bodyPr/>
        <a:lstStyle/>
        <a:p>
          <a:r>
            <a:rPr lang="en-GB"/>
            <a:t>Price sensitivity has increased as a result of post-pandemic inflation affecting the economy. According to Statista (2023), Marriott responded by introducing flexible booking options and expanding its mid-tier products.</a:t>
          </a:r>
          <a:endParaRPr lang="en-US"/>
        </a:p>
      </dgm:t>
    </dgm:pt>
    <dgm:pt modelId="{C578C3F6-B3E5-4CB7-8CCF-F4E94DF08320}" type="parTrans" cxnId="{F03975A7-4904-47B2-872A-6696340E7775}">
      <dgm:prSet/>
      <dgm:spPr/>
      <dgm:t>
        <a:bodyPr/>
        <a:lstStyle/>
        <a:p>
          <a:endParaRPr lang="en-US"/>
        </a:p>
      </dgm:t>
    </dgm:pt>
    <dgm:pt modelId="{82DF95CC-592A-4C21-AE8A-79C990A3E192}" type="sibTrans" cxnId="{F03975A7-4904-47B2-872A-6696340E7775}">
      <dgm:prSet/>
      <dgm:spPr/>
      <dgm:t>
        <a:bodyPr/>
        <a:lstStyle/>
        <a:p>
          <a:endParaRPr lang="en-US"/>
        </a:p>
      </dgm:t>
    </dgm:pt>
    <dgm:pt modelId="{B4139DDA-ABD4-C04C-8995-6C5B86A97034}" type="pres">
      <dgm:prSet presAssocID="{FE346F2C-9442-4BCA-8435-CDA927DD85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5BD1B9-6978-C64C-864D-45E7137283E9}" type="pres">
      <dgm:prSet presAssocID="{E37A6A55-3D4B-4A8A-BC88-EBD9D67FC2F6}" presName="hierRoot1" presStyleCnt="0"/>
      <dgm:spPr/>
    </dgm:pt>
    <dgm:pt modelId="{02E1B3AB-BF24-1842-ACEE-81E48570A36D}" type="pres">
      <dgm:prSet presAssocID="{E37A6A55-3D4B-4A8A-BC88-EBD9D67FC2F6}" presName="composite" presStyleCnt="0"/>
      <dgm:spPr/>
    </dgm:pt>
    <dgm:pt modelId="{36946C67-B05F-8045-BB26-46D520A31D95}" type="pres">
      <dgm:prSet presAssocID="{E37A6A55-3D4B-4A8A-BC88-EBD9D67FC2F6}" presName="background" presStyleLbl="node0" presStyleIdx="0" presStyleCnt="2"/>
      <dgm:spPr/>
    </dgm:pt>
    <dgm:pt modelId="{56CB0B83-ECD0-D740-9A18-85AFB2DE0A73}" type="pres">
      <dgm:prSet presAssocID="{E37A6A55-3D4B-4A8A-BC88-EBD9D67FC2F6}" presName="text" presStyleLbl="fgAcc0" presStyleIdx="0" presStyleCnt="2">
        <dgm:presLayoutVars>
          <dgm:chPref val="3"/>
        </dgm:presLayoutVars>
      </dgm:prSet>
      <dgm:spPr/>
    </dgm:pt>
    <dgm:pt modelId="{D0F588CB-5F4F-774C-9190-B37FA8441BEF}" type="pres">
      <dgm:prSet presAssocID="{E37A6A55-3D4B-4A8A-BC88-EBD9D67FC2F6}" presName="hierChild2" presStyleCnt="0"/>
      <dgm:spPr/>
    </dgm:pt>
    <dgm:pt modelId="{FA8860B8-EE28-8943-95C6-7C99B600BE3E}" type="pres">
      <dgm:prSet presAssocID="{B5D5C4F6-AB9E-4F2A-8579-41177C7D2002}" presName="hierRoot1" presStyleCnt="0"/>
      <dgm:spPr/>
    </dgm:pt>
    <dgm:pt modelId="{12AF9636-7900-E64F-A158-D273149AA807}" type="pres">
      <dgm:prSet presAssocID="{B5D5C4F6-AB9E-4F2A-8579-41177C7D2002}" presName="composite" presStyleCnt="0"/>
      <dgm:spPr/>
    </dgm:pt>
    <dgm:pt modelId="{D3C3B420-59C1-D64B-BD99-849D886EE296}" type="pres">
      <dgm:prSet presAssocID="{B5D5C4F6-AB9E-4F2A-8579-41177C7D2002}" presName="background" presStyleLbl="node0" presStyleIdx="1" presStyleCnt="2"/>
      <dgm:spPr/>
    </dgm:pt>
    <dgm:pt modelId="{BF8FA203-64AC-EA47-A015-DE64D00D5050}" type="pres">
      <dgm:prSet presAssocID="{B5D5C4F6-AB9E-4F2A-8579-41177C7D2002}" presName="text" presStyleLbl="fgAcc0" presStyleIdx="1" presStyleCnt="2">
        <dgm:presLayoutVars>
          <dgm:chPref val="3"/>
        </dgm:presLayoutVars>
      </dgm:prSet>
      <dgm:spPr/>
    </dgm:pt>
    <dgm:pt modelId="{9065B8E4-41D3-A147-87BB-CFE78F112383}" type="pres">
      <dgm:prSet presAssocID="{B5D5C4F6-AB9E-4F2A-8579-41177C7D2002}" presName="hierChild2" presStyleCnt="0"/>
      <dgm:spPr/>
    </dgm:pt>
  </dgm:ptLst>
  <dgm:cxnLst>
    <dgm:cxn modelId="{1E20753D-0225-E841-908D-AD27856CBA31}" type="presOf" srcId="{B5D5C4F6-AB9E-4F2A-8579-41177C7D2002}" destId="{BF8FA203-64AC-EA47-A015-DE64D00D5050}" srcOrd="0" destOrd="0" presId="urn:microsoft.com/office/officeart/2005/8/layout/hierarchy1"/>
    <dgm:cxn modelId="{BA2DD786-6952-9B40-9727-F801602CA1A5}" type="presOf" srcId="{E37A6A55-3D4B-4A8A-BC88-EBD9D67FC2F6}" destId="{56CB0B83-ECD0-D740-9A18-85AFB2DE0A73}" srcOrd="0" destOrd="0" presId="urn:microsoft.com/office/officeart/2005/8/layout/hierarchy1"/>
    <dgm:cxn modelId="{F03975A7-4904-47B2-872A-6696340E7775}" srcId="{FE346F2C-9442-4BCA-8435-CDA927DD8534}" destId="{B5D5C4F6-AB9E-4F2A-8579-41177C7D2002}" srcOrd="1" destOrd="0" parTransId="{C578C3F6-B3E5-4CB7-8CCF-F4E94DF08320}" sibTransId="{82DF95CC-592A-4C21-AE8A-79C990A3E192}"/>
    <dgm:cxn modelId="{F325E1C2-25F1-4766-BDEC-4AD69B07A292}" srcId="{FE346F2C-9442-4BCA-8435-CDA927DD8534}" destId="{E37A6A55-3D4B-4A8A-BC88-EBD9D67FC2F6}" srcOrd="0" destOrd="0" parTransId="{1ECB22FE-5B40-48AF-8C26-F1046A5E5B27}" sibTransId="{0BB2C9AC-2CCE-425C-8498-5E4FEE2A1898}"/>
    <dgm:cxn modelId="{077820F3-11E9-4C49-A90F-35769EC32227}" type="presOf" srcId="{FE346F2C-9442-4BCA-8435-CDA927DD8534}" destId="{B4139DDA-ABD4-C04C-8995-6C5B86A97034}" srcOrd="0" destOrd="0" presId="urn:microsoft.com/office/officeart/2005/8/layout/hierarchy1"/>
    <dgm:cxn modelId="{6811D718-6989-EA4A-B8F4-81F49CFDEFFB}" type="presParOf" srcId="{B4139DDA-ABD4-C04C-8995-6C5B86A97034}" destId="{DD5BD1B9-6978-C64C-864D-45E7137283E9}" srcOrd="0" destOrd="0" presId="urn:microsoft.com/office/officeart/2005/8/layout/hierarchy1"/>
    <dgm:cxn modelId="{C58C6C6B-F879-CE4F-AC19-B02C2B669A7D}" type="presParOf" srcId="{DD5BD1B9-6978-C64C-864D-45E7137283E9}" destId="{02E1B3AB-BF24-1842-ACEE-81E48570A36D}" srcOrd="0" destOrd="0" presId="urn:microsoft.com/office/officeart/2005/8/layout/hierarchy1"/>
    <dgm:cxn modelId="{774FFB9D-35EA-3343-86DF-763E1551D397}" type="presParOf" srcId="{02E1B3AB-BF24-1842-ACEE-81E48570A36D}" destId="{36946C67-B05F-8045-BB26-46D520A31D95}" srcOrd="0" destOrd="0" presId="urn:microsoft.com/office/officeart/2005/8/layout/hierarchy1"/>
    <dgm:cxn modelId="{2E1E00B3-1A2F-204B-BB70-16603A13422F}" type="presParOf" srcId="{02E1B3AB-BF24-1842-ACEE-81E48570A36D}" destId="{56CB0B83-ECD0-D740-9A18-85AFB2DE0A73}" srcOrd="1" destOrd="0" presId="urn:microsoft.com/office/officeart/2005/8/layout/hierarchy1"/>
    <dgm:cxn modelId="{177096DA-C467-2445-A80C-4BE7A712AC04}" type="presParOf" srcId="{DD5BD1B9-6978-C64C-864D-45E7137283E9}" destId="{D0F588CB-5F4F-774C-9190-B37FA8441BEF}" srcOrd="1" destOrd="0" presId="urn:microsoft.com/office/officeart/2005/8/layout/hierarchy1"/>
    <dgm:cxn modelId="{EE2FBF1E-F4DB-8B4F-AA6D-5EFB17E80CEE}" type="presParOf" srcId="{B4139DDA-ABD4-C04C-8995-6C5B86A97034}" destId="{FA8860B8-EE28-8943-95C6-7C99B600BE3E}" srcOrd="1" destOrd="0" presId="urn:microsoft.com/office/officeart/2005/8/layout/hierarchy1"/>
    <dgm:cxn modelId="{C4C578BF-2CDC-7748-98B1-0A5F8E53CADB}" type="presParOf" srcId="{FA8860B8-EE28-8943-95C6-7C99B600BE3E}" destId="{12AF9636-7900-E64F-A158-D273149AA807}" srcOrd="0" destOrd="0" presId="urn:microsoft.com/office/officeart/2005/8/layout/hierarchy1"/>
    <dgm:cxn modelId="{7B633A03-8A55-0B40-87AA-ADBAA1371F62}" type="presParOf" srcId="{12AF9636-7900-E64F-A158-D273149AA807}" destId="{D3C3B420-59C1-D64B-BD99-849D886EE296}" srcOrd="0" destOrd="0" presId="urn:microsoft.com/office/officeart/2005/8/layout/hierarchy1"/>
    <dgm:cxn modelId="{F6DCA0C5-B31D-5448-96D1-141012370068}" type="presParOf" srcId="{12AF9636-7900-E64F-A158-D273149AA807}" destId="{BF8FA203-64AC-EA47-A015-DE64D00D5050}" srcOrd="1" destOrd="0" presId="urn:microsoft.com/office/officeart/2005/8/layout/hierarchy1"/>
    <dgm:cxn modelId="{2145457E-C82F-4B41-BEEC-02E797051276}" type="presParOf" srcId="{FA8860B8-EE28-8943-95C6-7C99B600BE3E}" destId="{9065B8E4-41D3-A147-87BB-CFE78F1123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89B0BF-4FE6-4EAE-BF0F-0639516E6B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B75FA4A-54E9-47FA-9879-78CB0B8C35FD}">
      <dgm:prSet/>
      <dgm:spPr/>
      <dgm:t>
        <a:bodyPr/>
        <a:lstStyle/>
        <a:p>
          <a:r>
            <a:rPr lang="en-GB"/>
            <a:t>To summarise, the customer experience is an essential distinction for brands who are in the hospitality industry.</a:t>
          </a:r>
          <a:endParaRPr lang="en-US" dirty="0"/>
        </a:p>
      </dgm:t>
    </dgm:pt>
    <dgm:pt modelId="{078994CB-1E2A-4D43-AB30-EA94609CF60E}" type="parTrans" cxnId="{EEF3A611-4A98-4672-99DE-8806A26BE6E6}">
      <dgm:prSet/>
      <dgm:spPr/>
      <dgm:t>
        <a:bodyPr/>
        <a:lstStyle/>
        <a:p>
          <a:endParaRPr lang="en-US"/>
        </a:p>
      </dgm:t>
    </dgm:pt>
    <dgm:pt modelId="{CC579D5F-D023-48AF-961D-5D80698C8281}" type="sibTrans" cxnId="{EEF3A611-4A98-4672-99DE-8806A26BE6E6}">
      <dgm:prSet/>
      <dgm:spPr/>
      <dgm:t>
        <a:bodyPr/>
        <a:lstStyle/>
        <a:p>
          <a:endParaRPr lang="en-US"/>
        </a:p>
      </dgm:t>
    </dgm:pt>
    <dgm:pt modelId="{EFA92E81-04B7-47F1-967E-EDAE055C0267}">
      <dgm:prSet/>
      <dgm:spPr/>
      <dgm:t>
        <a:bodyPr/>
        <a:lstStyle/>
        <a:p>
          <a:r>
            <a:rPr lang="en-GB"/>
            <a:t>Marriott displays a strong compatibility with the SERVQUAL model by providing services that are characterised by reliability, empathy, and customisation.</a:t>
          </a:r>
          <a:endParaRPr lang="en-US"/>
        </a:p>
      </dgm:t>
    </dgm:pt>
    <dgm:pt modelId="{02AEFE10-6B07-4B4D-A97C-900EB91A88A9}" type="parTrans" cxnId="{A58C204E-6E51-45F6-9271-4FEA28750730}">
      <dgm:prSet/>
      <dgm:spPr/>
      <dgm:t>
        <a:bodyPr/>
        <a:lstStyle/>
        <a:p>
          <a:endParaRPr lang="en-US"/>
        </a:p>
      </dgm:t>
    </dgm:pt>
    <dgm:pt modelId="{3748C9CE-6C8F-416F-93C3-6FE3BA063E91}" type="sibTrans" cxnId="{A58C204E-6E51-45F6-9271-4FEA28750730}">
      <dgm:prSet/>
      <dgm:spPr/>
      <dgm:t>
        <a:bodyPr/>
        <a:lstStyle/>
        <a:p>
          <a:endParaRPr lang="en-US"/>
        </a:p>
      </dgm:t>
    </dgm:pt>
    <dgm:pt modelId="{F6D0C990-0555-45D8-BD09-8C5FB734144D}">
      <dgm:prSet/>
      <dgm:spPr/>
      <dgm:t>
        <a:bodyPr/>
        <a:lstStyle/>
        <a:p>
          <a:r>
            <a:rPr lang="en-GB"/>
            <a:t>On the other hand, there are still obstacles to overcome in order to achieve consistency across all of the properties and to completely incorporate technology and sustainability into the guest experience.</a:t>
          </a:r>
          <a:endParaRPr lang="en-US"/>
        </a:p>
      </dgm:t>
    </dgm:pt>
    <dgm:pt modelId="{E495917D-953B-4ABA-A123-CDFC044987F7}" type="parTrans" cxnId="{852B9E66-B59F-43B7-A499-D8E7B7AD1AF8}">
      <dgm:prSet/>
      <dgm:spPr/>
      <dgm:t>
        <a:bodyPr/>
        <a:lstStyle/>
        <a:p>
          <a:endParaRPr lang="en-US"/>
        </a:p>
      </dgm:t>
    </dgm:pt>
    <dgm:pt modelId="{F53B900A-027E-45BB-9E4E-462DE7C16254}" type="sibTrans" cxnId="{852B9E66-B59F-43B7-A499-D8E7B7AD1AF8}">
      <dgm:prSet/>
      <dgm:spPr/>
      <dgm:t>
        <a:bodyPr/>
        <a:lstStyle/>
        <a:p>
          <a:endParaRPr lang="en-US"/>
        </a:p>
      </dgm:t>
    </dgm:pt>
    <dgm:pt modelId="{CA44D4B7-A188-4A7E-97F9-E84F9F338A80}" type="pres">
      <dgm:prSet presAssocID="{2989B0BF-4FE6-4EAE-BF0F-0639516E6BD5}" presName="root" presStyleCnt="0">
        <dgm:presLayoutVars>
          <dgm:dir/>
          <dgm:resizeHandles val="exact"/>
        </dgm:presLayoutVars>
      </dgm:prSet>
      <dgm:spPr/>
    </dgm:pt>
    <dgm:pt modelId="{D7EEE9ED-D841-4821-85D0-D5ECC81B6B23}" type="pres">
      <dgm:prSet presAssocID="{5B75FA4A-54E9-47FA-9879-78CB0B8C35FD}" presName="compNode" presStyleCnt="0"/>
      <dgm:spPr/>
    </dgm:pt>
    <dgm:pt modelId="{45BD5436-482A-4E45-ADBE-542EA0F85C60}" type="pres">
      <dgm:prSet presAssocID="{5B75FA4A-54E9-47FA-9879-78CB0B8C35FD}" presName="bgRect" presStyleLbl="bgShp" presStyleIdx="0" presStyleCnt="3" custLinFactY="-43" custLinFactNeighborX="-5704" custLinFactNeighborY="-100000"/>
      <dgm:spPr/>
    </dgm:pt>
    <dgm:pt modelId="{A2B2162C-856D-46A1-B39E-CB3C97703B7E}" type="pres">
      <dgm:prSet presAssocID="{5B75FA4A-54E9-47FA-9879-78CB0B8C35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C071836-D6F6-4532-9FA0-6288442A2801}" type="pres">
      <dgm:prSet presAssocID="{5B75FA4A-54E9-47FA-9879-78CB0B8C35FD}" presName="spaceRect" presStyleCnt="0"/>
      <dgm:spPr/>
    </dgm:pt>
    <dgm:pt modelId="{0E6DBEE8-0634-49FF-B9E7-58AF0FB2431E}" type="pres">
      <dgm:prSet presAssocID="{5B75FA4A-54E9-47FA-9879-78CB0B8C35FD}" presName="parTx" presStyleLbl="revTx" presStyleIdx="0" presStyleCnt="3">
        <dgm:presLayoutVars>
          <dgm:chMax val="0"/>
          <dgm:chPref val="0"/>
        </dgm:presLayoutVars>
      </dgm:prSet>
      <dgm:spPr/>
    </dgm:pt>
    <dgm:pt modelId="{4E7083AF-BEA7-4F81-B761-841153E5895D}" type="pres">
      <dgm:prSet presAssocID="{CC579D5F-D023-48AF-961D-5D80698C8281}" presName="sibTrans" presStyleCnt="0"/>
      <dgm:spPr/>
    </dgm:pt>
    <dgm:pt modelId="{B96488FF-DCF4-4F10-9203-6D444CE0456B}" type="pres">
      <dgm:prSet presAssocID="{EFA92E81-04B7-47F1-967E-EDAE055C0267}" presName="compNode" presStyleCnt="0"/>
      <dgm:spPr/>
    </dgm:pt>
    <dgm:pt modelId="{26ED0796-5F4E-42AE-8535-6E515CD037F0}" type="pres">
      <dgm:prSet presAssocID="{EFA92E81-04B7-47F1-967E-EDAE055C0267}" presName="bgRect" presStyleLbl="bgShp" presStyleIdx="1" presStyleCnt="3"/>
      <dgm:spPr/>
    </dgm:pt>
    <dgm:pt modelId="{63A207DB-98CB-43F3-9482-33E273ACE10D}" type="pres">
      <dgm:prSet presAssocID="{EFA92E81-04B7-47F1-967E-EDAE055C02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54AFE659-416F-4FF5-995F-78D1C3666F17}" type="pres">
      <dgm:prSet presAssocID="{EFA92E81-04B7-47F1-967E-EDAE055C0267}" presName="spaceRect" presStyleCnt="0"/>
      <dgm:spPr/>
    </dgm:pt>
    <dgm:pt modelId="{FDA1BE8E-311F-4AC1-997A-9FA337724E95}" type="pres">
      <dgm:prSet presAssocID="{EFA92E81-04B7-47F1-967E-EDAE055C0267}" presName="parTx" presStyleLbl="revTx" presStyleIdx="1" presStyleCnt="3">
        <dgm:presLayoutVars>
          <dgm:chMax val="0"/>
          <dgm:chPref val="0"/>
        </dgm:presLayoutVars>
      </dgm:prSet>
      <dgm:spPr/>
    </dgm:pt>
    <dgm:pt modelId="{DC928067-7004-4388-AF16-04A848538C2C}" type="pres">
      <dgm:prSet presAssocID="{3748C9CE-6C8F-416F-93C3-6FE3BA063E91}" presName="sibTrans" presStyleCnt="0"/>
      <dgm:spPr/>
    </dgm:pt>
    <dgm:pt modelId="{DDEB5196-6297-4E80-9413-4B4718B11A18}" type="pres">
      <dgm:prSet presAssocID="{F6D0C990-0555-45D8-BD09-8C5FB734144D}" presName="compNode" presStyleCnt="0"/>
      <dgm:spPr/>
    </dgm:pt>
    <dgm:pt modelId="{99B5D009-F745-49F7-8044-A3497416ED1D}" type="pres">
      <dgm:prSet presAssocID="{F6D0C990-0555-45D8-BD09-8C5FB734144D}" presName="bgRect" presStyleLbl="bgShp" presStyleIdx="2" presStyleCnt="3"/>
      <dgm:spPr/>
    </dgm:pt>
    <dgm:pt modelId="{66FAC609-B7B7-454B-BDB4-423A7D68F05B}" type="pres">
      <dgm:prSet presAssocID="{F6D0C990-0555-45D8-BD09-8C5FB73414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642F50B-1B46-4182-AF8A-09482D6D1C2F}" type="pres">
      <dgm:prSet presAssocID="{F6D0C990-0555-45D8-BD09-8C5FB734144D}" presName="spaceRect" presStyleCnt="0"/>
      <dgm:spPr/>
    </dgm:pt>
    <dgm:pt modelId="{9C4CB54C-D1C2-4DD0-9D51-01869F071EF5}" type="pres">
      <dgm:prSet presAssocID="{F6D0C990-0555-45D8-BD09-8C5FB734144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EF3A611-4A98-4672-99DE-8806A26BE6E6}" srcId="{2989B0BF-4FE6-4EAE-BF0F-0639516E6BD5}" destId="{5B75FA4A-54E9-47FA-9879-78CB0B8C35FD}" srcOrd="0" destOrd="0" parTransId="{078994CB-1E2A-4D43-AB30-EA94609CF60E}" sibTransId="{CC579D5F-D023-48AF-961D-5D80698C8281}"/>
    <dgm:cxn modelId="{7516D12D-4AFE-47BD-9B5C-47B054606A3A}" type="presOf" srcId="{F6D0C990-0555-45D8-BD09-8C5FB734144D}" destId="{9C4CB54C-D1C2-4DD0-9D51-01869F071EF5}" srcOrd="0" destOrd="0" presId="urn:microsoft.com/office/officeart/2018/2/layout/IconVerticalSolidList"/>
    <dgm:cxn modelId="{BBD5D944-FF75-4E92-8631-A18ADDBDA14C}" type="presOf" srcId="{2989B0BF-4FE6-4EAE-BF0F-0639516E6BD5}" destId="{CA44D4B7-A188-4A7E-97F9-E84F9F338A80}" srcOrd="0" destOrd="0" presId="urn:microsoft.com/office/officeart/2018/2/layout/IconVerticalSolidList"/>
    <dgm:cxn modelId="{852B9E66-B59F-43B7-A499-D8E7B7AD1AF8}" srcId="{2989B0BF-4FE6-4EAE-BF0F-0639516E6BD5}" destId="{F6D0C990-0555-45D8-BD09-8C5FB734144D}" srcOrd="2" destOrd="0" parTransId="{E495917D-953B-4ABA-A123-CDFC044987F7}" sibTransId="{F53B900A-027E-45BB-9E4E-462DE7C16254}"/>
    <dgm:cxn modelId="{A58C204E-6E51-45F6-9271-4FEA28750730}" srcId="{2989B0BF-4FE6-4EAE-BF0F-0639516E6BD5}" destId="{EFA92E81-04B7-47F1-967E-EDAE055C0267}" srcOrd="1" destOrd="0" parTransId="{02AEFE10-6B07-4B4D-A97C-900EB91A88A9}" sibTransId="{3748C9CE-6C8F-416F-93C3-6FE3BA063E91}"/>
    <dgm:cxn modelId="{9BD57B51-6012-44D1-A47F-60C04FEA0C73}" type="presOf" srcId="{5B75FA4A-54E9-47FA-9879-78CB0B8C35FD}" destId="{0E6DBEE8-0634-49FF-B9E7-58AF0FB2431E}" srcOrd="0" destOrd="0" presId="urn:microsoft.com/office/officeart/2018/2/layout/IconVerticalSolidList"/>
    <dgm:cxn modelId="{C3E3A8FE-D8B6-46AC-B2FC-2C302C506F96}" type="presOf" srcId="{EFA92E81-04B7-47F1-967E-EDAE055C0267}" destId="{FDA1BE8E-311F-4AC1-997A-9FA337724E95}" srcOrd="0" destOrd="0" presId="urn:microsoft.com/office/officeart/2018/2/layout/IconVerticalSolidList"/>
    <dgm:cxn modelId="{97FAAD2B-4D29-44FA-ABAB-BA086EA1062D}" type="presParOf" srcId="{CA44D4B7-A188-4A7E-97F9-E84F9F338A80}" destId="{D7EEE9ED-D841-4821-85D0-D5ECC81B6B23}" srcOrd="0" destOrd="0" presId="urn:microsoft.com/office/officeart/2018/2/layout/IconVerticalSolidList"/>
    <dgm:cxn modelId="{4E556292-6BBE-4136-9461-8250B3B22075}" type="presParOf" srcId="{D7EEE9ED-D841-4821-85D0-D5ECC81B6B23}" destId="{45BD5436-482A-4E45-ADBE-542EA0F85C60}" srcOrd="0" destOrd="0" presId="urn:microsoft.com/office/officeart/2018/2/layout/IconVerticalSolidList"/>
    <dgm:cxn modelId="{D1471372-81BA-4F0B-95B6-92B7E63034C3}" type="presParOf" srcId="{D7EEE9ED-D841-4821-85D0-D5ECC81B6B23}" destId="{A2B2162C-856D-46A1-B39E-CB3C97703B7E}" srcOrd="1" destOrd="0" presId="urn:microsoft.com/office/officeart/2018/2/layout/IconVerticalSolidList"/>
    <dgm:cxn modelId="{079D2549-68EB-45A6-861D-0004F7010CC9}" type="presParOf" srcId="{D7EEE9ED-D841-4821-85D0-D5ECC81B6B23}" destId="{7C071836-D6F6-4532-9FA0-6288442A2801}" srcOrd="2" destOrd="0" presId="urn:microsoft.com/office/officeart/2018/2/layout/IconVerticalSolidList"/>
    <dgm:cxn modelId="{44FEA9AA-5855-436E-9AAF-A2AE43CD2967}" type="presParOf" srcId="{D7EEE9ED-D841-4821-85D0-D5ECC81B6B23}" destId="{0E6DBEE8-0634-49FF-B9E7-58AF0FB2431E}" srcOrd="3" destOrd="0" presId="urn:microsoft.com/office/officeart/2018/2/layout/IconVerticalSolidList"/>
    <dgm:cxn modelId="{F5F0D692-A149-41F7-8784-10660D07CDAA}" type="presParOf" srcId="{CA44D4B7-A188-4A7E-97F9-E84F9F338A80}" destId="{4E7083AF-BEA7-4F81-B761-841153E5895D}" srcOrd="1" destOrd="0" presId="urn:microsoft.com/office/officeart/2018/2/layout/IconVerticalSolidList"/>
    <dgm:cxn modelId="{91EF2A70-C260-4B1C-9F98-8D60FA17DD58}" type="presParOf" srcId="{CA44D4B7-A188-4A7E-97F9-E84F9F338A80}" destId="{B96488FF-DCF4-4F10-9203-6D444CE0456B}" srcOrd="2" destOrd="0" presId="urn:microsoft.com/office/officeart/2018/2/layout/IconVerticalSolidList"/>
    <dgm:cxn modelId="{661A6E4B-49B5-4B6D-95F9-18CBA66E07EB}" type="presParOf" srcId="{B96488FF-DCF4-4F10-9203-6D444CE0456B}" destId="{26ED0796-5F4E-42AE-8535-6E515CD037F0}" srcOrd="0" destOrd="0" presId="urn:microsoft.com/office/officeart/2018/2/layout/IconVerticalSolidList"/>
    <dgm:cxn modelId="{C70FB2E5-71B4-4AB5-BF18-0C22DDF86BCA}" type="presParOf" srcId="{B96488FF-DCF4-4F10-9203-6D444CE0456B}" destId="{63A207DB-98CB-43F3-9482-33E273ACE10D}" srcOrd="1" destOrd="0" presId="urn:microsoft.com/office/officeart/2018/2/layout/IconVerticalSolidList"/>
    <dgm:cxn modelId="{2F3B2F1A-4619-4D4E-84CE-C662C6BC6D57}" type="presParOf" srcId="{B96488FF-DCF4-4F10-9203-6D444CE0456B}" destId="{54AFE659-416F-4FF5-995F-78D1C3666F17}" srcOrd="2" destOrd="0" presId="urn:microsoft.com/office/officeart/2018/2/layout/IconVerticalSolidList"/>
    <dgm:cxn modelId="{BA4B30F1-B618-48AA-B37A-2B29165F99E4}" type="presParOf" srcId="{B96488FF-DCF4-4F10-9203-6D444CE0456B}" destId="{FDA1BE8E-311F-4AC1-997A-9FA337724E95}" srcOrd="3" destOrd="0" presId="urn:microsoft.com/office/officeart/2018/2/layout/IconVerticalSolidList"/>
    <dgm:cxn modelId="{259B8491-1D0E-4427-8924-01A4BB357909}" type="presParOf" srcId="{CA44D4B7-A188-4A7E-97F9-E84F9F338A80}" destId="{DC928067-7004-4388-AF16-04A848538C2C}" srcOrd="3" destOrd="0" presId="urn:microsoft.com/office/officeart/2018/2/layout/IconVerticalSolidList"/>
    <dgm:cxn modelId="{0F545D8F-1710-44C5-B963-29102B82D440}" type="presParOf" srcId="{CA44D4B7-A188-4A7E-97F9-E84F9F338A80}" destId="{DDEB5196-6297-4E80-9413-4B4718B11A18}" srcOrd="4" destOrd="0" presId="urn:microsoft.com/office/officeart/2018/2/layout/IconVerticalSolidList"/>
    <dgm:cxn modelId="{D9846354-BB61-4659-8123-D67BE6B8D939}" type="presParOf" srcId="{DDEB5196-6297-4E80-9413-4B4718B11A18}" destId="{99B5D009-F745-49F7-8044-A3497416ED1D}" srcOrd="0" destOrd="0" presId="urn:microsoft.com/office/officeart/2018/2/layout/IconVerticalSolidList"/>
    <dgm:cxn modelId="{540ADD01-426C-499A-B707-40172E7FD982}" type="presParOf" srcId="{DDEB5196-6297-4E80-9413-4B4718B11A18}" destId="{66FAC609-B7B7-454B-BDB4-423A7D68F05B}" srcOrd="1" destOrd="0" presId="urn:microsoft.com/office/officeart/2018/2/layout/IconVerticalSolidList"/>
    <dgm:cxn modelId="{38B74D60-20CD-4CD9-9A21-5940D11C2714}" type="presParOf" srcId="{DDEB5196-6297-4E80-9413-4B4718B11A18}" destId="{B642F50B-1B46-4182-AF8A-09482D6D1C2F}" srcOrd="2" destOrd="0" presId="urn:microsoft.com/office/officeart/2018/2/layout/IconVerticalSolidList"/>
    <dgm:cxn modelId="{3D97520C-5089-4BC4-AC8C-93D0CCE22172}" type="presParOf" srcId="{DDEB5196-6297-4E80-9413-4B4718B11A18}" destId="{9C4CB54C-D1C2-4DD0-9D51-01869F071E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FC45EB-3553-460F-884A-EA8B40F16A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4A1884-A2AB-4D42-8848-E7859886AA4C}">
      <dgm:prSet/>
      <dgm:spPr/>
      <dgm:t>
        <a:bodyPr/>
        <a:lstStyle/>
        <a:p>
          <a:r>
            <a:rPr lang="en-GB" dirty="0"/>
            <a:t>Based on my findings, I would like to suggest that Marriott and other brands that are comparable:</a:t>
          </a:r>
          <a:endParaRPr lang="en-US" dirty="0"/>
        </a:p>
      </dgm:t>
    </dgm:pt>
    <dgm:pt modelId="{C2DAF2AB-7D01-43AC-9CD6-1688F1B18EB1}" type="parTrans" cxnId="{C5053C48-70C1-4A41-9342-086ABEFA8804}">
      <dgm:prSet/>
      <dgm:spPr/>
      <dgm:t>
        <a:bodyPr/>
        <a:lstStyle/>
        <a:p>
          <a:endParaRPr lang="en-US"/>
        </a:p>
      </dgm:t>
    </dgm:pt>
    <dgm:pt modelId="{7FF62BED-18F8-4699-A5A2-C0F037779872}" type="sibTrans" cxnId="{C5053C48-70C1-4A41-9342-086ABEFA8804}">
      <dgm:prSet/>
      <dgm:spPr/>
      <dgm:t>
        <a:bodyPr/>
        <a:lstStyle/>
        <a:p>
          <a:endParaRPr lang="en-US"/>
        </a:p>
      </dgm:t>
    </dgm:pt>
    <dgm:pt modelId="{0141E42E-4EFC-4ACE-9361-EFF6C7A20D54}">
      <dgm:prSet/>
      <dgm:spPr/>
      <dgm:t>
        <a:bodyPr/>
        <a:lstStyle/>
        <a:p>
          <a:r>
            <a:rPr lang="en-GB"/>
            <a:t>Establish a universal standard for the training of staff (Kim &amp; Ok, 2010).</a:t>
          </a:r>
          <a:endParaRPr lang="en-US"/>
        </a:p>
      </dgm:t>
    </dgm:pt>
    <dgm:pt modelId="{A278094F-0C21-4147-A098-DD94C91B8AE0}" type="parTrans" cxnId="{103514C5-45FC-49BB-83E8-44572202AB0E}">
      <dgm:prSet/>
      <dgm:spPr/>
      <dgm:t>
        <a:bodyPr/>
        <a:lstStyle/>
        <a:p>
          <a:endParaRPr lang="en-US"/>
        </a:p>
      </dgm:t>
    </dgm:pt>
    <dgm:pt modelId="{0A5E8878-1A0F-4008-92B8-3CAD9A5CEFD2}" type="sibTrans" cxnId="{103514C5-45FC-49BB-83E8-44572202AB0E}">
      <dgm:prSet/>
      <dgm:spPr/>
      <dgm:t>
        <a:bodyPr/>
        <a:lstStyle/>
        <a:p>
          <a:endParaRPr lang="en-US"/>
        </a:p>
      </dgm:t>
    </dgm:pt>
    <dgm:pt modelId="{A37E0E43-0DDE-469F-A682-24C733EB35DD}">
      <dgm:prSet/>
      <dgm:spPr/>
      <dgm:t>
        <a:bodyPr/>
        <a:lstStyle/>
        <a:p>
          <a:r>
            <a:rPr lang="en-GB"/>
            <a:t>Payne et al. (1999) identified ways to enhance predictive customisation by utilising loyalty data.</a:t>
          </a:r>
          <a:endParaRPr lang="en-US"/>
        </a:p>
      </dgm:t>
    </dgm:pt>
    <dgm:pt modelId="{7E32D133-0AA3-46C4-8340-7828E4A573DD}" type="parTrans" cxnId="{82C939FB-74E3-412D-AC02-7290D9A40308}">
      <dgm:prSet/>
      <dgm:spPr/>
      <dgm:t>
        <a:bodyPr/>
        <a:lstStyle/>
        <a:p>
          <a:endParaRPr lang="en-US"/>
        </a:p>
      </dgm:t>
    </dgm:pt>
    <dgm:pt modelId="{5A85B080-D5C3-46D1-80E5-A02217A7BD20}" type="sibTrans" cxnId="{82C939FB-74E3-412D-AC02-7290D9A40308}">
      <dgm:prSet/>
      <dgm:spPr/>
      <dgm:t>
        <a:bodyPr/>
        <a:lstStyle/>
        <a:p>
          <a:endParaRPr lang="en-US"/>
        </a:p>
      </dgm:t>
    </dgm:pt>
    <dgm:pt modelId="{6B853666-4BA9-4BC3-A8F9-0F5E96320CFB}">
      <dgm:prSet/>
      <dgm:spPr/>
      <dgm:t>
        <a:bodyPr/>
        <a:lstStyle/>
        <a:p>
          <a:r>
            <a:rPr lang="en-GB"/>
            <a:t>There should be a clear integration of sustainability into the experience that guests have (Deloitte, 2022).</a:t>
          </a:r>
          <a:endParaRPr lang="en-US"/>
        </a:p>
      </dgm:t>
    </dgm:pt>
    <dgm:pt modelId="{2159C0D1-AA03-4141-9B61-7FFE86658589}" type="parTrans" cxnId="{E263CC9F-0AD6-46F7-868B-46584D81C433}">
      <dgm:prSet/>
      <dgm:spPr/>
      <dgm:t>
        <a:bodyPr/>
        <a:lstStyle/>
        <a:p>
          <a:endParaRPr lang="en-US"/>
        </a:p>
      </dgm:t>
    </dgm:pt>
    <dgm:pt modelId="{FFF5B634-1101-43D7-BF95-B0C927335055}" type="sibTrans" cxnId="{E263CC9F-0AD6-46F7-868B-46584D81C433}">
      <dgm:prSet/>
      <dgm:spPr/>
      <dgm:t>
        <a:bodyPr/>
        <a:lstStyle/>
        <a:p>
          <a:endParaRPr lang="en-US"/>
        </a:p>
      </dgm:t>
    </dgm:pt>
    <dgm:pt modelId="{9A3E7713-9669-4BA5-B8C0-2E87269A42AE}">
      <dgm:prSet/>
      <dgm:spPr/>
      <dgm:t>
        <a:bodyPr/>
        <a:lstStyle/>
        <a:p>
          <a:r>
            <a:rPr lang="en-GB"/>
            <a:t>According to Chaffey and Ellis-Chadwick (2019), it is important to provide global consistency in mobile and digital services.</a:t>
          </a:r>
          <a:endParaRPr lang="en-US" dirty="0"/>
        </a:p>
      </dgm:t>
    </dgm:pt>
    <dgm:pt modelId="{2606112D-8F60-4C2A-A372-C4878DBF0EAE}" type="parTrans" cxnId="{6FB2C4B5-4AAF-4C96-BE04-6009F27599E3}">
      <dgm:prSet/>
      <dgm:spPr/>
      <dgm:t>
        <a:bodyPr/>
        <a:lstStyle/>
        <a:p>
          <a:endParaRPr lang="en-US"/>
        </a:p>
      </dgm:t>
    </dgm:pt>
    <dgm:pt modelId="{C11F1FD1-690C-480A-9DC9-410125F77035}" type="sibTrans" cxnId="{6FB2C4B5-4AAF-4C96-BE04-6009F27599E3}">
      <dgm:prSet/>
      <dgm:spPr/>
      <dgm:t>
        <a:bodyPr/>
        <a:lstStyle/>
        <a:p>
          <a:endParaRPr lang="en-US"/>
        </a:p>
      </dgm:t>
    </dgm:pt>
    <dgm:pt modelId="{9A1EB0A7-B032-4B06-9D3B-2EA748F18CDF}">
      <dgm:prSet/>
      <dgm:spPr/>
      <dgm:t>
        <a:bodyPr/>
        <a:lstStyle/>
        <a:p>
          <a:r>
            <a:rPr lang="en-GB"/>
            <a:t>In order to fix concerns prior to check-out, it is recommended to enable real-time feedback (Siguaw &amp; Enz, 1999).</a:t>
          </a:r>
          <a:endParaRPr lang="en-US"/>
        </a:p>
      </dgm:t>
    </dgm:pt>
    <dgm:pt modelId="{041D7218-54A9-4E18-ACBB-A3488B45CECF}" type="parTrans" cxnId="{41D41916-C0A5-4A16-96E5-BE7534A44E7E}">
      <dgm:prSet/>
      <dgm:spPr/>
      <dgm:t>
        <a:bodyPr/>
        <a:lstStyle/>
        <a:p>
          <a:endParaRPr lang="en-US"/>
        </a:p>
      </dgm:t>
    </dgm:pt>
    <dgm:pt modelId="{84D4F2D9-3D8B-4744-9D0A-8672875554E1}" type="sibTrans" cxnId="{41D41916-C0A5-4A16-96E5-BE7534A44E7E}">
      <dgm:prSet/>
      <dgm:spPr/>
      <dgm:t>
        <a:bodyPr/>
        <a:lstStyle/>
        <a:p>
          <a:endParaRPr lang="en-US"/>
        </a:p>
      </dgm:t>
    </dgm:pt>
    <dgm:pt modelId="{9CEBB650-A93D-4A03-B2B6-44638C86A92F}" type="pres">
      <dgm:prSet presAssocID="{64FC45EB-3553-460F-884A-EA8B40F16A5B}" presName="root" presStyleCnt="0">
        <dgm:presLayoutVars>
          <dgm:dir/>
          <dgm:resizeHandles val="exact"/>
        </dgm:presLayoutVars>
      </dgm:prSet>
      <dgm:spPr/>
    </dgm:pt>
    <dgm:pt modelId="{125345A0-3660-4CBC-9D05-43349ACCB92D}" type="pres">
      <dgm:prSet presAssocID="{DC4A1884-A2AB-4D42-8848-E7859886AA4C}" presName="compNode" presStyleCnt="0"/>
      <dgm:spPr/>
    </dgm:pt>
    <dgm:pt modelId="{1B5CF01B-907A-4619-A3A1-6A9F38888BC9}" type="pres">
      <dgm:prSet presAssocID="{DC4A1884-A2AB-4D42-8848-E7859886AA4C}" presName="bgRect" presStyleLbl="bgShp" presStyleIdx="0" presStyleCnt="6" custLinFactY="-100000" custLinFactNeighborX="-3366" custLinFactNeighborY="-100417"/>
      <dgm:spPr/>
    </dgm:pt>
    <dgm:pt modelId="{02087E3A-2D00-4FCD-9229-43A8C1D3C076}" type="pres">
      <dgm:prSet presAssocID="{DC4A1884-A2AB-4D42-8848-E7859886AA4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D363D529-F9FD-4162-A60A-3799B4F68471}" type="pres">
      <dgm:prSet presAssocID="{DC4A1884-A2AB-4D42-8848-E7859886AA4C}" presName="spaceRect" presStyleCnt="0"/>
      <dgm:spPr/>
    </dgm:pt>
    <dgm:pt modelId="{8AADF945-EACC-48E5-9AE4-512E7B2E3B86}" type="pres">
      <dgm:prSet presAssocID="{DC4A1884-A2AB-4D42-8848-E7859886AA4C}" presName="parTx" presStyleLbl="revTx" presStyleIdx="0" presStyleCnt="6">
        <dgm:presLayoutVars>
          <dgm:chMax val="0"/>
          <dgm:chPref val="0"/>
        </dgm:presLayoutVars>
      </dgm:prSet>
      <dgm:spPr/>
    </dgm:pt>
    <dgm:pt modelId="{D311B4FE-203A-47AC-A812-28750903F85F}" type="pres">
      <dgm:prSet presAssocID="{7FF62BED-18F8-4699-A5A2-C0F037779872}" presName="sibTrans" presStyleCnt="0"/>
      <dgm:spPr/>
    </dgm:pt>
    <dgm:pt modelId="{DAE378CB-61A2-4A63-A6D8-99B9C260FEB3}" type="pres">
      <dgm:prSet presAssocID="{0141E42E-4EFC-4ACE-9361-EFF6C7A20D54}" presName="compNode" presStyleCnt="0"/>
      <dgm:spPr/>
    </dgm:pt>
    <dgm:pt modelId="{28237B46-CACD-4192-BCB9-9DF49D62446A}" type="pres">
      <dgm:prSet presAssocID="{0141E42E-4EFC-4ACE-9361-EFF6C7A20D54}" presName="bgRect" presStyleLbl="bgShp" presStyleIdx="1" presStyleCnt="6"/>
      <dgm:spPr/>
    </dgm:pt>
    <dgm:pt modelId="{EEFF043D-F4E2-4A4E-8797-38AD77598989}" type="pres">
      <dgm:prSet presAssocID="{0141E42E-4EFC-4ACE-9361-EFF6C7A20D5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E9DC666F-7609-41D9-BED7-DAEB3C143889}" type="pres">
      <dgm:prSet presAssocID="{0141E42E-4EFC-4ACE-9361-EFF6C7A20D54}" presName="spaceRect" presStyleCnt="0"/>
      <dgm:spPr/>
    </dgm:pt>
    <dgm:pt modelId="{7B91CC7A-0052-4540-91C9-04510CDFBA7C}" type="pres">
      <dgm:prSet presAssocID="{0141E42E-4EFC-4ACE-9361-EFF6C7A20D54}" presName="parTx" presStyleLbl="revTx" presStyleIdx="1" presStyleCnt="6">
        <dgm:presLayoutVars>
          <dgm:chMax val="0"/>
          <dgm:chPref val="0"/>
        </dgm:presLayoutVars>
      </dgm:prSet>
      <dgm:spPr/>
    </dgm:pt>
    <dgm:pt modelId="{EE3EBC03-9C3B-400F-B5B3-25D19E3FCA54}" type="pres">
      <dgm:prSet presAssocID="{0A5E8878-1A0F-4008-92B8-3CAD9A5CEFD2}" presName="sibTrans" presStyleCnt="0"/>
      <dgm:spPr/>
    </dgm:pt>
    <dgm:pt modelId="{E31A75A5-D3A3-4C00-B111-DE4591D1277D}" type="pres">
      <dgm:prSet presAssocID="{A37E0E43-0DDE-469F-A682-24C733EB35DD}" presName="compNode" presStyleCnt="0"/>
      <dgm:spPr/>
    </dgm:pt>
    <dgm:pt modelId="{78410EFB-2A97-4D40-89A2-17E1590FE915}" type="pres">
      <dgm:prSet presAssocID="{A37E0E43-0DDE-469F-A682-24C733EB35DD}" presName="bgRect" presStyleLbl="bgShp" presStyleIdx="2" presStyleCnt="6"/>
      <dgm:spPr/>
    </dgm:pt>
    <dgm:pt modelId="{7A94E892-9CA8-44EB-BE54-128327E10F06}" type="pres">
      <dgm:prSet presAssocID="{A37E0E43-0DDE-469F-A682-24C733EB35D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114EDCC8-DA6E-4937-B9E7-7911720CDFBF}" type="pres">
      <dgm:prSet presAssocID="{A37E0E43-0DDE-469F-A682-24C733EB35DD}" presName="spaceRect" presStyleCnt="0"/>
      <dgm:spPr/>
    </dgm:pt>
    <dgm:pt modelId="{A38F828A-429C-4BF3-B8A8-64570F52D7BA}" type="pres">
      <dgm:prSet presAssocID="{A37E0E43-0DDE-469F-A682-24C733EB35DD}" presName="parTx" presStyleLbl="revTx" presStyleIdx="2" presStyleCnt="6">
        <dgm:presLayoutVars>
          <dgm:chMax val="0"/>
          <dgm:chPref val="0"/>
        </dgm:presLayoutVars>
      </dgm:prSet>
      <dgm:spPr/>
    </dgm:pt>
    <dgm:pt modelId="{F3711322-12D1-46E8-B953-5AD4B4DB8B66}" type="pres">
      <dgm:prSet presAssocID="{5A85B080-D5C3-46D1-80E5-A02217A7BD20}" presName="sibTrans" presStyleCnt="0"/>
      <dgm:spPr/>
    </dgm:pt>
    <dgm:pt modelId="{3BC70C02-49C6-4C24-ADBF-2AB44AFA01BB}" type="pres">
      <dgm:prSet presAssocID="{6B853666-4BA9-4BC3-A8F9-0F5E96320CFB}" presName="compNode" presStyleCnt="0"/>
      <dgm:spPr/>
    </dgm:pt>
    <dgm:pt modelId="{6B272483-FC43-4A35-8601-9E59653B5845}" type="pres">
      <dgm:prSet presAssocID="{6B853666-4BA9-4BC3-A8F9-0F5E96320CFB}" presName="bgRect" presStyleLbl="bgShp" presStyleIdx="3" presStyleCnt="6"/>
      <dgm:spPr/>
    </dgm:pt>
    <dgm:pt modelId="{4F71B4F9-B9D3-4B3F-ACE0-264242681E80}" type="pres">
      <dgm:prSet presAssocID="{6B853666-4BA9-4BC3-A8F9-0F5E96320CF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33EF7568-35B5-4B4D-8567-5B8B13B3CC0B}" type="pres">
      <dgm:prSet presAssocID="{6B853666-4BA9-4BC3-A8F9-0F5E96320CFB}" presName="spaceRect" presStyleCnt="0"/>
      <dgm:spPr/>
    </dgm:pt>
    <dgm:pt modelId="{E851E8DC-9AA8-4DCD-879A-22F926256FB9}" type="pres">
      <dgm:prSet presAssocID="{6B853666-4BA9-4BC3-A8F9-0F5E96320CFB}" presName="parTx" presStyleLbl="revTx" presStyleIdx="3" presStyleCnt="6">
        <dgm:presLayoutVars>
          <dgm:chMax val="0"/>
          <dgm:chPref val="0"/>
        </dgm:presLayoutVars>
      </dgm:prSet>
      <dgm:spPr/>
    </dgm:pt>
    <dgm:pt modelId="{6A8E0962-2AEA-4FAE-A1DA-53D62718C876}" type="pres">
      <dgm:prSet presAssocID="{FFF5B634-1101-43D7-BF95-B0C927335055}" presName="sibTrans" presStyleCnt="0"/>
      <dgm:spPr/>
    </dgm:pt>
    <dgm:pt modelId="{5A514727-5E1B-4ED4-877D-F5E7879F0F2D}" type="pres">
      <dgm:prSet presAssocID="{9A3E7713-9669-4BA5-B8C0-2E87269A42AE}" presName="compNode" presStyleCnt="0"/>
      <dgm:spPr/>
    </dgm:pt>
    <dgm:pt modelId="{F6CDDEFC-DFEC-4214-92C0-4EAEB4016538}" type="pres">
      <dgm:prSet presAssocID="{9A3E7713-9669-4BA5-B8C0-2E87269A42AE}" presName="bgRect" presStyleLbl="bgShp" presStyleIdx="4" presStyleCnt="6"/>
      <dgm:spPr/>
    </dgm:pt>
    <dgm:pt modelId="{5154E997-E36E-4EC9-A29E-2A7EDDCB15CA}" type="pres">
      <dgm:prSet presAssocID="{9A3E7713-9669-4BA5-B8C0-2E87269A42A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C7AB158-5F0B-4BE4-A5B8-64F3F6CDA55A}" type="pres">
      <dgm:prSet presAssocID="{9A3E7713-9669-4BA5-B8C0-2E87269A42AE}" presName="spaceRect" presStyleCnt="0"/>
      <dgm:spPr/>
    </dgm:pt>
    <dgm:pt modelId="{3C697874-9A3C-4A01-B630-C48642B13C7B}" type="pres">
      <dgm:prSet presAssocID="{9A3E7713-9669-4BA5-B8C0-2E87269A42AE}" presName="parTx" presStyleLbl="revTx" presStyleIdx="4" presStyleCnt="6">
        <dgm:presLayoutVars>
          <dgm:chMax val="0"/>
          <dgm:chPref val="0"/>
        </dgm:presLayoutVars>
      </dgm:prSet>
      <dgm:spPr/>
    </dgm:pt>
    <dgm:pt modelId="{8B3E251E-24F9-46F8-9352-EEA3C5E473C9}" type="pres">
      <dgm:prSet presAssocID="{C11F1FD1-690C-480A-9DC9-410125F77035}" presName="sibTrans" presStyleCnt="0"/>
      <dgm:spPr/>
    </dgm:pt>
    <dgm:pt modelId="{11CF7C62-2C3F-42AE-8103-6212930C4F3E}" type="pres">
      <dgm:prSet presAssocID="{9A1EB0A7-B032-4B06-9D3B-2EA748F18CDF}" presName="compNode" presStyleCnt="0"/>
      <dgm:spPr/>
    </dgm:pt>
    <dgm:pt modelId="{E961F80E-5B4E-45A1-9636-59FE54C46672}" type="pres">
      <dgm:prSet presAssocID="{9A1EB0A7-B032-4B06-9D3B-2EA748F18CDF}" presName="bgRect" presStyleLbl="bgShp" presStyleIdx="5" presStyleCnt="6"/>
      <dgm:spPr/>
    </dgm:pt>
    <dgm:pt modelId="{441DD118-3B6D-409C-9958-A7CD977D398B}" type="pres">
      <dgm:prSet presAssocID="{9A1EB0A7-B032-4B06-9D3B-2EA748F18CD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ormation"/>
        </a:ext>
      </dgm:extLst>
    </dgm:pt>
    <dgm:pt modelId="{5D86B96A-D9EF-4770-A0B1-663B88C578A7}" type="pres">
      <dgm:prSet presAssocID="{9A1EB0A7-B032-4B06-9D3B-2EA748F18CDF}" presName="spaceRect" presStyleCnt="0"/>
      <dgm:spPr/>
    </dgm:pt>
    <dgm:pt modelId="{1DF0C682-DEF4-4F99-82A2-F80929846221}" type="pres">
      <dgm:prSet presAssocID="{9A1EB0A7-B032-4B06-9D3B-2EA748F18CD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1631202-901B-409C-8C3E-4F93E8E3729F}" type="presOf" srcId="{64FC45EB-3553-460F-884A-EA8B40F16A5B}" destId="{9CEBB650-A93D-4A03-B2B6-44638C86A92F}" srcOrd="0" destOrd="0" presId="urn:microsoft.com/office/officeart/2018/2/layout/IconVerticalSolidList"/>
    <dgm:cxn modelId="{41D41916-C0A5-4A16-96E5-BE7534A44E7E}" srcId="{64FC45EB-3553-460F-884A-EA8B40F16A5B}" destId="{9A1EB0A7-B032-4B06-9D3B-2EA748F18CDF}" srcOrd="5" destOrd="0" parTransId="{041D7218-54A9-4E18-ACBB-A3488B45CECF}" sibTransId="{84D4F2D9-3D8B-4744-9D0A-8672875554E1}"/>
    <dgm:cxn modelId="{1DC07442-50C2-4FF7-B955-1B2A2BBA195D}" type="presOf" srcId="{0141E42E-4EFC-4ACE-9361-EFF6C7A20D54}" destId="{7B91CC7A-0052-4540-91C9-04510CDFBA7C}" srcOrd="0" destOrd="0" presId="urn:microsoft.com/office/officeart/2018/2/layout/IconVerticalSolidList"/>
    <dgm:cxn modelId="{C5053C48-70C1-4A41-9342-086ABEFA8804}" srcId="{64FC45EB-3553-460F-884A-EA8B40F16A5B}" destId="{DC4A1884-A2AB-4D42-8848-E7859886AA4C}" srcOrd="0" destOrd="0" parTransId="{C2DAF2AB-7D01-43AC-9CD6-1688F1B18EB1}" sibTransId="{7FF62BED-18F8-4699-A5A2-C0F037779872}"/>
    <dgm:cxn modelId="{C1638488-7F28-463B-8F7D-DB8C3D3129EF}" type="presOf" srcId="{9A3E7713-9669-4BA5-B8C0-2E87269A42AE}" destId="{3C697874-9A3C-4A01-B630-C48642B13C7B}" srcOrd="0" destOrd="0" presId="urn:microsoft.com/office/officeart/2018/2/layout/IconVerticalSolidList"/>
    <dgm:cxn modelId="{CE4DD497-8E1B-4DBD-B7AF-FF55FC7E0043}" type="presOf" srcId="{6B853666-4BA9-4BC3-A8F9-0F5E96320CFB}" destId="{E851E8DC-9AA8-4DCD-879A-22F926256FB9}" srcOrd="0" destOrd="0" presId="urn:microsoft.com/office/officeart/2018/2/layout/IconVerticalSolidList"/>
    <dgm:cxn modelId="{E263CC9F-0AD6-46F7-868B-46584D81C433}" srcId="{64FC45EB-3553-460F-884A-EA8B40F16A5B}" destId="{6B853666-4BA9-4BC3-A8F9-0F5E96320CFB}" srcOrd="3" destOrd="0" parTransId="{2159C0D1-AA03-4141-9B61-7FFE86658589}" sibTransId="{FFF5B634-1101-43D7-BF95-B0C927335055}"/>
    <dgm:cxn modelId="{6FB2C4B5-4AAF-4C96-BE04-6009F27599E3}" srcId="{64FC45EB-3553-460F-884A-EA8B40F16A5B}" destId="{9A3E7713-9669-4BA5-B8C0-2E87269A42AE}" srcOrd="4" destOrd="0" parTransId="{2606112D-8F60-4C2A-A372-C4878DBF0EAE}" sibTransId="{C11F1FD1-690C-480A-9DC9-410125F77035}"/>
    <dgm:cxn modelId="{103514C5-45FC-49BB-83E8-44572202AB0E}" srcId="{64FC45EB-3553-460F-884A-EA8B40F16A5B}" destId="{0141E42E-4EFC-4ACE-9361-EFF6C7A20D54}" srcOrd="1" destOrd="0" parTransId="{A278094F-0C21-4147-A098-DD94C91B8AE0}" sibTransId="{0A5E8878-1A0F-4008-92B8-3CAD9A5CEFD2}"/>
    <dgm:cxn modelId="{B62505CA-56FC-41F8-BB0C-AB84E45FF1F1}" type="presOf" srcId="{9A1EB0A7-B032-4B06-9D3B-2EA748F18CDF}" destId="{1DF0C682-DEF4-4F99-82A2-F80929846221}" srcOrd="0" destOrd="0" presId="urn:microsoft.com/office/officeart/2018/2/layout/IconVerticalSolidList"/>
    <dgm:cxn modelId="{C389EFCC-5362-43AB-A98F-616E9C5F8BDD}" type="presOf" srcId="{A37E0E43-0DDE-469F-A682-24C733EB35DD}" destId="{A38F828A-429C-4BF3-B8A8-64570F52D7BA}" srcOrd="0" destOrd="0" presId="urn:microsoft.com/office/officeart/2018/2/layout/IconVerticalSolidList"/>
    <dgm:cxn modelId="{5A98BEDD-B231-41A7-97BE-C6E679ABBEDE}" type="presOf" srcId="{DC4A1884-A2AB-4D42-8848-E7859886AA4C}" destId="{8AADF945-EACC-48E5-9AE4-512E7B2E3B86}" srcOrd="0" destOrd="0" presId="urn:microsoft.com/office/officeart/2018/2/layout/IconVerticalSolidList"/>
    <dgm:cxn modelId="{82C939FB-74E3-412D-AC02-7290D9A40308}" srcId="{64FC45EB-3553-460F-884A-EA8B40F16A5B}" destId="{A37E0E43-0DDE-469F-A682-24C733EB35DD}" srcOrd="2" destOrd="0" parTransId="{7E32D133-0AA3-46C4-8340-7828E4A573DD}" sibTransId="{5A85B080-D5C3-46D1-80E5-A02217A7BD20}"/>
    <dgm:cxn modelId="{1AFEF4B6-FDB9-458F-941A-D24256D28540}" type="presParOf" srcId="{9CEBB650-A93D-4A03-B2B6-44638C86A92F}" destId="{125345A0-3660-4CBC-9D05-43349ACCB92D}" srcOrd="0" destOrd="0" presId="urn:microsoft.com/office/officeart/2018/2/layout/IconVerticalSolidList"/>
    <dgm:cxn modelId="{023ACBD3-9CA7-49E6-B3AC-CD7831D3EB49}" type="presParOf" srcId="{125345A0-3660-4CBC-9D05-43349ACCB92D}" destId="{1B5CF01B-907A-4619-A3A1-6A9F38888BC9}" srcOrd="0" destOrd="0" presId="urn:microsoft.com/office/officeart/2018/2/layout/IconVerticalSolidList"/>
    <dgm:cxn modelId="{0AE4CFE0-A8BE-4C58-8DE4-A42D1B2C38F2}" type="presParOf" srcId="{125345A0-3660-4CBC-9D05-43349ACCB92D}" destId="{02087E3A-2D00-4FCD-9229-43A8C1D3C076}" srcOrd="1" destOrd="0" presId="urn:microsoft.com/office/officeart/2018/2/layout/IconVerticalSolidList"/>
    <dgm:cxn modelId="{AF93D25E-75BD-4CAA-A6D6-B24278D8B252}" type="presParOf" srcId="{125345A0-3660-4CBC-9D05-43349ACCB92D}" destId="{D363D529-F9FD-4162-A60A-3799B4F68471}" srcOrd="2" destOrd="0" presId="urn:microsoft.com/office/officeart/2018/2/layout/IconVerticalSolidList"/>
    <dgm:cxn modelId="{1A65CE5B-4F60-49C0-A4F8-B7286C0DDEE2}" type="presParOf" srcId="{125345A0-3660-4CBC-9D05-43349ACCB92D}" destId="{8AADF945-EACC-48E5-9AE4-512E7B2E3B86}" srcOrd="3" destOrd="0" presId="urn:microsoft.com/office/officeart/2018/2/layout/IconVerticalSolidList"/>
    <dgm:cxn modelId="{32F07198-6DB8-4B66-87D6-3FF57A26D8DD}" type="presParOf" srcId="{9CEBB650-A93D-4A03-B2B6-44638C86A92F}" destId="{D311B4FE-203A-47AC-A812-28750903F85F}" srcOrd="1" destOrd="0" presId="urn:microsoft.com/office/officeart/2018/2/layout/IconVerticalSolidList"/>
    <dgm:cxn modelId="{6886CC1E-E985-4FD8-8A79-17EBB4F4A0EC}" type="presParOf" srcId="{9CEBB650-A93D-4A03-B2B6-44638C86A92F}" destId="{DAE378CB-61A2-4A63-A6D8-99B9C260FEB3}" srcOrd="2" destOrd="0" presId="urn:microsoft.com/office/officeart/2018/2/layout/IconVerticalSolidList"/>
    <dgm:cxn modelId="{10E163A9-9AB6-41A5-90A3-A2EEFAFE9BD8}" type="presParOf" srcId="{DAE378CB-61A2-4A63-A6D8-99B9C260FEB3}" destId="{28237B46-CACD-4192-BCB9-9DF49D62446A}" srcOrd="0" destOrd="0" presId="urn:microsoft.com/office/officeart/2018/2/layout/IconVerticalSolidList"/>
    <dgm:cxn modelId="{1922BA89-3111-427F-AD98-E642376EC6A2}" type="presParOf" srcId="{DAE378CB-61A2-4A63-A6D8-99B9C260FEB3}" destId="{EEFF043D-F4E2-4A4E-8797-38AD77598989}" srcOrd="1" destOrd="0" presId="urn:microsoft.com/office/officeart/2018/2/layout/IconVerticalSolidList"/>
    <dgm:cxn modelId="{D38CB5D1-DB18-4669-A153-4F30A474E258}" type="presParOf" srcId="{DAE378CB-61A2-4A63-A6D8-99B9C260FEB3}" destId="{E9DC666F-7609-41D9-BED7-DAEB3C143889}" srcOrd="2" destOrd="0" presId="urn:microsoft.com/office/officeart/2018/2/layout/IconVerticalSolidList"/>
    <dgm:cxn modelId="{4FD03FA1-CCD2-45BD-83F2-81B64CAD2C8B}" type="presParOf" srcId="{DAE378CB-61A2-4A63-A6D8-99B9C260FEB3}" destId="{7B91CC7A-0052-4540-91C9-04510CDFBA7C}" srcOrd="3" destOrd="0" presId="urn:microsoft.com/office/officeart/2018/2/layout/IconVerticalSolidList"/>
    <dgm:cxn modelId="{487A0903-51D4-4B6C-ABF9-51704B964192}" type="presParOf" srcId="{9CEBB650-A93D-4A03-B2B6-44638C86A92F}" destId="{EE3EBC03-9C3B-400F-B5B3-25D19E3FCA54}" srcOrd="3" destOrd="0" presId="urn:microsoft.com/office/officeart/2018/2/layout/IconVerticalSolidList"/>
    <dgm:cxn modelId="{09B3E117-538A-4F8B-9189-DDEF813F79C0}" type="presParOf" srcId="{9CEBB650-A93D-4A03-B2B6-44638C86A92F}" destId="{E31A75A5-D3A3-4C00-B111-DE4591D1277D}" srcOrd="4" destOrd="0" presId="urn:microsoft.com/office/officeart/2018/2/layout/IconVerticalSolidList"/>
    <dgm:cxn modelId="{2A06EEC8-D2F1-43B1-A0D8-2ACBE96B0FF9}" type="presParOf" srcId="{E31A75A5-D3A3-4C00-B111-DE4591D1277D}" destId="{78410EFB-2A97-4D40-89A2-17E1590FE915}" srcOrd="0" destOrd="0" presId="urn:microsoft.com/office/officeart/2018/2/layout/IconVerticalSolidList"/>
    <dgm:cxn modelId="{85858AC7-DF3B-4ED8-A2CA-BA05554F03B8}" type="presParOf" srcId="{E31A75A5-D3A3-4C00-B111-DE4591D1277D}" destId="{7A94E892-9CA8-44EB-BE54-128327E10F06}" srcOrd="1" destOrd="0" presId="urn:microsoft.com/office/officeart/2018/2/layout/IconVerticalSolidList"/>
    <dgm:cxn modelId="{846141F2-ABEC-4C1E-A13C-7DCC26CE4B6A}" type="presParOf" srcId="{E31A75A5-D3A3-4C00-B111-DE4591D1277D}" destId="{114EDCC8-DA6E-4937-B9E7-7911720CDFBF}" srcOrd="2" destOrd="0" presId="urn:microsoft.com/office/officeart/2018/2/layout/IconVerticalSolidList"/>
    <dgm:cxn modelId="{D78FFA38-CB90-4C48-B231-D8ED97F920A3}" type="presParOf" srcId="{E31A75A5-D3A3-4C00-B111-DE4591D1277D}" destId="{A38F828A-429C-4BF3-B8A8-64570F52D7BA}" srcOrd="3" destOrd="0" presId="urn:microsoft.com/office/officeart/2018/2/layout/IconVerticalSolidList"/>
    <dgm:cxn modelId="{F3C36AF1-8851-4770-8FC6-5C8F41E52398}" type="presParOf" srcId="{9CEBB650-A93D-4A03-B2B6-44638C86A92F}" destId="{F3711322-12D1-46E8-B953-5AD4B4DB8B66}" srcOrd="5" destOrd="0" presId="urn:microsoft.com/office/officeart/2018/2/layout/IconVerticalSolidList"/>
    <dgm:cxn modelId="{0ACAA44D-85B2-4FF9-AFB2-58947B18660C}" type="presParOf" srcId="{9CEBB650-A93D-4A03-B2B6-44638C86A92F}" destId="{3BC70C02-49C6-4C24-ADBF-2AB44AFA01BB}" srcOrd="6" destOrd="0" presId="urn:microsoft.com/office/officeart/2018/2/layout/IconVerticalSolidList"/>
    <dgm:cxn modelId="{9EB83110-BA7F-4E00-A040-24262E4B5853}" type="presParOf" srcId="{3BC70C02-49C6-4C24-ADBF-2AB44AFA01BB}" destId="{6B272483-FC43-4A35-8601-9E59653B5845}" srcOrd="0" destOrd="0" presId="urn:microsoft.com/office/officeart/2018/2/layout/IconVerticalSolidList"/>
    <dgm:cxn modelId="{AD0CDC39-7CFD-4242-B385-00650AD5C920}" type="presParOf" srcId="{3BC70C02-49C6-4C24-ADBF-2AB44AFA01BB}" destId="{4F71B4F9-B9D3-4B3F-ACE0-264242681E80}" srcOrd="1" destOrd="0" presId="urn:microsoft.com/office/officeart/2018/2/layout/IconVerticalSolidList"/>
    <dgm:cxn modelId="{607F1007-D01F-43F9-95F2-606DDF85D5B8}" type="presParOf" srcId="{3BC70C02-49C6-4C24-ADBF-2AB44AFA01BB}" destId="{33EF7568-35B5-4B4D-8567-5B8B13B3CC0B}" srcOrd="2" destOrd="0" presId="urn:microsoft.com/office/officeart/2018/2/layout/IconVerticalSolidList"/>
    <dgm:cxn modelId="{2135DF40-76C5-4558-91DA-61847FE97E25}" type="presParOf" srcId="{3BC70C02-49C6-4C24-ADBF-2AB44AFA01BB}" destId="{E851E8DC-9AA8-4DCD-879A-22F926256FB9}" srcOrd="3" destOrd="0" presId="urn:microsoft.com/office/officeart/2018/2/layout/IconVerticalSolidList"/>
    <dgm:cxn modelId="{C9B1A5FF-E24B-4B98-AECF-D60B970D6712}" type="presParOf" srcId="{9CEBB650-A93D-4A03-B2B6-44638C86A92F}" destId="{6A8E0962-2AEA-4FAE-A1DA-53D62718C876}" srcOrd="7" destOrd="0" presId="urn:microsoft.com/office/officeart/2018/2/layout/IconVerticalSolidList"/>
    <dgm:cxn modelId="{37637FFF-9C15-4EE9-8C39-D664EDF38E3B}" type="presParOf" srcId="{9CEBB650-A93D-4A03-B2B6-44638C86A92F}" destId="{5A514727-5E1B-4ED4-877D-F5E7879F0F2D}" srcOrd="8" destOrd="0" presId="urn:microsoft.com/office/officeart/2018/2/layout/IconVerticalSolidList"/>
    <dgm:cxn modelId="{8970581B-1933-4A1D-912A-14E1D09D21E7}" type="presParOf" srcId="{5A514727-5E1B-4ED4-877D-F5E7879F0F2D}" destId="{F6CDDEFC-DFEC-4214-92C0-4EAEB4016538}" srcOrd="0" destOrd="0" presId="urn:microsoft.com/office/officeart/2018/2/layout/IconVerticalSolidList"/>
    <dgm:cxn modelId="{6E5D8B5B-1DA6-420D-A8F9-BC81E8BDDAE7}" type="presParOf" srcId="{5A514727-5E1B-4ED4-877D-F5E7879F0F2D}" destId="{5154E997-E36E-4EC9-A29E-2A7EDDCB15CA}" srcOrd="1" destOrd="0" presId="urn:microsoft.com/office/officeart/2018/2/layout/IconVerticalSolidList"/>
    <dgm:cxn modelId="{3163BE77-BBD5-4C21-A824-6C6E37D4B470}" type="presParOf" srcId="{5A514727-5E1B-4ED4-877D-F5E7879F0F2D}" destId="{3C7AB158-5F0B-4BE4-A5B8-64F3F6CDA55A}" srcOrd="2" destOrd="0" presId="urn:microsoft.com/office/officeart/2018/2/layout/IconVerticalSolidList"/>
    <dgm:cxn modelId="{5A16B4FB-3AB7-40AB-AB47-93512513C96B}" type="presParOf" srcId="{5A514727-5E1B-4ED4-877D-F5E7879F0F2D}" destId="{3C697874-9A3C-4A01-B630-C48642B13C7B}" srcOrd="3" destOrd="0" presId="urn:microsoft.com/office/officeart/2018/2/layout/IconVerticalSolidList"/>
    <dgm:cxn modelId="{3B3C9767-F2F0-4629-B708-75E04E41F26F}" type="presParOf" srcId="{9CEBB650-A93D-4A03-B2B6-44638C86A92F}" destId="{8B3E251E-24F9-46F8-9352-EEA3C5E473C9}" srcOrd="9" destOrd="0" presId="urn:microsoft.com/office/officeart/2018/2/layout/IconVerticalSolidList"/>
    <dgm:cxn modelId="{B0260770-C2B8-46F8-95E2-B2ADB3267D37}" type="presParOf" srcId="{9CEBB650-A93D-4A03-B2B6-44638C86A92F}" destId="{11CF7C62-2C3F-42AE-8103-6212930C4F3E}" srcOrd="10" destOrd="0" presId="urn:microsoft.com/office/officeart/2018/2/layout/IconVerticalSolidList"/>
    <dgm:cxn modelId="{4E88C508-F8B2-48C8-8728-923077CA7F93}" type="presParOf" srcId="{11CF7C62-2C3F-42AE-8103-6212930C4F3E}" destId="{E961F80E-5B4E-45A1-9636-59FE54C46672}" srcOrd="0" destOrd="0" presId="urn:microsoft.com/office/officeart/2018/2/layout/IconVerticalSolidList"/>
    <dgm:cxn modelId="{E3C38A70-BA5E-42E9-9FD7-5DD6665B7EEB}" type="presParOf" srcId="{11CF7C62-2C3F-42AE-8103-6212930C4F3E}" destId="{441DD118-3B6D-409C-9958-A7CD977D398B}" srcOrd="1" destOrd="0" presId="urn:microsoft.com/office/officeart/2018/2/layout/IconVerticalSolidList"/>
    <dgm:cxn modelId="{21DAC1A2-3363-44EF-8D76-1D0AD2C4A401}" type="presParOf" srcId="{11CF7C62-2C3F-42AE-8103-6212930C4F3E}" destId="{5D86B96A-D9EF-4770-A0B1-663B88C578A7}" srcOrd="2" destOrd="0" presId="urn:microsoft.com/office/officeart/2018/2/layout/IconVerticalSolidList"/>
    <dgm:cxn modelId="{B5317600-12DA-4AF4-A246-FA437B6FA092}" type="presParOf" srcId="{11CF7C62-2C3F-42AE-8103-6212930C4F3E}" destId="{1DF0C682-DEF4-4F99-82A2-F809298462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6989D5-F5CC-4EE5-8F30-66C5C25F8A50}">
      <dsp:nvSpPr>
        <dsp:cNvPr id="0" name=""/>
        <dsp:cNvSpPr/>
      </dsp:nvSpPr>
      <dsp:spPr>
        <a:xfrm>
          <a:off x="994320" y="1556"/>
          <a:ext cx="3977282" cy="159502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170" tIns="405136" rIns="77170" bIns="405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Analyze key customer experience (CX) factors: service, staff, facilities</a:t>
          </a:r>
        </a:p>
      </dsp:txBody>
      <dsp:txXfrm>
        <a:off x="994320" y="1556"/>
        <a:ext cx="3977282" cy="1595022"/>
      </dsp:txXfrm>
    </dsp:sp>
    <dsp:sp modelId="{61AE4941-7339-4F84-B0A2-8E62711F5947}">
      <dsp:nvSpPr>
        <dsp:cNvPr id="0" name=""/>
        <dsp:cNvSpPr/>
      </dsp:nvSpPr>
      <dsp:spPr>
        <a:xfrm>
          <a:off x="0" y="1556"/>
          <a:ext cx="994320" cy="159502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2616" tIns="157553" rIns="52616" bIns="15755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Analyze</a:t>
          </a:r>
        </a:p>
      </dsp:txBody>
      <dsp:txXfrm>
        <a:off x="0" y="1556"/>
        <a:ext cx="994320" cy="1595022"/>
      </dsp:txXfrm>
    </dsp:sp>
    <dsp:sp modelId="{C30371BE-8CB8-47BC-A553-71CC2E77E103}">
      <dsp:nvSpPr>
        <dsp:cNvPr id="0" name=""/>
        <dsp:cNvSpPr/>
      </dsp:nvSpPr>
      <dsp:spPr>
        <a:xfrm>
          <a:off x="994320" y="1692279"/>
          <a:ext cx="3977282" cy="1595022"/>
        </a:xfrm>
        <a:prstGeom prst="rect">
          <a:avLst/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170" tIns="405136" rIns="77170" bIns="405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Explore the relationship between satisfaction and loyalty</a:t>
          </a:r>
        </a:p>
      </dsp:txBody>
      <dsp:txXfrm>
        <a:off x="994320" y="1692279"/>
        <a:ext cx="3977282" cy="1595022"/>
      </dsp:txXfrm>
    </dsp:sp>
    <dsp:sp modelId="{87520DD8-5BA2-45DD-9A4A-34ED6205354A}">
      <dsp:nvSpPr>
        <dsp:cNvPr id="0" name=""/>
        <dsp:cNvSpPr/>
      </dsp:nvSpPr>
      <dsp:spPr>
        <a:xfrm>
          <a:off x="0" y="1692279"/>
          <a:ext cx="994320" cy="1595022"/>
        </a:xfrm>
        <a:prstGeom prst="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482143"/>
              <a:satOff val="7100"/>
              <a:lumOff val="65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2616" tIns="157553" rIns="52616" bIns="15755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Explore</a:t>
          </a:r>
        </a:p>
      </dsp:txBody>
      <dsp:txXfrm>
        <a:off x="0" y="1692279"/>
        <a:ext cx="994320" cy="1595022"/>
      </dsp:txXfrm>
    </dsp:sp>
    <dsp:sp modelId="{B739C3EC-CC0E-47E9-8972-59058508EB17}">
      <dsp:nvSpPr>
        <dsp:cNvPr id="0" name=""/>
        <dsp:cNvSpPr/>
      </dsp:nvSpPr>
      <dsp:spPr>
        <a:xfrm>
          <a:off x="994320" y="3383002"/>
          <a:ext cx="3977282" cy="1595022"/>
        </a:xfrm>
        <a:prstGeom prst="rect">
          <a:avLst/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270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170" tIns="405136" rIns="77170" bIns="4051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- Provide strategic recommendations for Marriott</a:t>
          </a:r>
        </a:p>
      </dsp:txBody>
      <dsp:txXfrm>
        <a:off x="994320" y="3383002"/>
        <a:ext cx="3977282" cy="1595022"/>
      </dsp:txXfrm>
    </dsp:sp>
    <dsp:sp modelId="{4A9104B8-1494-44A8-A076-003FDB5BB83D}">
      <dsp:nvSpPr>
        <dsp:cNvPr id="0" name=""/>
        <dsp:cNvSpPr/>
      </dsp:nvSpPr>
      <dsp:spPr>
        <a:xfrm>
          <a:off x="0" y="3383002"/>
          <a:ext cx="994320" cy="1595022"/>
        </a:xfrm>
        <a:prstGeom prst="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2616" tIns="157553" rIns="52616" bIns="15755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Provide</a:t>
          </a:r>
        </a:p>
      </dsp:txBody>
      <dsp:txXfrm>
        <a:off x="0" y="3383002"/>
        <a:ext cx="994320" cy="1595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5B31A-0B81-4D1D-81D6-425DE271A187}">
      <dsp:nvSpPr>
        <dsp:cNvPr id="0" name=""/>
        <dsp:cNvSpPr/>
      </dsp:nvSpPr>
      <dsp:spPr>
        <a:xfrm>
          <a:off x="0" y="3"/>
          <a:ext cx="7578213" cy="736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30E83-9B67-4008-8DB5-43558E062D30}">
      <dsp:nvSpPr>
        <dsp:cNvPr id="0" name=""/>
        <dsp:cNvSpPr/>
      </dsp:nvSpPr>
      <dsp:spPr>
        <a:xfrm>
          <a:off x="222836" y="169204"/>
          <a:ext cx="405157" cy="4051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A7294-816E-4168-B3C0-7EC22CB21A4E}">
      <dsp:nvSpPr>
        <dsp:cNvPr id="0" name=""/>
        <dsp:cNvSpPr/>
      </dsp:nvSpPr>
      <dsp:spPr>
        <a:xfrm>
          <a:off x="850831" y="3458"/>
          <a:ext cx="6727381" cy="73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62" tIns="77962" rIns="77962" bIns="77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Additional research sheds light on other major CX contributors, including:</a:t>
          </a:r>
          <a:endParaRPr lang="en-US" sz="1500" kern="1200" dirty="0"/>
        </a:p>
      </dsp:txBody>
      <dsp:txXfrm>
        <a:off x="850831" y="3458"/>
        <a:ext cx="6727381" cy="736650"/>
      </dsp:txXfrm>
    </dsp:sp>
    <dsp:sp modelId="{CA5213B3-BDD9-45D6-929C-6B4221760208}">
      <dsp:nvSpPr>
        <dsp:cNvPr id="0" name=""/>
        <dsp:cNvSpPr/>
      </dsp:nvSpPr>
      <dsp:spPr>
        <a:xfrm>
          <a:off x="0" y="924271"/>
          <a:ext cx="7578213" cy="736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CE85F5-FAE1-4E90-96D8-8FE15BFDF4EE}">
      <dsp:nvSpPr>
        <dsp:cNvPr id="0" name=""/>
        <dsp:cNvSpPr/>
      </dsp:nvSpPr>
      <dsp:spPr>
        <a:xfrm>
          <a:off x="222836" y="1090018"/>
          <a:ext cx="405157" cy="4051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9E0839-2AAB-4FCE-B8AF-EB0A3E4D37E3}">
      <dsp:nvSpPr>
        <dsp:cNvPr id="0" name=""/>
        <dsp:cNvSpPr/>
      </dsp:nvSpPr>
      <dsp:spPr>
        <a:xfrm>
          <a:off x="850831" y="924271"/>
          <a:ext cx="6727381" cy="73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62" tIns="77962" rIns="77962" bIns="77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According to Kim and Ok (2010), the attitude of staff members has a substantial emotional impact on guests.</a:t>
          </a:r>
          <a:endParaRPr lang="en-US" sz="1500" kern="1200"/>
        </a:p>
      </dsp:txBody>
      <dsp:txXfrm>
        <a:off x="850831" y="924271"/>
        <a:ext cx="6727381" cy="736650"/>
      </dsp:txXfrm>
    </dsp:sp>
    <dsp:sp modelId="{6B1FEF28-1EC7-4827-943A-D2F4F2611066}">
      <dsp:nvSpPr>
        <dsp:cNvPr id="0" name=""/>
        <dsp:cNvSpPr/>
      </dsp:nvSpPr>
      <dsp:spPr>
        <a:xfrm>
          <a:off x="0" y="1845085"/>
          <a:ext cx="7578213" cy="736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CE6C62-3DA0-4A71-9FF2-B85F7875C7BB}">
      <dsp:nvSpPr>
        <dsp:cNvPr id="0" name=""/>
        <dsp:cNvSpPr/>
      </dsp:nvSpPr>
      <dsp:spPr>
        <a:xfrm>
          <a:off x="222836" y="2010831"/>
          <a:ext cx="405157" cy="4051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924A6-4716-4AA9-A480-78A6E42489F6}">
      <dsp:nvSpPr>
        <dsp:cNvPr id="0" name=""/>
        <dsp:cNvSpPr/>
      </dsp:nvSpPr>
      <dsp:spPr>
        <a:xfrm>
          <a:off x="850831" y="1845085"/>
          <a:ext cx="6727381" cy="73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62" tIns="77962" rIns="77962" bIns="77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Trust and booking decisions are influenced by online reviews, according to Fileri et al. (2015).</a:t>
          </a:r>
          <a:endParaRPr lang="en-US" sz="1500" kern="1200"/>
        </a:p>
      </dsp:txBody>
      <dsp:txXfrm>
        <a:off x="850831" y="1845085"/>
        <a:ext cx="6727381" cy="736650"/>
      </dsp:txXfrm>
    </dsp:sp>
    <dsp:sp modelId="{0BD14A23-144D-4CC2-9736-BF784D4F90E8}">
      <dsp:nvSpPr>
        <dsp:cNvPr id="0" name=""/>
        <dsp:cNvSpPr/>
      </dsp:nvSpPr>
      <dsp:spPr>
        <a:xfrm>
          <a:off x="0" y="2765898"/>
          <a:ext cx="7578213" cy="736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351BD9-BF6F-43D0-93B9-8FEF605CE5E9}">
      <dsp:nvSpPr>
        <dsp:cNvPr id="0" name=""/>
        <dsp:cNvSpPr/>
      </dsp:nvSpPr>
      <dsp:spPr>
        <a:xfrm>
          <a:off x="222836" y="2931644"/>
          <a:ext cx="405157" cy="4051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0CE214-A57A-4D6E-9108-366F84DEE9BD}">
      <dsp:nvSpPr>
        <dsp:cNvPr id="0" name=""/>
        <dsp:cNvSpPr/>
      </dsp:nvSpPr>
      <dsp:spPr>
        <a:xfrm>
          <a:off x="850831" y="2765898"/>
          <a:ext cx="6727381" cy="73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62" tIns="77962" rIns="77962" bIns="77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Younger customers are becoming more loyal to businesses that demonstrate a commitment to sustainability (Deloitte, 2022).</a:t>
          </a:r>
          <a:endParaRPr lang="en-US" sz="1500" kern="1200"/>
        </a:p>
      </dsp:txBody>
      <dsp:txXfrm>
        <a:off x="850831" y="2765898"/>
        <a:ext cx="6727381" cy="736650"/>
      </dsp:txXfrm>
    </dsp:sp>
    <dsp:sp modelId="{BEFFE8B3-5F5F-41C9-8123-8EFFE6FBFE4D}">
      <dsp:nvSpPr>
        <dsp:cNvPr id="0" name=""/>
        <dsp:cNvSpPr/>
      </dsp:nvSpPr>
      <dsp:spPr>
        <a:xfrm>
          <a:off x="0" y="3686711"/>
          <a:ext cx="7578213" cy="736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5FC26-BEF6-4428-996C-B5C8B1D3B32B}">
      <dsp:nvSpPr>
        <dsp:cNvPr id="0" name=""/>
        <dsp:cNvSpPr/>
      </dsp:nvSpPr>
      <dsp:spPr>
        <a:xfrm>
          <a:off x="222836" y="3852458"/>
          <a:ext cx="405157" cy="4051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C1114-747D-4EF8-825B-5CF629E78ADC}">
      <dsp:nvSpPr>
        <dsp:cNvPr id="0" name=""/>
        <dsp:cNvSpPr/>
      </dsp:nvSpPr>
      <dsp:spPr>
        <a:xfrm>
          <a:off x="850831" y="3686711"/>
          <a:ext cx="6727381" cy="736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962" tIns="77962" rIns="77962" bIns="77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According to Lemon and Verhoef (2016), the sense of value and the level of visitor pleasure are highly related to ethical and digital performance.</a:t>
          </a:r>
          <a:endParaRPr lang="en-US" sz="1500" kern="1200"/>
        </a:p>
      </dsp:txBody>
      <dsp:txXfrm>
        <a:off x="850831" y="3686711"/>
        <a:ext cx="6727381" cy="7366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6F78E2-8953-424D-8B6D-AD4D1D04C9D0}">
      <dsp:nvSpPr>
        <dsp:cNvPr id="0" name=""/>
        <dsp:cNvSpPr/>
      </dsp:nvSpPr>
      <dsp:spPr>
        <a:xfrm>
          <a:off x="0" y="3399"/>
          <a:ext cx="7913953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AEC4E-DC89-4398-B6B7-C7F9C0F14DCE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BA172-C85B-422E-ABA9-E0AF99FFCCD5}">
      <dsp:nvSpPr>
        <dsp:cNvPr id="0" name=""/>
        <dsp:cNvSpPr/>
      </dsp:nvSpPr>
      <dsp:spPr>
        <a:xfrm>
          <a:off x="836323" y="3399"/>
          <a:ext cx="707762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Smart room technology and wellness amenities are examples of tangibles (Wu &amp; Ko, 2013).</a:t>
          </a:r>
          <a:endParaRPr lang="en-US" sz="1900" kern="1200" dirty="0"/>
        </a:p>
      </dsp:txBody>
      <dsp:txXfrm>
        <a:off x="836323" y="3399"/>
        <a:ext cx="7077629" cy="724089"/>
      </dsp:txXfrm>
    </dsp:sp>
    <dsp:sp modelId="{48088AC4-BEE6-4BA6-8771-686D886F00BB}">
      <dsp:nvSpPr>
        <dsp:cNvPr id="0" name=""/>
        <dsp:cNvSpPr/>
      </dsp:nvSpPr>
      <dsp:spPr>
        <a:xfrm>
          <a:off x="0" y="908511"/>
          <a:ext cx="7913953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F50252-9EC7-4BF9-94FA-F52A6EF7C056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5371B-5780-43A5-BE5B-4A486F3FDF4C}">
      <dsp:nvSpPr>
        <dsp:cNvPr id="0" name=""/>
        <dsp:cNvSpPr/>
      </dsp:nvSpPr>
      <dsp:spPr>
        <a:xfrm>
          <a:off x="836323" y="908511"/>
          <a:ext cx="707762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According to J.D. Power (2023), reliability refers to the consistency of Bonvoy loyalty services.</a:t>
          </a:r>
          <a:endParaRPr lang="en-US" sz="1900" kern="1200"/>
        </a:p>
      </dsp:txBody>
      <dsp:txXfrm>
        <a:off x="836323" y="908511"/>
        <a:ext cx="7077629" cy="724089"/>
      </dsp:txXfrm>
    </dsp:sp>
    <dsp:sp modelId="{919571A7-E3B6-4E31-97B9-6E5FAC2D6BF5}">
      <dsp:nvSpPr>
        <dsp:cNvPr id="0" name=""/>
        <dsp:cNvSpPr/>
      </dsp:nvSpPr>
      <dsp:spPr>
        <a:xfrm>
          <a:off x="0" y="1813624"/>
          <a:ext cx="7913953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30746-43D3-4DDA-A943-BA30713E0487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50E73-00D8-41D4-B06B-6B2F1861FA83}">
      <dsp:nvSpPr>
        <dsp:cNvPr id="0" name=""/>
        <dsp:cNvSpPr/>
      </dsp:nvSpPr>
      <dsp:spPr>
        <a:xfrm>
          <a:off x="836323" y="1813624"/>
          <a:ext cx="707762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Customer service that is available around the clock within the application (Chaffey &amp; Ellis-Chadwick, 2019).</a:t>
          </a:r>
          <a:endParaRPr lang="en-US" sz="1900" kern="1200"/>
        </a:p>
      </dsp:txBody>
      <dsp:txXfrm>
        <a:off x="836323" y="1813624"/>
        <a:ext cx="7077629" cy="724089"/>
      </dsp:txXfrm>
    </dsp:sp>
    <dsp:sp modelId="{A1FB0016-DA9D-444F-BB54-80216E9C8B7E}">
      <dsp:nvSpPr>
        <dsp:cNvPr id="0" name=""/>
        <dsp:cNvSpPr/>
      </dsp:nvSpPr>
      <dsp:spPr>
        <a:xfrm>
          <a:off x="0" y="2718736"/>
          <a:ext cx="7913953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96F24-62AA-4447-9A8A-0D11CA097C56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CC610-A433-4FB1-8ECC-0AA1C83ECA68}">
      <dsp:nvSpPr>
        <dsp:cNvPr id="0" name=""/>
        <dsp:cNvSpPr/>
      </dsp:nvSpPr>
      <dsp:spPr>
        <a:xfrm>
          <a:off x="836323" y="2718736"/>
          <a:ext cx="707762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Staff members who have been taught in accordance with the "Spirit to Serve" philosophy (</a:t>
          </a:r>
          <a:r>
            <a:rPr lang="en-GB" sz="1900" kern="1200" dirty="0" err="1"/>
            <a:t>Siguaw</a:t>
          </a:r>
          <a:r>
            <a:rPr lang="en-GB" sz="1900" kern="1200" dirty="0"/>
            <a:t> &amp; Enz, 1999).</a:t>
          </a:r>
          <a:endParaRPr lang="en-US" sz="1900" kern="1200" dirty="0"/>
        </a:p>
      </dsp:txBody>
      <dsp:txXfrm>
        <a:off x="836323" y="2718736"/>
        <a:ext cx="7077629" cy="724089"/>
      </dsp:txXfrm>
    </dsp:sp>
    <dsp:sp modelId="{CB534ADC-9B86-47D8-A576-E7481DEC22A8}">
      <dsp:nvSpPr>
        <dsp:cNvPr id="0" name=""/>
        <dsp:cNvSpPr/>
      </dsp:nvSpPr>
      <dsp:spPr>
        <a:xfrm>
          <a:off x="0" y="3623848"/>
          <a:ext cx="7913953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195F3-9575-49A1-AC4A-81FB81DB0974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C71BE-E77F-46C0-8EDE-5FBF0E7DB3E3}">
      <dsp:nvSpPr>
        <dsp:cNvPr id="0" name=""/>
        <dsp:cNvSpPr/>
      </dsp:nvSpPr>
      <dsp:spPr>
        <a:xfrm>
          <a:off x="836323" y="3623848"/>
          <a:ext cx="707762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According to Liu and Mattila (2017), empathy is personalised visitor recognition through the use of loyalty data.</a:t>
          </a:r>
          <a:endParaRPr lang="en-US" sz="1900" kern="1200"/>
        </a:p>
      </dsp:txBody>
      <dsp:txXfrm>
        <a:off x="836323" y="3623848"/>
        <a:ext cx="7077629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A8F8CC-3008-48A8-91D0-8F0BA2E6E89D}">
      <dsp:nvSpPr>
        <dsp:cNvPr id="0" name=""/>
        <dsp:cNvSpPr/>
      </dsp:nvSpPr>
      <dsp:spPr>
        <a:xfrm>
          <a:off x="0" y="193543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9FB72-6753-4A71-BFB5-D27C7E5FF0B2}">
      <dsp:nvSpPr>
        <dsp:cNvPr id="0" name=""/>
        <dsp:cNvSpPr/>
      </dsp:nvSpPr>
      <dsp:spPr>
        <a:xfrm>
          <a:off x="149991" y="114060"/>
          <a:ext cx="272978" cy="272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B0919-9E00-4882-8F74-2AAC9D582AB6}">
      <dsp:nvSpPr>
        <dsp:cNvPr id="0" name=""/>
        <dsp:cNvSpPr/>
      </dsp:nvSpPr>
      <dsp:spPr>
        <a:xfrm>
          <a:off x="572961" y="2496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study relies on mix methodology including  secondary sources of information; neither surveys nor interviews were carried out.</a:t>
          </a:r>
          <a:endParaRPr lang="en-US" sz="1400" kern="1200" dirty="0"/>
        </a:p>
      </dsp:txBody>
      <dsp:txXfrm>
        <a:off x="572961" y="2496"/>
        <a:ext cx="6691627" cy="511334"/>
      </dsp:txXfrm>
    </dsp:sp>
    <dsp:sp modelId="{CBB68458-4C54-4EEF-8D24-B6548FD6E735}">
      <dsp:nvSpPr>
        <dsp:cNvPr id="0" name=""/>
        <dsp:cNvSpPr/>
      </dsp:nvSpPr>
      <dsp:spPr>
        <a:xfrm>
          <a:off x="0" y="641664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F168EE-7247-412E-B3FC-B79AFA7CCB00}">
      <dsp:nvSpPr>
        <dsp:cNvPr id="0" name=""/>
        <dsp:cNvSpPr/>
      </dsp:nvSpPr>
      <dsp:spPr>
        <a:xfrm>
          <a:off x="149991" y="753228"/>
          <a:ext cx="272978" cy="272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2BE10-11F1-4D2B-8A1A-8341745C567A}">
      <dsp:nvSpPr>
        <dsp:cNvPr id="0" name=""/>
        <dsp:cNvSpPr/>
      </dsp:nvSpPr>
      <dsp:spPr>
        <a:xfrm>
          <a:off x="572961" y="641664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following sources provided the data:</a:t>
          </a:r>
          <a:endParaRPr lang="en-US" sz="1400" kern="1200"/>
        </a:p>
      </dsp:txBody>
      <dsp:txXfrm>
        <a:off x="572961" y="641664"/>
        <a:ext cx="6691627" cy="511334"/>
      </dsp:txXfrm>
    </dsp:sp>
    <dsp:sp modelId="{6AA7C5FA-F649-46F1-8620-8E28322B07C7}">
      <dsp:nvSpPr>
        <dsp:cNvPr id="0" name=""/>
        <dsp:cNvSpPr/>
      </dsp:nvSpPr>
      <dsp:spPr>
        <a:xfrm>
          <a:off x="0" y="1280833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52F4D-E27F-42D7-8A28-685DDC97420E}">
      <dsp:nvSpPr>
        <dsp:cNvPr id="0" name=""/>
        <dsp:cNvSpPr/>
      </dsp:nvSpPr>
      <dsp:spPr>
        <a:xfrm>
          <a:off x="149991" y="1392397"/>
          <a:ext cx="272978" cy="272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DC0F6-B85C-41E9-A058-BC55AF855020}">
      <dsp:nvSpPr>
        <dsp:cNvPr id="0" name=""/>
        <dsp:cNvSpPr/>
      </dsp:nvSpPr>
      <dsp:spPr>
        <a:xfrm>
          <a:off x="572961" y="1280833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Magazines for academics</a:t>
          </a:r>
          <a:endParaRPr lang="en-US" sz="1400" kern="1200"/>
        </a:p>
      </dsp:txBody>
      <dsp:txXfrm>
        <a:off x="572961" y="1280833"/>
        <a:ext cx="6691627" cy="511334"/>
      </dsp:txXfrm>
    </dsp:sp>
    <dsp:sp modelId="{A7AB03ED-1157-4D90-A8E0-9920F0947CDD}">
      <dsp:nvSpPr>
        <dsp:cNvPr id="0" name=""/>
        <dsp:cNvSpPr/>
      </dsp:nvSpPr>
      <dsp:spPr>
        <a:xfrm>
          <a:off x="0" y="1920001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753D2E-F4C3-4990-AC48-DA6F6E3CE8CF}">
      <dsp:nvSpPr>
        <dsp:cNvPr id="0" name=""/>
        <dsp:cNvSpPr/>
      </dsp:nvSpPr>
      <dsp:spPr>
        <a:xfrm>
          <a:off x="149991" y="2031565"/>
          <a:ext cx="272978" cy="2727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60CAD-CE5D-4AAD-85E9-0237155E1735}">
      <dsp:nvSpPr>
        <dsp:cNvPr id="0" name=""/>
        <dsp:cNvSpPr/>
      </dsp:nvSpPr>
      <dsp:spPr>
        <a:xfrm>
          <a:off x="572961" y="1920001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annual and corporate social responsibility reports for Marriott in 2023</a:t>
          </a:r>
          <a:endParaRPr lang="en-US" sz="1400" kern="1200"/>
        </a:p>
      </dsp:txBody>
      <dsp:txXfrm>
        <a:off x="572961" y="1920001"/>
        <a:ext cx="6691627" cy="511334"/>
      </dsp:txXfrm>
    </dsp:sp>
    <dsp:sp modelId="{4404B389-A882-4F7C-9276-8DEF1D06D18D}">
      <dsp:nvSpPr>
        <dsp:cNvPr id="0" name=""/>
        <dsp:cNvSpPr/>
      </dsp:nvSpPr>
      <dsp:spPr>
        <a:xfrm>
          <a:off x="0" y="2559170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E461B-6933-41BF-AB77-FDA686A9A76F}">
      <dsp:nvSpPr>
        <dsp:cNvPr id="0" name=""/>
        <dsp:cNvSpPr/>
      </dsp:nvSpPr>
      <dsp:spPr>
        <a:xfrm>
          <a:off x="149991" y="2670734"/>
          <a:ext cx="272978" cy="2727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1D647-A940-476E-B3E2-058B68243639}">
      <dsp:nvSpPr>
        <dsp:cNvPr id="0" name=""/>
        <dsp:cNvSpPr/>
      </dsp:nvSpPr>
      <dsp:spPr>
        <a:xfrm>
          <a:off x="572961" y="2559170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Statista and J.D. Power are examples of industry databases.</a:t>
          </a:r>
          <a:endParaRPr lang="en-US" sz="1400" kern="1200"/>
        </a:p>
      </dsp:txBody>
      <dsp:txXfrm>
        <a:off x="572961" y="2559170"/>
        <a:ext cx="6691627" cy="511334"/>
      </dsp:txXfrm>
    </dsp:sp>
    <dsp:sp modelId="{7BFAEBFC-70E3-467B-876C-E2DB7A11DA91}">
      <dsp:nvSpPr>
        <dsp:cNvPr id="0" name=""/>
        <dsp:cNvSpPr/>
      </dsp:nvSpPr>
      <dsp:spPr>
        <a:xfrm>
          <a:off x="0" y="3198338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1BCAD-CD28-438E-A070-C92ACAB801CE}">
      <dsp:nvSpPr>
        <dsp:cNvPr id="0" name=""/>
        <dsp:cNvSpPr/>
      </dsp:nvSpPr>
      <dsp:spPr>
        <a:xfrm>
          <a:off x="149991" y="3309902"/>
          <a:ext cx="272978" cy="2727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00CF7-FB7B-4C6C-B769-0A89F5E38380}">
      <dsp:nvSpPr>
        <dsp:cNvPr id="0" name=""/>
        <dsp:cNvSpPr/>
      </dsp:nvSpPr>
      <dsp:spPr>
        <a:xfrm>
          <a:off x="572961" y="3198338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Comparative review websites such as TripAdvisor</a:t>
          </a:r>
          <a:endParaRPr lang="en-US" sz="1400" kern="1200"/>
        </a:p>
      </dsp:txBody>
      <dsp:txXfrm>
        <a:off x="572961" y="3198338"/>
        <a:ext cx="6691627" cy="511334"/>
      </dsp:txXfrm>
    </dsp:sp>
    <dsp:sp modelId="{FC92DBA2-E6EC-4627-A81F-6A2A5D88C2C6}">
      <dsp:nvSpPr>
        <dsp:cNvPr id="0" name=""/>
        <dsp:cNvSpPr/>
      </dsp:nvSpPr>
      <dsp:spPr>
        <a:xfrm>
          <a:off x="0" y="3837507"/>
          <a:ext cx="7273413" cy="4958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B1613-AEB6-44BE-ACE8-4D5A5EF3B32B}">
      <dsp:nvSpPr>
        <dsp:cNvPr id="0" name=""/>
        <dsp:cNvSpPr/>
      </dsp:nvSpPr>
      <dsp:spPr>
        <a:xfrm>
          <a:off x="149991" y="3949071"/>
          <a:ext cx="272978" cy="2727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C2573-D7BE-44C9-9538-8097C52D3789}">
      <dsp:nvSpPr>
        <dsp:cNvPr id="0" name=""/>
        <dsp:cNvSpPr/>
      </dsp:nvSpPr>
      <dsp:spPr>
        <a:xfrm>
          <a:off x="572961" y="3837507"/>
          <a:ext cx="6691627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SERVQUAL, Expectation Confirmation Theory, and the Experience Economy model served as the guiding principles for the qualitative thematic analysis.</a:t>
          </a:r>
          <a:endParaRPr lang="en-US" sz="1400" kern="1200"/>
        </a:p>
      </dsp:txBody>
      <dsp:txXfrm>
        <a:off x="572961" y="3837507"/>
        <a:ext cx="6691627" cy="5113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46C67-B05F-8045-BB26-46D520A31D95}">
      <dsp:nvSpPr>
        <dsp:cNvPr id="0" name=""/>
        <dsp:cNvSpPr/>
      </dsp:nvSpPr>
      <dsp:spPr>
        <a:xfrm>
          <a:off x="100718" y="459"/>
          <a:ext cx="3249596" cy="20634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B0B83-ECD0-D740-9A18-85AFB2DE0A73}">
      <dsp:nvSpPr>
        <dsp:cNvPr id="0" name=""/>
        <dsp:cNvSpPr/>
      </dsp:nvSpPr>
      <dsp:spPr>
        <a:xfrm>
          <a:off x="461784" y="343472"/>
          <a:ext cx="3249596" cy="20634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GDPR places restrictions on the acquisition of data for the purpose of personalisation (Cavusgil et al., 2020).</a:t>
          </a:r>
          <a:endParaRPr lang="en-US" sz="1700" kern="1200"/>
        </a:p>
      </dsp:txBody>
      <dsp:txXfrm>
        <a:off x="522222" y="403910"/>
        <a:ext cx="3128720" cy="1942618"/>
      </dsp:txXfrm>
    </dsp:sp>
    <dsp:sp modelId="{D3C3B420-59C1-D64B-BD99-849D886EE296}">
      <dsp:nvSpPr>
        <dsp:cNvPr id="0" name=""/>
        <dsp:cNvSpPr/>
      </dsp:nvSpPr>
      <dsp:spPr>
        <a:xfrm>
          <a:off x="4072448" y="459"/>
          <a:ext cx="3249596" cy="20634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FA203-64AC-EA47-A015-DE64D00D5050}">
      <dsp:nvSpPr>
        <dsp:cNvPr id="0" name=""/>
        <dsp:cNvSpPr/>
      </dsp:nvSpPr>
      <dsp:spPr>
        <a:xfrm>
          <a:off x="4433514" y="343472"/>
          <a:ext cx="3249596" cy="206349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Price sensitivity has increased as a result of post-pandemic inflation affecting the economy. According to Statista (2023), Marriott responded by introducing flexible booking options and expanding its mid-tier products.</a:t>
          </a:r>
          <a:endParaRPr lang="en-US" sz="1700" kern="1200"/>
        </a:p>
      </dsp:txBody>
      <dsp:txXfrm>
        <a:off x="4493952" y="403910"/>
        <a:ext cx="3128720" cy="19426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D5436-482A-4E45-ADBE-542EA0F85C60}">
      <dsp:nvSpPr>
        <dsp:cNvPr id="0" name=""/>
        <dsp:cNvSpPr/>
      </dsp:nvSpPr>
      <dsp:spPr>
        <a:xfrm>
          <a:off x="0" y="0"/>
          <a:ext cx="7411065" cy="11861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2162C-856D-46A1-B39E-CB3C97703B7E}">
      <dsp:nvSpPr>
        <dsp:cNvPr id="0" name=""/>
        <dsp:cNvSpPr/>
      </dsp:nvSpPr>
      <dsp:spPr>
        <a:xfrm>
          <a:off x="358823" y="267400"/>
          <a:ext cx="652405" cy="652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DBEE8-0634-49FF-B9E7-58AF0FB2431E}">
      <dsp:nvSpPr>
        <dsp:cNvPr id="0" name=""/>
        <dsp:cNvSpPr/>
      </dsp:nvSpPr>
      <dsp:spPr>
        <a:xfrm>
          <a:off x="1370051" y="506"/>
          <a:ext cx="6041013" cy="1186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39" tIns="125539" rIns="125539" bIns="1255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summarise, the customer experience is an essential distinction for brands who are in the hospitality industry.</a:t>
          </a:r>
          <a:endParaRPr lang="en-US" sz="1700" kern="1200" dirty="0"/>
        </a:p>
      </dsp:txBody>
      <dsp:txXfrm>
        <a:off x="1370051" y="506"/>
        <a:ext cx="6041013" cy="1186191"/>
      </dsp:txXfrm>
    </dsp:sp>
    <dsp:sp modelId="{26ED0796-5F4E-42AE-8535-6E515CD037F0}">
      <dsp:nvSpPr>
        <dsp:cNvPr id="0" name=""/>
        <dsp:cNvSpPr/>
      </dsp:nvSpPr>
      <dsp:spPr>
        <a:xfrm>
          <a:off x="0" y="1483246"/>
          <a:ext cx="7411065" cy="11861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07DB-98CB-43F3-9482-33E273ACE10D}">
      <dsp:nvSpPr>
        <dsp:cNvPr id="0" name=""/>
        <dsp:cNvSpPr/>
      </dsp:nvSpPr>
      <dsp:spPr>
        <a:xfrm>
          <a:off x="358823" y="1750139"/>
          <a:ext cx="652405" cy="652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1BE8E-311F-4AC1-997A-9FA337724E95}">
      <dsp:nvSpPr>
        <dsp:cNvPr id="0" name=""/>
        <dsp:cNvSpPr/>
      </dsp:nvSpPr>
      <dsp:spPr>
        <a:xfrm>
          <a:off x="1370051" y="1483246"/>
          <a:ext cx="6041013" cy="1186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39" tIns="125539" rIns="125539" bIns="1255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Marriott displays a strong compatibility with the SERVQUAL model by providing services that are characterised by reliability, empathy, and customisation.</a:t>
          </a:r>
          <a:endParaRPr lang="en-US" sz="1700" kern="1200"/>
        </a:p>
      </dsp:txBody>
      <dsp:txXfrm>
        <a:off x="1370051" y="1483246"/>
        <a:ext cx="6041013" cy="1186191"/>
      </dsp:txXfrm>
    </dsp:sp>
    <dsp:sp modelId="{99B5D009-F745-49F7-8044-A3497416ED1D}">
      <dsp:nvSpPr>
        <dsp:cNvPr id="0" name=""/>
        <dsp:cNvSpPr/>
      </dsp:nvSpPr>
      <dsp:spPr>
        <a:xfrm>
          <a:off x="0" y="2965986"/>
          <a:ext cx="7411065" cy="11861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AC609-B7B7-454B-BDB4-423A7D68F05B}">
      <dsp:nvSpPr>
        <dsp:cNvPr id="0" name=""/>
        <dsp:cNvSpPr/>
      </dsp:nvSpPr>
      <dsp:spPr>
        <a:xfrm>
          <a:off x="358823" y="3232879"/>
          <a:ext cx="652405" cy="652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CB54C-D1C2-4DD0-9D51-01869F071EF5}">
      <dsp:nvSpPr>
        <dsp:cNvPr id="0" name=""/>
        <dsp:cNvSpPr/>
      </dsp:nvSpPr>
      <dsp:spPr>
        <a:xfrm>
          <a:off x="1370051" y="2965986"/>
          <a:ext cx="6041013" cy="1186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39" tIns="125539" rIns="125539" bIns="12553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 the other hand, there are still obstacles to overcome in order to achieve consistency across all of the properties and to completely incorporate technology and sustainability into the guest experience.</a:t>
          </a:r>
          <a:endParaRPr lang="en-US" sz="1700" kern="1200"/>
        </a:p>
      </dsp:txBody>
      <dsp:txXfrm>
        <a:off x="1370051" y="2965986"/>
        <a:ext cx="6041013" cy="11861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CF01B-907A-4619-A3A1-6A9F38888BC9}">
      <dsp:nvSpPr>
        <dsp:cNvPr id="0" name=""/>
        <dsp:cNvSpPr/>
      </dsp:nvSpPr>
      <dsp:spPr>
        <a:xfrm>
          <a:off x="0" y="0"/>
          <a:ext cx="8534401" cy="570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87E3A-2D00-4FCD-9229-43A8C1D3C076}">
      <dsp:nvSpPr>
        <dsp:cNvPr id="0" name=""/>
        <dsp:cNvSpPr/>
      </dsp:nvSpPr>
      <dsp:spPr>
        <a:xfrm>
          <a:off x="172528" y="129665"/>
          <a:ext cx="313688" cy="3136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DF945-EACC-48E5-9AE4-512E7B2E3B86}">
      <dsp:nvSpPr>
        <dsp:cNvPr id="0" name=""/>
        <dsp:cNvSpPr/>
      </dsp:nvSpPr>
      <dsp:spPr>
        <a:xfrm>
          <a:off x="658746" y="1338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Based on my findings, I would like to suggest that Marriott and other brands that are comparable:</a:t>
          </a:r>
          <a:endParaRPr lang="en-US" sz="1600" kern="1200" dirty="0"/>
        </a:p>
      </dsp:txBody>
      <dsp:txXfrm>
        <a:off x="658746" y="1338"/>
        <a:ext cx="7875654" cy="570343"/>
      </dsp:txXfrm>
    </dsp:sp>
    <dsp:sp modelId="{28237B46-CACD-4192-BCB9-9DF49D62446A}">
      <dsp:nvSpPr>
        <dsp:cNvPr id="0" name=""/>
        <dsp:cNvSpPr/>
      </dsp:nvSpPr>
      <dsp:spPr>
        <a:xfrm>
          <a:off x="0" y="714267"/>
          <a:ext cx="8534401" cy="5703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FF043D-F4E2-4A4E-8797-38AD77598989}">
      <dsp:nvSpPr>
        <dsp:cNvPr id="0" name=""/>
        <dsp:cNvSpPr/>
      </dsp:nvSpPr>
      <dsp:spPr>
        <a:xfrm>
          <a:off x="172528" y="842595"/>
          <a:ext cx="313688" cy="3136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1CC7A-0052-4540-91C9-04510CDFBA7C}">
      <dsp:nvSpPr>
        <dsp:cNvPr id="0" name=""/>
        <dsp:cNvSpPr/>
      </dsp:nvSpPr>
      <dsp:spPr>
        <a:xfrm>
          <a:off x="658746" y="714267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Establish a universal standard for the training of staff (Kim &amp; Ok, 2010).</a:t>
          </a:r>
          <a:endParaRPr lang="en-US" sz="1600" kern="1200"/>
        </a:p>
      </dsp:txBody>
      <dsp:txXfrm>
        <a:off x="658746" y="714267"/>
        <a:ext cx="7875654" cy="570343"/>
      </dsp:txXfrm>
    </dsp:sp>
    <dsp:sp modelId="{78410EFB-2A97-4D40-89A2-17E1590FE915}">
      <dsp:nvSpPr>
        <dsp:cNvPr id="0" name=""/>
        <dsp:cNvSpPr/>
      </dsp:nvSpPr>
      <dsp:spPr>
        <a:xfrm>
          <a:off x="0" y="1427197"/>
          <a:ext cx="8534401" cy="570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4E892-9CA8-44EB-BE54-128327E10F06}">
      <dsp:nvSpPr>
        <dsp:cNvPr id="0" name=""/>
        <dsp:cNvSpPr/>
      </dsp:nvSpPr>
      <dsp:spPr>
        <a:xfrm>
          <a:off x="172528" y="1555524"/>
          <a:ext cx="313688" cy="3136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F828A-429C-4BF3-B8A8-64570F52D7BA}">
      <dsp:nvSpPr>
        <dsp:cNvPr id="0" name=""/>
        <dsp:cNvSpPr/>
      </dsp:nvSpPr>
      <dsp:spPr>
        <a:xfrm>
          <a:off x="658746" y="1427197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Payne et al. (1999) identified ways to enhance predictive customisation by utilising loyalty data.</a:t>
          </a:r>
          <a:endParaRPr lang="en-US" sz="1600" kern="1200"/>
        </a:p>
      </dsp:txBody>
      <dsp:txXfrm>
        <a:off x="658746" y="1427197"/>
        <a:ext cx="7875654" cy="570343"/>
      </dsp:txXfrm>
    </dsp:sp>
    <dsp:sp modelId="{6B272483-FC43-4A35-8601-9E59653B5845}">
      <dsp:nvSpPr>
        <dsp:cNvPr id="0" name=""/>
        <dsp:cNvSpPr/>
      </dsp:nvSpPr>
      <dsp:spPr>
        <a:xfrm>
          <a:off x="0" y="2140126"/>
          <a:ext cx="8534401" cy="5703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1B4F9-B9D3-4B3F-ACE0-264242681E80}">
      <dsp:nvSpPr>
        <dsp:cNvPr id="0" name=""/>
        <dsp:cNvSpPr/>
      </dsp:nvSpPr>
      <dsp:spPr>
        <a:xfrm>
          <a:off x="172528" y="2268454"/>
          <a:ext cx="313688" cy="3136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1E8DC-9AA8-4DCD-879A-22F926256FB9}">
      <dsp:nvSpPr>
        <dsp:cNvPr id="0" name=""/>
        <dsp:cNvSpPr/>
      </dsp:nvSpPr>
      <dsp:spPr>
        <a:xfrm>
          <a:off x="658746" y="2140126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There should be a clear integration of sustainability into the experience that guests have (Deloitte, 2022).</a:t>
          </a:r>
          <a:endParaRPr lang="en-US" sz="1600" kern="1200"/>
        </a:p>
      </dsp:txBody>
      <dsp:txXfrm>
        <a:off x="658746" y="2140126"/>
        <a:ext cx="7875654" cy="570343"/>
      </dsp:txXfrm>
    </dsp:sp>
    <dsp:sp modelId="{F6CDDEFC-DFEC-4214-92C0-4EAEB4016538}">
      <dsp:nvSpPr>
        <dsp:cNvPr id="0" name=""/>
        <dsp:cNvSpPr/>
      </dsp:nvSpPr>
      <dsp:spPr>
        <a:xfrm>
          <a:off x="0" y="2853056"/>
          <a:ext cx="8534401" cy="57034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4E997-E36E-4EC9-A29E-2A7EDDCB15CA}">
      <dsp:nvSpPr>
        <dsp:cNvPr id="0" name=""/>
        <dsp:cNvSpPr/>
      </dsp:nvSpPr>
      <dsp:spPr>
        <a:xfrm>
          <a:off x="172528" y="2981383"/>
          <a:ext cx="313688" cy="3136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97874-9A3C-4A01-B630-C48642B13C7B}">
      <dsp:nvSpPr>
        <dsp:cNvPr id="0" name=""/>
        <dsp:cNvSpPr/>
      </dsp:nvSpPr>
      <dsp:spPr>
        <a:xfrm>
          <a:off x="658746" y="2853056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According to Chaffey and Ellis-Chadwick (2019), it is important to provide global consistency in mobile and digital services.</a:t>
          </a:r>
          <a:endParaRPr lang="en-US" sz="1600" kern="1200" dirty="0"/>
        </a:p>
      </dsp:txBody>
      <dsp:txXfrm>
        <a:off x="658746" y="2853056"/>
        <a:ext cx="7875654" cy="570343"/>
      </dsp:txXfrm>
    </dsp:sp>
    <dsp:sp modelId="{E961F80E-5B4E-45A1-9636-59FE54C46672}">
      <dsp:nvSpPr>
        <dsp:cNvPr id="0" name=""/>
        <dsp:cNvSpPr/>
      </dsp:nvSpPr>
      <dsp:spPr>
        <a:xfrm>
          <a:off x="0" y="3565985"/>
          <a:ext cx="8534401" cy="5703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DD118-3B6D-409C-9958-A7CD977D398B}">
      <dsp:nvSpPr>
        <dsp:cNvPr id="0" name=""/>
        <dsp:cNvSpPr/>
      </dsp:nvSpPr>
      <dsp:spPr>
        <a:xfrm>
          <a:off x="172528" y="3694313"/>
          <a:ext cx="313688" cy="31368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0C682-DEF4-4F99-82A2-F80929846221}">
      <dsp:nvSpPr>
        <dsp:cNvPr id="0" name=""/>
        <dsp:cNvSpPr/>
      </dsp:nvSpPr>
      <dsp:spPr>
        <a:xfrm>
          <a:off x="658746" y="3565985"/>
          <a:ext cx="7875654" cy="570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61" tIns="60361" rIns="60361" bIns="603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order to fix concerns prior to check-out, it is recommended to enable real-time feedback (Siguaw &amp; Enz, 1999).</a:t>
          </a:r>
          <a:endParaRPr lang="en-US" sz="1600" kern="1200"/>
        </a:p>
      </dsp:txBody>
      <dsp:txXfrm>
        <a:off x="658746" y="3565985"/>
        <a:ext cx="7875654" cy="570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479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059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170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782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403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990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233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01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857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57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7587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793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7332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635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677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0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98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dpower.com/business/press-releases/2023-north-america-hotel-guest-satisfaction-index-nagsi-study" TargetMode="External"/><Relationship Id="rId2" Type="http://schemas.openxmlformats.org/officeDocument/2006/relationships/hyperlink" Target="https://www2.deloitte.com/us/en/insights/focus/transportation/business-travel-trends-outlook-2022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ripadvisor.com/Hotel_Review-g294458-d299811-Reviews-JW_Marriott_Bucharest_Grand_Hotel-Bucharest.html" TargetMode="External"/><Relationship Id="rId4" Type="http://schemas.openxmlformats.org/officeDocument/2006/relationships/hyperlink" Target="https://marriott.gcs-web.com/annu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6225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0381" y="3681413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4073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05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215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8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6715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62215" y="-8467"/>
            <a:ext cx="6881785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537FB41D-449E-E61E-6E72-C04B364538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515" y="179544"/>
            <a:ext cx="522056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6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  <a:t>Investigating customer experience as a contemporary issue in the global hospitality industry..</a:t>
            </a:r>
            <a:br>
              <a:rPr lang="en-GB" sz="3600" b="0" i="0" u="none" strike="noStrike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13409" y="2726007"/>
            <a:ext cx="4584057" cy="1186108"/>
          </a:xfrm>
        </p:spPr>
        <p:txBody>
          <a:bodyPr>
            <a:normAutofit/>
          </a:bodyPr>
          <a:lstStyle/>
          <a:p>
            <a:pPr algn="l"/>
            <a:r>
              <a:rPr lang="en-GB" b="0" i="0" u="none" strike="noStrike" dirty="0">
                <a:solidFill>
                  <a:srgbClr val="FFFFFF">
                    <a:alpha val="70000"/>
                  </a:srgbClr>
                </a:solidFill>
                <a:effectLst/>
                <a:latin typeface="Times New Roman" panose="02020603050405020304" pitchFamily="18" charset="0"/>
              </a:rPr>
              <a:t>A case study of Marriott Hotels and its influence on Guest satisfaction and loyalty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19339" y="3294792"/>
            <a:ext cx="220660" cy="13982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763D21-1F3C-4643-6C5A-9013E211B578}"/>
              </a:ext>
            </a:extLst>
          </p:cNvPr>
          <p:cNvSpPr txBox="1"/>
          <p:nvPr/>
        </p:nvSpPr>
        <p:spPr>
          <a:xfrm>
            <a:off x="833837" y="4127235"/>
            <a:ext cx="7701084" cy="2373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52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Andreea Cristina Mirica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520"/>
              </a:spcAft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 number: 2211629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520"/>
              </a:spcAft>
              <a:buNone/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Contemporary Themes in the Hotel and Hospitality Sector BMIH6001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270" algn="just">
              <a:lnSpc>
                <a:spcPct val="150000"/>
              </a:lnSpc>
              <a:spcAft>
                <a:spcPts val="495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Ernest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Balutie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Wavei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r>
              <a:rPr lang="en-GB" sz="3800"/>
              <a:t>Research Objectives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1469C8-4774-6EE2-5FF9-45D19868C5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383798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Industry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CX is a growing competitive differentiator</a:t>
            </a:r>
          </a:p>
          <a:p>
            <a:r>
              <a:rPr dirty="0"/>
              <a:t>- Pandemic accelerated demand for tech-enabled, clean, and personalized services</a:t>
            </a:r>
          </a:p>
          <a:p>
            <a:r>
              <a:rPr dirty="0"/>
              <a:t>- Trends: personalization, sustainability, digital transformation</a:t>
            </a:r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3496" y="257138"/>
            <a:ext cx="6347713" cy="1320800"/>
          </a:xfrm>
        </p:spPr>
        <p:txBody>
          <a:bodyPr/>
          <a:lstStyle/>
          <a:p>
            <a:r>
              <a:rPr dirty="0"/>
              <a:t>Theoretical Frameworks</a:t>
            </a:r>
          </a:p>
        </p:txBody>
      </p:sp>
      <p:pic>
        <p:nvPicPr>
          <p:cNvPr id="4" name="Picture 3" descr="A diagram of a company's company's company&#10;&#10;Description automatically generated">
            <a:extLst>
              <a:ext uri="{FF2B5EF4-FFF2-40B4-BE49-F238E27FC236}">
                <a16:creationId xmlns:a16="http://schemas.microsoft.com/office/drawing/2014/main" id="{AAD0C4A0-DDBB-68AC-2702-C62CEA30C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1898" y="1425677"/>
            <a:ext cx="3854385" cy="3854385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F54A5B-662B-0612-2D45-999C738BE64B}"/>
              </a:ext>
            </a:extLst>
          </p:cNvPr>
          <p:cNvSpPr txBox="1">
            <a:spLocks/>
          </p:cNvSpPr>
          <p:nvPr/>
        </p:nvSpPr>
        <p:spPr>
          <a:xfrm>
            <a:off x="190122" y="1347876"/>
            <a:ext cx="5011776" cy="41622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/>
              <a:t>This research was derived from four primary theories:</a:t>
            </a:r>
          </a:p>
          <a:p>
            <a:r>
              <a:rPr lang="en-GB" sz="1600" dirty="0"/>
              <a:t>Using five different dimensions, SERVQUAL is able to measure service quality.(The Parasuraman et al. ,1988)</a:t>
            </a:r>
          </a:p>
          <a:p>
            <a:r>
              <a:rPr lang="en-GB" sz="1600" dirty="0"/>
              <a:t>Based on Pine and Gilmore (1999), the experience economy requires businesses to create experiences that are memorable.</a:t>
            </a:r>
          </a:p>
          <a:p>
            <a:r>
              <a:rPr lang="en-GB" sz="1600" dirty="0"/>
              <a:t>Oliver (1999) proposed the expectation-confirmation theory, which states that satisfaction is achieved when expectations are surpassed.</a:t>
            </a:r>
          </a:p>
          <a:p>
            <a:r>
              <a:rPr lang="en-GB" sz="1600" dirty="0"/>
              <a:t> Customer Loyalty Model - According to Dick and Basu (1994), loyalty is a result of three key factors: satisfaction, value, and trust.</a:t>
            </a:r>
          </a:p>
          <a:p>
            <a:r>
              <a:rPr lang="en-GB" sz="1600" dirty="0"/>
              <a:t>An application of the SERVQUAL model to Marriott is presented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Guest Satisfaction Drivers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F0A2779-851D-760C-D0EE-C66BC713943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300958"/>
              </p:ext>
            </p:extLst>
          </p:nvPr>
        </p:nvGraphicFramePr>
        <p:xfrm>
          <a:off x="294966" y="1641987"/>
          <a:ext cx="7578213" cy="4426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044"/>
            <a:ext cx="2660686" cy="1209679"/>
          </a:xfrm>
        </p:spPr>
        <p:txBody>
          <a:bodyPr anchor="ctr">
            <a:normAutofit/>
          </a:bodyPr>
          <a:lstStyle/>
          <a:p>
            <a:r>
              <a:rPr lang="en-GB" sz="2900" dirty="0"/>
              <a:t>Employee Characteristics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1BBB476E-0596-5E1E-A4CD-FB4A870FF7F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4291011"/>
              </p:ext>
            </p:extLst>
          </p:nvPr>
        </p:nvGraphicFramePr>
        <p:xfrm>
          <a:off x="355394" y="2021555"/>
          <a:ext cx="791395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Facilities and Physical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Smart rooms, wellness amenities, eco-products</a:t>
            </a:r>
          </a:p>
          <a:p>
            <a:r>
              <a:t>- Perceived value enhanced through thoughtful design</a:t>
            </a:r>
          </a:p>
          <a:p>
            <a:r>
              <a:t>- Supports relational marketing efforts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Satisfaction vs Loyalty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Loyalty results when expectations are exceeded</a:t>
            </a:r>
          </a:p>
          <a:p>
            <a:r>
              <a:t>- Bonvoy Program builds emotional connections</a:t>
            </a:r>
          </a:p>
          <a:p>
            <a:r>
              <a:t>- Online reviews influence trust and choices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E0296D2D-1B91-2413-CE60-A67A545117D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7599968"/>
              </p:ext>
            </p:extLst>
          </p:nvPr>
        </p:nvGraphicFramePr>
        <p:xfrm>
          <a:off x="376084" y="1825625"/>
          <a:ext cx="72734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0922-7FA7-CF0D-72F4-05E2A1A6F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723" y="1464674"/>
            <a:ext cx="7629758" cy="1165860"/>
          </a:xfrm>
        </p:spPr>
        <p:txBody>
          <a:bodyPr anchor="ctr">
            <a:normAutofit/>
          </a:bodyPr>
          <a:lstStyle/>
          <a:p>
            <a:r>
              <a:rPr lang="en-GB" dirty="0"/>
              <a:t>PEST Analysis –Political &amp; Economic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4860D-812C-5B12-5360-18D3807F61E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8452" y="3120389"/>
          <a:ext cx="7783830" cy="2407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8222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4F3A484C-E5CF-2AD4-6F41-E26DFCA3A7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1744338"/>
              </p:ext>
            </p:extLst>
          </p:nvPr>
        </p:nvGraphicFramePr>
        <p:xfrm>
          <a:off x="140109" y="1740310"/>
          <a:ext cx="7411065" cy="4152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AD98E2-DC80-65B7-F2C1-4BD75856138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17388260"/>
              </p:ext>
            </p:extLst>
          </p:nvPr>
        </p:nvGraphicFramePr>
        <p:xfrm>
          <a:off x="157317" y="1891071"/>
          <a:ext cx="8534401" cy="4137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Thank you for your attention!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1D3C42-8ACB-F6BE-0AAE-C8243C50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6082A-2536-C9A9-A08C-18CADE8A5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90" y="1279833"/>
            <a:ext cx="8633619" cy="566773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Cavusgil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S.T., Knight, G. and Riesenberger, J.R. (2020)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Business: The New Realities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5th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Pearson.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Chaffey, D. and Ellis-Chadwick, F. (2019)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Digital Marketing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7th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Harlow: Pearson Education.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Deloitte (2022)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Corporate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Travel in 2022 and beyond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 </a:t>
            </a:r>
            <a:r>
              <a:rPr lang="en-GB" sz="9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https://www2.deloitte.com/us/en/insights/focus/transportation/business-travel-trends-outlook-2022.html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 [Accessed 22 May 2025].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Dick, A.S. and Basu, K. (1994) Customer Loyalty: Toward an Integrated Conceptual Framework.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the Academy of Marketing Science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22(2), pp.99–113.</a:t>
            </a:r>
          </a:p>
          <a:p>
            <a:pPr>
              <a:lnSpc>
                <a:spcPct val="90000"/>
              </a:lnSpc>
            </a:pP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Filieri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Alguezaui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 and McLeay, F. (2015) Why do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travelers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trust TripAdvisor?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27(1), pp.126–144. https://doi.org/10.1108/IJCHM-11-2013-0537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Ivanov, S. and Webster, C. (2020) COVID-19’s impact on the hotel industry: Review of the emerging literature.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Tourism Economics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26(5), pp.865–870.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J.D. Power (2023)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North America Hotel Guest Satisfaction Index Study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 </a:t>
            </a:r>
            <a:r>
              <a:rPr lang="en-GB" sz="9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https://www.jdpower.com/business/press-releases/2023-north-america-hotel-guest-satisfaction-index-nagsi-study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  Accessed 20 May 2025].</a:t>
            </a:r>
          </a:p>
          <a:p>
            <a:pPr>
              <a:lnSpc>
                <a:spcPct val="90000"/>
              </a:lnSpc>
            </a:pP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Kandampully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J., Zhang, T. and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Bilgihan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A. (2018) Customer loyalty: A review and future directions with a special focus on the hospitality industry.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Contemporary Hospitality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30(1), pp.168–194.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Kim, H. and Ok, C. (2010) Customer orientation of service employees and rapport: Influences on service-outcome variables.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&amp; Tourism Research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34(1), pp.34–55.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Lemon, K.N. and Verhoef, P.C. (2016) Understanding customer experience throughout the customer journey.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Marketing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80(6), pp.69–96.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Liu, Y. and Mattila, A.S. (2017) Airbnb: Online reputation and offline trust in hospitality consumption.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61, pp.11–21.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Marriott International (2023)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Annual Report 2022–2023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</a:t>
            </a:r>
            <a:r>
              <a:rPr lang="en-GB" sz="9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https://marriott.gcs-web.com/annual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 [Accessed 20 May 2025].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Marriott International (2023)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Marriott Sustainability Highlights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 https://www.marriott.com/corporate-social-responsibility [Accessed 20 May 2025].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Nadiri, H. and Hussain, K. (2005) Diagnosing the zone of tolerance for hotel services.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Managing Service Quality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15(3), pp.259–277.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Oliver, R.L. (1999) Whence Consumer Loyalty?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Marketing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63(Special Issue), pp.33–44.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Parasuraman, A., Zeithaml, V.A. and Berry, L.L. (1988) SERVQUAL: A multiple-item scale for measuring consumer perceptions of service quality.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Retailing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64(1), pp.12–40.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Payne, A., Christopher, M., Clark, M. and Peck, H. (1999)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Relationship Marketing for Competitive Advantage: Winning and Keeping Customers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Oxford: Butterworth-Heinemann.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Pine, B.J. and Gilmore, J.H. (1999)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Experience Economy: Work is Theatre and Every Business a Stage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Boston: Harvard Business Press.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Schmitt, B. (1999) Experiential Marketing.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Marketing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15(1–3), pp.53–67.</a:t>
            </a:r>
          </a:p>
          <a:p>
            <a:pPr>
              <a:lnSpc>
                <a:spcPct val="90000"/>
              </a:lnSpc>
            </a:pP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Siguaw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J.A. and Enz, C.A. (1999) Best practices in hotel operations.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Cornell Hotel and Restaurant Administration Quarterly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40(6), pp.42–53.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Statista (2023)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Global hotel industry post-COVID recovery outlook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 https://www.statista.com/topics/1102/hotels/  [Accessed 20 May 2025].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TripAdvisor (2023)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Marriott Guest Reviews and Ratings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 </a:t>
            </a:r>
            <a:r>
              <a:rPr lang="en-GB" sz="900" u="sng" dirty="0"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https://www.tripadvisor.com/Hotel_Review-g294458-d299811-Reviews-JW_Marriott_Bucharest_Grand_Hotel-Bucharest.html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 [Accessed 20 May 2025].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Verhoef, P.C., Lemon, K.N., Parasuraman, A., Roggeveen, A., </a:t>
            </a:r>
            <a:r>
              <a:rPr lang="en-GB" sz="9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Tsiros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 and Schlesinger, L.A. (2009) Customer experience creation: Determinants, dynamics and management strategies.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Journal of Retailing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85(1), pp.31–41.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Wu, H.C. and Ko, Y.J. (2013) Assessment of service quality in the hotel industry.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35, pp.133–143.</a:t>
            </a:r>
          </a:p>
          <a:p>
            <a:pPr>
              <a:lnSpc>
                <a:spcPct val="90000"/>
              </a:lnSpc>
            </a:pP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Wu, H.C. and Liang, Y.H. (2009) Effect of experiential value on customer satisfaction with service encounters in luxury-hotel restaurants. </a:t>
            </a:r>
            <a:r>
              <a:rPr lang="en-GB" sz="9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28(4), pp.586–593.</a:t>
            </a:r>
          </a:p>
          <a:p>
            <a:pPr>
              <a:lnSpc>
                <a:spcPct val="90000"/>
              </a:lnSpc>
            </a:pPr>
            <a:r>
              <a:rPr lang="en-GB" sz="900" kern="100" dirty="0"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9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3665269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1731</Words>
  <Application>Microsoft Office PowerPoint</Application>
  <PresentationFormat>On-screen Show (4:3)</PresentationFormat>
  <Paragraphs>95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Times New Roman</vt:lpstr>
      <vt:lpstr>Trebuchet MS</vt:lpstr>
      <vt:lpstr>Wingdings 3</vt:lpstr>
      <vt:lpstr>Facet</vt:lpstr>
      <vt:lpstr>Investigating customer experience as a contemporary issue in the global hospitality industry.. </vt:lpstr>
      <vt:lpstr>Research Objectives</vt:lpstr>
      <vt:lpstr>Industry Context</vt:lpstr>
      <vt:lpstr>Theoretical Frameworks</vt:lpstr>
      <vt:lpstr>Guest Satisfaction Drivers</vt:lpstr>
      <vt:lpstr>Employee Characteristics</vt:lpstr>
      <vt:lpstr>Facilities and Physical Environment</vt:lpstr>
      <vt:lpstr>Satisfaction vs Loyalty</vt:lpstr>
      <vt:lpstr>Methodology</vt:lpstr>
      <vt:lpstr>PEST Analysis –Political &amp; Economic</vt:lpstr>
      <vt:lpstr>Conclusions</vt:lpstr>
      <vt:lpstr>Recommendations</vt:lpstr>
      <vt:lpstr>Questions?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andreea</dc:creator>
  <cp:keywords/>
  <dc:description>generated using python-pptx</dc:description>
  <cp:lastModifiedBy>Andreea-Cristina Mirica (2211629)</cp:lastModifiedBy>
  <cp:revision>3</cp:revision>
  <dcterms:created xsi:type="dcterms:W3CDTF">2013-01-27T09:14:16Z</dcterms:created>
  <dcterms:modified xsi:type="dcterms:W3CDTF">2025-06-09T22:45:34Z</dcterms:modified>
  <cp:category/>
</cp:coreProperties>
</file>