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84" r:id="rId3"/>
    <p:sldId id="305" r:id="rId4"/>
    <p:sldId id="306" r:id="rId5"/>
    <p:sldId id="307" r:id="rId6"/>
    <p:sldId id="308" r:id="rId7"/>
    <p:sldId id="309" r:id="rId8"/>
    <p:sldId id="310" r:id="rId9"/>
    <p:sldId id="311" r:id="rId10"/>
    <p:sldId id="312" r:id="rId11"/>
    <p:sldId id="313" r:id="rId12"/>
    <p:sldId id="314" r:id="rId13"/>
    <p:sldId id="315" r:id="rId14"/>
    <p:sldId id="316" r:id="rId15"/>
    <p:sldId id="319" r:id="rId16"/>
    <p:sldId id="320" r:id="rId17"/>
    <p:sldId id="321" r:id="rId18"/>
    <p:sldId id="322" r:id="rId19"/>
    <p:sldId id="323" r:id="rId20"/>
    <p:sldId id="324" r:id="rId21"/>
    <p:sldId id="325" r:id="rId22"/>
    <p:sldId id="326" r:id="rId23"/>
    <p:sldId id="327" r:id="rId24"/>
    <p:sldId id="328" r:id="rId25"/>
    <p:sldId id="329" r:id="rId26"/>
    <p:sldId id="317" r:id="rId27"/>
    <p:sldId id="295" r:id="rId28"/>
    <p:sldId id="297" r:id="rId29"/>
    <p:sldId id="318" r:id="rId30"/>
    <p:sldId id="281" r:id="rId31"/>
    <p:sldId id="30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AD5576-322C-4FD2-B5F3-FFB7C0DCDBDA}"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21189E36-7AF0-4971-9C6E-A0EE34627DED}">
      <dgm:prSet/>
      <dgm:spPr/>
      <dgm:t>
        <a:bodyPr/>
        <a:lstStyle/>
        <a:p>
          <a:r>
            <a:rPr lang="en-US" b="0" i="0"/>
            <a:t>Breaking the goal down into monthly subgoals can smooth the process, giving the employee a more manageable task.</a:t>
          </a:r>
          <a:endParaRPr lang="en-US"/>
        </a:p>
      </dgm:t>
    </dgm:pt>
    <dgm:pt modelId="{E612DC23-0B9D-4CE5-9372-D810557645BE}" type="parTrans" cxnId="{BB18C7F1-7598-46E1-9DC7-26B3829C9B51}">
      <dgm:prSet/>
      <dgm:spPr/>
      <dgm:t>
        <a:bodyPr/>
        <a:lstStyle/>
        <a:p>
          <a:endParaRPr lang="en-US"/>
        </a:p>
      </dgm:t>
    </dgm:pt>
    <dgm:pt modelId="{BD53E672-9E7D-46A3-AF19-F694779AFC18}" type="sibTrans" cxnId="{BB18C7F1-7598-46E1-9DC7-26B3829C9B51}">
      <dgm:prSet/>
      <dgm:spPr/>
      <dgm:t>
        <a:bodyPr/>
        <a:lstStyle/>
        <a:p>
          <a:endParaRPr lang="en-US"/>
        </a:p>
      </dgm:t>
    </dgm:pt>
    <dgm:pt modelId="{5DB017A4-1B73-4D09-9733-E941E9E6CC76}">
      <dgm:prSet/>
      <dgm:spPr/>
      <dgm:t>
        <a:bodyPr/>
        <a:lstStyle/>
        <a:p>
          <a:r>
            <a:rPr lang="en-US" b="0" i="0"/>
            <a:t>In holding monthly or quarterly meetings with the employee, management can more easily oversee this process.</a:t>
          </a:r>
          <a:endParaRPr lang="en-US"/>
        </a:p>
      </dgm:t>
    </dgm:pt>
    <dgm:pt modelId="{B52ED751-0465-455F-B42C-FDDD4ADB73D1}" type="parTrans" cxnId="{B7F0F1D6-A2F4-4601-B848-57E2F7F0590A}">
      <dgm:prSet/>
      <dgm:spPr/>
      <dgm:t>
        <a:bodyPr/>
        <a:lstStyle/>
        <a:p>
          <a:endParaRPr lang="en-US"/>
        </a:p>
      </dgm:t>
    </dgm:pt>
    <dgm:pt modelId="{4AEEABB1-2C47-4F23-A557-B92ED4C2D491}" type="sibTrans" cxnId="{B7F0F1D6-A2F4-4601-B848-57E2F7F0590A}">
      <dgm:prSet/>
      <dgm:spPr/>
      <dgm:t>
        <a:bodyPr/>
        <a:lstStyle/>
        <a:p>
          <a:endParaRPr lang="en-US"/>
        </a:p>
      </dgm:t>
    </dgm:pt>
    <dgm:pt modelId="{150E9E5C-4E6F-4DD9-9E32-570EF846785B}">
      <dgm:prSet/>
      <dgm:spPr/>
      <dgm:t>
        <a:bodyPr/>
        <a:lstStyle/>
        <a:p>
          <a:r>
            <a:rPr lang="en-US" b="0" i="0"/>
            <a:t>Organizational goals can also shift during the year, and more frequent meetings can allow for new goals to be introduced that align more properly with organizational objectives.</a:t>
          </a:r>
          <a:endParaRPr lang="en-US"/>
        </a:p>
      </dgm:t>
    </dgm:pt>
    <dgm:pt modelId="{07953E01-5662-4AF1-8626-FD86F03E9C94}" type="parTrans" cxnId="{FD1B3C15-EFC8-4038-82B8-121AA7327ADB}">
      <dgm:prSet/>
      <dgm:spPr/>
      <dgm:t>
        <a:bodyPr/>
        <a:lstStyle/>
        <a:p>
          <a:endParaRPr lang="en-US"/>
        </a:p>
      </dgm:t>
    </dgm:pt>
    <dgm:pt modelId="{4AC0D07B-6389-45F9-B909-F6D47A2CE5A6}" type="sibTrans" cxnId="{FD1B3C15-EFC8-4038-82B8-121AA7327ADB}">
      <dgm:prSet/>
      <dgm:spPr/>
      <dgm:t>
        <a:bodyPr/>
        <a:lstStyle/>
        <a:p>
          <a:endParaRPr lang="en-US"/>
        </a:p>
      </dgm:t>
    </dgm:pt>
    <dgm:pt modelId="{95D083DB-E887-4B95-92D8-AF63226F8CB5}" type="pres">
      <dgm:prSet presAssocID="{FAAD5576-322C-4FD2-B5F3-FFB7C0DCDBDA}" presName="hierChild1" presStyleCnt="0">
        <dgm:presLayoutVars>
          <dgm:chPref val="1"/>
          <dgm:dir/>
          <dgm:animOne val="branch"/>
          <dgm:animLvl val="lvl"/>
          <dgm:resizeHandles/>
        </dgm:presLayoutVars>
      </dgm:prSet>
      <dgm:spPr/>
    </dgm:pt>
    <dgm:pt modelId="{FFE1FD31-DA0B-4AEF-859D-140E51C8CF57}" type="pres">
      <dgm:prSet presAssocID="{21189E36-7AF0-4971-9C6E-A0EE34627DED}" presName="hierRoot1" presStyleCnt="0"/>
      <dgm:spPr/>
    </dgm:pt>
    <dgm:pt modelId="{76E6A01A-A5DB-41AC-930E-B4EB3362242E}" type="pres">
      <dgm:prSet presAssocID="{21189E36-7AF0-4971-9C6E-A0EE34627DED}" presName="composite" presStyleCnt="0"/>
      <dgm:spPr/>
    </dgm:pt>
    <dgm:pt modelId="{D38646E7-0072-4FA5-B0A5-410501FDFBE3}" type="pres">
      <dgm:prSet presAssocID="{21189E36-7AF0-4971-9C6E-A0EE34627DED}" presName="background" presStyleLbl="node0" presStyleIdx="0" presStyleCnt="3"/>
      <dgm:spPr/>
    </dgm:pt>
    <dgm:pt modelId="{BEEC0D35-D53B-4390-A891-31E2E14CB13C}" type="pres">
      <dgm:prSet presAssocID="{21189E36-7AF0-4971-9C6E-A0EE34627DED}" presName="text" presStyleLbl="fgAcc0" presStyleIdx="0" presStyleCnt="3">
        <dgm:presLayoutVars>
          <dgm:chPref val="3"/>
        </dgm:presLayoutVars>
      </dgm:prSet>
      <dgm:spPr/>
    </dgm:pt>
    <dgm:pt modelId="{A6FF1F32-2AA0-41BF-B0A5-512826A5AE74}" type="pres">
      <dgm:prSet presAssocID="{21189E36-7AF0-4971-9C6E-A0EE34627DED}" presName="hierChild2" presStyleCnt="0"/>
      <dgm:spPr/>
    </dgm:pt>
    <dgm:pt modelId="{6793AB88-E5FA-4EC6-846F-F897ECED39E2}" type="pres">
      <dgm:prSet presAssocID="{5DB017A4-1B73-4D09-9733-E941E9E6CC76}" presName="hierRoot1" presStyleCnt="0"/>
      <dgm:spPr/>
    </dgm:pt>
    <dgm:pt modelId="{8CD53298-D4AB-4836-AAFE-FA843247C0D0}" type="pres">
      <dgm:prSet presAssocID="{5DB017A4-1B73-4D09-9733-E941E9E6CC76}" presName="composite" presStyleCnt="0"/>
      <dgm:spPr/>
    </dgm:pt>
    <dgm:pt modelId="{2E4CC647-59FB-495F-B74F-47308B845973}" type="pres">
      <dgm:prSet presAssocID="{5DB017A4-1B73-4D09-9733-E941E9E6CC76}" presName="background" presStyleLbl="node0" presStyleIdx="1" presStyleCnt="3"/>
      <dgm:spPr/>
    </dgm:pt>
    <dgm:pt modelId="{3F06AC6D-863D-4A31-9E6E-01A8D4C680F6}" type="pres">
      <dgm:prSet presAssocID="{5DB017A4-1B73-4D09-9733-E941E9E6CC76}" presName="text" presStyleLbl="fgAcc0" presStyleIdx="1" presStyleCnt="3">
        <dgm:presLayoutVars>
          <dgm:chPref val="3"/>
        </dgm:presLayoutVars>
      </dgm:prSet>
      <dgm:spPr/>
    </dgm:pt>
    <dgm:pt modelId="{E7C00528-9424-4AAB-8FCC-4826D1ECF65C}" type="pres">
      <dgm:prSet presAssocID="{5DB017A4-1B73-4D09-9733-E941E9E6CC76}" presName="hierChild2" presStyleCnt="0"/>
      <dgm:spPr/>
    </dgm:pt>
    <dgm:pt modelId="{3FA53C8C-10A3-4468-9DEB-271C8A09D0CE}" type="pres">
      <dgm:prSet presAssocID="{150E9E5C-4E6F-4DD9-9E32-570EF846785B}" presName="hierRoot1" presStyleCnt="0"/>
      <dgm:spPr/>
    </dgm:pt>
    <dgm:pt modelId="{E13B4926-E8A8-4E30-9A30-347C70CF911E}" type="pres">
      <dgm:prSet presAssocID="{150E9E5C-4E6F-4DD9-9E32-570EF846785B}" presName="composite" presStyleCnt="0"/>
      <dgm:spPr/>
    </dgm:pt>
    <dgm:pt modelId="{0D9C980E-9AF0-42BD-B0AB-045D5B6F2F36}" type="pres">
      <dgm:prSet presAssocID="{150E9E5C-4E6F-4DD9-9E32-570EF846785B}" presName="background" presStyleLbl="node0" presStyleIdx="2" presStyleCnt="3"/>
      <dgm:spPr/>
    </dgm:pt>
    <dgm:pt modelId="{AB6A38F4-A5EA-46BA-A7F8-06AA14E7D97F}" type="pres">
      <dgm:prSet presAssocID="{150E9E5C-4E6F-4DD9-9E32-570EF846785B}" presName="text" presStyleLbl="fgAcc0" presStyleIdx="2" presStyleCnt="3">
        <dgm:presLayoutVars>
          <dgm:chPref val="3"/>
        </dgm:presLayoutVars>
      </dgm:prSet>
      <dgm:spPr/>
    </dgm:pt>
    <dgm:pt modelId="{1B0E027D-9335-4F6E-A1AC-DA577E061B1A}" type="pres">
      <dgm:prSet presAssocID="{150E9E5C-4E6F-4DD9-9E32-570EF846785B}" presName="hierChild2" presStyleCnt="0"/>
      <dgm:spPr/>
    </dgm:pt>
  </dgm:ptLst>
  <dgm:cxnLst>
    <dgm:cxn modelId="{FD1B3C15-EFC8-4038-82B8-121AA7327ADB}" srcId="{FAAD5576-322C-4FD2-B5F3-FFB7C0DCDBDA}" destId="{150E9E5C-4E6F-4DD9-9E32-570EF846785B}" srcOrd="2" destOrd="0" parTransId="{07953E01-5662-4AF1-8626-FD86F03E9C94}" sibTransId="{4AC0D07B-6389-45F9-B909-F6D47A2CE5A6}"/>
    <dgm:cxn modelId="{725BA634-23C7-470D-B82C-C3281AFC620D}" type="presOf" srcId="{150E9E5C-4E6F-4DD9-9E32-570EF846785B}" destId="{AB6A38F4-A5EA-46BA-A7F8-06AA14E7D97F}" srcOrd="0" destOrd="0" presId="urn:microsoft.com/office/officeart/2005/8/layout/hierarchy1"/>
    <dgm:cxn modelId="{757F433B-DCEF-4CE5-BB9D-8CC01679AC96}" type="presOf" srcId="{5DB017A4-1B73-4D09-9733-E941E9E6CC76}" destId="{3F06AC6D-863D-4A31-9E6E-01A8D4C680F6}" srcOrd="0" destOrd="0" presId="urn:microsoft.com/office/officeart/2005/8/layout/hierarchy1"/>
    <dgm:cxn modelId="{4242ECA8-BFB4-4975-9A4C-2A9230CB342B}" type="presOf" srcId="{21189E36-7AF0-4971-9C6E-A0EE34627DED}" destId="{BEEC0D35-D53B-4390-A891-31E2E14CB13C}" srcOrd="0" destOrd="0" presId="urn:microsoft.com/office/officeart/2005/8/layout/hierarchy1"/>
    <dgm:cxn modelId="{B7F0F1D6-A2F4-4601-B848-57E2F7F0590A}" srcId="{FAAD5576-322C-4FD2-B5F3-FFB7C0DCDBDA}" destId="{5DB017A4-1B73-4D09-9733-E941E9E6CC76}" srcOrd="1" destOrd="0" parTransId="{B52ED751-0465-455F-B42C-FDDD4ADB73D1}" sibTransId="{4AEEABB1-2C47-4F23-A557-B92ED4C2D491}"/>
    <dgm:cxn modelId="{BB18C7F1-7598-46E1-9DC7-26B3829C9B51}" srcId="{FAAD5576-322C-4FD2-B5F3-FFB7C0DCDBDA}" destId="{21189E36-7AF0-4971-9C6E-A0EE34627DED}" srcOrd="0" destOrd="0" parTransId="{E612DC23-0B9D-4CE5-9372-D810557645BE}" sibTransId="{BD53E672-9E7D-46A3-AF19-F694779AFC18}"/>
    <dgm:cxn modelId="{6E2D02FD-E0D1-423F-9741-271CD31AF17E}" type="presOf" srcId="{FAAD5576-322C-4FD2-B5F3-FFB7C0DCDBDA}" destId="{95D083DB-E887-4B95-92D8-AF63226F8CB5}" srcOrd="0" destOrd="0" presId="urn:microsoft.com/office/officeart/2005/8/layout/hierarchy1"/>
    <dgm:cxn modelId="{38196D8F-D5D8-44CE-B77B-BFD7DDC61F42}" type="presParOf" srcId="{95D083DB-E887-4B95-92D8-AF63226F8CB5}" destId="{FFE1FD31-DA0B-4AEF-859D-140E51C8CF57}" srcOrd="0" destOrd="0" presId="urn:microsoft.com/office/officeart/2005/8/layout/hierarchy1"/>
    <dgm:cxn modelId="{92FE91AC-4CF9-4E45-BC0C-031BBCE5BC3B}" type="presParOf" srcId="{FFE1FD31-DA0B-4AEF-859D-140E51C8CF57}" destId="{76E6A01A-A5DB-41AC-930E-B4EB3362242E}" srcOrd="0" destOrd="0" presId="urn:microsoft.com/office/officeart/2005/8/layout/hierarchy1"/>
    <dgm:cxn modelId="{FB5D0594-496E-43A4-8ED5-D8E17FDE9185}" type="presParOf" srcId="{76E6A01A-A5DB-41AC-930E-B4EB3362242E}" destId="{D38646E7-0072-4FA5-B0A5-410501FDFBE3}" srcOrd="0" destOrd="0" presId="urn:microsoft.com/office/officeart/2005/8/layout/hierarchy1"/>
    <dgm:cxn modelId="{61ACA6A1-B4DC-49B9-84C1-71D066B617DB}" type="presParOf" srcId="{76E6A01A-A5DB-41AC-930E-B4EB3362242E}" destId="{BEEC0D35-D53B-4390-A891-31E2E14CB13C}" srcOrd="1" destOrd="0" presId="urn:microsoft.com/office/officeart/2005/8/layout/hierarchy1"/>
    <dgm:cxn modelId="{745D2A10-D85B-4DB7-8D7B-965C50FC4ADF}" type="presParOf" srcId="{FFE1FD31-DA0B-4AEF-859D-140E51C8CF57}" destId="{A6FF1F32-2AA0-41BF-B0A5-512826A5AE74}" srcOrd="1" destOrd="0" presId="urn:microsoft.com/office/officeart/2005/8/layout/hierarchy1"/>
    <dgm:cxn modelId="{A998DE57-CE7E-4536-8D51-580F926FF7A2}" type="presParOf" srcId="{95D083DB-E887-4B95-92D8-AF63226F8CB5}" destId="{6793AB88-E5FA-4EC6-846F-F897ECED39E2}" srcOrd="1" destOrd="0" presId="urn:microsoft.com/office/officeart/2005/8/layout/hierarchy1"/>
    <dgm:cxn modelId="{95CD117C-4828-408B-9370-E16B29FF2404}" type="presParOf" srcId="{6793AB88-E5FA-4EC6-846F-F897ECED39E2}" destId="{8CD53298-D4AB-4836-AAFE-FA843247C0D0}" srcOrd="0" destOrd="0" presId="urn:microsoft.com/office/officeart/2005/8/layout/hierarchy1"/>
    <dgm:cxn modelId="{8367211E-2971-46CB-B811-3189D304C42B}" type="presParOf" srcId="{8CD53298-D4AB-4836-AAFE-FA843247C0D0}" destId="{2E4CC647-59FB-495F-B74F-47308B845973}" srcOrd="0" destOrd="0" presId="urn:microsoft.com/office/officeart/2005/8/layout/hierarchy1"/>
    <dgm:cxn modelId="{0234CCBA-8B5E-4F04-8898-ECB422D411C7}" type="presParOf" srcId="{8CD53298-D4AB-4836-AAFE-FA843247C0D0}" destId="{3F06AC6D-863D-4A31-9E6E-01A8D4C680F6}" srcOrd="1" destOrd="0" presId="urn:microsoft.com/office/officeart/2005/8/layout/hierarchy1"/>
    <dgm:cxn modelId="{087F8053-8862-416F-A781-1714975ADD2E}" type="presParOf" srcId="{6793AB88-E5FA-4EC6-846F-F897ECED39E2}" destId="{E7C00528-9424-4AAB-8FCC-4826D1ECF65C}" srcOrd="1" destOrd="0" presId="urn:microsoft.com/office/officeart/2005/8/layout/hierarchy1"/>
    <dgm:cxn modelId="{284B4263-DC52-4375-90CD-0E4BCFE23AED}" type="presParOf" srcId="{95D083DB-E887-4B95-92D8-AF63226F8CB5}" destId="{3FA53C8C-10A3-4468-9DEB-271C8A09D0CE}" srcOrd="2" destOrd="0" presId="urn:microsoft.com/office/officeart/2005/8/layout/hierarchy1"/>
    <dgm:cxn modelId="{1FD1A4FD-F205-42E8-9230-4E124B10B0F8}" type="presParOf" srcId="{3FA53C8C-10A3-4468-9DEB-271C8A09D0CE}" destId="{E13B4926-E8A8-4E30-9A30-347C70CF911E}" srcOrd="0" destOrd="0" presId="urn:microsoft.com/office/officeart/2005/8/layout/hierarchy1"/>
    <dgm:cxn modelId="{695E6158-4325-4369-9F61-D0F499B227A1}" type="presParOf" srcId="{E13B4926-E8A8-4E30-9A30-347C70CF911E}" destId="{0D9C980E-9AF0-42BD-B0AB-045D5B6F2F36}" srcOrd="0" destOrd="0" presId="urn:microsoft.com/office/officeart/2005/8/layout/hierarchy1"/>
    <dgm:cxn modelId="{1AD4262F-C9E2-40AD-9CE4-E45C71FC74E6}" type="presParOf" srcId="{E13B4926-E8A8-4E30-9A30-347C70CF911E}" destId="{AB6A38F4-A5EA-46BA-A7F8-06AA14E7D97F}" srcOrd="1" destOrd="0" presId="urn:microsoft.com/office/officeart/2005/8/layout/hierarchy1"/>
    <dgm:cxn modelId="{145D97B0-593A-40DC-9DEF-790D9CAF00F3}" type="presParOf" srcId="{3FA53C8C-10A3-4468-9DEB-271C8A09D0CE}" destId="{1B0E027D-9335-4F6E-A1AC-DA577E061B1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F8A644-522E-4F21-AB83-0159D0F2386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C1CDFB2-96A9-4BF0-A1B6-140DEFEB68A8}">
      <dgm:prSet/>
      <dgm:spPr/>
      <dgm:t>
        <a:bodyPr/>
        <a:lstStyle/>
        <a:p>
          <a:r>
            <a:rPr lang="en-US" b="0" i="0"/>
            <a:t>This evaluation should include questions such as:</a:t>
          </a:r>
          <a:endParaRPr lang="en-US"/>
        </a:p>
      </dgm:t>
    </dgm:pt>
    <dgm:pt modelId="{07626046-FE56-4087-B1B4-0E8B91B5CD77}" type="parTrans" cxnId="{1BB1E57A-3052-476E-8D5F-DA683E9FA18F}">
      <dgm:prSet/>
      <dgm:spPr/>
      <dgm:t>
        <a:bodyPr/>
        <a:lstStyle/>
        <a:p>
          <a:endParaRPr lang="en-US"/>
        </a:p>
      </dgm:t>
    </dgm:pt>
    <dgm:pt modelId="{0409976C-1E10-43F1-AC8B-B9990BA958F7}" type="sibTrans" cxnId="{1BB1E57A-3052-476E-8D5F-DA683E9FA18F}">
      <dgm:prSet/>
      <dgm:spPr/>
      <dgm:t>
        <a:bodyPr/>
        <a:lstStyle/>
        <a:p>
          <a:endParaRPr lang="en-US"/>
        </a:p>
      </dgm:t>
    </dgm:pt>
    <dgm:pt modelId="{2533CDF2-2749-4517-8E7A-B0436F017D5E}">
      <dgm:prSet/>
      <dgm:spPr/>
      <dgm:t>
        <a:bodyPr/>
        <a:lstStyle/>
        <a:p>
          <a:r>
            <a:rPr lang="en-US" b="0" i="0"/>
            <a:t>Was the original goal realistic?</a:t>
          </a:r>
          <a:endParaRPr lang="en-US"/>
        </a:p>
      </dgm:t>
    </dgm:pt>
    <dgm:pt modelId="{A2595269-FFDB-4B56-AD83-F2BC44F74FBC}" type="parTrans" cxnId="{A1BCF7C8-E25E-43DD-AB6C-165CC2205A34}">
      <dgm:prSet/>
      <dgm:spPr/>
      <dgm:t>
        <a:bodyPr/>
        <a:lstStyle/>
        <a:p>
          <a:endParaRPr lang="en-US"/>
        </a:p>
      </dgm:t>
    </dgm:pt>
    <dgm:pt modelId="{601D457F-C944-4E6A-8576-C8857C22B000}" type="sibTrans" cxnId="{A1BCF7C8-E25E-43DD-AB6C-165CC2205A34}">
      <dgm:prSet/>
      <dgm:spPr/>
      <dgm:t>
        <a:bodyPr/>
        <a:lstStyle/>
        <a:p>
          <a:endParaRPr lang="en-US"/>
        </a:p>
      </dgm:t>
    </dgm:pt>
    <dgm:pt modelId="{4440E314-0579-49F7-BD72-E31C31EAD7E9}">
      <dgm:prSet/>
      <dgm:spPr/>
      <dgm:t>
        <a:bodyPr/>
        <a:lstStyle/>
        <a:p>
          <a:r>
            <a:rPr lang="en-US" b="0" i="0"/>
            <a:t>Was the goal in line with the organization’s objectives?</a:t>
          </a:r>
          <a:endParaRPr lang="en-US"/>
        </a:p>
      </dgm:t>
    </dgm:pt>
    <dgm:pt modelId="{62D8750E-CC7F-4EEA-AB20-7C0F85318D7E}" type="parTrans" cxnId="{C1F361F3-5ED9-4DCB-B867-C517D959A1AC}">
      <dgm:prSet/>
      <dgm:spPr/>
      <dgm:t>
        <a:bodyPr/>
        <a:lstStyle/>
        <a:p>
          <a:endParaRPr lang="en-US"/>
        </a:p>
      </dgm:t>
    </dgm:pt>
    <dgm:pt modelId="{C35FD207-A176-4006-9F28-ED8EB3F308C1}" type="sibTrans" cxnId="{C1F361F3-5ED9-4DCB-B867-C517D959A1AC}">
      <dgm:prSet/>
      <dgm:spPr/>
      <dgm:t>
        <a:bodyPr/>
        <a:lstStyle/>
        <a:p>
          <a:endParaRPr lang="en-US"/>
        </a:p>
      </dgm:t>
    </dgm:pt>
    <dgm:pt modelId="{B2215215-E34C-4E5F-B622-BB0955234C4A}">
      <dgm:prSet/>
      <dgm:spPr/>
      <dgm:t>
        <a:bodyPr/>
        <a:lstStyle/>
        <a:p>
          <a:r>
            <a:rPr lang="en-US" b="0" i="0"/>
            <a:t>Did the employee gain useful experience or skills?</a:t>
          </a:r>
          <a:endParaRPr lang="en-US"/>
        </a:p>
      </dgm:t>
    </dgm:pt>
    <dgm:pt modelId="{53905CB8-E1B9-42FE-8084-007E8716EE6E}" type="parTrans" cxnId="{48331DFC-60D1-4FFF-B0A8-801E76EF4B62}">
      <dgm:prSet/>
      <dgm:spPr/>
      <dgm:t>
        <a:bodyPr/>
        <a:lstStyle/>
        <a:p>
          <a:endParaRPr lang="en-US"/>
        </a:p>
      </dgm:t>
    </dgm:pt>
    <dgm:pt modelId="{F0444CD0-F304-43D6-B0DD-4426474D5EE8}" type="sibTrans" cxnId="{48331DFC-60D1-4FFF-B0A8-801E76EF4B62}">
      <dgm:prSet/>
      <dgm:spPr/>
      <dgm:t>
        <a:bodyPr/>
        <a:lstStyle/>
        <a:p>
          <a:endParaRPr lang="en-US"/>
        </a:p>
      </dgm:t>
    </dgm:pt>
    <dgm:pt modelId="{0EB8CD58-2CE9-4EE7-B236-D335C109EC45}">
      <dgm:prSet/>
      <dgm:spPr/>
      <dgm:t>
        <a:bodyPr/>
        <a:lstStyle/>
        <a:p>
          <a:r>
            <a:rPr lang="en-US" b="0" i="0"/>
            <a:t>How well did the employee complete their tasks?</a:t>
          </a:r>
          <a:endParaRPr lang="en-US"/>
        </a:p>
      </dgm:t>
    </dgm:pt>
    <dgm:pt modelId="{0F1237DD-ED4E-4A2D-A8D7-6FAD4C4BA4C5}" type="parTrans" cxnId="{014CC16F-BD73-4406-86D3-B6DEC34DE72E}">
      <dgm:prSet/>
      <dgm:spPr/>
      <dgm:t>
        <a:bodyPr/>
        <a:lstStyle/>
        <a:p>
          <a:endParaRPr lang="en-US"/>
        </a:p>
      </dgm:t>
    </dgm:pt>
    <dgm:pt modelId="{41C054AD-AF98-461D-8FE6-D3AFD7CF3807}" type="sibTrans" cxnId="{014CC16F-BD73-4406-86D3-B6DEC34DE72E}">
      <dgm:prSet/>
      <dgm:spPr/>
      <dgm:t>
        <a:bodyPr/>
        <a:lstStyle/>
        <a:p>
          <a:endParaRPr lang="en-US"/>
        </a:p>
      </dgm:t>
    </dgm:pt>
    <dgm:pt modelId="{1959F1CA-1916-41F4-AB84-FF710C40B162}">
      <dgm:prSet/>
      <dgm:spPr/>
      <dgm:t>
        <a:bodyPr/>
        <a:lstStyle/>
        <a:p>
          <a:r>
            <a:rPr lang="en-US" b="0" i="0"/>
            <a:t>Did the organization offer the proper support to achieve the goal?</a:t>
          </a:r>
          <a:endParaRPr lang="en-US"/>
        </a:p>
      </dgm:t>
    </dgm:pt>
    <dgm:pt modelId="{494AFAAC-E158-4342-B5A2-D587131105A6}" type="parTrans" cxnId="{1871D666-58CD-4C03-A188-E031B116C959}">
      <dgm:prSet/>
      <dgm:spPr/>
      <dgm:t>
        <a:bodyPr/>
        <a:lstStyle/>
        <a:p>
          <a:endParaRPr lang="en-US"/>
        </a:p>
      </dgm:t>
    </dgm:pt>
    <dgm:pt modelId="{6D357A1C-6989-4116-A215-F9FCC8DFE78D}" type="sibTrans" cxnId="{1871D666-58CD-4C03-A188-E031B116C959}">
      <dgm:prSet/>
      <dgm:spPr/>
      <dgm:t>
        <a:bodyPr/>
        <a:lstStyle/>
        <a:p>
          <a:endParaRPr lang="en-US"/>
        </a:p>
      </dgm:t>
    </dgm:pt>
    <dgm:pt modelId="{58C5FD4C-7ACA-422F-B7AB-00190C6EA2A4}">
      <dgm:prSet/>
      <dgm:spPr/>
      <dgm:t>
        <a:bodyPr/>
        <a:lstStyle/>
        <a:p>
          <a:r>
            <a:rPr lang="en-US" b="0" i="0"/>
            <a:t>In what ways could future goals be set differently to ensure success?</a:t>
          </a:r>
          <a:endParaRPr lang="en-US"/>
        </a:p>
      </dgm:t>
    </dgm:pt>
    <dgm:pt modelId="{C0ECD10F-681D-42CF-948D-1759065B73BA}" type="parTrans" cxnId="{1311D171-F976-4DE6-9FDC-03FD8E1ADE36}">
      <dgm:prSet/>
      <dgm:spPr/>
      <dgm:t>
        <a:bodyPr/>
        <a:lstStyle/>
        <a:p>
          <a:endParaRPr lang="en-US"/>
        </a:p>
      </dgm:t>
    </dgm:pt>
    <dgm:pt modelId="{E69725EE-CA0F-4ABD-A8DE-17705AC4EF8B}" type="sibTrans" cxnId="{1311D171-F976-4DE6-9FDC-03FD8E1ADE36}">
      <dgm:prSet/>
      <dgm:spPr/>
      <dgm:t>
        <a:bodyPr/>
        <a:lstStyle/>
        <a:p>
          <a:endParaRPr lang="en-US"/>
        </a:p>
      </dgm:t>
    </dgm:pt>
    <dgm:pt modelId="{774C3D38-14C2-4238-BF3D-ECCAE1BAB958}">
      <dgm:prSet/>
      <dgm:spPr/>
      <dgm:t>
        <a:bodyPr/>
        <a:lstStyle/>
        <a:p>
          <a:r>
            <a:rPr lang="en-US" b="0" i="0"/>
            <a:t>What aspects of this process could be streamlined or improved?</a:t>
          </a:r>
          <a:endParaRPr lang="en-US"/>
        </a:p>
      </dgm:t>
    </dgm:pt>
    <dgm:pt modelId="{8D2BF6AA-BB50-47C5-BE09-E446C244950D}" type="parTrans" cxnId="{E0393661-522A-443B-B733-C4FA9E9506E9}">
      <dgm:prSet/>
      <dgm:spPr/>
      <dgm:t>
        <a:bodyPr/>
        <a:lstStyle/>
        <a:p>
          <a:endParaRPr lang="en-US"/>
        </a:p>
      </dgm:t>
    </dgm:pt>
    <dgm:pt modelId="{B499D9C3-434D-42F0-88E9-BB5E3FE2BB51}" type="sibTrans" cxnId="{E0393661-522A-443B-B733-C4FA9E9506E9}">
      <dgm:prSet/>
      <dgm:spPr/>
      <dgm:t>
        <a:bodyPr/>
        <a:lstStyle/>
        <a:p>
          <a:endParaRPr lang="en-US"/>
        </a:p>
      </dgm:t>
    </dgm:pt>
    <dgm:pt modelId="{956816E2-5BC0-4F4D-A0B8-71812E664B50}" type="pres">
      <dgm:prSet presAssocID="{E2F8A644-522E-4F21-AB83-0159D0F23862}" presName="vert0" presStyleCnt="0">
        <dgm:presLayoutVars>
          <dgm:dir/>
          <dgm:animOne val="branch"/>
          <dgm:animLvl val="lvl"/>
        </dgm:presLayoutVars>
      </dgm:prSet>
      <dgm:spPr/>
    </dgm:pt>
    <dgm:pt modelId="{7B4BD9C5-8F36-4A1C-9B61-BCCB8EDE39D3}" type="pres">
      <dgm:prSet presAssocID="{8C1CDFB2-96A9-4BF0-A1B6-140DEFEB68A8}" presName="thickLine" presStyleLbl="alignNode1" presStyleIdx="0" presStyleCnt="8"/>
      <dgm:spPr/>
    </dgm:pt>
    <dgm:pt modelId="{72E4B05B-8143-449B-A3EE-44C9A8B16EC7}" type="pres">
      <dgm:prSet presAssocID="{8C1CDFB2-96A9-4BF0-A1B6-140DEFEB68A8}" presName="horz1" presStyleCnt="0"/>
      <dgm:spPr/>
    </dgm:pt>
    <dgm:pt modelId="{FDB994A3-99F5-46C4-9E3A-B2F313A62AD6}" type="pres">
      <dgm:prSet presAssocID="{8C1CDFB2-96A9-4BF0-A1B6-140DEFEB68A8}" presName="tx1" presStyleLbl="revTx" presStyleIdx="0" presStyleCnt="8"/>
      <dgm:spPr/>
    </dgm:pt>
    <dgm:pt modelId="{52C226FD-06B9-4BA7-BA20-63D6F095EE45}" type="pres">
      <dgm:prSet presAssocID="{8C1CDFB2-96A9-4BF0-A1B6-140DEFEB68A8}" presName="vert1" presStyleCnt="0"/>
      <dgm:spPr/>
    </dgm:pt>
    <dgm:pt modelId="{F16C71C2-23EE-48A2-A862-29F2AD6E029B}" type="pres">
      <dgm:prSet presAssocID="{2533CDF2-2749-4517-8E7A-B0436F017D5E}" presName="thickLine" presStyleLbl="alignNode1" presStyleIdx="1" presStyleCnt="8"/>
      <dgm:spPr/>
    </dgm:pt>
    <dgm:pt modelId="{DD8E8780-873B-48A2-9F6A-5B6CAFF8B4E7}" type="pres">
      <dgm:prSet presAssocID="{2533CDF2-2749-4517-8E7A-B0436F017D5E}" presName="horz1" presStyleCnt="0"/>
      <dgm:spPr/>
    </dgm:pt>
    <dgm:pt modelId="{FDEB09F6-31D4-44C9-872F-F3268E107C44}" type="pres">
      <dgm:prSet presAssocID="{2533CDF2-2749-4517-8E7A-B0436F017D5E}" presName="tx1" presStyleLbl="revTx" presStyleIdx="1" presStyleCnt="8"/>
      <dgm:spPr/>
    </dgm:pt>
    <dgm:pt modelId="{28AF91EE-3BFD-4B3D-95C7-AA5A74D6F75E}" type="pres">
      <dgm:prSet presAssocID="{2533CDF2-2749-4517-8E7A-B0436F017D5E}" presName="vert1" presStyleCnt="0"/>
      <dgm:spPr/>
    </dgm:pt>
    <dgm:pt modelId="{F51F3F2B-CF2E-4AD4-85D8-BBDAD50CD933}" type="pres">
      <dgm:prSet presAssocID="{4440E314-0579-49F7-BD72-E31C31EAD7E9}" presName="thickLine" presStyleLbl="alignNode1" presStyleIdx="2" presStyleCnt="8"/>
      <dgm:spPr/>
    </dgm:pt>
    <dgm:pt modelId="{997D6184-8B1C-40A7-85AC-B07C16161989}" type="pres">
      <dgm:prSet presAssocID="{4440E314-0579-49F7-BD72-E31C31EAD7E9}" presName="horz1" presStyleCnt="0"/>
      <dgm:spPr/>
    </dgm:pt>
    <dgm:pt modelId="{84AEA9B1-E15D-4D99-A30F-B0F63DE7F91E}" type="pres">
      <dgm:prSet presAssocID="{4440E314-0579-49F7-BD72-E31C31EAD7E9}" presName="tx1" presStyleLbl="revTx" presStyleIdx="2" presStyleCnt="8"/>
      <dgm:spPr/>
    </dgm:pt>
    <dgm:pt modelId="{95283805-C148-43C9-8D45-4FC8EDFC9C44}" type="pres">
      <dgm:prSet presAssocID="{4440E314-0579-49F7-BD72-E31C31EAD7E9}" presName="vert1" presStyleCnt="0"/>
      <dgm:spPr/>
    </dgm:pt>
    <dgm:pt modelId="{A55DC677-E7F2-49E0-A2F5-2287BAE3D2FC}" type="pres">
      <dgm:prSet presAssocID="{B2215215-E34C-4E5F-B622-BB0955234C4A}" presName="thickLine" presStyleLbl="alignNode1" presStyleIdx="3" presStyleCnt="8"/>
      <dgm:spPr/>
    </dgm:pt>
    <dgm:pt modelId="{7D717D63-B75D-4053-8F82-3254092EC0A6}" type="pres">
      <dgm:prSet presAssocID="{B2215215-E34C-4E5F-B622-BB0955234C4A}" presName="horz1" presStyleCnt="0"/>
      <dgm:spPr/>
    </dgm:pt>
    <dgm:pt modelId="{B675D08B-5E6B-428D-BB02-A23C62712DCF}" type="pres">
      <dgm:prSet presAssocID="{B2215215-E34C-4E5F-B622-BB0955234C4A}" presName="tx1" presStyleLbl="revTx" presStyleIdx="3" presStyleCnt="8"/>
      <dgm:spPr/>
    </dgm:pt>
    <dgm:pt modelId="{D03D91E7-C1AA-4D39-86D6-FA416C294E54}" type="pres">
      <dgm:prSet presAssocID="{B2215215-E34C-4E5F-B622-BB0955234C4A}" presName="vert1" presStyleCnt="0"/>
      <dgm:spPr/>
    </dgm:pt>
    <dgm:pt modelId="{F66613E0-2D42-4101-8B06-EE5B1BD2AE50}" type="pres">
      <dgm:prSet presAssocID="{0EB8CD58-2CE9-4EE7-B236-D335C109EC45}" presName="thickLine" presStyleLbl="alignNode1" presStyleIdx="4" presStyleCnt="8"/>
      <dgm:spPr/>
    </dgm:pt>
    <dgm:pt modelId="{F43F6457-D971-4AE9-9E8B-8CFB07128626}" type="pres">
      <dgm:prSet presAssocID="{0EB8CD58-2CE9-4EE7-B236-D335C109EC45}" presName="horz1" presStyleCnt="0"/>
      <dgm:spPr/>
    </dgm:pt>
    <dgm:pt modelId="{453C57A3-2D4E-4722-8926-CFCA0F993290}" type="pres">
      <dgm:prSet presAssocID="{0EB8CD58-2CE9-4EE7-B236-D335C109EC45}" presName="tx1" presStyleLbl="revTx" presStyleIdx="4" presStyleCnt="8"/>
      <dgm:spPr/>
    </dgm:pt>
    <dgm:pt modelId="{E99624C3-60C1-4DD8-AE33-E49ACE5E1375}" type="pres">
      <dgm:prSet presAssocID="{0EB8CD58-2CE9-4EE7-B236-D335C109EC45}" presName="vert1" presStyleCnt="0"/>
      <dgm:spPr/>
    </dgm:pt>
    <dgm:pt modelId="{D3EA691A-1479-4D93-9144-6BF9321E1E4D}" type="pres">
      <dgm:prSet presAssocID="{1959F1CA-1916-41F4-AB84-FF710C40B162}" presName="thickLine" presStyleLbl="alignNode1" presStyleIdx="5" presStyleCnt="8"/>
      <dgm:spPr/>
    </dgm:pt>
    <dgm:pt modelId="{629247CE-FD31-4E51-9770-7B8823DAE681}" type="pres">
      <dgm:prSet presAssocID="{1959F1CA-1916-41F4-AB84-FF710C40B162}" presName="horz1" presStyleCnt="0"/>
      <dgm:spPr/>
    </dgm:pt>
    <dgm:pt modelId="{596092C4-2E72-4645-96F2-6DD4084A1826}" type="pres">
      <dgm:prSet presAssocID="{1959F1CA-1916-41F4-AB84-FF710C40B162}" presName="tx1" presStyleLbl="revTx" presStyleIdx="5" presStyleCnt="8"/>
      <dgm:spPr/>
    </dgm:pt>
    <dgm:pt modelId="{A942AE5D-42C1-4B75-81CF-C6924178DDD0}" type="pres">
      <dgm:prSet presAssocID="{1959F1CA-1916-41F4-AB84-FF710C40B162}" presName="vert1" presStyleCnt="0"/>
      <dgm:spPr/>
    </dgm:pt>
    <dgm:pt modelId="{FC53B56C-392D-423F-B1E2-EBC6BE8B9E34}" type="pres">
      <dgm:prSet presAssocID="{58C5FD4C-7ACA-422F-B7AB-00190C6EA2A4}" presName="thickLine" presStyleLbl="alignNode1" presStyleIdx="6" presStyleCnt="8"/>
      <dgm:spPr/>
    </dgm:pt>
    <dgm:pt modelId="{0754022F-D810-4FA6-8D7E-5A103101CCCF}" type="pres">
      <dgm:prSet presAssocID="{58C5FD4C-7ACA-422F-B7AB-00190C6EA2A4}" presName="horz1" presStyleCnt="0"/>
      <dgm:spPr/>
    </dgm:pt>
    <dgm:pt modelId="{E48729AD-77CB-41F8-BFE1-1DB2867E71C4}" type="pres">
      <dgm:prSet presAssocID="{58C5FD4C-7ACA-422F-B7AB-00190C6EA2A4}" presName="tx1" presStyleLbl="revTx" presStyleIdx="6" presStyleCnt="8"/>
      <dgm:spPr/>
    </dgm:pt>
    <dgm:pt modelId="{593CDC7B-CE30-4F0E-BA7E-49BD9D999AB4}" type="pres">
      <dgm:prSet presAssocID="{58C5FD4C-7ACA-422F-B7AB-00190C6EA2A4}" presName="vert1" presStyleCnt="0"/>
      <dgm:spPr/>
    </dgm:pt>
    <dgm:pt modelId="{347FA763-4617-4CE3-8366-4E20509580C7}" type="pres">
      <dgm:prSet presAssocID="{774C3D38-14C2-4238-BF3D-ECCAE1BAB958}" presName="thickLine" presStyleLbl="alignNode1" presStyleIdx="7" presStyleCnt="8"/>
      <dgm:spPr/>
    </dgm:pt>
    <dgm:pt modelId="{CF6DA1CC-26FF-4407-A681-32C43230A0AE}" type="pres">
      <dgm:prSet presAssocID="{774C3D38-14C2-4238-BF3D-ECCAE1BAB958}" presName="horz1" presStyleCnt="0"/>
      <dgm:spPr/>
    </dgm:pt>
    <dgm:pt modelId="{5D19CA5B-7CDF-4851-B1D9-9E1C282481DE}" type="pres">
      <dgm:prSet presAssocID="{774C3D38-14C2-4238-BF3D-ECCAE1BAB958}" presName="tx1" presStyleLbl="revTx" presStyleIdx="7" presStyleCnt="8"/>
      <dgm:spPr/>
    </dgm:pt>
    <dgm:pt modelId="{8D2D3D18-B53A-413F-9BCF-6D0AEE013D07}" type="pres">
      <dgm:prSet presAssocID="{774C3D38-14C2-4238-BF3D-ECCAE1BAB958}" presName="vert1" presStyleCnt="0"/>
      <dgm:spPr/>
    </dgm:pt>
  </dgm:ptLst>
  <dgm:cxnLst>
    <dgm:cxn modelId="{71152D02-9971-41C6-AA79-9356CB013666}" type="presOf" srcId="{B2215215-E34C-4E5F-B622-BB0955234C4A}" destId="{B675D08B-5E6B-428D-BB02-A23C62712DCF}" srcOrd="0" destOrd="0" presId="urn:microsoft.com/office/officeart/2008/layout/LinedList"/>
    <dgm:cxn modelId="{568DD31B-62D5-46BE-BFDC-884251CCA1F6}" type="presOf" srcId="{1959F1CA-1916-41F4-AB84-FF710C40B162}" destId="{596092C4-2E72-4645-96F2-6DD4084A1826}" srcOrd="0" destOrd="0" presId="urn:microsoft.com/office/officeart/2008/layout/LinedList"/>
    <dgm:cxn modelId="{55E69522-1F2F-4295-AC04-7A912C1A7DF6}" type="presOf" srcId="{E2F8A644-522E-4F21-AB83-0159D0F23862}" destId="{956816E2-5BC0-4F4D-A0B8-71812E664B50}" srcOrd="0" destOrd="0" presId="urn:microsoft.com/office/officeart/2008/layout/LinedList"/>
    <dgm:cxn modelId="{F075985E-6A41-48AB-A4CB-CBF311AE3907}" type="presOf" srcId="{58C5FD4C-7ACA-422F-B7AB-00190C6EA2A4}" destId="{E48729AD-77CB-41F8-BFE1-1DB2867E71C4}" srcOrd="0" destOrd="0" presId="urn:microsoft.com/office/officeart/2008/layout/LinedList"/>
    <dgm:cxn modelId="{E0393661-522A-443B-B733-C4FA9E9506E9}" srcId="{E2F8A644-522E-4F21-AB83-0159D0F23862}" destId="{774C3D38-14C2-4238-BF3D-ECCAE1BAB958}" srcOrd="7" destOrd="0" parTransId="{8D2BF6AA-BB50-47C5-BE09-E446C244950D}" sibTransId="{B499D9C3-434D-42F0-88E9-BB5E3FE2BB51}"/>
    <dgm:cxn modelId="{1871D666-58CD-4C03-A188-E031B116C959}" srcId="{E2F8A644-522E-4F21-AB83-0159D0F23862}" destId="{1959F1CA-1916-41F4-AB84-FF710C40B162}" srcOrd="5" destOrd="0" parTransId="{494AFAAC-E158-4342-B5A2-D587131105A6}" sibTransId="{6D357A1C-6989-4116-A215-F9FCC8DFE78D}"/>
    <dgm:cxn modelId="{CFCE6069-2236-4CC7-ABD0-601603CE8FDA}" type="presOf" srcId="{2533CDF2-2749-4517-8E7A-B0436F017D5E}" destId="{FDEB09F6-31D4-44C9-872F-F3268E107C44}" srcOrd="0" destOrd="0" presId="urn:microsoft.com/office/officeart/2008/layout/LinedList"/>
    <dgm:cxn modelId="{300D506B-CC01-4210-9A54-6B9603C69202}" type="presOf" srcId="{0EB8CD58-2CE9-4EE7-B236-D335C109EC45}" destId="{453C57A3-2D4E-4722-8926-CFCA0F993290}" srcOrd="0" destOrd="0" presId="urn:microsoft.com/office/officeart/2008/layout/LinedList"/>
    <dgm:cxn modelId="{014CC16F-BD73-4406-86D3-B6DEC34DE72E}" srcId="{E2F8A644-522E-4F21-AB83-0159D0F23862}" destId="{0EB8CD58-2CE9-4EE7-B236-D335C109EC45}" srcOrd="4" destOrd="0" parTransId="{0F1237DD-ED4E-4A2D-A8D7-6FAD4C4BA4C5}" sibTransId="{41C054AD-AF98-461D-8FE6-D3AFD7CF3807}"/>
    <dgm:cxn modelId="{1311D171-F976-4DE6-9FDC-03FD8E1ADE36}" srcId="{E2F8A644-522E-4F21-AB83-0159D0F23862}" destId="{58C5FD4C-7ACA-422F-B7AB-00190C6EA2A4}" srcOrd="6" destOrd="0" parTransId="{C0ECD10F-681D-42CF-948D-1759065B73BA}" sibTransId="{E69725EE-CA0F-4ABD-A8DE-17705AC4EF8B}"/>
    <dgm:cxn modelId="{3A1E1977-1E1D-4D2D-9B01-BC9DD9FB192C}" type="presOf" srcId="{774C3D38-14C2-4238-BF3D-ECCAE1BAB958}" destId="{5D19CA5B-7CDF-4851-B1D9-9E1C282481DE}" srcOrd="0" destOrd="0" presId="urn:microsoft.com/office/officeart/2008/layout/LinedList"/>
    <dgm:cxn modelId="{1BB1E57A-3052-476E-8D5F-DA683E9FA18F}" srcId="{E2F8A644-522E-4F21-AB83-0159D0F23862}" destId="{8C1CDFB2-96A9-4BF0-A1B6-140DEFEB68A8}" srcOrd="0" destOrd="0" parTransId="{07626046-FE56-4087-B1B4-0E8B91B5CD77}" sibTransId="{0409976C-1E10-43F1-AC8B-B9990BA958F7}"/>
    <dgm:cxn modelId="{A1BCF7C8-E25E-43DD-AB6C-165CC2205A34}" srcId="{E2F8A644-522E-4F21-AB83-0159D0F23862}" destId="{2533CDF2-2749-4517-8E7A-B0436F017D5E}" srcOrd="1" destOrd="0" parTransId="{A2595269-FFDB-4B56-AD83-F2BC44F74FBC}" sibTransId="{601D457F-C944-4E6A-8576-C8857C22B000}"/>
    <dgm:cxn modelId="{94F824CA-752A-46B8-B74B-C56799CBD243}" type="presOf" srcId="{4440E314-0579-49F7-BD72-E31C31EAD7E9}" destId="{84AEA9B1-E15D-4D99-A30F-B0F63DE7F91E}" srcOrd="0" destOrd="0" presId="urn:microsoft.com/office/officeart/2008/layout/LinedList"/>
    <dgm:cxn modelId="{C1F361F3-5ED9-4DCB-B867-C517D959A1AC}" srcId="{E2F8A644-522E-4F21-AB83-0159D0F23862}" destId="{4440E314-0579-49F7-BD72-E31C31EAD7E9}" srcOrd="2" destOrd="0" parTransId="{62D8750E-CC7F-4EEA-AB20-7C0F85318D7E}" sibTransId="{C35FD207-A176-4006-9F28-ED8EB3F308C1}"/>
    <dgm:cxn modelId="{48331DFC-60D1-4FFF-B0A8-801E76EF4B62}" srcId="{E2F8A644-522E-4F21-AB83-0159D0F23862}" destId="{B2215215-E34C-4E5F-B622-BB0955234C4A}" srcOrd="3" destOrd="0" parTransId="{53905CB8-E1B9-42FE-8084-007E8716EE6E}" sibTransId="{F0444CD0-F304-43D6-B0DD-4426474D5EE8}"/>
    <dgm:cxn modelId="{50143AFD-5BAA-4B68-BB8E-ED973F588F60}" type="presOf" srcId="{8C1CDFB2-96A9-4BF0-A1B6-140DEFEB68A8}" destId="{FDB994A3-99F5-46C4-9E3A-B2F313A62AD6}" srcOrd="0" destOrd="0" presId="urn:microsoft.com/office/officeart/2008/layout/LinedList"/>
    <dgm:cxn modelId="{CCDEC14B-B049-44AB-908F-DDECDDBE2389}" type="presParOf" srcId="{956816E2-5BC0-4F4D-A0B8-71812E664B50}" destId="{7B4BD9C5-8F36-4A1C-9B61-BCCB8EDE39D3}" srcOrd="0" destOrd="0" presId="urn:microsoft.com/office/officeart/2008/layout/LinedList"/>
    <dgm:cxn modelId="{4BF95116-FFEF-4583-9505-0D8C3B2EFEC7}" type="presParOf" srcId="{956816E2-5BC0-4F4D-A0B8-71812E664B50}" destId="{72E4B05B-8143-449B-A3EE-44C9A8B16EC7}" srcOrd="1" destOrd="0" presId="urn:microsoft.com/office/officeart/2008/layout/LinedList"/>
    <dgm:cxn modelId="{BA672618-5926-433B-8C8C-F66D6259FF88}" type="presParOf" srcId="{72E4B05B-8143-449B-A3EE-44C9A8B16EC7}" destId="{FDB994A3-99F5-46C4-9E3A-B2F313A62AD6}" srcOrd="0" destOrd="0" presId="urn:microsoft.com/office/officeart/2008/layout/LinedList"/>
    <dgm:cxn modelId="{140D507B-3C66-4CFA-A163-879BFCA7C7F9}" type="presParOf" srcId="{72E4B05B-8143-449B-A3EE-44C9A8B16EC7}" destId="{52C226FD-06B9-4BA7-BA20-63D6F095EE45}" srcOrd="1" destOrd="0" presId="urn:microsoft.com/office/officeart/2008/layout/LinedList"/>
    <dgm:cxn modelId="{392EC214-9DD5-475A-AC8F-C42DFE349639}" type="presParOf" srcId="{956816E2-5BC0-4F4D-A0B8-71812E664B50}" destId="{F16C71C2-23EE-48A2-A862-29F2AD6E029B}" srcOrd="2" destOrd="0" presId="urn:microsoft.com/office/officeart/2008/layout/LinedList"/>
    <dgm:cxn modelId="{70A7DF3B-F55C-4019-93DF-E75C5AD3D7D3}" type="presParOf" srcId="{956816E2-5BC0-4F4D-A0B8-71812E664B50}" destId="{DD8E8780-873B-48A2-9F6A-5B6CAFF8B4E7}" srcOrd="3" destOrd="0" presId="urn:microsoft.com/office/officeart/2008/layout/LinedList"/>
    <dgm:cxn modelId="{7FECA5D5-41C8-40CD-9566-3E615AB09497}" type="presParOf" srcId="{DD8E8780-873B-48A2-9F6A-5B6CAFF8B4E7}" destId="{FDEB09F6-31D4-44C9-872F-F3268E107C44}" srcOrd="0" destOrd="0" presId="urn:microsoft.com/office/officeart/2008/layout/LinedList"/>
    <dgm:cxn modelId="{96DC858A-E0CD-4D59-96ED-E86FFB8C3DAF}" type="presParOf" srcId="{DD8E8780-873B-48A2-9F6A-5B6CAFF8B4E7}" destId="{28AF91EE-3BFD-4B3D-95C7-AA5A74D6F75E}" srcOrd="1" destOrd="0" presId="urn:microsoft.com/office/officeart/2008/layout/LinedList"/>
    <dgm:cxn modelId="{BC194634-522A-4C51-BD3B-774A58FCA81A}" type="presParOf" srcId="{956816E2-5BC0-4F4D-A0B8-71812E664B50}" destId="{F51F3F2B-CF2E-4AD4-85D8-BBDAD50CD933}" srcOrd="4" destOrd="0" presId="urn:microsoft.com/office/officeart/2008/layout/LinedList"/>
    <dgm:cxn modelId="{07288A8D-15D4-4407-85A9-3E40CA41F434}" type="presParOf" srcId="{956816E2-5BC0-4F4D-A0B8-71812E664B50}" destId="{997D6184-8B1C-40A7-85AC-B07C16161989}" srcOrd="5" destOrd="0" presId="urn:microsoft.com/office/officeart/2008/layout/LinedList"/>
    <dgm:cxn modelId="{B84C7060-B952-4145-94D2-06CB9FD5A79E}" type="presParOf" srcId="{997D6184-8B1C-40A7-85AC-B07C16161989}" destId="{84AEA9B1-E15D-4D99-A30F-B0F63DE7F91E}" srcOrd="0" destOrd="0" presId="urn:microsoft.com/office/officeart/2008/layout/LinedList"/>
    <dgm:cxn modelId="{54B0A111-8912-4E08-A4C8-28641605268E}" type="presParOf" srcId="{997D6184-8B1C-40A7-85AC-B07C16161989}" destId="{95283805-C148-43C9-8D45-4FC8EDFC9C44}" srcOrd="1" destOrd="0" presId="urn:microsoft.com/office/officeart/2008/layout/LinedList"/>
    <dgm:cxn modelId="{61A7EEF4-1109-4FD0-ADD8-C35FFD9537C9}" type="presParOf" srcId="{956816E2-5BC0-4F4D-A0B8-71812E664B50}" destId="{A55DC677-E7F2-49E0-A2F5-2287BAE3D2FC}" srcOrd="6" destOrd="0" presId="urn:microsoft.com/office/officeart/2008/layout/LinedList"/>
    <dgm:cxn modelId="{F5E3E3BC-58B7-4B0E-879E-6AB00EE2C48A}" type="presParOf" srcId="{956816E2-5BC0-4F4D-A0B8-71812E664B50}" destId="{7D717D63-B75D-4053-8F82-3254092EC0A6}" srcOrd="7" destOrd="0" presId="urn:microsoft.com/office/officeart/2008/layout/LinedList"/>
    <dgm:cxn modelId="{5452ABD6-2DA2-457D-A77E-AEBD5585CE19}" type="presParOf" srcId="{7D717D63-B75D-4053-8F82-3254092EC0A6}" destId="{B675D08B-5E6B-428D-BB02-A23C62712DCF}" srcOrd="0" destOrd="0" presId="urn:microsoft.com/office/officeart/2008/layout/LinedList"/>
    <dgm:cxn modelId="{533EF22E-6E8C-4C13-A9EE-A24042E4841A}" type="presParOf" srcId="{7D717D63-B75D-4053-8F82-3254092EC0A6}" destId="{D03D91E7-C1AA-4D39-86D6-FA416C294E54}" srcOrd="1" destOrd="0" presId="urn:microsoft.com/office/officeart/2008/layout/LinedList"/>
    <dgm:cxn modelId="{0BE24452-0B11-4FF6-B1C9-5032932E7CD4}" type="presParOf" srcId="{956816E2-5BC0-4F4D-A0B8-71812E664B50}" destId="{F66613E0-2D42-4101-8B06-EE5B1BD2AE50}" srcOrd="8" destOrd="0" presId="urn:microsoft.com/office/officeart/2008/layout/LinedList"/>
    <dgm:cxn modelId="{145E3C1C-3AB7-446F-90CD-F62FCD57AD7D}" type="presParOf" srcId="{956816E2-5BC0-4F4D-A0B8-71812E664B50}" destId="{F43F6457-D971-4AE9-9E8B-8CFB07128626}" srcOrd="9" destOrd="0" presId="urn:microsoft.com/office/officeart/2008/layout/LinedList"/>
    <dgm:cxn modelId="{6013AE61-725F-4FAC-A22C-ADEFCBB63536}" type="presParOf" srcId="{F43F6457-D971-4AE9-9E8B-8CFB07128626}" destId="{453C57A3-2D4E-4722-8926-CFCA0F993290}" srcOrd="0" destOrd="0" presId="urn:microsoft.com/office/officeart/2008/layout/LinedList"/>
    <dgm:cxn modelId="{4F4D08A1-B5EF-432A-ACD8-9215EF0C46BB}" type="presParOf" srcId="{F43F6457-D971-4AE9-9E8B-8CFB07128626}" destId="{E99624C3-60C1-4DD8-AE33-E49ACE5E1375}" srcOrd="1" destOrd="0" presId="urn:microsoft.com/office/officeart/2008/layout/LinedList"/>
    <dgm:cxn modelId="{3C7461BB-27E7-4CEE-967A-01A55A54E677}" type="presParOf" srcId="{956816E2-5BC0-4F4D-A0B8-71812E664B50}" destId="{D3EA691A-1479-4D93-9144-6BF9321E1E4D}" srcOrd="10" destOrd="0" presId="urn:microsoft.com/office/officeart/2008/layout/LinedList"/>
    <dgm:cxn modelId="{A820A2F3-28FC-46D1-B8C9-89CEA3824B44}" type="presParOf" srcId="{956816E2-5BC0-4F4D-A0B8-71812E664B50}" destId="{629247CE-FD31-4E51-9770-7B8823DAE681}" srcOrd="11" destOrd="0" presId="urn:microsoft.com/office/officeart/2008/layout/LinedList"/>
    <dgm:cxn modelId="{252E60AC-EE0C-4DA4-8E22-23B7CEB1B61C}" type="presParOf" srcId="{629247CE-FD31-4E51-9770-7B8823DAE681}" destId="{596092C4-2E72-4645-96F2-6DD4084A1826}" srcOrd="0" destOrd="0" presId="urn:microsoft.com/office/officeart/2008/layout/LinedList"/>
    <dgm:cxn modelId="{2A13F7AC-CDE4-495C-8EA1-7F1434181CC8}" type="presParOf" srcId="{629247CE-FD31-4E51-9770-7B8823DAE681}" destId="{A942AE5D-42C1-4B75-81CF-C6924178DDD0}" srcOrd="1" destOrd="0" presId="urn:microsoft.com/office/officeart/2008/layout/LinedList"/>
    <dgm:cxn modelId="{68E83201-72E8-4502-98F8-011471AFFB98}" type="presParOf" srcId="{956816E2-5BC0-4F4D-A0B8-71812E664B50}" destId="{FC53B56C-392D-423F-B1E2-EBC6BE8B9E34}" srcOrd="12" destOrd="0" presId="urn:microsoft.com/office/officeart/2008/layout/LinedList"/>
    <dgm:cxn modelId="{70CBC596-6C4D-4CE8-B49E-7B32F323915E}" type="presParOf" srcId="{956816E2-5BC0-4F4D-A0B8-71812E664B50}" destId="{0754022F-D810-4FA6-8D7E-5A103101CCCF}" srcOrd="13" destOrd="0" presId="urn:microsoft.com/office/officeart/2008/layout/LinedList"/>
    <dgm:cxn modelId="{08209289-6DD6-434F-B580-0933C4D43F40}" type="presParOf" srcId="{0754022F-D810-4FA6-8D7E-5A103101CCCF}" destId="{E48729AD-77CB-41F8-BFE1-1DB2867E71C4}" srcOrd="0" destOrd="0" presId="urn:microsoft.com/office/officeart/2008/layout/LinedList"/>
    <dgm:cxn modelId="{F31AB9F0-BCB8-45E6-A16D-7201C1240F2A}" type="presParOf" srcId="{0754022F-D810-4FA6-8D7E-5A103101CCCF}" destId="{593CDC7B-CE30-4F0E-BA7E-49BD9D999AB4}" srcOrd="1" destOrd="0" presId="urn:microsoft.com/office/officeart/2008/layout/LinedList"/>
    <dgm:cxn modelId="{C5FE71C2-45DA-407A-AE8D-D5E490D0516D}" type="presParOf" srcId="{956816E2-5BC0-4F4D-A0B8-71812E664B50}" destId="{347FA763-4617-4CE3-8366-4E20509580C7}" srcOrd="14" destOrd="0" presId="urn:microsoft.com/office/officeart/2008/layout/LinedList"/>
    <dgm:cxn modelId="{698F2163-81AC-4BDD-85D8-0C0C1EDB0132}" type="presParOf" srcId="{956816E2-5BC0-4F4D-A0B8-71812E664B50}" destId="{CF6DA1CC-26FF-4407-A681-32C43230A0AE}" srcOrd="15" destOrd="0" presId="urn:microsoft.com/office/officeart/2008/layout/LinedList"/>
    <dgm:cxn modelId="{37A580E0-C970-46FD-96E3-5CF140B44FDF}" type="presParOf" srcId="{CF6DA1CC-26FF-4407-A681-32C43230A0AE}" destId="{5D19CA5B-7CDF-4851-B1D9-9E1C282481DE}" srcOrd="0" destOrd="0" presId="urn:microsoft.com/office/officeart/2008/layout/LinedList"/>
    <dgm:cxn modelId="{31584295-ED6B-4059-BAA6-3894744D36B4}" type="presParOf" srcId="{CF6DA1CC-26FF-4407-A681-32C43230A0AE}" destId="{8D2D3D18-B53A-413F-9BCF-6D0AEE013D0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211958-6F97-4900-860B-318118D5F61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66A6FF8-8F45-45E0-9710-E14A6C90A510}">
      <dgm:prSet/>
      <dgm:spPr/>
      <dgm:t>
        <a:bodyPr/>
        <a:lstStyle/>
        <a:p>
          <a:r>
            <a:rPr lang="en-US" b="0" i="0"/>
            <a:t>Some rewards that might be offered are:</a:t>
          </a:r>
          <a:endParaRPr lang="en-US"/>
        </a:p>
      </dgm:t>
    </dgm:pt>
    <dgm:pt modelId="{7A567DAB-2529-4F3F-B340-A51F326BA9F8}" type="parTrans" cxnId="{977DB493-FC43-4AB6-91EC-89218EEDEE01}">
      <dgm:prSet/>
      <dgm:spPr/>
      <dgm:t>
        <a:bodyPr/>
        <a:lstStyle/>
        <a:p>
          <a:endParaRPr lang="en-US"/>
        </a:p>
      </dgm:t>
    </dgm:pt>
    <dgm:pt modelId="{54F30360-0D9A-4549-A388-A86A57ADAF17}" type="sibTrans" cxnId="{977DB493-FC43-4AB6-91EC-89218EEDEE01}">
      <dgm:prSet/>
      <dgm:spPr/>
      <dgm:t>
        <a:bodyPr/>
        <a:lstStyle/>
        <a:p>
          <a:endParaRPr lang="en-US"/>
        </a:p>
      </dgm:t>
    </dgm:pt>
    <dgm:pt modelId="{4E927ABA-9323-4ABE-A234-C3EFCB8E4A08}">
      <dgm:prSet/>
      <dgm:spPr/>
      <dgm:t>
        <a:bodyPr/>
        <a:lstStyle/>
        <a:p>
          <a:r>
            <a:rPr lang="en-US" b="0" i="0"/>
            <a:t>An increase in compensation</a:t>
          </a:r>
          <a:endParaRPr lang="en-US"/>
        </a:p>
      </dgm:t>
    </dgm:pt>
    <dgm:pt modelId="{85DE047B-F931-41E4-90CD-B85A5487CF40}" type="parTrans" cxnId="{3FA7E00A-0AA8-4AC4-8103-455A80FAED22}">
      <dgm:prSet/>
      <dgm:spPr/>
      <dgm:t>
        <a:bodyPr/>
        <a:lstStyle/>
        <a:p>
          <a:endParaRPr lang="en-US"/>
        </a:p>
      </dgm:t>
    </dgm:pt>
    <dgm:pt modelId="{9D5C76DF-F47A-4746-92E1-D0737CC4E299}" type="sibTrans" cxnId="{3FA7E00A-0AA8-4AC4-8103-455A80FAED22}">
      <dgm:prSet/>
      <dgm:spPr/>
      <dgm:t>
        <a:bodyPr/>
        <a:lstStyle/>
        <a:p>
          <a:endParaRPr lang="en-US"/>
        </a:p>
      </dgm:t>
    </dgm:pt>
    <dgm:pt modelId="{E8F290C9-C8A6-49EB-9034-B710878AC6A6}">
      <dgm:prSet/>
      <dgm:spPr/>
      <dgm:t>
        <a:bodyPr/>
        <a:lstStyle/>
        <a:p>
          <a:r>
            <a:rPr lang="en-US" b="0" i="0"/>
            <a:t>A one-time bonus</a:t>
          </a:r>
          <a:endParaRPr lang="en-US"/>
        </a:p>
      </dgm:t>
    </dgm:pt>
    <dgm:pt modelId="{695921FD-168E-459B-B1BB-E64E19C45F4E}" type="parTrans" cxnId="{0DCBFA55-11CD-4D53-AA86-911E5A816308}">
      <dgm:prSet/>
      <dgm:spPr/>
      <dgm:t>
        <a:bodyPr/>
        <a:lstStyle/>
        <a:p>
          <a:endParaRPr lang="en-US"/>
        </a:p>
      </dgm:t>
    </dgm:pt>
    <dgm:pt modelId="{8C7BD28C-9538-4302-8B09-D5CB64699215}" type="sibTrans" cxnId="{0DCBFA55-11CD-4D53-AA86-911E5A816308}">
      <dgm:prSet/>
      <dgm:spPr/>
      <dgm:t>
        <a:bodyPr/>
        <a:lstStyle/>
        <a:p>
          <a:endParaRPr lang="en-US"/>
        </a:p>
      </dgm:t>
    </dgm:pt>
    <dgm:pt modelId="{D0D27027-7841-423D-A899-0778ED601D2C}">
      <dgm:prSet/>
      <dgm:spPr/>
      <dgm:t>
        <a:bodyPr/>
        <a:lstStyle/>
        <a:p>
          <a:r>
            <a:rPr lang="en-US" b="0" i="0"/>
            <a:t>Increased vacation time</a:t>
          </a:r>
          <a:endParaRPr lang="en-US"/>
        </a:p>
      </dgm:t>
    </dgm:pt>
    <dgm:pt modelId="{CAB98980-67DF-4BEA-B3D8-D43BAC79E32C}" type="parTrans" cxnId="{218279F3-F563-4F54-A41E-4D811AFC234E}">
      <dgm:prSet/>
      <dgm:spPr/>
      <dgm:t>
        <a:bodyPr/>
        <a:lstStyle/>
        <a:p>
          <a:endParaRPr lang="en-US"/>
        </a:p>
      </dgm:t>
    </dgm:pt>
    <dgm:pt modelId="{C093EA1C-ADFF-4B93-95AE-19CA78CB2002}" type="sibTrans" cxnId="{218279F3-F563-4F54-A41E-4D811AFC234E}">
      <dgm:prSet/>
      <dgm:spPr/>
      <dgm:t>
        <a:bodyPr/>
        <a:lstStyle/>
        <a:p>
          <a:endParaRPr lang="en-US"/>
        </a:p>
      </dgm:t>
    </dgm:pt>
    <dgm:pt modelId="{629BA884-1CBB-4611-B6BB-A56DE3A855A4}">
      <dgm:prSet/>
      <dgm:spPr/>
      <dgm:t>
        <a:bodyPr/>
        <a:lstStyle/>
        <a:p>
          <a:r>
            <a:rPr lang="en-US" b="0" i="0"/>
            <a:t>Special projects</a:t>
          </a:r>
          <a:endParaRPr lang="en-US"/>
        </a:p>
      </dgm:t>
    </dgm:pt>
    <dgm:pt modelId="{A9289C33-EEE2-49F5-91F0-8CC731019B4E}" type="parTrans" cxnId="{16F3F753-3EEF-4C35-89C4-508694FF6AF1}">
      <dgm:prSet/>
      <dgm:spPr/>
      <dgm:t>
        <a:bodyPr/>
        <a:lstStyle/>
        <a:p>
          <a:endParaRPr lang="en-US"/>
        </a:p>
      </dgm:t>
    </dgm:pt>
    <dgm:pt modelId="{B88425B3-D4B0-46A8-A752-BAB8EE860362}" type="sibTrans" cxnId="{16F3F753-3EEF-4C35-89C4-508694FF6AF1}">
      <dgm:prSet/>
      <dgm:spPr/>
      <dgm:t>
        <a:bodyPr/>
        <a:lstStyle/>
        <a:p>
          <a:endParaRPr lang="en-US"/>
        </a:p>
      </dgm:t>
    </dgm:pt>
    <dgm:pt modelId="{C94CF930-497A-4F99-9856-8341E0D1B643}">
      <dgm:prSet/>
      <dgm:spPr/>
      <dgm:t>
        <a:bodyPr/>
        <a:lstStyle/>
        <a:p>
          <a:r>
            <a:rPr lang="en-US" b="0" i="0"/>
            <a:t>A promotion</a:t>
          </a:r>
          <a:endParaRPr lang="en-US"/>
        </a:p>
      </dgm:t>
    </dgm:pt>
    <dgm:pt modelId="{0E26E814-CFC0-419F-9026-C2914A72765E}" type="parTrans" cxnId="{BCE41381-EBB7-4BEA-87B8-B0DADF6A60D9}">
      <dgm:prSet/>
      <dgm:spPr/>
      <dgm:t>
        <a:bodyPr/>
        <a:lstStyle/>
        <a:p>
          <a:endParaRPr lang="en-US"/>
        </a:p>
      </dgm:t>
    </dgm:pt>
    <dgm:pt modelId="{549E67D6-0766-480E-882A-8FB360C9DE0E}" type="sibTrans" cxnId="{BCE41381-EBB7-4BEA-87B8-B0DADF6A60D9}">
      <dgm:prSet/>
      <dgm:spPr/>
      <dgm:t>
        <a:bodyPr/>
        <a:lstStyle/>
        <a:p>
          <a:endParaRPr lang="en-US"/>
        </a:p>
      </dgm:t>
    </dgm:pt>
    <dgm:pt modelId="{82DE059C-8E55-4CD8-8743-17B0C182489F}">
      <dgm:prSet/>
      <dgm:spPr/>
      <dgm:t>
        <a:bodyPr/>
        <a:lstStyle/>
        <a:p>
          <a:r>
            <a:rPr lang="en-US" b="0" i="0"/>
            <a:t>A positive written review</a:t>
          </a:r>
          <a:endParaRPr lang="en-US"/>
        </a:p>
      </dgm:t>
    </dgm:pt>
    <dgm:pt modelId="{E6CF431E-2760-453D-A61A-F49D589827BB}" type="parTrans" cxnId="{5EE501C4-F8FF-4CA8-8AF6-07009289FB3E}">
      <dgm:prSet/>
      <dgm:spPr/>
      <dgm:t>
        <a:bodyPr/>
        <a:lstStyle/>
        <a:p>
          <a:endParaRPr lang="en-US"/>
        </a:p>
      </dgm:t>
    </dgm:pt>
    <dgm:pt modelId="{263C1539-AFEF-474B-9D4D-454C8BB98F82}" type="sibTrans" cxnId="{5EE501C4-F8FF-4CA8-8AF6-07009289FB3E}">
      <dgm:prSet/>
      <dgm:spPr/>
      <dgm:t>
        <a:bodyPr/>
        <a:lstStyle/>
        <a:p>
          <a:endParaRPr lang="en-US"/>
        </a:p>
      </dgm:t>
    </dgm:pt>
    <dgm:pt modelId="{788C17D5-D566-4269-83D0-33875FEEBB20}">
      <dgm:prSet/>
      <dgm:spPr/>
      <dgm:t>
        <a:bodyPr/>
        <a:lstStyle/>
        <a:p>
          <a:r>
            <a:rPr lang="en-US" b="0" i="0"/>
            <a:t>Company-wide acknowledgment</a:t>
          </a:r>
          <a:endParaRPr lang="en-US"/>
        </a:p>
      </dgm:t>
    </dgm:pt>
    <dgm:pt modelId="{F8B2579C-B58C-4860-AE4C-D9864C659F16}" type="parTrans" cxnId="{5FA5AACA-D323-40A6-9F96-268A3B2938B9}">
      <dgm:prSet/>
      <dgm:spPr/>
      <dgm:t>
        <a:bodyPr/>
        <a:lstStyle/>
        <a:p>
          <a:endParaRPr lang="en-US"/>
        </a:p>
      </dgm:t>
    </dgm:pt>
    <dgm:pt modelId="{DF16CD02-D643-4AD2-BBD1-76271F4368FA}" type="sibTrans" cxnId="{5FA5AACA-D323-40A6-9F96-268A3B2938B9}">
      <dgm:prSet/>
      <dgm:spPr/>
      <dgm:t>
        <a:bodyPr/>
        <a:lstStyle/>
        <a:p>
          <a:endParaRPr lang="en-US"/>
        </a:p>
      </dgm:t>
    </dgm:pt>
    <dgm:pt modelId="{1FF079FD-DD3D-43E2-917C-EF8E65021211}" type="pres">
      <dgm:prSet presAssocID="{EF211958-6F97-4900-860B-318118D5F61B}" presName="vert0" presStyleCnt="0">
        <dgm:presLayoutVars>
          <dgm:dir/>
          <dgm:animOne val="branch"/>
          <dgm:animLvl val="lvl"/>
        </dgm:presLayoutVars>
      </dgm:prSet>
      <dgm:spPr/>
    </dgm:pt>
    <dgm:pt modelId="{ED581269-6A6E-4246-90D2-16D21E6AEDA7}" type="pres">
      <dgm:prSet presAssocID="{D66A6FF8-8F45-45E0-9710-E14A6C90A510}" presName="thickLine" presStyleLbl="alignNode1" presStyleIdx="0" presStyleCnt="8"/>
      <dgm:spPr/>
    </dgm:pt>
    <dgm:pt modelId="{C63B4CAE-FEE4-4374-BF42-8B3CC6973D7C}" type="pres">
      <dgm:prSet presAssocID="{D66A6FF8-8F45-45E0-9710-E14A6C90A510}" presName="horz1" presStyleCnt="0"/>
      <dgm:spPr/>
    </dgm:pt>
    <dgm:pt modelId="{07A65365-A45E-43ED-A150-CBC9926F8137}" type="pres">
      <dgm:prSet presAssocID="{D66A6FF8-8F45-45E0-9710-E14A6C90A510}" presName="tx1" presStyleLbl="revTx" presStyleIdx="0" presStyleCnt="8"/>
      <dgm:spPr/>
    </dgm:pt>
    <dgm:pt modelId="{37A7D3A6-7C62-4F17-8CB2-142626EED209}" type="pres">
      <dgm:prSet presAssocID="{D66A6FF8-8F45-45E0-9710-E14A6C90A510}" presName="vert1" presStyleCnt="0"/>
      <dgm:spPr/>
    </dgm:pt>
    <dgm:pt modelId="{196C9490-3CA5-4CDD-B97B-C5A1C7C11DB1}" type="pres">
      <dgm:prSet presAssocID="{4E927ABA-9323-4ABE-A234-C3EFCB8E4A08}" presName="thickLine" presStyleLbl="alignNode1" presStyleIdx="1" presStyleCnt="8"/>
      <dgm:spPr/>
    </dgm:pt>
    <dgm:pt modelId="{FF467340-8D87-4016-9F37-E06F8089FF17}" type="pres">
      <dgm:prSet presAssocID="{4E927ABA-9323-4ABE-A234-C3EFCB8E4A08}" presName="horz1" presStyleCnt="0"/>
      <dgm:spPr/>
    </dgm:pt>
    <dgm:pt modelId="{A092DFB5-0B39-4A54-8FC1-73DE3C2F62A9}" type="pres">
      <dgm:prSet presAssocID="{4E927ABA-9323-4ABE-A234-C3EFCB8E4A08}" presName="tx1" presStyleLbl="revTx" presStyleIdx="1" presStyleCnt="8"/>
      <dgm:spPr/>
    </dgm:pt>
    <dgm:pt modelId="{C2601FB3-5663-4018-BF60-7F77D1DD7A7F}" type="pres">
      <dgm:prSet presAssocID="{4E927ABA-9323-4ABE-A234-C3EFCB8E4A08}" presName="vert1" presStyleCnt="0"/>
      <dgm:spPr/>
    </dgm:pt>
    <dgm:pt modelId="{E68BAC25-FC60-4A8B-BCA8-EC72D015E590}" type="pres">
      <dgm:prSet presAssocID="{E8F290C9-C8A6-49EB-9034-B710878AC6A6}" presName="thickLine" presStyleLbl="alignNode1" presStyleIdx="2" presStyleCnt="8"/>
      <dgm:spPr/>
    </dgm:pt>
    <dgm:pt modelId="{A56EEFC4-105D-45E2-9E5A-313A64699C53}" type="pres">
      <dgm:prSet presAssocID="{E8F290C9-C8A6-49EB-9034-B710878AC6A6}" presName="horz1" presStyleCnt="0"/>
      <dgm:spPr/>
    </dgm:pt>
    <dgm:pt modelId="{5BD8046D-5A63-440F-967F-7E7214EAF689}" type="pres">
      <dgm:prSet presAssocID="{E8F290C9-C8A6-49EB-9034-B710878AC6A6}" presName="tx1" presStyleLbl="revTx" presStyleIdx="2" presStyleCnt="8"/>
      <dgm:spPr/>
    </dgm:pt>
    <dgm:pt modelId="{26B42CAD-8054-42A7-87C8-21E71C4AAAFA}" type="pres">
      <dgm:prSet presAssocID="{E8F290C9-C8A6-49EB-9034-B710878AC6A6}" presName="vert1" presStyleCnt="0"/>
      <dgm:spPr/>
    </dgm:pt>
    <dgm:pt modelId="{39B00F40-FA70-4EBB-B957-3DC5C12D273E}" type="pres">
      <dgm:prSet presAssocID="{D0D27027-7841-423D-A899-0778ED601D2C}" presName="thickLine" presStyleLbl="alignNode1" presStyleIdx="3" presStyleCnt="8"/>
      <dgm:spPr/>
    </dgm:pt>
    <dgm:pt modelId="{0A937453-1065-4395-9892-454B1499D2C9}" type="pres">
      <dgm:prSet presAssocID="{D0D27027-7841-423D-A899-0778ED601D2C}" presName="horz1" presStyleCnt="0"/>
      <dgm:spPr/>
    </dgm:pt>
    <dgm:pt modelId="{820681FB-BC57-4C80-A574-4AC4A02298B4}" type="pres">
      <dgm:prSet presAssocID="{D0D27027-7841-423D-A899-0778ED601D2C}" presName="tx1" presStyleLbl="revTx" presStyleIdx="3" presStyleCnt="8"/>
      <dgm:spPr/>
    </dgm:pt>
    <dgm:pt modelId="{F9165CA7-BED1-4046-BB5B-610EBF058BDE}" type="pres">
      <dgm:prSet presAssocID="{D0D27027-7841-423D-A899-0778ED601D2C}" presName="vert1" presStyleCnt="0"/>
      <dgm:spPr/>
    </dgm:pt>
    <dgm:pt modelId="{CBEAE157-B407-4CC9-9604-8799B6685BD2}" type="pres">
      <dgm:prSet presAssocID="{629BA884-1CBB-4611-B6BB-A56DE3A855A4}" presName="thickLine" presStyleLbl="alignNode1" presStyleIdx="4" presStyleCnt="8"/>
      <dgm:spPr/>
    </dgm:pt>
    <dgm:pt modelId="{2748FAFD-8652-4054-B6E2-FE70A0ECC655}" type="pres">
      <dgm:prSet presAssocID="{629BA884-1CBB-4611-B6BB-A56DE3A855A4}" presName="horz1" presStyleCnt="0"/>
      <dgm:spPr/>
    </dgm:pt>
    <dgm:pt modelId="{2973151C-F2D2-4D61-9778-D729BE0BBF87}" type="pres">
      <dgm:prSet presAssocID="{629BA884-1CBB-4611-B6BB-A56DE3A855A4}" presName="tx1" presStyleLbl="revTx" presStyleIdx="4" presStyleCnt="8"/>
      <dgm:spPr/>
    </dgm:pt>
    <dgm:pt modelId="{DCA2B0C8-00F1-4FCD-8023-23700EE17E35}" type="pres">
      <dgm:prSet presAssocID="{629BA884-1CBB-4611-B6BB-A56DE3A855A4}" presName="vert1" presStyleCnt="0"/>
      <dgm:spPr/>
    </dgm:pt>
    <dgm:pt modelId="{12CB607A-B7B7-43FC-8608-FB1130E13716}" type="pres">
      <dgm:prSet presAssocID="{C94CF930-497A-4F99-9856-8341E0D1B643}" presName="thickLine" presStyleLbl="alignNode1" presStyleIdx="5" presStyleCnt="8"/>
      <dgm:spPr/>
    </dgm:pt>
    <dgm:pt modelId="{736025AA-776D-494B-A38D-F99AE608EDD4}" type="pres">
      <dgm:prSet presAssocID="{C94CF930-497A-4F99-9856-8341E0D1B643}" presName="horz1" presStyleCnt="0"/>
      <dgm:spPr/>
    </dgm:pt>
    <dgm:pt modelId="{12D8C74D-7828-4C29-88B9-D5BC087F53E8}" type="pres">
      <dgm:prSet presAssocID="{C94CF930-497A-4F99-9856-8341E0D1B643}" presName="tx1" presStyleLbl="revTx" presStyleIdx="5" presStyleCnt="8"/>
      <dgm:spPr/>
    </dgm:pt>
    <dgm:pt modelId="{F1E76157-1802-464E-ABEC-6142183F5F8B}" type="pres">
      <dgm:prSet presAssocID="{C94CF930-497A-4F99-9856-8341E0D1B643}" presName="vert1" presStyleCnt="0"/>
      <dgm:spPr/>
    </dgm:pt>
    <dgm:pt modelId="{FCDB275D-3503-4188-B0F5-6BAD0DF5CEE0}" type="pres">
      <dgm:prSet presAssocID="{82DE059C-8E55-4CD8-8743-17B0C182489F}" presName="thickLine" presStyleLbl="alignNode1" presStyleIdx="6" presStyleCnt="8"/>
      <dgm:spPr/>
    </dgm:pt>
    <dgm:pt modelId="{92D5B494-D813-4B70-B463-028B1DCF80F4}" type="pres">
      <dgm:prSet presAssocID="{82DE059C-8E55-4CD8-8743-17B0C182489F}" presName="horz1" presStyleCnt="0"/>
      <dgm:spPr/>
    </dgm:pt>
    <dgm:pt modelId="{34CC2CD9-1A1F-4555-AC54-5600DE978958}" type="pres">
      <dgm:prSet presAssocID="{82DE059C-8E55-4CD8-8743-17B0C182489F}" presName="tx1" presStyleLbl="revTx" presStyleIdx="6" presStyleCnt="8"/>
      <dgm:spPr/>
    </dgm:pt>
    <dgm:pt modelId="{84976D39-622A-4CCF-AE66-8FDFCB1B1BB7}" type="pres">
      <dgm:prSet presAssocID="{82DE059C-8E55-4CD8-8743-17B0C182489F}" presName="vert1" presStyleCnt="0"/>
      <dgm:spPr/>
    </dgm:pt>
    <dgm:pt modelId="{15C4F614-3704-4EE4-AC6D-913A98F922EF}" type="pres">
      <dgm:prSet presAssocID="{788C17D5-D566-4269-83D0-33875FEEBB20}" presName="thickLine" presStyleLbl="alignNode1" presStyleIdx="7" presStyleCnt="8"/>
      <dgm:spPr/>
    </dgm:pt>
    <dgm:pt modelId="{5719B182-C62C-43C4-B706-40C07D5F2BB3}" type="pres">
      <dgm:prSet presAssocID="{788C17D5-D566-4269-83D0-33875FEEBB20}" presName="horz1" presStyleCnt="0"/>
      <dgm:spPr/>
    </dgm:pt>
    <dgm:pt modelId="{AFFA8A09-38DD-4A55-A16C-111313344C32}" type="pres">
      <dgm:prSet presAssocID="{788C17D5-D566-4269-83D0-33875FEEBB20}" presName="tx1" presStyleLbl="revTx" presStyleIdx="7" presStyleCnt="8"/>
      <dgm:spPr/>
    </dgm:pt>
    <dgm:pt modelId="{8515EAA8-7D0F-4D5A-9555-12D1B41EE8EC}" type="pres">
      <dgm:prSet presAssocID="{788C17D5-D566-4269-83D0-33875FEEBB20}" presName="vert1" presStyleCnt="0"/>
      <dgm:spPr/>
    </dgm:pt>
  </dgm:ptLst>
  <dgm:cxnLst>
    <dgm:cxn modelId="{3FA7E00A-0AA8-4AC4-8103-455A80FAED22}" srcId="{EF211958-6F97-4900-860B-318118D5F61B}" destId="{4E927ABA-9323-4ABE-A234-C3EFCB8E4A08}" srcOrd="1" destOrd="0" parTransId="{85DE047B-F931-41E4-90CD-B85A5487CF40}" sibTransId="{9D5C76DF-F47A-4746-92E1-D0737CC4E299}"/>
    <dgm:cxn modelId="{618D9A1E-E9B7-4E17-A45A-FA60A3EEA488}" type="presOf" srcId="{4E927ABA-9323-4ABE-A234-C3EFCB8E4A08}" destId="{A092DFB5-0B39-4A54-8FC1-73DE3C2F62A9}" srcOrd="0" destOrd="0" presId="urn:microsoft.com/office/officeart/2008/layout/LinedList"/>
    <dgm:cxn modelId="{96C36035-14BD-4FD6-95EE-359274240B9B}" type="presOf" srcId="{EF211958-6F97-4900-860B-318118D5F61B}" destId="{1FF079FD-DD3D-43E2-917C-EF8E65021211}" srcOrd="0" destOrd="0" presId="urn:microsoft.com/office/officeart/2008/layout/LinedList"/>
    <dgm:cxn modelId="{CBE46437-83FB-4B18-A1A4-28A4D816EFF8}" type="presOf" srcId="{C94CF930-497A-4F99-9856-8341E0D1B643}" destId="{12D8C74D-7828-4C29-88B9-D5BC087F53E8}" srcOrd="0" destOrd="0" presId="urn:microsoft.com/office/officeart/2008/layout/LinedList"/>
    <dgm:cxn modelId="{D0E84D6B-5FA2-4EAD-9AC5-7BF0CE5DDF5B}" type="presOf" srcId="{788C17D5-D566-4269-83D0-33875FEEBB20}" destId="{AFFA8A09-38DD-4A55-A16C-111313344C32}" srcOrd="0" destOrd="0" presId="urn:microsoft.com/office/officeart/2008/layout/LinedList"/>
    <dgm:cxn modelId="{16F3F753-3EEF-4C35-89C4-508694FF6AF1}" srcId="{EF211958-6F97-4900-860B-318118D5F61B}" destId="{629BA884-1CBB-4611-B6BB-A56DE3A855A4}" srcOrd="4" destOrd="0" parTransId="{A9289C33-EEE2-49F5-91F0-8CC731019B4E}" sibTransId="{B88425B3-D4B0-46A8-A752-BAB8EE860362}"/>
    <dgm:cxn modelId="{F238A655-FEF8-4319-8F39-81BDE69DBE65}" type="presOf" srcId="{D0D27027-7841-423D-A899-0778ED601D2C}" destId="{820681FB-BC57-4C80-A574-4AC4A02298B4}" srcOrd="0" destOrd="0" presId="urn:microsoft.com/office/officeart/2008/layout/LinedList"/>
    <dgm:cxn modelId="{0DCBFA55-11CD-4D53-AA86-911E5A816308}" srcId="{EF211958-6F97-4900-860B-318118D5F61B}" destId="{E8F290C9-C8A6-49EB-9034-B710878AC6A6}" srcOrd="2" destOrd="0" parTransId="{695921FD-168E-459B-B1BB-E64E19C45F4E}" sibTransId="{8C7BD28C-9538-4302-8B09-D5CB64699215}"/>
    <dgm:cxn modelId="{BCE41381-EBB7-4BEA-87B8-B0DADF6A60D9}" srcId="{EF211958-6F97-4900-860B-318118D5F61B}" destId="{C94CF930-497A-4F99-9856-8341E0D1B643}" srcOrd="5" destOrd="0" parTransId="{0E26E814-CFC0-419F-9026-C2914A72765E}" sibTransId="{549E67D6-0766-480E-882A-8FB360C9DE0E}"/>
    <dgm:cxn modelId="{4889D183-57F0-44F6-BD51-D5F552F15CCC}" type="presOf" srcId="{E8F290C9-C8A6-49EB-9034-B710878AC6A6}" destId="{5BD8046D-5A63-440F-967F-7E7214EAF689}" srcOrd="0" destOrd="0" presId="urn:microsoft.com/office/officeart/2008/layout/LinedList"/>
    <dgm:cxn modelId="{977DB493-FC43-4AB6-91EC-89218EEDEE01}" srcId="{EF211958-6F97-4900-860B-318118D5F61B}" destId="{D66A6FF8-8F45-45E0-9710-E14A6C90A510}" srcOrd="0" destOrd="0" parTransId="{7A567DAB-2529-4F3F-B340-A51F326BA9F8}" sibTransId="{54F30360-0D9A-4549-A388-A86A57ADAF17}"/>
    <dgm:cxn modelId="{5EE501C4-F8FF-4CA8-8AF6-07009289FB3E}" srcId="{EF211958-6F97-4900-860B-318118D5F61B}" destId="{82DE059C-8E55-4CD8-8743-17B0C182489F}" srcOrd="6" destOrd="0" parTransId="{E6CF431E-2760-453D-A61A-F49D589827BB}" sibTransId="{263C1539-AFEF-474B-9D4D-454C8BB98F82}"/>
    <dgm:cxn modelId="{E8C3C7C5-164C-4F7F-BB3C-7DAA76E0A9FA}" type="presOf" srcId="{82DE059C-8E55-4CD8-8743-17B0C182489F}" destId="{34CC2CD9-1A1F-4555-AC54-5600DE978958}" srcOrd="0" destOrd="0" presId="urn:microsoft.com/office/officeart/2008/layout/LinedList"/>
    <dgm:cxn modelId="{5FA5AACA-D323-40A6-9F96-268A3B2938B9}" srcId="{EF211958-6F97-4900-860B-318118D5F61B}" destId="{788C17D5-D566-4269-83D0-33875FEEBB20}" srcOrd="7" destOrd="0" parTransId="{F8B2579C-B58C-4860-AE4C-D9864C659F16}" sibTransId="{DF16CD02-D643-4AD2-BBD1-76271F4368FA}"/>
    <dgm:cxn modelId="{58C779E0-7CDF-48CE-95AC-51C87AEF6F41}" type="presOf" srcId="{629BA884-1CBB-4611-B6BB-A56DE3A855A4}" destId="{2973151C-F2D2-4D61-9778-D729BE0BBF87}" srcOrd="0" destOrd="0" presId="urn:microsoft.com/office/officeart/2008/layout/LinedList"/>
    <dgm:cxn modelId="{F9F517F3-FE51-4AB1-9AD4-0B82298CF912}" type="presOf" srcId="{D66A6FF8-8F45-45E0-9710-E14A6C90A510}" destId="{07A65365-A45E-43ED-A150-CBC9926F8137}" srcOrd="0" destOrd="0" presId="urn:microsoft.com/office/officeart/2008/layout/LinedList"/>
    <dgm:cxn modelId="{218279F3-F563-4F54-A41E-4D811AFC234E}" srcId="{EF211958-6F97-4900-860B-318118D5F61B}" destId="{D0D27027-7841-423D-A899-0778ED601D2C}" srcOrd="3" destOrd="0" parTransId="{CAB98980-67DF-4BEA-B3D8-D43BAC79E32C}" sibTransId="{C093EA1C-ADFF-4B93-95AE-19CA78CB2002}"/>
    <dgm:cxn modelId="{6BD55073-4F2C-413C-9409-5CB02BE97DFE}" type="presParOf" srcId="{1FF079FD-DD3D-43E2-917C-EF8E65021211}" destId="{ED581269-6A6E-4246-90D2-16D21E6AEDA7}" srcOrd="0" destOrd="0" presId="urn:microsoft.com/office/officeart/2008/layout/LinedList"/>
    <dgm:cxn modelId="{FC0C8AF4-141D-42C2-9FB3-695242724462}" type="presParOf" srcId="{1FF079FD-DD3D-43E2-917C-EF8E65021211}" destId="{C63B4CAE-FEE4-4374-BF42-8B3CC6973D7C}" srcOrd="1" destOrd="0" presId="urn:microsoft.com/office/officeart/2008/layout/LinedList"/>
    <dgm:cxn modelId="{A22C0348-85D9-4066-8A51-96BBA33821B3}" type="presParOf" srcId="{C63B4CAE-FEE4-4374-BF42-8B3CC6973D7C}" destId="{07A65365-A45E-43ED-A150-CBC9926F8137}" srcOrd="0" destOrd="0" presId="urn:microsoft.com/office/officeart/2008/layout/LinedList"/>
    <dgm:cxn modelId="{643B4A3E-76F1-4236-A353-2A90AF8861D0}" type="presParOf" srcId="{C63B4CAE-FEE4-4374-BF42-8B3CC6973D7C}" destId="{37A7D3A6-7C62-4F17-8CB2-142626EED209}" srcOrd="1" destOrd="0" presId="urn:microsoft.com/office/officeart/2008/layout/LinedList"/>
    <dgm:cxn modelId="{0508AB94-B2E9-46AA-97AB-71B6D9D7842A}" type="presParOf" srcId="{1FF079FD-DD3D-43E2-917C-EF8E65021211}" destId="{196C9490-3CA5-4CDD-B97B-C5A1C7C11DB1}" srcOrd="2" destOrd="0" presId="urn:microsoft.com/office/officeart/2008/layout/LinedList"/>
    <dgm:cxn modelId="{61D20166-D5FA-41E0-A046-3F7FE426D64E}" type="presParOf" srcId="{1FF079FD-DD3D-43E2-917C-EF8E65021211}" destId="{FF467340-8D87-4016-9F37-E06F8089FF17}" srcOrd="3" destOrd="0" presId="urn:microsoft.com/office/officeart/2008/layout/LinedList"/>
    <dgm:cxn modelId="{F186D193-2417-4D6E-8232-1A70380683EB}" type="presParOf" srcId="{FF467340-8D87-4016-9F37-E06F8089FF17}" destId="{A092DFB5-0B39-4A54-8FC1-73DE3C2F62A9}" srcOrd="0" destOrd="0" presId="urn:microsoft.com/office/officeart/2008/layout/LinedList"/>
    <dgm:cxn modelId="{5B38E02F-3CDD-480D-A666-96E74C0DDB77}" type="presParOf" srcId="{FF467340-8D87-4016-9F37-E06F8089FF17}" destId="{C2601FB3-5663-4018-BF60-7F77D1DD7A7F}" srcOrd="1" destOrd="0" presId="urn:microsoft.com/office/officeart/2008/layout/LinedList"/>
    <dgm:cxn modelId="{71032148-D3D4-4F40-A313-D3B47C35F0D0}" type="presParOf" srcId="{1FF079FD-DD3D-43E2-917C-EF8E65021211}" destId="{E68BAC25-FC60-4A8B-BCA8-EC72D015E590}" srcOrd="4" destOrd="0" presId="urn:microsoft.com/office/officeart/2008/layout/LinedList"/>
    <dgm:cxn modelId="{12773D9F-9444-4CAA-A351-EBD486FAC753}" type="presParOf" srcId="{1FF079FD-DD3D-43E2-917C-EF8E65021211}" destId="{A56EEFC4-105D-45E2-9E5A-313A64699C53}" srcOrd="5" destOrd="0" presId="urn:microsoft.com/office/officeart/2008/layout/LinedList"/>
    <dgm:cxn modelId="{1E07A2DF-A70C-49B3-AF71-8821A6E32EE0}" type="presParOf" srcId="{A56EEFC4-105D-45E2-9E5A-313A64699C53}" destId="{5BD8046D-5A63-440F-967F-7E7214EAF689}" srcOrd="0" destOrd="0" presId="urn:microsoft.com/office/officeart/2008/layout/LinedList"/>
    <dgm:cxn modelId="{AE1CF93D-197A-451C-89B2-C6D8DCD6C41F}" type="presParOf" srcId="{A56EEFC4-105D-45E2-9E5A-313A64699C53}" destId="{26B42CAD-8054-42A7-87C8-21E71C4AAAFA}" srcOrd="1" destOrd="0" presId="urn:microsoft.com/office/officeart/2008/layout/LinedList"/>
    <dgm:cxn modelId="{C38568F8-47A8-4070-9ABD-5F9904687640}" type="presParOf" srcId="{1FF079FD-DD3D-43E2-917C-EF8E65021211}" destId="{39B00F40-FA70-4EBB-B957-3DC5C12D273E}" srcOrd="6" destOrd="0" presId="urn:microsoft.com/office/officeart/2008/layout/LinedList"/>
    <dgm:cxn modelId="{1D159307-60B3-431F-A251-468C2095B941}" type="presParOf" srcId="{1FF079FD-DD3D-43E2-917C-EF8E65021211}" destId="{0A937453-1065-4395-9892-454B1499D2C9}" srcOrd="7" destOrd="0" presId="urn:microsoft.com/office/officeart/2008/layout/LinedList"/>
    <dgm:cxn modelId="{9334E1EA-82B7-452F-A3E3-598831C39AEA}" type="presParOf" srcId="{0A937453-1065-4395-9892-454B1499D2C9}" destId="{820681FB-BC57-4C80-A574-4AC4A02298B4}" srcOrd="0" destOrd="0" presId="urn:microsoft.com/office/officeart/2008/layout/LinedList"/>
    <dgm:cxn modelId="{B2A7BFC2-758A-41A9-8D25-A401B0447053}" type="presParOf" srcId="{0A937453-1065-4395-9892-454B1499D2C9}" destId="{F9165CA7-BED1-4046-BB5B-610EBF058BDE}" srcOrd="1" destOrd="0" presId="urn:microsoft.com/office/officeart/2008/layout/LinedList"/>
    <dgm:cxn modelId="{221FA051-34E7-48AD-8897-2168E22547F6}" type="presParOf" srcId="{1FF079FD-DD3D-43E2-917C-EF8E65021211}" destId="{CBEAE157-B407-4CC9-9604-8799B6685BD2}" srcOrd="8" destOrd="0" presId="urn:microsoft.com/office/officeart/2008/layout/LinedList"/>
    <dgm:cxn modelId="{B1ADFEF4-4241-4E8D-8C8E-47F33D706F8F}" type="presParOf" srcId="{1FF079FD-DD3D-43E2-917C-EF8E65021211}" destId="{2748FAFD-8652-4054-B6E2-FE70A0ECC655}" srcOrd="9" destOrd="0" presId="urn:microsoft.com/office/officeart/2008/layout/LinedList"/>
    <dgm:cxn modelId="{76B34CC5-7362-49F2-9EC2-272D9EBFB007}" type="presParOf" srcId="{2748FAFD-8652-4054-B6E2-FE70A0ECC655}" destId="{2973151C-F2D2-4D61-9778-D729BE0BBF87}" srcOrd="0" destOrd="0" presId="urn:microsoft.com/office/officeart/2008/layout/LinedList"/>
    <dgm:cxn modelId="{4CEB8E08-D3B2-4E54-8866-CA16866F029A}" type="presParOf" srcId="{2748FAFD-8652-4054-B6E2-FE70A0ECC655}" destId="{DCA2B0C8-00F1-4FCD-8023-23700EE17E35}" srcOrd="1" destOrd="0" presId="urn:microsoft.com/office/officeart/2008/layout/LinedList"/>
    <dgm:cxn modelId="{FB5A58C8-F818-46B2-9252-7972E7E9838E}" type="presParOf" srcId="{1FF079FD-DD3D-43E2-917C-EF8E65021211}" destId="{12CB607A-B7B7-43FC-8608-FB1130E13716}" srcOrd="10" destOrd="0" presId="urn:microsoft.com/office/officeart/2008/layout/LinedList"/>
    <dgm:cxn modelId="{7D141BB6-2519-4DD8-9CF7-555C1C26776A}" type="presParOf" srcId="{1FF079FD-DD3D-43E2-917C-EF8E65021211}" destId="{736025AA-776D-494B-A38D-F99AE608EDD4}" srcOrd="11" destOrd="0" presId="urn:microsoft.com/office/officeart/2008/layout/LinedList"/>
    <dgm:cxn modelId="{7E4E2EEC-56DB-4A31-A61C-A491810A3361}" type="presParOf" srcId="{736025AA-776D-494B-A38D-F99AE608EDD4}" destId="{12D8C74D-7828-4C29-88B9-D5BC087F53E8}" srcOrd="0" destOrd="0" presId="urn:microsoft.com/office/officeart/2008/layout/LinedList"/>
    <dgm:cxn modelId="{2A9481A7-3861-444D-B034-939E377738BB}" type="presParOf" srcId="{736025AA-776D-494B-A38D-F99AE608EDD4}" destId="{F1E76157-1802-464E-ABEC-6142183F5F8B}" srcOrd="1" destOrd="0" presId="urn:microsoft.com/office/officeart/2008/layout/LinedList"/>
    <dgm:cxn modelId="{6E128BC7-ECC4-42F8-8441-CBB0B8CF8E3B}" type="presParOf" srcId="{1FF079FD-DD3D-43E2-917C-EF8E65021211}" destId="{FCDB275D-3503-4188-B0F5-6BAD0DF5CEE0}" srcOrd="12" destOrd="0" presId="urn:microsoft.com/office/officeart/2008/layout/LinedList"/>
    <dgm:cxn modelId="{1613A9B4-3838-4F82-82BC-7CD50B7F7747}" type="presParOf" srcId="{1FF079FD-DD3D-43E2-917C-EF8E65021211}" destId="{92D5B494-D813-4B70-B463-028B1DCF80F4}" srcOrd="13" destOrd="0" presId="urn:microsoft.com/office/officeart/2008/layout/LinedList"/>
    <dgm:cxn modelId="{8761D60F-F01E-4FA7-9E9A-33ED5C6FF51D}" type="presParOf" srcId="{92D5B494-D813-4B70-B463-028B1DCF80F4}" destId="{34CC2CD9-1A1F-4555-AC54-5600DE978958}" srcOrd="0" destOrd="0" presId="urn:microsoft.com/office/officeart/2008/layout/LinedList"/>
    <dgm:cxn modelId="{F6C09D80-74FA-4D14-BB8F-CD1FF6AE0449}" type="presParOf" srcId="{92D5B494-D813-4B70-B463-028B1DCF80F4}" destId="{84976D39-622A-4CCF-AE66-8FDFCB1B1BB7}" srcOrd="1" destOrd="0" presId="urn:microsoft.com/office/officeart/2008/layout/LinedList"/>
    <dgm:cxn modelId="{E9C10AC8-265F-4E92-A429-7A3EB1A2BAE8}" type="presParOf" srcId="{1FF079FD-DD3D-43E2-917C-EF8E65021211}" destId="{15C4F614-3704-4EE4-AC6D-913A98F922EF}" srcOrd="14" destOrd="0" presId="urn:microsoft.com/office/officeart/2008/layout/LinedList"/>
    <dgm:cxn modelId="{6C7E2B51-B3BE-4DD3-BDE1-1624D3C43B5D}" type="presParOf" srcId="{1FF079FD-DD3D-43E2-917C-EF8E65021211}" destId="{5719B182-C62C-43C4-B706-40C07D5F2BB3}" srcOrd="15" destOrd="0" presId="urn:microsoft.com/office/officeart/2008/layout/LinedList"/>
    <dgm:cxn modelId="{5A621809-8100-48B1-B604-0F502CC59DFF}" type="presParOf" srcId="{5719B182-C62C-43C4-B706-40C07D5F2BB3}" destId="{AFFA8A09-38DD-4A55-A16C-111313344C32}" srcOrd="0" destOrd="0" presId="urn:microsoft.com/office/officeart/2008/layout/LinedList"/>
    <dgm:cxn modelId="{F4CC3E40-105F-48BA-90B7-6C9E9AC87C3F}" type="presParOf" srcId="{5719B182-C62C-43C4-B706-40C07D5F2BB3}" destId="{8515EAA8-7D0F-4D5A-9555-12D1B41EE8E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DA41F8-C82B-4D74-96B5-6E74982D5E36}"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A83C05-D242-42A6-9C0B-9017A204C37B}">
      <dgm:prSet/>
      <dgm:spPr/>
      <dgm:t>
        <a:bodyPr/>
        <a:lstStyle/>
        <a:p>
          <a:r>
            <a:rPr lang="en-GB"/>
            <a:t>ARMSTRONG, A. (2011) Armstrong's Handbook of Strategic Human Resource Management. 5th ed. London: Kogan Page. </a:t>
          </a:r>
          <a:endParaRPr lang="en-US"/>
        </a:p>
      </dgm:t>
    </dgm:pt>
    <dgm:pt modelId="{461125AC-2018-42C7-B112-1ADB6D11C81D}" type="parTrans" cxnId="{6E205F6B-187C-494F-9C50-41F230F95BAA}">
      <dgm:prSet/>
      <dgm:spPr/>
      <dgm:t>
        <a:bodyPr/>
        <a:lstStyle/>
        <a:p>
          <a:endParaRPr lang="en-US"/>
        </a:p>
      </dgm:t>
    </dgm:pt>
    <dgm:pt modelId="{CFB427B2-C75F-43C4-AD48-1D1CFE2F2A9E}" type="sibTrans" cxnId="{6E205F6B-187C-494F-9C50-41F230F95BAA}">
      <dgm:prSet/>
      <dgm:spPr/>
      <dgm:t>
        <a:bodyPr/>
        <a:lstStyle/>
        <a:p>
          <a:endParaRPr lang="en-US"/>
        </a:p>
      </dgm:t>
    </dgm:pt>
    <dgm:pt modelId="{35187619-2A75-4A94-B73B-022598A5E050}">
      <dgm:prSet/>
      <dgm:spPr/>
      <dgm:t>
        <a:bodyPr/>
        <a:lstStyle/>
        <a:p>
          <a:r>
            <a:rPr lang="en-GB"/>
            <a:t>CAMPBELL, D., EDGAR, D. and STONEHOUSE, G. (2011) Business Strategy: An Introduction. 3rd ed. Basingstoke: Palgrave Macmillan. </a:t>
          </a:r>
          <a:endParaRPr lang="en-US"/>
        </a:p>
      </dgm:t>
    </dgm:pt>
    <dgm:pt modelId="{840F4150-CA7D-4764-A5BB-C8EEAE8CF36D}" type="parTrans" cxnId="{B63694DA-680D-4C95-87A1-1AAFFF69B4D5}">
      <dgm:prSet/>
      <dgm:spPr/>
      <dgm:t>
        <a:bodyPr/>
        <a:lstStyle/>
        <a:p>
          <a:endParaRPr lang="en-US"/>
        </a:p>
      </dgm:t>
    </dgm:pt>
    <dgm:pt modelId="{85BD0611-5890-437A-9A1D-08D9A46EF100}" type="sibTrans" cxnId="{B63694DA-680D-4C95-87A1-1AAFFF69B4D5}">
      <dgm:prSet/>
      <dgm:spPr/>
      <dgm:t>
        <a:bodyPr/>
        <a:lstStyle/>
        <a:p>
          <a:endParaRPr lang="en-US"/>
        </a:p>
      </dgm:t>
    </dgm:pt>
    <dgm:pt modelId="{E15F3175-4DAC-4433-96D9-31D94459AB5B}">
      <dgm:prSet/>
      <dgm:spPr/>
      <dgm:t>
        <a:bodyPr/>
        <a:lstStyle/>
        <a:p>
          <a:r>
            <a:rPr lang="en-GB"/>
            <a:t>KEW, J. and STREDWICK, J. (2013) Human Resource Management in a Business Context. 2nd ed. London: CIPD.</a:t>
          </a:r>
          <a:endParaRPr lang="en-US"/>
        </a:p>
      </dgm:t>
    </dgm:pt>
    <dgm:pt modelId="{52BA16C9-2A37-491B-8A7F-9D3484612D30}" type="parTrans" cxnId="{1655E17F-55A3-4128-AF58-CC86C955E59A}">
      <dgm:prSet/>
      <dgm:spPr/>
      <dgm:t>
        <a:bodyPr/>
        <a:lstStyle/>
        <a:p>
          <a:endParaRPr lang="en-US"/>
        </a:p>
      </dgm:t>
    </dgm:pt>
    <dgm:pt modelId="{74DF45D6-ECA8-4A8E-A038-C6456604DC0D}" type="sibTrans" cxnId="{1655E17F-55A3-4128-AF58-CC86C955E59A}">
      <dgm:prSet/>
      <dgm:spPr/>
      <dgm:t>
        <a:bodyPr/>
        <a:lstStyle/>
        <a:p>
          <a:endParaRPr lang="en-US"/>
        </a:p>
      </dgm:t>
    </dgm:pt>
    <dgm:pt modelId="{1C5E545F-B449-4F08-B4D2-1BD223CDAA82}">
      <dgm:prSet/>
      <dgm:spPr/>
      <dgm:t>
        <a:bodyPr/>
        <a:lstStyle/>
        <a:p>
          <a:r>
            <a:rPr lang="en-GB"/>
            <a:t>LEWIS, L.K. (2011) Organizational Change: Creating Change Through Strategic Communication. Chichester: Wiley-Blackwell.</a:t>
          </a:r>
          <a:endParaRPr lang="en-US"/>
        </a:p>
      </dgm:t>
    </dgm:pt>
    <dgm:pt modelId="{C53030B1-F9A1-4C66-9C3C-C5EABF6A37A7}" type="parTrans" cxnId="{BD421FD5-1206-449A-AB94-E4143DD785BC}">
      <dgm:prSet/>
      <dgm:spPr/>
      <dgm:t>
        <a:bodyPr/>
        <a:lstStyle/>
        <a:p>
          <a:endParaRPr lang="en-US"/>
        </a:p>
      </dgm:t>
    </dgm:pt>
    <dgm:pt modelId="{93B5E40A-B434-499E-A781-2F83A02D9587}" type="sibTrans" cxnId="{BD421FD5-1206-449A-AB94-E4143DD785BC}">
      <dgm:prSet/>
      <dgm:spPr/>
      <dgm:t>
        <a:bodyPr/>
        <a:lstStyle/>
        <a:p>
          <a:endParaRPr lang="en-US"/>
        </a:p>
      </dgm:t>
    </dgm:pt>
    <dgm:pt modelId="{F7D2BF28-0E12-4721-9A44-6ABF905551E4}" type="pres">
      <dgm:prSet presAssocID="{A5DA41F8-C82B-4D74-96B5-6E74982D5E36}" presName="root" presStyleCnt="0">
        <dgm:presLayoutVars>
          <dgm:dir/>
          <dgm:resizeHandles val="exact"/>
        </dgm:presLayoutVars>
      </dgm:prSet>
      <dgm:spPr/>
    </dgm:pt>
    <dgm:pt modelId="{4BDA62A1-CC1D-4ECC-B90C-7D624546AD12}" type="pres">
      <dgm:prSet presAssocID="{A5DA41F8-C82B-4D74-96B5-6E74982D5E36}" presName="container" presStyleCnt="0">
        <dgm:presLayoutVars>
          <dgm:dir/>
          <dgm:resizeHandles val="exact"/>
        </dgm:presLayoutVars>
      </dgm:prSet>
      <dgm:spPr/>
    </dgm:pt>
    <dgm:pt modelId="{D90192C3-A359-46FA-B9C6-C939EAF5D3C6}" type="pres">
      <dgm:prSet presAssocID="{77A83C05-D242-42A6-9C0B-9017A204C37B}" presName="compNode" presStyleCnt="0"/>
      <dgm:spPr/>
    </dgm:pt>
    <dgm:pt modelId="{63BA4A4F-7C4A-4A3C-A856-3E33F0155774}" type="pres">
      <dgm:prSet presAssocID="{77A83C05-D242-42A6-9C0B-9017A204C37B}" presName="iconBgRect" presStyleLbl="bgShp" presStyleIdx="0" presStyleCnt="4"/>
      <dgm:spPr/>
    </dgm:pt>
    <dgm:pt modelId="{44DE224C-45BC-4E4F-8F54-1DB9BFC1805D}" type="pres">
      <dgm:prSet presAssocID="{77A83C05-D242-42A6-9C0B-9017A204C37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tronaut"/>
        </a:ext>
      </dgm:extLst>
    </dgm:pt>
    <dgm:pt modelId="{B80180DF-BDD1-4A05-B019-86B1AC66766E}" type="pres">
      <dgm:prSet presAssocID="{77A83C05-D242-42A6-9C0B-9017A204C37B}" presName="spaceRect" presStyleCnt="0"/>
      <dgm:spPr/>
    </dgm:pt>
    <dgm:pt modelId="{6C3883A3-644C-4757-BFC7-6072CDE25924}" type="pres">
      <dgm:prSet presAssocID="{77A83C05-D242-42A6-9C0B-9017A204C37B}" presName="textRect" presStyleLbl="revTx" presStyleIdx="0" presStyleCnt="4">
        <dgm:presLayoutVars>
          <dgm:chMax val="1"/>
          <dgm:chPref val="1"/>
        </dgm:presLayoutVars>
      </dgm:prSet>
      <dgm:spPr/>
    </dgm:pt>
    <dgm:pt modelId="{8F908A70-1A2B-4275-B9DA-12EEDA75F3B3}" type="pres">
      <dgm:prSet presAssocID="{CFB427B2-C75F-43C4-AD48-1D1CFE2F2A9E}" presName="sibTrans" presStyleLbl="sibTrans2D1" presStyleIdx="0" presStyleCnt="0"/>
      <dgm:spPr/>
    </dgm:pt>
    <dgm:pt modelId="{5A15B3C8-5A51-475D-9648-40495BB86BDD}" type="pres">
      <dgm:prSet presAssocID="{35187619-2A75-4A94-B73B-022598A5E050}" presName="compNode" presStyleCnt="0"/>
      <dgm:spPr/>
    </dgm:pt>
    <dgm:pt modelId="{875E5F38-596E-493F-967D-A734247C84FD}" type="pres">
      <dgm:prSet presAssocID="{35187619-2A75-4A94-B73B-022598A5E050}" presName="iconBgRect" presStyleLbl="bgShp" presStyleIdx="1" presStyleCnt="4"/>
      <dgm:spPr/>
    </dgm:pt>
    <dgm:pt modelId="{70782134-62CB-49E2-84FB-DB94D6079509}" type="pres">
      <dgm:prSet presAssocID="{35187619-2A75-4A94-B73B-022598A5E05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910046CD-18C6-4B04-9018-D8BC2407E53D}" type="pres">
      <dgm:prSet presAssocID="{35187619-2A75-4A94-B73B-022598A5E050}" presName="spaceRect" presStyleCnt="0"/>
      <dgm:spPr/>
    </dgm:pt>
    <dgm:pt modelId="{10CD370B-4CBE-4C59-920C-5B2B05B038B6}" type="pres">
      <dgm:prSet presAssocID="{35187619-2A75-4A94-B73B-022598A5E050}" presName="textRect" presStyleLbl="revTx" presStyleIdx="1" presStyleCnt="4">
        <dgm:presLayoutVars>
          <dgm:chMax val="1"/>
          <dgm:chPref val="1"/>
        </dgm:presLayoutVars>
      </dgm:prSet>
      <dgm:spPr/>
    </dgm:pt>
    <dgm:pt modelId="{C50EB3E5-9C8F-47B3-B8BE-4E70F47624D0}" type="pres">
      <dgm:prSet presAssocID="{85BD0611-5890-437A-9A1D-08D9A46EF100}" presName="sibTrans" presStyleLbl="sibTrans2D1" presStyleIdx="0" presStyleCnt="0"/>
      <dgm:spPr/>
    </dgm:pt>
    <dgm:pt modelId="{645BDAD3-49D9-4ECB-8C75-64BB6D7B9984}" type="pres">
      <dgm:prSet presAssocID="{E15F3175-4DAC-4433-96D9-31D94459AB5B}" presName="compNode" presStyleCnt="0"/>
      <dgm:spPr/>
    </dgm:pt>
    <dgm:pt modelId="{AC6A1076-09AA-47D8-A326-6C78C493183A}" type="pres">
      <dgm:prSet presAssocID="{E15F3175-4DAC-4433-96D9-31D94459AB5B}" presName="iconBgRect" presStyleLbl="bgShp" presStyleIdx="2" presStyleCnt="4"/>
      <dgm:spPr/>
    </dgm:pt>
    <dgm:pt modelId="{DD9A2F33-DFEB-4258-BCAB-DEE827974A67}" type="pres">
      <dgm:prSet presAssocID="{E15F3175-4DAC-4433-96D9-31D94459AB5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17656A9A-707A-4CCB-9AF1-8322B9FF15CF}" type="pres">
      <dgm:prSet presAssocID="{E15F3175-4DAC-4433-96D9-31D94459AB5B}" presName="spaceRect" presStyleCnt="0"/>
      <dgm:spPr/>
    </dgm:pt>
    <dgm:pt modelId="{C9FA954E-E7A5-42DC-8965-9F6F21DC3668}" type="pres">
      <dgm:prSet presAssocID="{E15F3175-4DAC-4433-96D9-31D94459AB5B}" presName="textRect" presStyleLbl="revTx" presStyleIdx="2" presStyleCnt="4">
        <dgm:presLayoutVars>
          <dgm:chMax val="1"/>
          <dgm:chPref val="1"/>
        </dgm:presLayoutVars>
      </dgm:prSet>
      <dgm:spPr/>
    </dgm:pt>
    <dgm:pt modelId="{20FECFE0-D76B-4A8C-B736-9CBF0CDFBCC9}" type="pres">
      <dgm:prSet presAssocID="{74DF45D6-ECA8-4A8E-A038-C6456604DC0D}" presName="sibTrans" presStyleLbl="sibTrans2D1" presStyleIdx="0" presStyleCnt="0"/>
      <dgm:spPr/>
    </dgm:pt>
    <dgm:pt modelId="{C666C01F-048F-4571-A017-A985F3D10D83}" type="pres">
      <dgm:prSet presAssocID="{1C5E545F-B449-4F08-B4D2-1BD223CDAA82}" presName="compNode" presStyleCnt="0"/>
      <dgm:spPr/>
    </dgm:pt>
    <dgm:pt modelId="{4B610CDE-B600-4AD0-AE2D-8C4BA3F0CC08}" type="pres">
      <dgm:prSet presAssocID="{1C5E545F-B449-4F08-B4D2-1BD223CDAA82}" presName="iconBgRect" presStyleLbl="bgShp" presStyleIdx="3" presStyleCnt="4"/>
      <dgm:spPr/>
    </dgm:pt>
    <dgm:pt modelId="{AA6F8428-4C6B-4EBF-B99D-F21DA92CBACD}" type="pres">
      <dgm:prSet presAssocID="{1C5E545F-B449-4F08-B4D2-1BD223CDAA8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72004E1E-AA53-4B77-9C69-AB1D5E0E420E}" type="pres">
      <dgm:prSet presAssocID="{1C5E545F-B449-4F08-B4D2-1BD223CDAA82}" presName="spaceRect" presStyleCnt="0"/>
      <dgm:spPr/>
    </dgm:pt>
    <dgm:pt modelId="{561D35E7-5877-45EA-8C67-5E54A58DF081}" type="pres">
      <dgm:prSet presAssocID="{1C5E545F-B449-4F08-B4D2-1BD223CDAA82}" presName="textRect" presStyleLbl="revTx" presStyleIdx="3" presStyleCnt="4">
        <dgm:presLayoutVars>
          <dgm:chMax val="1"/>
          <dgm:chPref val="1"/>
        </dgm:presLayoutVars>
      </dgm:prSet>
      <dgm:spPr/>
    </dgm:pt>
  </dgm:ptLst>
  <dgm:cxnLst>
    <dgm:cxn modelId="{23A3FC0C-FCB8-464F-AF99-FC7CFBCCCD3B}" type="presOf" srcId="{E15F3175-4DAC-4433-96D9-31D94459AB5B}" destId="{C9FA954E-E7A5-42DC-8965-9F6F21DC3668}" srcOrd="0" destOrd="0" presId="urn:microsoft.com/office/officeart/2018/2/layout/IconCircleList"/>
    <dgm:cxn modelId="{F6476B28-5F40-40DE-9A42-7E97F247CCF8}" type="presOf" srcId="{74DF45D6-ECA8-4A8E-A038-C6456604DC0D}" destId="{20FECFE0-D76B-4A8C-B736-9CBF0CDFBCC9}" srcOrd="0" destOrd="0" presId="urn:microsoft.com/office/officeart/2018/2/layout/IconCircleList"/>
    <dgm:cxn modelId="{F4E4392D-586E-4D23-BE87-737972FB2BCC}" type="presOf" srcId="{A5DA41F8-C82B-4D74-96B5-6E74982D5E36}" destId="{F7D2BF28-0E12-4721-9A44-6ABF905551E4}" srcOrd="0" destOrd="0" presId="urn:microsoft.com/office/officeart/2018/2/layout/IconCircleList"/>
    <dgm:cxn modelId="{0F048F36-6680-48C7-ACD2-3A7212B9C3B4}" type="presOf" srcId="{77A83C05-D242-42A6-9C0B-9017A204C37B}" destId="{6C3883A3-644C-4757-BFC7-6072CDE25924}" srcOrd="0" destOrd="0" presId="urn:microsoft.com/office/officeart/2018/2/layout/IconCircleList"/>
    <dgm:cxn modelId="{6E205F6B-187C-494F-9C50-41F230F95BAA}" srcId="{A5DA41F8-C82B-4D74-96B5-6E74982D5E36}" destId="{77A83C05-D242-42A6-9C0B-9017A204C37B}" srcOrd="0" destOrd="0" parTransId="{461125AC-2018-42C7-B112-1ADB6D11C81D}" sibTransId="{CFB427B2-C75F-43C4-AD48-1D1CFE2F2A9E}"/>
    <dgm:cxn modelId="{78EB584D-7D98-48F2-9992-9DC0F868C44B}" type="presOf" srcId="{CFB427B2-C75F-43C4-AD48-1D1CFE2F2A9E}" destId="{8F908A70-1A2B-4275-B9DA-12EEDA75F3B3}" srcOrd="0" destOrd="0" presId="urn:microsoft.com/office/officeart/2018/2/layout/IconCircleList"/>
    <dgm:cxn modelId="{1655E17F-55A3-4128-AF58-CC86C955E59A}" srcId="{A5DA41F8-C82B-4D74-96B5-6E74982D5E36}" destId="{E15F3175-4DAC-4433-96D9-31D94459AB5B}" srcOrd="2" destOrd="0" parTransId="{52BA16C9-2A37-491B-8A7F-9D3484612D30}" sibTransId="{74DF45D6-ECA8-4A8E-A038-C6456604DC0D}"/>
    <dgm:cxn modelId="{AAAA0797-2B25-43DC-8380-14D8C1BEC4C0}" type="presOf" srcId="{85BD0611-5890-437A-9A1D-08D9A46EF100}" destId="{C50EB3E5-9C8F-47B3-B8BE-4E70F47624D0}" srcOrd="0" destOrd="0" presId="urn:microsoft.com/office/officeart/2018/2/layout/IconCircleList"/>
    <dgm:cxn modelId="{BD421FD5-1206-449A-AB94-E4143DD785BC}" srcId="{A5DA41F8-C82B-4D74-96B5-6E74982D5E36}" destId="{1C5E545F-B449-4F08-B4D2-1BD223CDAA82}" srcOrd="3" destOrd="0" parTransId="{C53030B1-F9A1-4C66-9C3C-C5EABF6A37A7}" sibTransId="{93B5E40A-B434-499E-A781-2F83A02D9587}"/>
    <dgm:cxn modelId="{B63694DA-680D-4C95-87A1-1AAFFF69B4D5}" srcId="{A5DA41F8-C82B-4D74-96B5-6E74982D5E36}" destId="{35187619-2A75-4A94-B73B-022598A5E050}" srcOrd="1" destOrd="0" parTransId="{840F4150-CA7D-4764-A5BB-C8EEAE8CF36D}" sibTransId="{85BD0611-5890-437A-9A1D-08D9A46EF100}"/>
    <dgm:cxn modelId="{C754A2DC-19BA-4BAB-BAA6-A776304BADCE}" type="presOf" srcId="{1C5E545F-B449-4F08-B4D2-1BD223CDAA82}" destId="{561D35E7-5877-45EA-8C67-5E54A58DF081}" srcOrd="0" destOrd="0" presId="urn:microsoft.com/office/officeart/2018/2/layout/IconCircleList"/>
    <dgm:cxn modelId="{2A61D2DC-410B-44A0-9162-5E192FC51063}" type="presOf" srcId="{35187619-2A75-4A94-B73B-022598A5E050}" destId="{10CD370B-4CBE-4C59-920C-5B2B05B038B6}" srcOrd="0" destOrd="0" presId="urn:microsoft.com/office/officeart/2018/2/layout/IconCircleList"/>
    <dgm:cxn modelId="{1C0FE6CF-78B3-4468-91BF-5237B178EE94}" type="presParOf" srcId="{F7D2BF28-0E12-4721-9A44-6ABF905551E4}" destId="{4BDA62A1-CC1D-4ECC-B90C-7D624546AD12}" srcOrd="0" destOrd="0" presId="urn:microsoft.com/office/officeart/2018/2/layout/IconCircleList"/>
    <dgm:cxn modelId="{09C16801-DDA4-45C6-8839-121FA8072B1D}" type="presParOf" srcId="{4BDA62A1-CC1D-4ECC-B90C-7D624546AD12}" destId="{D90192C3-A359-46FA-B9C6-C939EAF5D3C6}" srcOrd="0" destOrd="0" presId="urn:microsoft.com/office/officeart/2018/2/layout/IconCircleList"/>
    <dgm:cxn modelId="{CAD2CABF-7A82-4EE7-8DF9-C0BBEDA8852E}" type="presParOf" srcId="{D90192C3-A359-46FA-B9C6-C939EAF5D3C6}" destId="{63BA4A4F-7C4A-4A3C-A856-3E33F0155774}" srcOrd="0" destOrd="0" presId="urn:microsoft.com/office/officeart/2018/2/layout/IconCircleList"/>
    <dgm:cxn modelId="{69CBD59B-6E35-4428-87B1-02B02FB80B43}" type="presParOf" srcId="{D90192C3-A359-46FA-B9C6-C939EAF5D3C6}" destId="{44DE224C-45BC-4E4F-8F54-1DB9BFC1805D}" srcOrd="1" destOrd="0" presId="urn:microsoft.com/office/officeart/2018/2/layout/IconCircleList"/>
    <dgm:cxn modelId="{1B3C6F2F-F345-4A7B-BC3F-1E815D22659C}" type="presParOf" srcId="{D90192C3-A359-46FA-B9C6-C939EAF5D3C6}" destId="{B80180DF-BDD1-4A05-B019-86B1AC66766E}" srcOrd="2" destOrd="0" presId="urn:microsoft.com/office/officeart/2018/2/layout/IconCircleList"/>
    <dgm:cxn modelId="{735BFC28-4122-465F-B32F-E2141B3C8FE7}" type="presParOf" srcId="{D90192C3-A359-46FA-B9C6-C939EAF5D3C6}" destId="{6C3883A3-644C-4757-BFC7-6072CDE25924}" srcOrd="3" destOrd="0" presId="urn:microsoft.com/office/officeart/2018/2/layout/IconCircleList"/>
    <dgm:cxn modelId="{AB179BEE-B546-44F3-B93B-7B44BD0564D8}" type="presParOf" srcId="{4BDA62A1-CC1D-4ECC-B90C-7D624546AD12}" destId="{8F908A70-1A2B-4275-B9DA-12EEDA75F3B3}" srcOrd="1" destOrd="0" presId="urn:microsoft.com/office/officeart/2018/2/layout/IconCircleList"/>
    <dgm:cxn modelId="{23E4F651-D8C3-4FC3-91DA-E7143D69AB58}" type="presParOf" srcId="{4BDA62A1-CC1D-4ECC-B90C-7D624546AD12}" destId="{5A15B3C8-5A51-475D-9648-40495BB86BDD}" srcOrd="2" destOrd="0" presId="urn:microsoft.com/office/officeart/2018/2/layout/IconCircleList"/>
    <dgm:cxn modelId="{C2E48448-DE6A-4004-A272-6EF1A0C12961}" type="presParOf" srcId="{5A15B3C8-5A51-475D-9648-40495BB86BDD}" destId="{875E5F38-596E-493F-967D-A734247C84FD}" srcOrd="0" destOrd="0" presId="urn:microsoft.com/office/officeart/2018/2/layout/IconCircleList"/>
    <dgm:cxn modelId="{EC7C56F8-C336-4495-A601-DBDB1FB27203}" type="presParOf" srcId="{5A15B3C8-5A51-475D-9648-40495BB86BDD}" destId="{70782134-62CB-49E2-84FB-DB94D6079509}" srcOrd="1" destOrd="0" presId="urn:microsoft.com/office/officeart/2018/2/layout/IconCircleList"/>
    <dgm:cxn modelId="{E2460828-24D0-4348-A2FE-018428BC63E2}" type="presParOf" srcId="{5A15B3C8-5A51-475D-9648-40495BB86BDD}" destId="{910046CD-18C6-4B04-9018-D8BC2407E53D}" srcOrd="2" destOrd="0" presId="urn:microsoft.com/office/officeart/2018/2/layout/IconCircleList"/>
    <dgm:cxn modelId="{ABE60607-042D-4D81-BFCF-6D2990F0D4A6}" type="presParOf" srcId="{5A15B3C8-5A51-475D-9648-40495BB86BDD}" destId="{10CD370B-4CBE-4C59-920C-5B2B05B038B6}" srcOrd="3" destOrd="0" presId="urn:microsoft.com/office/officeart/2018/2/layout/IconCircleList"/>
    <dgm:cxn modelId="{AEA65CF6-5998-4828-BD22-4315A9960B10}" type="presParOf" srcId="{4BDA62A1-CC1D-4ECC-B90C-7D624546AD12}" destId="{C50EB3E5-9C8F-47B3-B8BE-4E70F47624D0}" srcOrd="3" destOrd="0" presId="urn:microsoft.com/office/officeart/2018/2/layout/IconCircleList"/>
    <dgm:cxn modelId="{7C93210E-64D7-4CEE-9E16-3AAF8A76D34A}" type="presParOf" srcId="{4BDA62A1-CC1D-4ECC-B90C-7D624546AD12}" destId="{645BDAD3-49D9-4ECB-8C75-64BB6D7B9984}" srcOrd="4" destOrd="0" presId="urn:microsoft.com/office/officeart/2018/2/layout/IconCircleList"/>
    <dgm:cxn modelId="{0F21EA77-C9CC-4601-B2A6-C91BDAFE69B3}" type="presParOf" srcId="{645BDAD3-49D9-4ECB-8C75-64BB6D7B9984}" destId="{AC6A1076-09AA-47D8-A326-6C78C493183A}" srcOrd="0" destOrd="0" presId="urn:microsoft.com/office/officeart/2018/2/layout/IconCircleList"/>
    <dgm:cxn modelId="{0F8E91EA-88C3-4F05-BD59-31540DD1D7C8}" type="presParOf" srcId="{645BDAD3-49D9-4ECB-8C75-64BB6D7B9984}" destId="{DD9A2F33-DFEB-4258-BCAB-DEE827974A67}" srcOrd="1" destOrd="0" presId="urn:microsoft.com/office/officeart/2018/2/layout/IconCircleList"/>
    <dgm:cxn modelId="{A2BEEDBC-9481-4B25-8096-B3B73B4F3A70}" type="presParOf" srcId="{645BDAD3-49D9-4ECB-8C75-64BB6D7B9984}" destId="{17656A9A-707A-4CCB-9AF1-8322B9FF15CF}" srcOrd="2" destOrd="0" presId="urn:microsoft.com/office/officeart/2018/2/layout/IconCircleList"/>
    <dgm:cxn modelId="{4D2D3871-2742-457D-B8C9-219BE2081A5C}" type="presParOf" srcId="{645BDAD3-49D9-4ECB-8C75-64BB6D7B9984}" destId="{C9FA954E-E7A5-42DC-8965-9F6F21DC3668}" srcOrd="3" destOrd="0" presId="urn:microsoft.com/office/officeart/2018/2/layout/IconCircleList"/>
    <dgm:cxn modelId="{5904F273-4768-440D-B315-8F0CEA7673A8}" type="presParOf" srcId="{4BDA62A1-CC1D-4ECC-B90C-7D624546AD12}" destId="{20FECFE0-D76B-4A8C-B736-9CBF0CDFBCC9}" srcOrd="5" destOrd="0" presId="urn:microsoft.com/office/officeart/2018/2/layout/IconCircleList"/>
    <dgm:cxn modelId="{BADF0E82-F0E9-4DF4-B0F6-C26F49B11550}" type="presParOf" srcId="{4BDA62A1-CC1D-4ECC-B90C-7D624546AD12}" destId="{C666C01F-048F-4571-A017-A985F3D10D83}" srcOrd="6" destOrd="0" presId="urn:microsoft.com/office/officeart/2018/2/layout/IconCircleList"/>
    <dgm:cxn modelId="{D229030D-CC3D-443B-BF15-06972C1486CA}" type="presParOf" srcId="{C666C01F-048F-4571-A017-A985F3D10D83}" destId="{4B610CDE-B600-4AD0-AE2D-8C4BA3F0CC08}" srcOrd="0" destOrd="0" presId="urn:microsoft.com/office/officeart/2018/2/layout/IconCircleList"/>
    <dgm:cxn modelId="{5C9952DF-485D-4BD6-A67B-F481927B5839}" type="presParOf" srcId="{C666C01F-048F-4571-A017-A985F3D10D83}" destId="{AA6F8428-4C6B-4EBF-B99D-F21DA92CBACD}" srcOrd="1" destOrd="0" presId="urn:microsoft.com/office/officeart/2018/2/layout/IconCircleList"/>
    <dgm:cxn modelId="{04E757E2-499C-4A9C-8264-B14E2611D0D9}" type="presParOf" srcId="{C666C01F-048F-4571-A017-A985F3D10D83}" destId="{72004E1E-AA53-4B77-9C69-AB1D5E0E420E}" srcOrd="2" destOrd="0" presId="urn:microsoft.com/office/officeart/2018/2/layout/IconCircleList"/>
    <dgm:cxn modelId="{A7BD9B70-EC82-4D38-90F8-DCA1552C006D}" type="presParOf" srcId="{C666C01F-048F-4571-A017-A985F3D10D83}" destId="{561D35E7-5877-45EA-8C67-5E54A58DF08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646E7-0072-4FA5-B0A5-410501FDFBE3}">
      <dsp:nvSpPr>
        <dsp:cNvPr id="0" name=""/>
        <dsp:cNvSpPr/>
      </dsp:nvSpPr>
      <dsp:spPr>
        <a:xfrm>
          <a:off x="0"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EC0D35-D53B-4390-A891-31E2E14CB13C}">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a:t>Breaking the goal down into monthly subgoals can smooth the process, giving the employee a more manageable task.</a:t>
          </a:r>
          <a:endParaRPr lang="en-US" sz="1700" kern="1200"/>
        </a:p>
      </dsp:txBody>
      <dsp:txXfrm>
        <a:off x="398656" y="1088253"/>
        <a:ext cx="2959127" cy="1837317"/>
      </dsp:txXfrm>
    </dsp:sp>
    <dsp:sp modelId="{2E4CC647-59FB-495F-B74F-47308B845973}">
      <dsp:nvSpPr>
        <dsp:cNvPr id="0" name=""/>
        <dsp:cNvSpPr/>
      </dsp:nvSpPr>
      <dsp:spPr>
        <a:xfrm>
          <a:off x="3756441"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06AC6D-863D-4A31-9E6E-01A8D4C680F6}">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a:t>In holding monthly or quarterly meetings with the employee, management can more easily oversee this process.</a:t>
          </a:r>
          <a:endParaRPr lang="en-US" sz="1700" kern="1200"/>
        </a:p>
      </dsp:txBody>
      <dsp:txXfrm>
        <a:off x="4155097" y="1088253"/>
        <a:ext cx="2959127" cy="1837317"/>
      </dsp:txXfrm>
    </dsp:sp>
    <dsp:sp modelId="{0D9C980E-9AF0-42BD-B0AB-045D5B6F2F36}">
      <dsp:nvSpPr>
        <dsp:cNvPr id="0" name=""/>
        <dsp:cNvSpPr/>
      </dsp:nvSpPr>
      <dsp:spPr>
        <a:xfrm>
          <a:off x="7512882" y="706671"/>
          <a:ext cx="3073451" cy="19516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6A38F4-A5EA-46BA-A7F8-06AA14E7D97F}">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a:t>Organizational goals can also shift during the year, and more frequent meetings can allow for new goals to be introduced that align more properly with organizational objectives.</a:t>
          </a:r>
          <a:endParaRPr lang="en-US" sz="1700" kern="1200"/>
        </a:p>
      </dsp:txBody>
      <dsp:txXfrm>
        <a:off x="7911539" y="1088253"/>
        <a:ext cx="2959127" cy="18373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BD9C5-8F36-4A1C-9B61-BCCB8EDE39D3}">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B994A3-99F5-46C4-9E3A-B2F313A62AD6}">
      <dsp:nvSpPr>
        <dsp:cNvPr id="0" name=""/>
        <dsp:cNvSpPr/>
      </dsp:nvSpPr>
      <dsp:spPr>
        <a:xfrm>
          <a:off x="0" y="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This evaluation should include questions such as:</a:t>
          </a:r>
          <a:endParaRPr lang="en-US" sz="1900" kern="1200"/>
        </a:p>
      </dsp:txBody>
      <dsp:txXfrm>
        <a:off x="0" y="0"/>
        <a:ext cx="6900512" cy="692017"/>
      </dsp:txXfrm>
    </dsp:sp>
    <dsp:sp modelId="{F16C71C2-23EE-48A2-A862-29F2AD6E029B}">
      <dsp:nvSpPr>
        <dsp:cNvPr id="0" name=""/>
        <dsp:cNvSpPr/>
      </dsp:nvSpPr>
      <dsp:spPr>
        <a:xfrm>
          <a:off x="0" y="692017"/>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EB09F6-31D4-44C9-872F-F3268E107C44}">
      <dsp:nvSpPr>
        <dsp:cNvPr id="0" name=""/>
        <dsp:cNvSpPr/>
      </dsp:nvSpPr>
      <dsp:spPr>
        <a:xfrm>
          <a:off x="0" y="692017"/>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Was the original goal realistic?</a:t>
          </a:r>
          <a:endParaRPr lang="en-US" sz="1900" kern="1200"/>
        </a:p>
      </dsp:txBody>
      <dsp:txXfrm>
        <a:off x="0" y="692017"/>
        <a:ext cx="6900512" cy="692017"/>
      </dsp:txXfrm>
    </dsp:sp>
    <dsp:sp modelId="{F51F3F2B-CF2E-4AD4-85D8-BBDAD50CD933}">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AEA9B1-E15D-4D99-A30F-B0F63DE7F91E}">
      <dsp:nvSpPr>
        <dsp:cNvPr id="0" name=""/>
        <dsp:cNvSpPr/>
      </dsp:nvSpPr>
      <dsp:spPr>
        <a:xfrm>
          <a:off x="0" y="138403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Was the goal in line with the organization’s objectives?</a:t>
          </a:r>
          <a:endParaRPr lang="en-US" sz="1900" kern="1200"/>
        </a:p>
      </dsp:txBody>
      <dsp:txXfrm>
        <a:off x="0" y="1384035"/>
        <a:ext cx="6900512" cy="692017"/>
      </dsp:txXfrm>
    </dsp:sp>
    <dsp:sp modelId="{A55DC677-E7F2-49E0-A2F5-2287BAE3D2FC}">
      <dsp:nvSpPr>
        <dsp:cNvPr id="0" name=""/>
        <dsp:cNvSpPr/>
      </dsp:nvSpPr>
      <dsp:spPr>
        <a:xfrm>
          <a:off x="0" y="2076052"/>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5D08B-5E6B-428D-BB02-A23C62712DCF}">
      <dsp:nvSpPr>
        <dsp:cNvPr id="0" name=""/>
        <dsp:cNvSpPr/>
      </dsp:nvSpPr>
      <dsp:spPr>
        <a:xfrm>
          <a:off x="0" y="2076052"/>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Did the employee gain useful experience or skills?</a:t>
          </a:r>
          <a:endParaRPr lang="en-US" sz="1900" kern="1200"/>
        </a:p>
      </dsp:txBody>
      <dsp:txXfrm>
        <a:off x="0" y="2076052"/>
        <a:ext cx="6900512" cy="692017"/>
      </dsp:txXfrm>
    </dsp:sp>
    <dsp:sp modelId="{F66613E0-2D42-4101-8B06-EE5B1BD2AE50}">
      <dsp:nvSpPr>
        <dsp:cNvPr id="0" name=""/>
        <dsp:cNvSpPr/>
      </dsp:nvSpPr>
      <dsp:spPr>
        <a:xfrm>
          <a:off x="0" y="2768070"/>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3C57A3-2D4E-4722-8926-CFCA0F993290}">
      <dsp:nvSpPr>
        <dsp:cNvPr id="0" name=""/>
        <dsp:cNvSpPr/>
      </dsp:nvSpPr>
      <dsp:spPr>
        <a:xfrm>
          <a:off x="0" y="2768070"/>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How well did the employee complete their tasks?</a:t>
          </a:r>
          <a:endParaRPr lang="en-US" sz="1900" kern="1200"/>
        </a:p>
      </dsp:txBody>
      <dsp:txXfrm>
        <a:off x="0" y="2768070"/>
        <a:ext cx="6900512" cy="692017"/>
      </dsp:txXfrm>
    </dsp:sp>
    <dsp:sp modelId="{D3EA691A-1479-4D93-9144-6BF9321E1E4D}">
      <dsp:nvSpPr>
        <dsp:cNvPr id="0" name=""/>
        <dsp:cNvSpPr/>
      </dsp:nvSpPr>
      <dsp:spPr>
        <a:xfrm>
          <a:off x="0" y="346008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6092C4-2E72-4645-96F2-6DD4084A1826}">
      <dsp:nvSpPr>
        <dsp:cNvPr id="0" name=""/>
        <dsp:cNvSpPr/>
      </dsp:nvSpPr>
      <dsp:spPr>
        <a:xfrm>
          <a:off x="0" y="3460088"/>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Did the organization offer the proper support to achieve the goal?</a:t>
          </a:r>
          <a:endParaRPr lang="en-US" sz="1900" kern="1200"/>
        </a:p>
      </dsp:txBody>
      <dsp:txXfrm>
        <a:off x="0" y="3460088"/>
        <a:ext cx="6900512" cy="692017"/>
      </dsp:txXfrm>
    </dsp:sp>
    <dsp:sp modelId="{FC53B56C-392D-423F-B1E2-EBC6BE8B9E34}">
      <dsp:nvSpPr>
        <dsp:cNvPr id="0" name=""/>
        <dsp:cNvSpPr/>
      </dsp:nvSpPr>
      <dsp:spPr>
        <a:xfrm>
          <a:off x="0" y="415210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8729AD-77CB-41F8-BFE1-1DB2867E71C4}">
      <dsp:nvSpPr>
        <dsp:cNvPr id="0" name=""/>
        <dsp:cNvSpPr/>
      </dsp:nvSpPr>
      <dsp:spPr>
        <a:xfrm>
          <a:off x="0" y="4152105"/>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In what ways could future goals be set differently to ensure success?</a:t>
          </a:r>
          <a:endParaRPr lang="en-US" sz="1900" kern="1200"/>
        </a:p>
      </dsp:txBody>
      <dsp:txXfrm>
        <a:off x="0" y="4152105"/>
        <a:ext cx="6900512" cy="692017"/>
      </dsp:txXfrm>
    </dsp:sp>
    <dsp:sp modelId="{347FA763-4617-4CE3-8366-4E20509580C7}">
      <dsp:nvSpPr>
        <dsp:cNvPr id="0" name=""/>
        <dsp:cNvSpPr/>
      </dsp:nvSpPr>
      <dsp:spPr>
        <a:xfrm>
          <a:off x="0" y="484412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19CA5B-7CDF-4851-B1D9-9E1C282481DE}">
      <dsp:nvSpPr>
        <dsp:cNvPr id="0" name=""/>
        <dsp:cNvSpPr/>
      </dsp:nvSpPr>
      <dsp:spPr>
        <a:xfrm>
          <a:off x="0" y="4844123"/>
          <a:ext cx="6900512" cy="692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b="0" i="0" kern="1200"/>
            <a:t>What aspects of this process could be streamlined or improved?</a:t>
          </a:r>
          <a:endParaRPr lang="en-US" sz="1900" kern="1200"/>
        </a:p>
      </dsp:txBody>
      <dsp:txXfrm>
        <a:off x="0" y="4844123"/>
        <a:ext cx="6900512" cy="6920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581269-6A6E-4246-90D2-16D21E6AEDA7}">
      <dsp:nvSpPr>
        <dsp:cNvPr id="0" name=""/>
        <dsp:cNvSpPr/>
      </dsp:nvSpPr>
      <dsp:spPr>
        <a:xfrm>
          <a:off x="0" y="0"/>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A65365-A45E-43ED-A150-CBC9926F8137}">
      <dsp:nvSpPr>
        <dsp:cNvPr id="0" name=""/>
        <dsp:cNvSpPr/>
      </dsp:nvSpPr>
      <dsp:spPr>
        <a:xfrm>
          <a:off x="0" y="0"/>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Some rewards that might be offered are:</a:t>
          </a:r>
          <a:endParaRPr lang="en-US" sz="2100" kern="1200"/>
        </a:p>
      </dsp:txBody>
      <dsp:txXfrm>
        <a:off x="0" y="0"/>
        <a:ext cx="6586489" cy="473177"/>
      </dsp:txXfrm>
    </dsp:sp>
    <dsp:sp modelId="{196C9490-3CA5-4CDD-B97B-C5A1C7C11DB1}">
      <dsp:nvSpPr>
        <dsp:cNvPr id="0" name=""/>
        <dsp:cNvSpPr/>
      </dsp:nvSpPr>
      <dsp:spPr>
        <a:xfrm>
          <a:off x="0" y="473177"/>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92DFB5-0B39-4A54-8FC1-73DE3C2F62A9}">
      <dsp:nvSpPr>
        <dsp:cNvPr id="0" name=""/>
        <dsp:cNvSpPr/>
      </dsp:nvSpPr>
      <dsp:spPr>
        <a:xfrm>
          <a:off x="0" y="473177"/>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An increase in compensation</a:t>
          </a:r>
          <a:endParaRPr lang="en-US" sz="2100" kern="1200"/>
        </a:p>
      </dsp:txBody>
      <dsp:txXfrm>
        <a:off x="0" y="473177"/>
        <a:ext cx="6586489" cy="473177"/>
      </dsp:txXfrm>
    </dsp:sp>
    <dsp:sp modelId="{E68BAC25-FC60-4A8B-BCA8-EC72D015E590}">
      <dsp:nvSpPr>
        <dsp:cNvPr id="0" name=""/>
        <dsp:cNvSpPr/>
      </dsp:nvSpPr>
      <dsp:spPr>
        <a:xfrm>
          <a:off x="0" y="946354"/>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D8046D-5A63-440F-967F-7E7214EAF689}">
      <dsp:nvSpPr>
        <dsp:cNvPr id="0" name=""/>
        <dsp:cNvSpPr/>
      </dsp:nvSpPr>
      <dsp:spPr>
        <a:xfrm>
          <a:off x="0" y="946354"/>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A one-time bonus</a:t>
          </a:r>
          <a:endParaRPr lang="en-US" sz="2100" kern="1200"/>
        </a:p>
      </dsp:txBody>
      <dsp:txXfrm>
        <a:off x="0" y="946354"/>
        <a:ext cx="6586489" cy="473177"/>
      </dsp:txXfrm>
    </dsp:sp>
    <dsp:sp modelId="{39B00F40-FA70-4EBB-B957-3DC5C12D273E}">
      <dsp:nvSpPr>
        <dsp:cNvPr id="0" name=""/>
        <dsp:cNvSpPr/>
      </dsp:nvSpPr>
      <dsp:spPr>
        <a:xfrm>
          <a:off x="0" y="1419532"/>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0681FB-BC57-4C80-A574-4AC4A02298B4}">
      <dsp:nvSpPr>
        <dsp:cNvPr id="0" name=""/>
        <dsp:cNvSpPr/>
      </dsp:nvSpPr>
      <dsp:spPr>
        <a:xfrm>
          <a:off x="0" y="1419532"/>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Increased vacation time</a:t>
          </a:r>
          <a:endParaRPr lang="en-US" sz="2100" kern="1200"/>
        </a:p>
      </dsp:txBody>
      <dsp:txXfrm>
        <a:off x="0" y="1419532"/>
        <a:ext cx="6586489" cy="473177"/>
      </dsp:txXfrm>
    </dsp:sp>
    <dsp:sp modelId="{CBEAE157-B407-4CC9-9604-8799B6685BD2}">
      <dsp:nvSpPr>
        <dsp:cNvPr id="0" name=""/>
        <dsp:cNvSpPr/>
      </dsp:nvSpPr>
      <dsp:spPr>
        <a:xfrm>
          <a:off x="0" y="1892709"/>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73151C-F2D2-4D61-9778-D729BE0BBF87}">
      <dsp:nvSpPr>
        <dsp:cNvPr id="0" name=""/>
        <dsp:cNvSpPr/>
      </dsp:nvSpPr>
      <dsp:spPr>
        <a:xfrm>
          <a:off x="0" y="1892709"/>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Special projects</a:t>
          </a:r>
          <a:endParaRPr lang="en-US" sz="2100" kern="1200"/>
        </a:p>
      </dsp:txBody>
      <dsp:txXfrm>
        <a:off x="0" y="1892709"/>
        <a:ext cx="6586489" cy="473177"/>
      </dsp:txXfrm>
    </dsp:sp>
    <dsp:sp modelId="{12CB607A-B7B7-43FC-8608-FB1130E13716}">
      <dsp:nvSpPr>
        <dsp:cNvPr id="0" name=""/>
        <dsp:cNvSpPr/>
      </dsp:nvSpPr>
      <dsp:spPr>
        <a:xfrm>
          <a:off x="0" y="2365886"/>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D8C74D-7828-4C29-88B9-D5BC087F53E8}">
      <dsp:nvSpPr>
        <dsp:cNvPr id="0" name=""/>
        <dsp:cNvSpPr/>
      </dsp:nvSpPr>
      <dsp:spPr>
        <a:xfrm>
          <a:off x="0" y="2365886"/>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A promotion</a:t>
          </a:r>
          <a:endParaRPr lang="en-US" sz="2100" kern="1200"/>
        </a:p>
      </dsp:txBody>
      <dsp:txXfrm>
        <a:off x="0" y="2365886"/>
        <a:ext cx="6586489" cy="473177"/>
      </dsp:txXfrm>
    </dsp:sp>
    <dsp:sp modelId="{FCDB275D-3503-4188-B0F5-6BAD0DF5CEE0}">
      <dsp:nvSpPr>
        <dsp:cNvPr id="0" name=""/>
        <dsp:cNvSpPr/>
      </dsp:nvSpPr>
      <dsp:spPr>
        <a:xfrm>
          <a:off x="0" y="2839064"/>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CC2CD9-1A1F-4555-AC54-5600DE978958}">
      <dsp:nvSpPr>
        <dsp:cNvPr id="0" name=""/>
        <dsp:cNvSpPr/>
      </dsp:nvSpPr>
      <dsp:spPr>
        <a:xfrm>
          <a:off x="0" y="2839064"/>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A positive written review</a:t>
          </a:r>
          <a:endParaRPr lang="en-US" sz="2100" kern="1200"/>
        </a:p>
      </dsp:txBody>
      <dsp:txXfrm>
        <a:off x="0" y="2839064"/>
        <a:ext cx="6586489" cy="473177"/>
      </dsp:txXfrm>
    </dsp:sp>
    <dsp:sp modelId="{15C4F614-3704-4EE4-AC6D-913A98F922EF}">
      <dsp:nvSpPr>
        <dsp:cNvPr id="0" name=""/>
        <dsp:cNvSpPr/>
      </dsp:nvSpPr>
      <dsp:spPr>
        <a:xfrm>
          <a:off x="0" y="3312241"/>
          <a:ext cx="658648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FA8A09-38DD-4A55-A16C-111313344C32}">
      <dsp:nvSpPr>
        <dsp:cNvPr id="0" name=""/>
        <dsp:cNvSpPr/>
      </dsp:nvSpPr>
      <dsp:spPr>
        <a:xfrm>
          <a:off x="0" y="3312241"/>
          <a:ext cx="6586489" cy="473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i="0" kern="1200"/>
            <a:t>Company-wide acknowledgment</a:t>
          </a:r>
          <a:endParaRPr lang="en-US" sz="2100" kern="1200"/>
        </a:p>
      </dsp:txBody>
      <dsp:txXfrm>
        <a:off x="0" y="3312241"/>
        <a:ext cx="6586489" cy="4731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A4A4F-7C4A-4A3C-A856-3E33F0155774}">
      <dsp:nvSpPr>
        <dsp:cNvPr id="0" name=""/>
        <dsp:cNvSpPr/>
      </dsp:nvSpPr>
      <dsp:spPr>
        <a:xfrm>
          <a:off x="282221" y="159118"/>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DE224C-45BC-4E4F-8F54-1DB9BFC1805D}">
      <dsp:nvSpPr>
        <dsp:cNvPr id="0" name=""/>
        <dsp:cNvSpPr/>
      </dsp:nvSpPr>
      <dsp:spPr>
        <a:xfrm>
          <a:off x="570337" y="447234"/>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3883A3-644C-4757-BFC7-6072CDE25924}">
      <dsp:nvSpPr>
        <dsp:cNvPr id="0" name=""/>
        <dsp:cNvSpPr/>
      </dsp:nvSpPr>
      <dsp:spPr>
        <a:xfrm>
          <a:off x="1948202"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ARMSTRONG, A. (2011) Armstrong's Handbook of Strategic Human Resource Management. 5th ed. London: Kogan Page. </a:t>
          </a:r>
          <a:endParaRPr lang="en-US" sz="1800" kern="1200"/>
        </a:p>
      </dsp:txBody>
      <dsp:txXfrm>
        <a:off x="1948202" y="159118"/>
        <a:ext cx="3233964" cy="1371985"/>
      </dsp:txXfrm>
    </dsp:sp>
    <dsp:sp modelId="{875E5F38-596E-493F-967D-A734247C84FD}">
      <dsp:nvSpPr>
        <dsp:cNvPr id="0" name=""/>
        <dsp:cNvSpPr/>
      </dsp:nvSpPr>
      <dsp:spPr>
        <a:xfrm>
          <a:off x="5745661" y="159118"/>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782134-62CB-49E2-84FB-DB94D6079509}">
      <dsp:nvSpPr>
        <dsp:cNvPr id="0" name=""/>
        <dsp:cNvSpPr/>
      </dsp:nvSpPr>
      <dsp:spPr>
        <a:xfrm>
          <a:off x="6033778" y="447234"/>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CD370B-4CBE-4C59-920C-5B2B05B038B6}">
      <dsp:nvSpPr>
        <dsp:cNvPr id="0" name=""/>
        <dsp:cNvSpPr/>
      </dsp:nvSpPr>
      <dsp:spPr>
        <a:xfrm>
          <a:off x="7411643"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CAMPBELL, D., EDGAR, D. and STONEHOUSE, G. (2011) Business Strategy: An Introduction. 3rd ed. Basingstoke: Palgrave Macmillan. </a:t>
          </a:r>
          <a:endParaRPr lang="en-US" sz="1800" kern="1200"/>
        </a:p>
      </dsp:txBody>
      <dsp:txXfrm>
        <a:off x="7411643" y="159118"/>
        <a:ext cx="3233964" cy="1371985"/>
      </dsp:txXfrm>
    </dsp:sp>
    <dsp:sp modelId="{AC6A1076-09AA-47D8-A326-6C78C493183A}">
      <dsp:nvSpPr>
        <dsp:cNvPr id="0" name=""/>
        <dsp:cNvSpPr/>
      </dsp:nvSpPr>
      <dsp:spPr>
        <a:xfrm>
          <a:off x="282221" y="2158301"/>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A2F33-DFEB-4258-BCAB-DEE827974A67}">
      <dsp:nvSpPr>
        <dsp:cNvPr id="0" name=""/>
        <dsp:cNvSpPr/>
      </dsp:nvSpPr>
      <dsp:spPr>
        <a:xfrm>
          <a:off x="570337" y="2446418"/>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FA954E-E7A5-42DC-8965-9F6F21DC3668}">
      <dsp:nvSpPr>
        <dsp:cNvPr id="0" name=""/>
        <dsp:cNvSpPr/>
      </dsp:nvSpPr>
      <dsp:spPr>
        <a:xfrm>
          <a:off x="1948202"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KEW, J. and STREDWICK, J. (2013) Human Resource Management in a Business Context. 2nd ed. London: CIPD.</a:t>
          </a:r>
          <a:endParaRPr lang="en-US" sz="1800" kern="1200"/>
        </a:p>
      </dsp:txBody>
      <dsp:txXfrm>
        <a:off x="1948202" y="2158301"/>
        <a:ext cx="3233964" cy="1371985"/>
      </dsp:txXfrm>
    </dsp:sp>
    <dsp:sp modelId="{4B610CDE-B600-4AD0-AE2D-8C4BA3F0CC08}">
      <dsp:nvSpPr>
        <dsp:cNvPr id="0" name=""/>
        <dsp:cNvSpPr/>
      </dsp:nvSpPr>
      <dsp:spPr>
        <a:xfrm>
          <a:off x="5745661" y="2158301"/>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F8428-4C6B-4EBF-B99D-F21DA92CBACD}">
      <dsp:nvSpPr>
        <dsp:cNvPr id="0" name=""/>
        <dsp:cNvSpPr/>
      </dsp:nvSpPr>
      <dsp:spPr>
        <a:xfrm>
          <a:off x="6033778" y="2446418"/>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1D35E7-5877-45EA-8C67-5E54A58DF081}">
      <dsp:nvSpPr>
        <dsp:cNvPr id="0" name=""/>
        <dsp:cNvSpPr/>
      </dsp:nvSpPr>
      <dsp:spPr>
        <a:xfrm>
          <a:off x="7411643"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LEWIS, L.K. (2011) Organizational Change: Creating Change Through Strategic Communication. Chichester: Wiley-Blackwell.</a:t>
          </a:r>
          <a:endParaRPr lang="en-US" sz="1800" kern="1200"/>
        </a:p>
      </dsp:txBody>
      <dsp:txXfrm>
        <a:off x="7411643" y="2158301"/>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C6646-4721-4C3D-863C-62892EC577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9FCD97F-37E5-440E-9873-93D9A94B126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F01B93-B201-4654-85B5-CB49E7F25A33}"/>
              </a:ext>
            </a:extLst>
          </p:cNvPr>
          <p:cNvSpPr>
            <a:spLocks noGrp="1"/>
          </p:cNvSpPr>
          <p:nvPr>
            <p:ph type="dt" sz="half" idx="10"/>
          </p:nvPr>
        </p:nvSpPr>
        <p:spPr/>
        <p:txBody>
          <a:bodyPr/>
          <a:lstStyle/>
          <a:p>
            <a:fld id="{B2EA9418-C959-42D2-97EB-151007BFF4D7}" type="datetimeFigureOut">
              <a:rPr lang="en-GB" smtClean="0"/>
              <a:t>24/05/2022</a:t>
            </a:fld>
            <a:endParaRPr lang="en-GB"/>
          </a:p>
        </p:txBody>
      </p:sp>
      <p:sp>
        <p:nvSpPr>
          <p:cNvPr id="5" name="Footer Placeholder 4">
            <a:extLst>
              <a:ext uri="{FF2B5EF4-FFF2-40B4-BE49-F238E27FC236}">
                <a16:creationId xmlns:a16="http://schemas.microsoft.com/office/drawing/2014/main" id="{37253073-A4D8-4973-B4D8-653DFF9C9C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39C9F2-1811-4333-B729-90A8813E648D}"/>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259235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0B62E-333B-4F1B-BAAA-3C7652805F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D21AD9-39BB-40F1-AFA4-85B67D2AB0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44FF0B-1E0E-48B8-A921-9553142D94FF}"/>
              </a:ext>
            </a:extLst>
          </p:cNvPr>
          <p:cNvSpPr>
            <a:spLocks noGrp="1"/>
          </p:cNvSpPr>
          <p:nvPr>
            <p:ph type="dt" sz="half" idx="10"/>
          </p:nvPr>
        </p:nvSpPr>
        <p:spPr/>
        <p:txBody>
          <a:bodyPr/>
          <a:lstStyle/>
          <a:p>
            <a:fld id="{B2EA9418-C959-42D2-97EB-151007BFF4D7}" type="datetimeFigureOut">
              <a:rPr lang="en-GB" smtClean="0"/>
              <a:t>24/05/2022</a:t>
            </a:fld>
            <a:endParaRPr lang="en-GB"/>
          </a:p>
        </p:txBody>
      </p:sp>
      <p:sp>
        <p:nvSpPr>
          <p:cNvPr id="5" name="Footer Placeholder 4">
            <a:extLst>
              <a:ext uri="{FF2B5EF4-FFF2-40B4-BE49-F238E27FC236}">
                <a16:creationId xmlns:a16="http://schemas.microsoft.com/office/drawing/2014/main" id="{1295FE1B-52FD-4B32-9393-96E9BC3FAF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DEA4B4-FB92-4F74-9243-90887B9AEAD4}"/>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3908657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171B7-5028-4BB1-AA36-C18EFF021E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5B09C0-B610-4886-893D-45DA9DE1FC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F16FD8-5467-4A11-A15F-F82C8026534D}"/>
              </a:ext>
            </a:extLst>
          </p:cNvPr>
          <p:cNvSpPr>
            <a:spLocks noGrp="1"/>
          </p:cNvSpPr>
          <p:nvPr>
            <p:ph type="dt" sz="half" idx="10"/>
          </p:nvPr>
        </p:nvSpPr>
        <p:spPr/>
        <p:txBody>
          <a:bodyPr/>
          <a:lstStyle/>
          <a:p>
            <a:fld id="{B2EA9418-C959-42D2-97EB-151007BFF4D7}" type="datetimeFigureOut">
              <a:rPr lang="en-GB" smtClean="0"/>
              <a:t>24/05/2022</a:t>
            </a:fld>
            <a:endParaRPr lang="en-GB"/>
          </a:p>
        </p:txBody>
      </p:sp>
      <p:sp>
        <p:nvSpPr>
          <p:cNvPr id="5" name="Footer Placeholder 4">
            <a:extLst>
              <a:ext uri="{FF2B5EF4-FFF2-40B4-BE49-F238E27FC236}">
                <a16:creationId xmlns:a16="http://schemas.microsoft.com/office/drawing/2014/main" id="{8C0004A9-2BB3-42DA-91B9-588579CD43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57CBF7-2C0E-4DDB-A2A9-C665C70C3683}"/>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3082908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45A68-5FF1-4BEE-B87C-32F97A39F0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3F0F70-55F1-48B4-882D-BBC3E7B3A2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387430-E7B8-423B-A677-11E9E34D13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425A3CB-8AEE-4659-AE88-793921F8C401}"/>
              </a:ext>
            </a:extLst>
          </p:cNvPr>
          <p:cNvSpPr>
            <a:spLocks noGrp="1"/>
          </p:cNvSpPr>
          <p:nvPr>
            <p:ph type="dt" sz="half" idx="10"/>
          </p:nvPr>
        </p:nvSpPr>
        <p:spPr/>
        <p:txBody>
          <a:bodyPr/>
          <a:lstStyle/>
          <a:p>
            <a:fld id="{B2EA9418-C959-42D2-97EB-151007BFF4D7}" type="datetimeFigureOut">
              <a:rPr lang="en-GB" smtClean="0"/>
              <a:t>24/05/2022</a:t>
            </a:fld>
            <a:endParaRPr lang="en-GB"/>
          </a:p>
        </p:txBody>
      </p:sp>
      <p:sp>
        <p:nvSpPr>
          <p:cNvPr id="6" name="Footer Placeholder 5">
            <a:extLst>
              <a:ext uri="{FF2B5EF4-FFF2-40B4-BE49-F238E27FC236}">
                <a16:creationId xmlns:a16="http://schemas.microsoft.com/office/drawing/2014/main" id="{3D63913A-329F-4C34-8C1F-D6047E5957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448FB3-CECA-4484-82D6-FE1ADA0989D1}"/>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2269835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084C0-3895-41C1-BA6D-714B5E2580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1CE999-FCB2-44A4-A769-93979FFCE1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0B676B-57FD-4C4F-A518-5B74A70F63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D0181A-C755-40AA-BBED-8D902F99D2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0277A4-E7DA-4C8F-84D8-4463DE01D1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A70880-F0B9-4BCF-8414-6B84F15AC1F3}"/>
              </a:ext>
            </a:extLst>
          </p:cNvPr>
          <p:cNvSpPr>
            <a:spLocks noGrp="1"/>
          </p:cNvSpPr>
          <p:nvPr>
            <p:ph type="dt" sz="half" idx="10"/>
          </p:nvPr>
        </p:nvSpPr>
        <p:spPr/>
        <p:txBody>
          <a:bodyPr/>
          <a:lstStyle/>
          <a:p>
            <a:fld id="{B2EA9418-C959-42D2-97EB-151007BFF4D7}" type="datetimeFigureOut">
              <a:rPr lang="en-GB" smtClean="0"/>
              <a:t>24/05/2022</a:t>
            </a:fld>
            <a:endParaRPr lang="en-GB"/>
          </a:p>
        </p:txBody>
      </p:sp>
      <p:sp>
        <p:nvSpPr>
          <p:cNvPr id="8" name="Footer Placeholder 7">
            <a:extLst>
              <a:ext uri="{FF2B5EF4-FFF2-40B4-BE49-F238E27FC236}">
                <a16:creationId xmlns:a16="http://schemas.microsoft.com/office/drawing/2014/main" id="{FB3D80EC-F4A1-428E-8294-A707C1744E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CBCE88-92B1-4954-BAE2-2FD23CC40A9A}"/>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3371680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07BB5-0508-4BBC-B709-6BAF586113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EC7995-FC05-4656-A509-1455215FA6BA}"/>
              </a:ext>
            </a:extLst>
          </p:cNvPr>
          <p:cNvSpPr>
            <a:spLocks noGrp="1"/>
          </p:cNvSpPr>
          <p:nvPr>
            <p:ph type="dt" sz="half" idx="10"/>
          </p:nvPr>
        </p:nvSpPr>
        <p:spPr/>
        <p:txBody>
          <a:bodyPr/>
          <a:lstStyle/>
          <a:p>
            <a:fld id="{B2EA9418-C959-42D2-97EB-151007BFF4D7}" type="datetimeFigureOut">
              <a:rPr lang="en-GB" smtClean="0"/>
              <a:t>24/05/2022</a:t>
            </a:fld>
            <a:endParaRPr lang="en-GB"/>
          </a:p>
        </p:txBody>
      </p:sp>
      <p:sp>
        <p:nvSpPr>
          <p:cNvPr id="4" name="Footer Placeholder 3">
            <a:extLst>
              <a:ext uri="{FF2B5EF4-FFF2-40B4-BE49-F238E27FC236}">
                <a16:creationId xmlns:a16="http://schemas.microsoft.com/office/drawing/2014/main" id="{D1E35307-26D2-4DA1-A33A-DE703E2A11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7F7A74-2C8F-45CF-BC20-BC008191EA56}"/>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66102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6F8727-03A7-4369-A700-A3F701C09972}"/>
              </a:ext>
            </a:extLst>
          </p:cNvPr>
          <p:cNvSpPr>
            <a:spLocks noGrp="1"/>
          </p:cNvSpPr>
          <p:nvPr>
            <p:ph type="dt" sz="half" idx="10"/>
          </p:nvPr>
        </p:nvSpPr>
        <p:spPr/>
        <p:txBody>
          <a:bodyPr/>
          <a:lstStyle/>
          <a:p>
            <a:fld id="{B2EA9418-C959-42D2-97EB-151007BFF4D7}" type="datetimeFigureOut">
              <a:rPr lang="en-GB" smtClean="0"/>
              <a:t>24/05/2022</a:t>
            </a:fld>
            <a:endParaRPr lang="en-GB"/>
          </a:p>
        </p:txBody>
      </p:sp>
      <p:sp>
        <p:nvSpPr>
          <p:cNvPr id="3" name="Footer Placeholder 2">
            <a:extLst>
              <a:ext uri="{FF2B5EF4-FFF2-40B4-BE49-F238E27FC236}">
                <a16:creationId xmlns:a16="http://schemas.microsoft.com/office/drawing/2014/main" id="{C1B601EB-1C3A-40F5-828D-78AB7F917C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4FDE6A9-715C-4F1C-B13B-FFF774C122C6}"/>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2526638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98867-DFAA-4C23-80E9-58FB4D07BB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6957BD-D544-40E7-8802-8331E2488B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B6B582-F6EC-4052-AC59-288696B7B4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9D6BD6-424F-4F36-8D11-4445B2E10934}"/>
              </a:ext>
            </a:extLst>
          </p:cNvPr>
          <p:cNvSpPr>
            <a:spLocks noGrp="1"/>
          </p:cNvSpPr>
          <p:nvPr>
            <p:ph type="dt" sz="half" idx="10"/>
          </p:nvPr>
        </p:nvSpPr>
        <p:spPr/>
        <p:txBody>
          <a:bodyPr/>
          <a:lstStyle/>
          <a:p>
            <a:fld id="{B2EA9418-C959-42D2-97EB-151007BFF4D7}" type="datetimeFigureOut">
              <a:rPr lang="en-GB" smtClean="0"/>
              <a:t>24/05/2022</a:t>
            </a:fld>
            <a:endParaRPr lang="en-GB"/>
          </a:p>
        </p:txBody>
      </p:sp>
      <p:sp>
        <p:nvSpPr>
          <p:cNvPr id="6" name="Footer Placeholder 5">
            <a:extLst>
              <a:ext uri="{FF2B5EF4-FFF2-40B4-BE49-F238E27FC236}">
                <a16:creationId xmlns:a16="http://schemas.microsoft.com/office/drawing/2014/main" id="{C224CC92-1D4C-474B-8C29-38A8732A68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8FE576-AAA8-438F-8BF2-CCF250A3DA92}"/>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1034891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B3520-6031-4111-B759-71DD069718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0135082-4CE9-41AC-BD51-A3B563F76B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1C3E20-B780-46E6-8340-74C3835427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54AA34-6725-457C-B24D-1DA41C303BFA}"/>
              </a:ext>
            </a:extLst>
          </p:cNvPr>
          <p:cNvSpPr>
            <a:spLocks noGrp="1"/>
          </p:cNvSpPr>
          <p:nvPr>
            <p:ph type="dt" sz="half" idx="10"/>
          </p:nvPr>
        </p:nvSpPr>
        <p:spPr/>
        <p:txBody>
          <a:bodyPr/>
          <a:lstStyle/>
          <a:p>
            <a:fld id="{B2EA9418-C959-42D2-97EB-151007BFF4D7}" type="datetimeFigureOut">
              <a:rPr lang="en-GB" smtClean="0"/>
              <a:t>24/05/2022</a:t>
            </a:fld>
            <a:endParaRPr lang="en-GB"/>
          </a:p>
        </p:txBody>
      </p:sp>
      <p:sp>
        <p:nvSpPr>
          <p:cNvPr id="6" name="Footer Placeholder 5">
            <a:extLst>
              <a:ext uri="{FF2B5EF4-FFF2-40B4-BE49-F238E27FC236}">
                <a16:creationId xmlns:a16="http://schemas.microsoft.com/office/drawing/2014/main" id="{DA433A31-58D3-45AD-9D92-ECDEB3E09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111074-A946-4441-8CCE-76FC7ABD3D89}"/>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2420850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F1EA9-FEDB-4060-AC35-43DE540982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9A3751-553D-4BD8-ADF7-7503370757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06B513-D542-4A34-83FC-0C6B65516333}"/>
              </a:ext>
            </a:extLst>
          </p:cNvPr>
          <p:cNvSpPr>
            <a:spLocks noGrp="1"/>
          </p:cNvSpPr>
          <p:nvPr>
            <p:ph type="dt" sz="half" idx="10"/>
          </p:nvPr>
        </p:nvSpPr>
        <p:spPr/>
        <p:txBody>
          <a:bodyPr/>
          <a:lstStyle/>
          <a:p>
            <a:fld id="{B2EA9418-C959-42D2-97EB-151007BFF4D7}" type="datetimeFigureOut">
              <a:rPr lang="en-GB" smtClean="0"/>
              <a:t>24/05/2022</a:t>
            </a:fld>
            <a:endParaRPr lang="en-GB"/>
          </a:p>
        </p:txBody>
      </p:sp>
      <p:sp>
        <p:nvSpPr>
          <p:cNvPr id="5" name="Footer Placeholder 4">
            <a:extLst>
              <a:ext uri="{FF2B5EF4-FFF2-40B4-BE49-F238E27FC236}">
                <a16:creationId xmlns:a16="http://schemas.microsoft.com/office/drawing/2014/main" id="{D875E44E-4BCB-452F-B8F5-F2DCB3F56D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C969D9-BD2E-409A-B7C3-8F1B5F53ACFB}"/>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3802234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0BB286-C31F-49DC-AAEF-4E7ABA78EA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F08815-1EF8-4BA1-967D-1D8DA86982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123379-0BD6-4C49-A3FB-06421DA1598B}"/>
              </a:ext>
            </a:extLst>
          </p:cNvPr>
          <p:cNvSpPr>
            <a:spLocks noGrp="1"/>
          </p:cNvSpPr>
          <p:nvPr>
            <p:ph type="dt" sz="half" idx="10"/>
          </p:nvPr>
        </p:nvSpPr>
        <p:spPr/>
        <p:txBody>
          <a:bodyPr/>
          <a:lstStyle/>
          <a:p>
            <a:fld id="{B2EA9418-C959-42D2-97EB-151007BFF4D7}" type="datetimeFigureOut">
              <a:rPr lang="en-GB" smtClean="0"/>
              <a:t>24/05/2022</a:t>
            </a:fld>
            <a:endParaRPr lang="en-GB"/>
          </a:p>
        </p:txBody>
      </p:sp>
      <p:sp>
        <p:nvSpPr>
          <p:cNvPr id="5" name="Footer Placeholder 4">
            <a:extLst>
              <a:ext uri="{FF2B5EF4-FFF2-40B4-BE49-F238E27FC236}">
                <a16:creationId xmlns:a16="http://schemas.microsoft.com/office/drawing/2014/main" id="{2D33CDAB-CCD8-4721-829F-CF5D374964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8065B8-0E8C-4304-A3BB-6B60E74F2063}"/>
              </a:ext>
            </a:extLst>
          </p:cNvPr>
          <p:cNvSpPr>
            <a:spLocks noGrp="1"/>
          </p:cNvSpPr>
          <p:nvPr>
            <p:ph type="sldNum" sz="quarter" idx="12"/>
          </p:nvPr>
        </p:nvSpPr>
        <p:spPr/>
        <p:txBody>
          <a:bodyPr/>
          <a:lstStyle/>
          <a:p>
            <a:fld id="{DEE74E0B-9838-4369-AF22-20D279BE9B33}" type="slidenum">
              <a:rPr lang="en-GB" smtClean="0"/>
              <a:t>‹#›</a:t>
            </a:fld>
            <a:endParaRPr lang="en-GB"/>
          </a:p>
        </p:txBody>
      </p:sp>
    </p:spTree>
    <p:extLst>
      <p:ext uri="{BB962C8B-B14F-4D97-AF65-F5344CB8AC3E}">
        <p14:creationId xmlns:p14="http://schemas.microsoft.com/office/powerpoint/2010/main" val="1976756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8F3D96-FCFA-40D9-88E9-D21A9926DF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4A27FE-F6B0-4C58-8622-01F031E236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D04091-CB22-467A-B2B5-2D86041A37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EA9418-C959-42D2-97EB-151007BFF4D7}" type="datetimeFigureOut">
              <a:rPr lang="en-GB" smtClean="0"/>
              <a:t>24/05/2022</a:t>
            </a:fld>
            <a:endParaRPr lang="en-GB"/>
          </a:p>
        </p:txBody>
      </p:sp>
      <p:sp>
        <p:nvSpPr>
          <p:cNvPr id="5" name="Footer Placeholder 4">
            <a:extLst>
              <a:ext uri="{FF2B5EF4-FFF2-40B4-BE49-F238E27FC236}">
                <a16:creationId xmlns:a16="http://schemas.microsoft.com/office/drawing/2014/main" id="{F8527E11-A49C-4E9E-9445-65E614C26A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C68693-DE01-4C32-9F39-7DDCE75B71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E74E0B-9838-4369-AF22-20D279BE9B33}" type="slidenum">
              <a:rPr lang="en-GB" smtClean="0"/>
              <a:t>‹#›</a:t>
            </a:fld>
            <a:endParaRPr lang="en-GB"/>
          </a:p>
        </p:txBody>
      </p:sp>
    </p:spTree>
    <p:extLst>
      <p:ext uri="{BB962C8B-B14F-4D97-AF65-F5344CB8AC3E}">
        <p14:creationId xmlns:p14="http://schemas.microsoft.com/office/powerpoint/2010/main" val="20680406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42"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Rectangle 45">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DB89528-82D2-44C5-828B-A2969986F411}"/>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Performance Management </a:t>
            </a:r>
          </a:p>
        </p:txBody>
      </p:sp>
      <p:sp>
        <p:nvSpPr>
          <p:cNvPr id="3" name="Content Placeholder 2">
            <a:extLst>
              <a:ext uri="{FF2B5EF4-FFF2-40B4-BE49-F238E27FC236}">
                <a16:creationId xmlns:a16="http://schemas.microsoft.com/office/drawing/2014/main" id="{93FD180B-B715-434B-950B-9272C8C30D4B}"/>
              </a:ext>
            </a:extLst>
          </p:cNvPr>
          <p:cNvSpPr>
            <a:spLocks noGrp="1"/>
          </p:cNvSpPr>
          <p:nvPr>
            <p:ph idx="1"/>
          </p:nvPr>
        </p:nvSpPr>
        <p:spPr>
          <a:xfrm>
            <a:off x="1424904" y="2494450"/>
            <a:ext cx="4053545" cy="3563159"/>
          </a:xfrm>
        </p:spPr>
        <p:txBody>
          <a:bodyPr>
            <a:normAutofit/>
          </a:bodyPr>
          <a:lstStyle/>
          <a:p>
            <a:pPr marL="338455" marR="446405" indent="-6350">
              <a:spcAft>
                <a:spcPts val="635"/>
              </a:spcAft>
            </a:pPr>
            <a:r>
              <a:rPr lang="en-GB" sz="2400">
                <a:latin typeface="Calibri" panose="020F0502020204030204" pitchFamily="34" charset="0"/>
                <a:ea typeface="Calibri" panose="020F0502020204030204" pitchFamily="34" charset="0"/>
              </a:rPr>
              <a:t>Appraisals and Pay </a:t>
            </a:r>
          </a:p>
          <a:p>
            <a:pPr marL="338455" marR="446405" indent="-6350">
              <a:spcAft>
                <a:spcPts val="635"/>
              </a:spcAft>
            </a:pPr>
            <a:r>
              <a:rPr lang="en-GB" sz="2400">
                <a:effectLst/>
                <a:latin typeface="Calibri" panose="020F0502020204030204" pitchFamily="34" charset="0"/>
                <a:ea typeface="Calibri" panose="020F0502020204030204" pitchFamily="34" charset="0"/>
              </a:rPr>
              <a:t>Perfo</a:t>
            </a:r>
            <a:r>
              <a:rPr lang="en-GB" sz="2400">
                <a:latin typeface="Calibri" panose="020F0502020204030204" pitchFamily="34" charset="0"/>
                <a:ea typeface="Calibri" panose="020F0502020204030204" pitchFamily="34" charset="0"/>
              </a:rPr>
              <a:t>rmance techniques </a:t>
            </a:r>
            <a:r>
              <a:rPr lang="en-GB" sz="2400">
                <a:effectLst/>
                <a:latin typeface="Calibri" panose="020F0502020204030204" pitchFamily="34" charset="0"/>
                <a:ea typeface="Calibri" panose="020F0502020204030204" pitchFamily="34" charset="0"/>
              </a:rPr>
              <a:t> </a:t>
            </a:r>
          </a:p>
          <a:p>
            <a:endParaRPr lang="en-GB" sz="2400"/>
          </a:p>
        </p:txBody>
      </p:sp>
      <p:pic>
        <p:nvPicPr>
          <p:cNvPr id="5" name="Picture 4">
            <a:extLst>
              <a:ext uri="{FF2B5EF4-FFF2-40B4-BE49-F238E27FC236}">
                <a16:creationId xmlns:a16="http://schemas.microsoft.com/office/drawing/2014/main" id="{9A04ADA2-BA49-435D-B372-5FC25EE127B9}"/>
              </a:ext>
            </a:extLst>
          </p:cNvPr>
          <p:cNvPicPr>
            <a:picLocks noChangeAspect="1"/>
          </p:cNvPicPr>
          <p:nvPr/>
        </p:nvPicPr>
        <p:blipFill>
          <a:blip r:embed="rId2"/>
          <a:stretch>
            <a:fillRect/>
          </a:stretch>
        </p:blipFill>
        <p:spPr>
          <a:xfrm>
            <a:off x="6098892" y="3310258"/>
            <a:ext cx="4802404" cy="1927608"/>
          </a:xfrm>
          <a:prstGeom prst="rect">
            <a:avLst/>
          </a:prstGeom>
        </p:spPr>
      </p:pic>
    </p:spTree>
    <p:extLst>
      <p:ext uri="{BB962C8B-B14F-4D97-AF65-F5344CB8AC3E}">
        <p14:creationId xmlns:p14="http://schemas.microsoft.com/office/powerpoint/2010/main" val="344896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2"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Rectangle 25">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8B1690F-A4D7-4A47-AEA8-B93314DD7EBB}"/>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Performance </a:t>
            </a:r>
            <a:endParaRPr lang="en-GB" sz="4000">
              <a:solidFill>
                <a:srgbClr val="FFFFFF"/>
              </a:solidFill>
            </a:endParaRPr>
          </a:p>
        </p:txBody>
      </p:sp>
      <p:sp>
        <p:nvSpPr>
          <p:cNvPr id="3" name="Content Placeholder 2">
            <a:extLst>
              <a:ext uri="{FF2B5EF4-FFF2-40B4-BE49-F238E27FC236}">
                <a16:creationId xmlns:a16="http://schemas.microsoft.com/office/drawing/2014/main" id="{1A957E2A-26BF-467D-B414-75B708E9A801}"/>
              </a:ext>
            </a:extLst>
          </p:cNvPr>
          <p:cNvSpPr>
            <a:spLocks noGrp="1"/>
          </p:cNvSpPr>
          <p:nvPr>
            <p:ph idx="1"/>
          </p:nvPr>
        </p:nvSpPr>
        <p:spPr>
          <a:xfrm>
            <a:off x="1424904" y="2494450"/>
            <a:ext cx="4053545" cy="3563159"/>
          </a:xfrm>
        </p:spPr>
        <p:txBody>
          <a:bodyPr>
            <a:normAutofit/>
          </a:bodyPr>
          <a:lstStyle/>
          <a:p>
            <a:r>
              <a:rPr lang="en-US" sz="2400" dirty="0"/>
              <a:t>How are we doing ? </a:t>
            </a:r>
          </a:p>
          <a:p>
            <a:r>
              <a:rPr lang="en-US" sz="2400" dirty="0"/>
              <a:t>How the organization is doing ?</a:t>
            </a:r>
          </a:p>
          <a:p>
            <a:endParaRPr lang="en-US" sz="2400" dirty="0"/>
          </a:p>
          <a:p>
            <a:endParaRPr lang="en-GB" sz="2400" dirty="0"/>
          </a:p>
        </p:txBody>
      </p:sp>
      <p:pic>
        <p:nvPicPr>
          <p:cNvPr id="4" name="Picture 3">
            <a:extLst>
              <a:ext uri="{FF2B5EF4-FFF2-40B4-BE49-F238E27FC236}">
                <a16:creationId xmlns:a16="http://schemas.microsoft.com/office/drawing/2014/main" id="{09484350-017F-4E1A-9473-13D588884B96}"/>
              </a:ext>
            </a:extLst>
          </p:cNvPr>
          <p:cNvPicPr>
            <a:picLocks noChangeAspect="1"/>
          </p:cNvPicPr>
          <p:nvPr/>
        </p:nvPicPr>
        <p:blipFill>
          <a:blip r:embed="rId2"/>
          <a:stretch>
            <a:fillRect/>
          </a:stretch>
        </p:blipFill>
        <p:spPr>
          <a:xfrm>
            <a:off x="6098892" y="3310258"/>
            <a:ext cx="4802404" cy="1927608"/>
          </a:xfrm>
          <a:prstGeom prst="rect">
            <a:avLst/>
          </a:prstGeom>
        </p:spPr>
      </p:pic>
    </p:spTree>
    <p:extLst>
      <p:ext uri="{BB962C8B-B14F-4D97-AF65-F5344CB8AC3E}">
        <p14:creationId xmlns:p14="http://schemas.microsoft.com/office/powerpoint/2010/main" val="3291644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2"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Rectangle 25">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7219143-C99F-4B04-B5F2-EC6FC1F19E10}"/>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What is performance Management in an Organisation ?</a:t>
            </a:r>
          </a:p>
        </p:txBody>
      </p:sp>
      <p:sp>
        <p:nvSpPr>
          <p:cNvPr id="3" name="Content Placeholder 2">
            <a:extLst>
              <a:ext uri="{FF2B5EF4-FFF2-40B4-BE49-F238E27FC236}">
                <a16:creationId xmlns:a16="http://schemas.microsoft.com/office/drawing/2014/main" id="{630DC8E4-69AF-4C00-B249-2E7CCD7EBB65}"/>
              </a:ext>
            </a:extLst>
          </p:cNvPr>
          <p:cNvSpPr>
            <a:spLocks noGrp="1"/>
          </p:cNvSpPr>
          <p:nvPr>
            <p:ph idx="1"/>
          </p:nvPr>
        </p:nvSpPr>
        <p:spPr>
          <a:xfrm>
            <a:off x="1424904" y="2494450"/>
            <a:ext cx="4053545" cy="3563159"/>
          </a:xfrm>
        </p:spPr>
        <p:txBody>
          <a:bodyPr>
            <a:normAutofit/>
          </a:bodyPr>
          <a:lstStyle/>
          <a:p>
            <a:r>
              <a:rPr lang="en-US" sz="1900" b="0" i="0">
                <a:effectLst/>
                <a:latin typeface="Open Sans" panose="020B0606030504020204" pitchFamily="34" charset="0"/>
              </a:rPr>
              <a:t>Performance management is an ongoing process of communication between a supervisor and an employee that occurs throughout the year, in support of accomplishing the strategic objectives of the organization. The communication process includes clarifying expectations, setting objectives, identifying goals, providing feedback, and reviewing results.</a:t>
            </a:r>
            <a:endParaRPr lang="en-GB" sz="1900"/>
          </a:p>
        </p:txBody>
      </p:sp>
      <p:pic>
        <p:nvPicPr>
          <p:cNvPr id="4" name="Picture 3">
            <a:extLst>
              <a:ext uri="{FF2B5EF4-FFF2-40B4-BE49-F238E27FC236}">
                <a16:creationId xmlns:a16="http://schemas.microsoft.com/office/drawing/2014/main" id="{179E2EA7-98DC-4DE1-9D13-21A47C05D5D1}"/>
              </a:ext>
            </a:extLst>
          </p:cNvPr>
          <p:cNvPicPr>
            <a:picLocks noChangeAspect="1"/>
          </p:cNvPicPr>
          <p:nvPr/>
        </p:nvPicPr>
        <p:blipFill>
          <a:blip r:embed="rId2"/>
          <a:stretch>
            <a:fillRect/>
          </a:stretch>
        </p:blipFill>
        <p:spPr>
          <a:xfrm>
            <a:off x="6291932" y="2465196"/>
            <a:ext cx="4802404" cy="1927608"/>
          </a:xfrm>
          <a:prstGeom prst="rect">
            <a:avLst/>
          </a:prstGeom>
        </p:spPr>
      </p:pic>
    </p:spTree>
    <p:extLst>
      <p:ext uri="{BB962C8B-B14F-4D97-AF65-F5344CB8AC3E}">
        <p14:creationId xmlns:p14="http://schemas.microsoft.com/office/powerpoint/2010/main" val="1270097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D92B8-EF8C-4674-B89C-109488DA209F}"/>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Performance Management cycle </a:t>
            </a:r>
          </a:p>
        </p:txBody>
      </p:sp>
      <p:pic>
        <p:nvPicPr>
          <p:cNvPr id="4" name="Content Placeholder 3">
            <a:extLst>
              <a:ext uri="{FF2B5EF4-FFF2-40B4-BE49-F238E27FC236}">
                <a16:creationId xmlns:a16="http://schemas.microsoft.com/office/drawing/2014/main" id="{5D107C12-F0EE-4D76-9507-D83EC21AEC46}"/>
              </a:ext>
            </a:extLst>
          </p:cNvPr>
          <p:cNvPicPr>
            <a:picLocks noGrp="1" noChangeAspect="1"/>
          </p:cNvPicPr>
          <p:nvPr>
            <p:ph idx="1"/>
          </p:nvPr>
        </p:nvPicPr>
        <p:blipFill>
          <a:blip r:embed="rId2"/>
          <a:stretch>
            <a:fillRect/>
          </a:stretch>
        </p:blipFill>
        <p:spPr>
          <a:xfrm>
            <a:off x="4777316" y="885073"/>
            <a:ext cx="6780700" cy="5085525"/>
          </a:xfrm>
          <a:prstGeom prst="rect">
            <a:avLst/>
          </a:prstGeom>
        </p:spPr>
      </p:pic>
    </p:spTree>
    <p:extLst>
      <p:ext uri="{BB962C8B-B14F-4D97-AF65-F5344CB8AC3E}">
        <p14:creationId xmlns:p14="http://schemas.microsoft.com/office/powerpoint/2010/main" val="2911671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AE796-ED4B-42B4-B86D-18C0215ED8FF}"/>
              </a:ext>
            </a:extLst>
          </p:cNvPr>
          <p:cNvSpPr>
            <a:spLocks noGrp="1"/>
          </p:cNvSpPr>
          <p:nvPr>
            <p:ph type="title"/>
          </p:nvPr>
        </p:nvSpPr>
        <p:spPr>
          <a:xfrm>
            <a:off x="4965430" y="629268"/>
            <a:ext cx="6586491" cy="1286160"/>
          </a:xfrm>
        </p:spPr>
        <p:txBody>
          <a:bodyPr anchor="b">
            <a:normAutofit/>
          </a:bodyPr>
          <a:lstStyle/>
          <a:p>
            <a:r>
              <a:rPr lang="en-GB" dirty="0"/>
              <a:t>Planning </a:t>
            </a:r>
          </a:p>
        </p:txBody>
      </p:sp>
      <p:sp>
        <p:nvSpPr>
          <p:cNvPr id="3" name="Content Placeholder 2">
            <a:extLst>
              <a:ext uri="{FF2B5EF4-FFF2-40B4-BE49-F238E27FC236}">
                <a16:creationId xmlns:a16="http://schemas.microsoft.com/office/drawing/2014/main" id="{4E517656-CA23-474F-A97A-F70885D77079}"/>
              </a:ext>
            </a:extLst>
          </p:cNvPr>
          <p:cNvSpPr>
            <a:spLocks noGrp="1"/>
          </p:cNvSpPr>
          <p:nvPr>
            <p:ph idx="1"/>
          </p:nvPr>
        </p:nvSpPr>
        <p:spPr>
          <a:xfrm>
            <a:off x="4965431" y="2438400"/>
            <a:ext cx="6586489" cy="3785419"/>
          </a:xfrm>
        </p:spPr>
        <p:txBody>
          <a:bodyPr>
            <a:normAutofit/>
          </a:bodyPr>
          <a:lstStyle/>
          <a:p>
            <a:pPr>
              <a:buFont typeface="Arial" panose="020B0604020202020204" pitchFamily="34" charset="0"/>
              <a:buChar char="•"/>
            </a:pPr>
            <a:r>
              <a:rPr lang="en-US" sz="1900" b="1" i="0">
                <a:effectLst/>
                <a:latin typeface="inherit"/>
              </a:rPr>
              <a:t>Specific</a:t>
            </a:r>
            <a:r>
              <a:rPr lang="en-US" sz="1900" b="0" i="0">
                <a:effectLst/>
                <a:latin typeface="museosans-300"/>
              </a:rPr>
              <a:t> - The goal is clearly outlined, with detailed information such as what is to be achieved, how well it must be done, and why it is important.</a:t>
            </a:r>
          </a:p>
          <a:p>
            <a:pPr>
              <a:buFont typeface="Arial" panose="020B0604020202020204" pitchFamily="34" charset="0"/>
              <a:buChar char="•"/>
            </a:pPr>
            <a:r>
              <a:rPr lang="en-US" sz="1900" b="1" i="0">
                <a:effectLst/>
                <a:latin typeface="inherit"/>
              </a:rPr>
              <a:t>Measurable</a:t>
            </a:r>
            <a:r>
              <a:rPr lang="en-US" sz="1900" b="0" i="0">
                <a:effectLst/>
                <a:latin typeface="museosans-300"/>
              </a:rPr>
              <a:t> - The goal must have a definite and measurable indicator to tell if it has been achieved.</a:t>
            </a:r>
          </a:p>
          <a:p>
            <a:pPr>
              <a:buFont typeface="Arial" panose="020B0604020202020204" pitchFamily="34" charset="0"/>
              <a:buChar char="•"/>
            </a:pPr>
            <a:r>
              <a:rPr lang="en-US" sz="1900" b="1" i="0">
                <a:effectLst/>
                <a:latin typeface="inherit"/>
              </a:rPr>
              <a:t>Achievable</a:t>
            </a:r>
            <a:r>
              <a:rPr lang="en-US" sz="1900" b="0" i="0">
                <a:effectLst/>
                <a:latin typeface="museosans-300"/>
              </a:rPr>
              <a:t> - While the goal should stretch the employee, it should not be so lofty as to not be realistically achievable at all.</a:t>
            </a:r>
          </a:p>
          <a:p>
            <a:pPr>
              <a:buFont typeface="Arial" panose="020B0604020202020204" pitchFamily="34" charset="0"/>
              <a:buChar char="•"/>
            </a:pPr>
            <a:r>
              <a:rPr lang="en-US" sz="1900" b="1" i="0">
                <a:effectLst/>
                <a:latin typeface="inherit"/>
              </a:rPr>
              <a:t>Relevant</a:t>
            </a:r>
            <a:r>
              <a:rPr lang="en-US" sz="1900" b="0" i="0">
                <a:effectLst/>
                <a:latin typeface="museosans-300"/>
              </a:rPr>
              <a:t> - The goal is in line with both the employee’s job and the overall goals of the organization.</a:t>
            </a:r>
          </a:p>
          <a:p>
            <a:pPr>
              <a:buFont typeface="Arial" panose="020B0604020202020204" pitchFamily="34" charset="0"/>
              <a:buChar char="•"/>
            </a:pPr>
            <a:r>
              <a:rPr lang="en-US" sz="1900" b="1" i="0">
                <a:effectLst/>
                <a:latin typeface="inherit"/>
              </a:rPr>
              <a:t>Time-bound</a:t>
            </a:r>
            <a:r>
              <a:rPr lang="en-US" sz="1900" b="0" i="0">
                <a:effectLst/>
                <a:latin typeface="museosans-300"/>
              </a:rPr>
              <a:t> - There should be a definite timeline as to when this goal should be completed.</a:t>
            </a:r>
          </a:p>
          <a:p>
            <a:endParaRPr lang="en-GB" sz="1900"/>
          </a:p>
        </p:txBody>
      </p:sp>
      <p:pic>
        <p:nvPicPr>
          <p:cNvPr id="5" name="Picture 4" descr="White puzzle with one red piece">
            <a:extLst>
              <a:ext uri="{FF2B5EF4-FFF2-40B4-BE49-F238E27FC236}">
                <a16:creationId xmlns:a16="http://schemas.microsoft.com/office/drawing/2014/main" id="{CD7D09EF-B7B3-4E0B-A585-62D669678A8C}"/>
              </a:ext>
            </a:extLst>
          </p:cNvPr>
          <p:cNvPicPr>
            <a:picLocks noChangeAspect="1"/>
          </p:cNvPicPr>
          <p:nvPr/>
        </p:nvPicPr>
        <p:blipFill rotWithShape="1">
          <a:blip r:embed="rId2"/>
          <a:srcRect l="31791" r="3018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9221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2412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66AF0D-C6CE-4954-AC2E-C9D13DE06CBC}"/>
              </a:ext>
            </a:extLst>
          </p:cNvPr>
          <p:cNvSpPr>
            <a:spLocks noGrp="1"/>
          </p:cNvSpPr>
          <p:nvPr>
            <p:ph type="title"/>
          </p:nvPr>
        </p:nvSpPr>
        <p:spPr>
          <a:xfrm>
            <a:off x="686834" y="1153572"/>
            <a:ext cx="3200400" cy="4461163"/>
          </a:xfrm>
        </p:spPr>
        <p:txBody>
          <a:bodyPr>
            <a:normAutofit/>
          </a:bodyPr>
          <a:lstStyle/>
          <a:p>
            <a:r>
              <a:rPr lang="en-GB">
                <a:solidFill>
                  <a:srgbClr val="FFFFFF"/>
                </a:solidFill>
              </a:rPr>
              <a:t>Monitoring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4F7703-22A8-44B1-A19E-07838C4F539D}"/>
              </a:ext>
            </a:extLst>
          </p:cNvPr>
          <p:cNvSpPr>
            <a:spLocks noGrp="1"/>
          </p:cNvSpPr>
          <p:nvPr>
            <p:ph idx="1"/>
          </p:nvPr>
        </p:nvSpPr>
        <p:spPr>
          <a:xfrm>
            <a:off x="4447308" y="591344"/>
            <a:ext cx="6906491" cy="5585619"/>
          </a:xfrm>
        </p:spPr>
        <p:txBody>
          <a:bodyPr anchor="ctr">
            <a:normAutofit/>
          </a:bodyPr>
          <a:lstStyle/>
          <a:p>
            <a:r>
              <a:rPr lang="en-US" sz="2400" b="0" i="0">
                <a:effectLst/>
                <a:latin typeface="museosans-300"/>
              </a:rPr>
              <a:t>In the performance management cycle model, monitoring is a key function in achieving the goals set out in the planning stage.</a:t>
            </a:r>
          </a:p>
          <a:p>
            <a:r>
              <a:rPr lang="en-US" sz="2400" b="0" i="0">
                <a:effectLst/>
                <a:latin typeface="museosans-300"/>
              </a:rPr>
              <a:t>The monitoring will not be as effective, however, if it is only done once or twice during the year. It is advised that management meets with employees on a monthly or quarterly basis to check in on progress, offer help if needed, assist in solving any problems that might have arisen, and adjust goals, if necessary.</a:t>
            </a:r>
          </a:p>
          <a:p>
            <a:r>
              <a:rPr lang="en-US" sz="2400" b="0" i="0">
                <a:effectLst/>
                <a:latin typeface="museosans-300"/>
              </a:rPr>
              <a:t>In a yearly goal setting, problems often arise from poor planning and a lack of motivation. Having a large, far-off goal can be intimidating, or can seem so far off that the employee does not take the proper, actionable steps.</a:t>
            </a:r>
          </a:p>
          <a:p>
            <a:endParaRPr lang="en-GB" sz="2400"/>
          </a:p>
        </p:txBody>
      </p:sp>
    </p:spTree>
    <p:extLst>
      <p:ext uri="{BB962C8B-B14F-4D97-AF65-F5344CB8AC3E}">
        <p14:creationId xmlns:p14="http://schemas.microsoft.com/office/powerpoint/2010/main" val="3697332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66AF0D-C6CE-4954-AC2E-C9D13DE06CB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Monitoring </a:t>
            </a:r>
          </a:p>
        </p:txBody>
      </p:sp>
      <p:graphicFrame>
        <p:nvGraphicFramePr>
          <p:cNvPr id="5" name="Content Placeholder 2">
            <a:extLst>
              <a:ext uri="{FF2B5EF4-FFF2-40B4-BE49-F238E27FC236}">
                <a16:creationId xmlns:a16="http://schemas.microsoft.com/office/drawing/2014/main" id="{441B239E-4B6A-449C-8026-AECD1C869D49}"/>
              </a:ext>
            </a:extLst>
          </p:cNvPr>
          <p:cNvGraphicFramePr>
            <a:graphicFrameLocks noGrp="1"/>
          </p:cNvGraphicFramePr>
          <p:nvPr>
            <p:ph idx="1"/>
            <p:extLst>
              <p:ext uri="{D42A27DB-BD31-4B8C-83A1-F6EECF244321}">
                <p14:modId xmlns:p14="http://schemas.microsoft.com/office/powerpoint/2010/main" val="242545042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9694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8DD98-F3AC-42BC-97EB-4045524B0001}"/>
              </a:ext>
            </a:extLst>
          </p:cNvPr>
          <p:cNvSpPr>
            <a:spLocks noGrp="1"/>
          </p:cNvSpPr>
          <p:nvPr>
            <p:ph type="title"/>
          </p:nvPr>
        </p:nvSpPr>
        <p:spPr>
          <a:xfrm>
            <a:off x="4965430" y="629268"/>
            <a:ext cx="6586491" cy="1286160"/>
          </a:xfrm>
        </p:spPr>
        <p:txBody>
          <a:bodyPr anchor="b">
            <a:normAutofit/>
          </a:bodyPr>
          <a:lstStyle/>
          <a:p>
            <a:r>
              <a:rPr lang="en-GB"/>
              <a:t>Think of </a:t>
            </a:r>
            <a:endParaRPr lang="en-GB" dirty="0"/>
          </a:p>
        </p:txBody>
      </p:sp>
      <p:sp>
        <p:nvSpPr>
          <p:cNvPr id="3" name="Content Placeholder 2">
            <a:extLst>
              <a:ext uri="{FF2B5EF4-FFF2-40B4-BE49-F238E27FC236}">
                <a16:creationId xmlns:a16="http://schemas.microsoft.com/office/drawing/2014/main" id="{FDF6164B-5576-4497-AE40-939E1EAB1CF1}"/>
              </a:ext>
            </a:extLst>
          </p:cNvPr>
          <p:cNvSpPr>
            <a:spLocks noGrp="1"/>
          </p:cNvSpPr>
          <p:nvPr>
            <p:ph idx="1"/>
          </p:nvPr>
        </p:nvSpPr>
        <p:spPr>
          <a:xfrm>
            <a:off x="4965431" y="2438400"/>
            <a:ext cx="6586489" cy="3785419"/>
          </a:xfrm>
        </p:spPr>
        <p:txBody>
          <a:bodyPr>
            <a:normAutofit/>
          </a:bodyPr>
          <a:lstStyle/>
          <a:p>
            <a:r>
              <a:rPr lang="en-GB" sz="2000"/>
              <a:t>SOSTAC</a:t>
            </a:r>
          </a:p>
          <a:p>
            <a:pPr marL="0" indent="0">
              <a:buNone/>
            </a:pPr>
            <a:r>
              <a:rPr lang="en-GB" sz="2000"/>
              <a:t>Situation : Are we now ?</a:t>
            </a:r>
          </a:p>
          <a:p>
            <a:pPr marL="0" indent="0">
              <a:buNone/>
            </a:pPr>
            <a:r>
              <a:rPr lang="en-GB" sz="2000"/>
              <a:t>Objectives : Where are we going ?</a:t>
            </a:r>
          </a:p>
          <a:p>
            <a:pPr marL="0" indent="0">
              <a:buNone/>
            </a:pPr>
            <a:r>
              <a:rPr lang="en-GB" sz="2000"/>
              <a:t>Strategic : How do we get there ?</a:t>
            </a:r>
          </a:p>
          <a:p>
            <a:pPr marL="0" indent="0">
              <a:buNone/>
            </a:pPr>
            <a:r>
              <a:rPr lang="en-GB" sz="2000"/>
              <a:t>Tactics : What are the resources we need to get there ?</a:t>
            </a:r>
          </a:p>
          <a:p>
            <a:pPr marL="0" indent="0">
              <a:buNone/>
            </a:pPr>
            <a:r>
              <a:rPr lang="en-GB" sz="2000"/>
              <a:t>Actions : Are we going doing thigs right ? </a:t>
            </a:r>
          </a:p>
          <a:p>
            <a:pPr marL="0" indent="0">
              <a:buNone/>
            </a:pPr>
            <a:r>
              <a:rPr lang="en-GB" sz="2000"/>
              <a:t>Control : Are we there ? </a:t>
            </a:r>
          </a:p>
        </p:txBody>
      </p:sp>
      <p:pic>
        <p:nvPicPr>
          <p:cNvPr id="15" name="Picture 4" descr="Large skydiving group mid-air">
            <a:extLst>
              <a:ext uri="{FF2B5EF4-FFF2-40B4-BE49-F238E27FC236}">
                <a16:creationId xmlns:a16="http://schemas.microsoft.com/office/drawing/2014/main" id="{DF8577E6-AA8A-4AF6-876F-19F5D684422D}"/>
              </a:ext>
            </a:extLst>
          </p:cNvPr>
          <p:cNvPicPr>
            <a:picLocks noChangeAspect="1"/>
          </p:cNvPicPr>
          <p:nvPr/>
        </p:nvPicPr>
        <p:blipFill rotWithShape="1">
          <a:blip r:embed="rId2"/>
          <a:srcRect l="28109" r="26941"/>
          <a:stretch/>
        </p:blipFill>
        <p:spPr>
          <a:xfrm>
            <a:off x="20" y="10"/>
            <a:ext cx="4635571" cy="6857990"/>
          </a:xfrm>
          <a:prstGeom prst="rect">
            <a:avLst/>
          </a:prstGeom>
          <a:effectLst/>
        </p:spPr>
      </p:pic>
      <p:cxnSp>
        <p:nvCxnSpPr>
          <p:cNvPr id="16"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4758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BCFC5F-441C-4EEB-8733-C17931593539}"/>
              </a:ext>
            </a:extLst>
          </p:cNvPr>
          <p:cNvSpPr>
            <a:spLocks noGrp="1"/>
          </p:cNvSpPr>
          <p:nvPr>
            <p:ph type="title"/>
          </p:nvPr>
        </p:nvSpPr>
        <p:spPr>
          <a:xfrm>
            <a:off x="635000" y="640823"/>
            <a:ext cx="3418659" cy="5583148"/>
          </a:xfrm>
        </p:spPr>
        <p:txBody>
          <a:bodyPr anchor="ctr">
            <a:normAutofit/>
          </a:bodyPr>
          <a:lstStyle/>
          <a:p>
            <a:r>
              <a:rPr lang="en-GB" sz="5400"/>
              <a:t>Reviewing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C752609-3418-431D-9F8F-7B54C8336138}"/>
              </a:ext>
            </a:extLst>
          </p:cNvPr>
          <p:cNvGraphicFramePr>
            <a:graphicFrameLocks noGrp="1"/>
          </p:cNvGraphicFramePr>
          <p:nvPr>
            <p:ph idx="1"/>
            <p:extLst>
              <p:ext uri="{D42A27DB-BD31-4B8C-83A1-F6EECF244321}">
                <p14:modId xmlns:p14="http://schemas.microsoft.com/office/powerpoint/2010/main" val="259359604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0401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13E7F-66D5-4794-8C0F-58A99F10814F}"/>
              </a:ext>
            </a:extLst>
          </p:cNvPr>
          <p:cNvSpPr>
            <a:spLocks noGrp="1"/>
          </p:cNvSpPr>
          <p:nvPr>
            <p:ph type="title"/>
          </p:nvPr>
        </p:nvSpPr>
        <p:spPr>
          <a:xfrm>
            <a:off x="4965430" y="629268"/>
            <a:ext cx="6586491" cy="1286160"/>
          </a:xfrm>
        </p:spPr>
        <p:txBody>
          <a:bodyPr anchor="b">
            <a:normAutofit/>
          </a:bodyPr>
          <a:lstStyle/>
          <a:p>
            <a:r>
              <a:rPr lang="en-GB" dirty="0"/>
              <a:t>Reward</a:t>
            </a:r>
          </a:p>
        </p:txBody>
      </p:sp>
      <p:pic>
        <p:nvPicPr>
          <p:cNvPr id="6" name="Picture 5">
            <a:extLst>
              <a:ext uri="{FF2B5EF4-FFF2-40B4-BE49-F238E27FC236}">
                <a16:creationId xmlns:a16="http://schemas.microsoft.com/office/drawing/2014/main" id="{1E6709A6-FF3E-4913-A032-C6D965C4A73A}"/>
              </a:ext>
            </a:extLst>
          </p:cNvPr>
          <p:cNvPicPr>
            <a:picLocks noChangeAspect="1"/>
          </p:cNvPicPr>
          <p:nvPr/>
        </p:nvPicPr>
        <p:blipFill rotWithShape="1">
          <a:blip r:embed="rId2"/>
          <a:srcRect l="30186" r="24694"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E6088C1-02A9-432E-B4D1-BD385E05DDCE}"/>
              </a:ext>
            </a:extLst>
          </p:cNvPr>
          <p:cNvGraphicFramePr>
            <a:graphicFrameLocks noGrp="1"/>
          </p:cNvGraphicFramePr>
          <p:nvPr>
            <p:ph idx="1"/>
            <p:extLst>
              <p:ext uri="{D42A27DB-BD31-4B8C-83A1-F6EECF244321}">
                <p14:modId xmlns:p14="http://schemas.microsoft.com/office/powerpoint/2010/main" val="1885837200"/>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6993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1421DF-E2AC-4B51-A662-61948C9ED5E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Performance Appraisal </a:t>
            </a:r>
          </a:p>
        </p:txBody>
      </p:sp>
      <p:sp>
        <p:nvSpPr>
          <p:cNvPr id="3" name="Content Placeholder 2">
            <a:extLst>
              <a:ext uri="{FF2B5EF4-FFF2-40B4-BE49-F238E27FC236}">
                <a16:creationId xmlns:a16="http://schemas.microsoft.com/office/drawing/2014/main" id="{464DC206-7B3F-417B-8756-7F19C3B9A089}"/>
              </a:ext>
            </a:extLst>
          </p:cNvPr>
          <p:cNvSpPr>
            <a:spLocks noGrp="1"/>
          </p:cNvSpPr>
          <p:nvPr>
            <p:ph idx="1"/>
          </p:nvPr>
        </p:nvSpPr>
        <p:spPr>
          <a:xfrm>
            <a:off x="4810259" y="649480"/>
            <a:ext cx="6555347" cy="5546047"/>
          </a:xfrm>
        </p:spPr>
        <p:txBody>
          <a:bodyPr anchor="ctr">
            <a:normAutofit/>
          </a:bodyPr>
          <a:lstStyle/>
          <a:p>
            <a:pPr fontAlgn="t">
              <a:buFont typeface="Arial" panose="020B0604020202020204" pitchFamily="34" charset="0"/>
              <a:buChar char="•"/>
            </a:pPr>
            <a:r>
              <a:rPr lang="en-US" sz="2000" b="0" i="0">
                <a:effectLst/>
                <a:latin typeface="helvetica neue"/>
              </a:rPr>
              <a:t>A performance appraisal is the periodic assessment of an employee’s job performance as measured by the competency expectations set out by the organization. The performance assessment often includes both the core competencies required by the organization and also the competencies specific to the employee’s job.</a:t>
            </a:r>
          </a:p>
          <a:p>
            <a:br>
              <a:rPr lang="en-US" sz="2000"/>
            </a:br>
            <a:endParaRPr lang="en-GB" sz="2000"/>
          </a:p>
        </p:txBody>
      </p:sp>
    </p:spTree>
    <p:extLst>
      <p:ext uri="{BB962C8B-B14F-4D97-AF65-F5344CB8AC3E}">
        <p14:creationId xmlns:p14="http://schemas.microsoft.com/office/powerpoint/2010/main" val="920820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4DF2A1-DF80-4925-A693-03600753BF8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Employer benefits </a:t>
            </a:r>
          </a:p>
        </p:txBody>
      </p:sp>
      <p:sp>
        <p:nvSpPr>
          <p:cNvPr id="3" name="Content Placeholder 2">
            <a:extLst>
              <a:ext uri="{FF2B5EF4-FFF2-40B4-BE49-F238E27FC236}">
                <a16:creationId xmlns:a16="http://schemas.microsoft.com/office/drawing/2014/main" id="{C516F680-D677-4971-98A9-4C65AC0159F6}"/>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US" sz="2000" b="0" i="0">
                <a:effectLst/>
                <a:latin typeface="museosans-300"/>
              </a:rPr>
              <a:t>Identify where management can improve working conditions in order to increase productivity and work quality.</a:t>
            </a:r>
          </a:p>
          <a:p>
            <a:pPr>
              <a:buFont typeface="Arial" panose="020B0604020202020204" pitchFamily="34" charset="0"/>
              <a:buChar char="•"/>
            </a:pPr>
            <a:r>
              <a:rPr lang="en-US" sz="2000" b="0" i="0">
                <a:effectLst/>
                <a:latin typeface="museosans-300"/>
              </a:rPr>
              <a:t>Address behavioral issues before they impact departmental productivity.</a:t>
            </a:r>
          </a:p>
          <a:p>
            <a:pPr>
              <a:buFont typeface="Arial" panose="020B0604020202020204" pitchFamily="34" charset="0"/>
              <a:buChar char="•"/>
            </a:pPr>
            <a:r>
              <a:rPr lang="en-US" sz="2000" b="0" i="0">
                <a:effectLst/>
                <a:latin typeface="museosans-300"/>
              </a:rPr>
              <a:t>Encourage employees to contribute more by recognizing their talents and skills</a:t>
            </a:r>
          </a:p>
          <a:p>
            <a:pPr>
              <a:buFont typeface="Arial" panose="020B0604020202020204" pitchFamily="34" charset="0"/>
              <a:buChar char="•"/>
            </a:pPr>
            <a:r>
              <a:rPr lang="en-US" sz="2000" b="0" i="0">
                <a:effectLst/>
                <a:latin typeface="museosans-300"/>
              </a:rPr>
              <a:t>Support employees in skill and career development</a:t>
            </a:r>
          </a:p>
          <a:p>
            <a:pPr>
              <a:buFont typeface="Arial" panose="020B0604020202020204" pitchFamily="34" charset="0"/>
              <a:buChar char="•"/>
            </a:pPr>
            <a:r>
              <a:rPr lang="en-US" sz="2000" b="0" i="0">
                <a:effectLst/>
                <a:latin typeface="museosans-300"/>
              </a:rPr>
              <a:t>Improve strategic decision-making in situations that require layoffs, succession planning, or filling open roles internally</a:t>
            </a:r>
          </a:p>
          <a:p>
            <a:endParaRPr lang="en-GB" sz="2000"/>
          </a:p>
        </p:txBody>
      </p:sp>
    </p:spTree>
    <p:extLst>
      <p:ext uri="{BB962C8B-B14F-4D97-AF65-F5344CB8AC3E}">
        <p14:creationId xmlns:p14="http://schemas.microsoft.com/office/powerpoint/2010/main" val="515549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DEE914-4D3A-4CAB-9238-9DC0486CA74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Employee benefit </a:t>
            </a:r>
          </a:p>
        </p:txBody>
      </p:sp>
      <p:sp>
        <p:nvSpPr>
          <p:cNvPr id="3" name="Content Placeholder 2">
            <a:extLst>
              <a:ext uri="{FF2B5EF4-FFF2-40B4-BE49-F238E27FC236}">
                <a16:creationId xmlns:a16="http://schemas.microsoft.com/office/drawing/2014/main" id="{1235FE65-FC1B-4974-AD3A-52861A09E1F2}"/>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US" sz="2000" b="0" i="0">
                <a:effectLst/>
                <a:latin typeface="museosans-300"/>
              </a:rPr>
              <a:t>Recognize and acknowledge the achievements and contributions made by an employee.</a:t>
            </a:r>
          </a:p>
          <a:p>
            <a:pPr>
              <a:buFont typeface="Arial" panose="020B0604020202020204" pitchFamily="34" charset="0"/>
              <a:buChar char="•"/>
            </a:pPr>
            <a:r>
              <a:rPr lang="en-US" sz="2000" b="0" i="0">
                <a:effectLst/>
                <a:latin typeface="museosans-300"/>
              </a:rPr>
              <a:t>Recognize the opportunity for promotion or bonus.</a:t>
            </a:r>
          </a:p>
          <a:p>
            <a:pPr>
              <a:buFont typeface="Arial" panose="020B0604020202020204" pitchFamily="34" charset="0"/>
              <a:buChar char="•"/>
            </a:pPr>
            <a:r>
              <a:rPr lang="en-US" sz="2000" b="0" i="0">
                <a:effectLst/>
                <a:latin typeface="museosans-300"/>
              </a:rPr>
              <a:t>Identify and support the need for additional training or education to continue career development.</a:t>
            </a:r>
          </a:p>
          <a:p>
            <a:pPr>
              <a:buFont typeface="Arial" panose="020B0604020202020204" pitchFamily="34" charset="0"/>
              <a:buChar char="•"/>
            </a:pPr>
            <a:r>
              <a:rPr lang="en-US" sz="2000" b="0" i="0">
                <a:effectLst/>
                <a:latin typeface="museosans-300"/>
              </a:rPr>
              <a:t>Determine the specific areas where skills can be improved.</a:t>
            </a:r>
          </a:p>
          <a:p>
            <a:pPr>
              <a:buFont typeface="Arial" panose="020B0604020202020204" pitchFamily="34" charset="0"/>
              <a:buChar char="•"/>
            </a:pPr>
            <a:r>
              <a:rPr lang="en-US" sz="2000" b="0" i="0">
                <a:effectLst/>
                <a:latin typeface="museosans-300"/>
              </a:rPr>
              <a:t>Motivate an employee and help them feel involved and invested in their career development.</a:t>
            </a:r>
          </a:p>
          <a:p>
            <a:pPr>
              <a:buFont typeface="Arial" panose="020B0604020202020204" pitchFamily="34" charset="0"/>
              <a:buChar char="•"/>
            </a:pPr>
            <a:r>
              <a:rPr lang="en-US" sz="2000" b="0" i="0">
                <a:effectLst/>
                <a:latin typeface="museosans-300"/>
              </a:rPr>
              <a:t>Open discussion to an employee’s long-term goals.</a:t>
            </a:r>
          </a:p>
          <a:p>
            <a:endParaRPr lang="en-GB" sz="2000"/>
          </a:p>
        </p:txBody>
      </p:sp>
    </p:spTree>
    <p:extLst>
      <p:ext uri="{BB962C8B-B14F-4D97-AF65-F5344CB8AC3E}">
        <p14:creationId xmlns:p14="http://schemas.microsoft.com/office/powerpoint/2010/main" val="31087392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5B6BF6-E5D9-4BC8-985E-4C36DB0486D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Appraisals methods </a:t>
            </a:r>
          </a:p>
        </p:txBody>
      </p:sp>
      <p:sp>
        <p:nvSpPr>
          <p:cNvPr id="3" name="Content Placeholder 2">
            <a:extLst>
              <a:ext uri="{FF2B5EF4-FFF2-40B4-BE49-F238E27FC236}">
                <a16:creationId xmlns:a16="http://schemas.microsoft.com/office/drawing/2014/main" id="{D33F0658-0477-437E-AC46-C6A810A7D3A9}"/>
              </a:ext>
            </a:extLst>
          </p:cNvPr>
          <p:cNvSpPr>
            <a:spLocks noGrp="1"/>
          </p:cNvSpPr>
          <p:nvPr>
            <p:ph idx="1"/>
          </p:nvPr>
        </p:nvSpPr>
        <p:spPr>
          <a:xfrm>
            <a:off x="4810259" y="649480"/>
            <a:ext cx="6555347" cy="5546047"/>
          </a:xfrm>
        </p:spPr>
        <p:txBody>
          <a:bodyPr anchor="ctr">
            <a:normAutofit/>
          </a:bodyPr>
          <a:lstStyle/>
          <a:p>
            <a:r>
              <a:rPr lang="en-GB" sz="2000" b="0" i="0">
                <a:effectLst/>
                <a:latin typeface="museosans-700"/>
              </a:rPr>
              <a:t>Self-evaluation</a:t>
            </a:r>
          </a:p>
          <a:p>
            <a:r>
              <a:rPr lang="en-GB" sz="2000" b="0" i="0">
                <a:effectLst/>
                <a:latin typeface="museosans-700"/>
              </a:rPr>
              <a:t>360-degree feedback</a:t>
            </a:r>
          </a:p>
          <a:p>
            <a:r>
              <a:rPr lang="en-GB" sz="2000">
                <a:latin typeface="museosans-700"/>
              </a:rPr>
              <a:t>540 degree feedback</a:t>
            </a:r>
          </a:p>
          <a:p>
            <a:r>
              <a:rPr lang="en-GB" sz="2000" b="0" i="0">
                <a:effectLst/>
                <a:latin typeface="museosans-700"/>
              </a:rPr>
              <a:t>Ratings scale</a:t>
            </a:r>
          </a:p>
          <a:p>
            <a:r>
              <a:rPr lang="en-GB" sz="2000" b="0" i="0">
                <a:effectLst/>
                <a:latin typeface="museosans-700"/>
              </a:rPr>
              <a:t>Management by objectives</a:t>
            </a:r>
          </a:p>
          <a:p>
            <a:r>
              <a:rPr lang="en-GB" sz="2000" b="0" i="0">
                <a:effectLst/>
                <a:latin typeface="museosans-700"/>
              </a:rPr>
              <a:t>Shadowing / Peer observations </a:t>
            </a:r>
          </a:p>
          <a:p>
            <a:pPr marL="0" indent="0">
              <a:buNone/>
            </a:pPr>
            <a:endParaRPr lang="en-GB" sz="2000"/>
          </a:p>
        </p:txBody>
      </p:sp>
    </p:spTree>
    <p:extLst>
      <p:ext uri="{BB962C8B-B14F-4D97-AF65-F5344CB8AC3E}">
        <p14:creationId xmlns:p14="http://schemas.microsoft.com/office/powerpoint/2010/main" val="6851362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9B2DF-2678-4ECD-ACDE-5A0AE148C375}"/>
              </a:ext>
            </a:extLst>
          </p:cNvPr>
          <p:cNvSpPr>
            <a:spLocks noGrp="1"/>
          </p:cNvSpPr>
          <p:nvPr>
            <p:ph type="title"/>
          </p:nvPr>
        </p:nvSpPr>
        <p:spPr>
          <a:xfrm>
            <a:off x="4965430" y="629268"/>
            <a:ext cx="6586491" cy="1286160"/>
          </a:xfrm>
        </p:spPr>
        <p:txBody>
          <a:bodyPr anchor="b">
            <a:normAutofit/>
          </a:bodyPr>
          <a:lstStyle/>
          <a:p>
            <a:r>
              <a:rPr lang="en-GB"/>
              <a:t>Self evaluation </a:t>
            </a:r>
            <a:endParaRPr lang="en-GB" dirty="0"/>
          </a:p>
        </p:txBody>
      </p:sp>
      <p:sp>
        <p:nvSpPr>
          <p:cNvPr id="3" name="Content Placeholder 2">
            <a:extLst>
              <a:ext uri="{FF2B5EF4-FFF2-40B4-BE49-F238E27FC236}">
                <a16:creationId xmlns:a16="http://schemas.microsoft.com/office/drawing/2014/main" id="{CE9F1C54-F9C2-4DDF-B8F5-3C2FE7E56599}"/>
              </a:ext>
            </a:extLst>
          </p:cNvPr>
          <p:cNvSpPr>
            <a:spLocks noGrp="1"/>
          </p:cNvSpPr>
          <p:nvPr>
            <p:ph idx="1"/>
          </p:nvPr>
        </p:nvSpPr>
        <p:spPr>
          <a:xfrm>
            <a:off x="4965431" y="2438400"/>
            <a:ext cx="6586489" cy="3785419"/>
          </a:xfrm>
        </p:spPr>
        <p:txBody>
          <a:bodyPr>
            <a:normAutofit/>
          </a:bodyPr>
          <a:lstStyle/>
          <a:p>
            <a:r>
              <a:rPr lang="en-US" sz="1700" b="0" i="0">
                <a:effectLst/>
                <a:latin typeface="NexusSans"/>
              </a:rPr>
              <a:t>This is closely related to self-monitoring. Self-evaluation differs from self-monitoring in the use of external comparisons and reinforcers. It has been used frequently and very effectively in universities and colleges (e.g., Shapiro, DuPaul, &amp; Bradley-Klug, 1998). Self-evaluation requires students to rate a behavior at set intervals (Shapiro &amp; Cole, 1994). For example, students might rate their behavior on a scale of 1 (did not follow directions or finish work) to 5 (followed all directions and finished all work). Students’ ratings are then compared to the evaluation of an external observer (e.g., teacher, paraprofessional), and students receive points or tokens based on how closely they match the external rating. After students have attained consistently accurate ratings, the external matching is faded and children self-award points based on their self-evaluation.</a:t>
            </a:r>
            <a:r>
              <a:rPr lang="en-GB" sz="1700"/>
              <a:t>stly known as a self assessment </a:t>
            </a:r>
          </a:p>
        </p:txBody>
      </p:sp>
      <p:pic>
        <p:nvPicPr>
          <p:cNvPr id="5" name="Picture 4" descr="White bulbs with a yellow one standing out">
            <a:extLst>
              <a:ext uri="{FF2B5EF4-FFF2-40B4-BE49-F238E27FC236}">
                <a16:creationId xmlns:a16="http://schemas.microsoft.com/office/drawing/2014/main" id="{FA0C8955-712F-4A39-AE1C-712EE8773A06}"/>
              </a:ext>
            </a:extLst>
          </p:cNvPr>
          <p:cNvPicPr>
            <a:picLocks noChangeAspect="1"/>
          </p:cNvPicPr>
          <p:nvPr/>
        </p:nvPicPr>
        <p:blipFill rotWithShape="1">
          <a:blip r:embed="rId2"/>
          <a:srcRect l="19505" r="353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AB92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4613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B9F64-F65C-4196-921F-4F6D4940043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360 degree feedback </a:t>
            </a:r>
          </a:p>
        </p:txBody>
      </p:sp>
      <p:sp>
        <p:nvSpPr>
          <p:cNvPr id="3" name="Content Placeholder 2">
            <a:extLst>
              <a:ext uri="{FF2B5EF4-FFF2-40B4-BE49-F238E27FC236}">
                <a16:creationId xmlns:a16="http://schemas.microsoft.com/office/drawing/2014/main" id="{6E10BFC5-623F-4488-B694-E7334A1BB858}"/>
              </a:ext>
            </a:extLst>
          </p:cNvPr>
          <p:cNvSpPr>
            <a:spLocks noGrp="1"/>
          </p:cNvSpPr>
          <p:nvPr>
            <p:ph idx="1"/>
          </p:nvPr>
        </p:nvSpPr>
        <p:spPr>
          <a:xfrm>
            <a:off x="4810259" y="649480"/>
            <a:ext cx="6555347" cy="5546047"/>
          </a:xfrm>
        </p:spPr>
        <p:txBody>
          <a:bodyPr anchor="ctr">
            <a:normAutofit/>
          </a:bodyPr>
          <a:lstStyle/>
          <a:p>
            <a:r>
              <a:rPr lang="en-US" sz="2000" b="0" i="0">
                <a:effectLst/>
                <a:latin typeface="Roboto" panose="02000000000000000000" pitchFamily="2" charset="0"/>
              </a:rPr>
              <a:t>360 degree feedback, also known as multi-rater feedback, is a system in which anonymous feedback is gathered about a member of staff from various people they have working relationships with. This is usually their managers, peers, direct reports, subordinates - hence the name "360 degree".</a:t>
            </a:r>
          </a:p>
        </p:txBody>
      </p:sp>
    </p:spTree>
    <p:extLst>
      <p:ext uri="{BB962C8B-B14F-4D97-AF65-F5344CB8AC3E}">
        <p14:creationId xmlns:p14="http://schemas.microsoft.com/office/powerpoint/2010/main" val="7146059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6F765C-8279-4EAE-A7D0-D79858661DC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360 feedback </a:t>
            </a:r>
          </a:p>
        </p:txBody>
      </p:sp>
      <p:sp>
        <p:nvSpPr>
          <p:cNvPr id="3" name="Content Placeholder 2">
            <a:extLst>
              <a:ext uri="{FF2B5EF4-FFF2-40B4-BE49-F238E27FC236}">
                <a16:creationId xmlns:a16="http://schemas.microsoft.com/office/drawing/2014/main" id="{CC2DC3BB-796F-4737-8259-FE5C6D79D4FA}"/>
              </a:ext>
            </a:extLst>
          </p:cNvPr>
          <p:cNvSpPr>
            <a:spLocks noGrp="1"/>
          </p:cNvSpPr>
          <p:nvPr>
            <p:ph idx="1"/>
          </p:nvPr>
        </p:nvSpPr>
        <p:spPr>
          <a:xfrm>
            <a:off x="6503158" y="649480"/>
            <a:ext cx="4862447" cy="5546047"/>
          </a:xfrm>
        </p:spPr>
        <p:txBody>
          <a:bodyPr anchor="ctr">
            <a:normAutofit/>
          </a:bodyPr>
          <a:lstStyle/>
          <a:p>
            <a:r>
              <a:rPr lang="en-US" sz="2000" b="0" i="0">
                <a:effectLst/>
                <a:latin typeface="montserrat-regular"/>
              </a:rPr>
              <a:t>360-degree feedback aims to help each person understand their strengths and weaknesses and shed light on the aspects of their work requiring coaching or specific assistance. It should be noted that the entire process for receiving feedback must be supervised by a manager, coach, or trainer</a:t>
            </a:r>
            <a:endParaRPr lang="en-GB" sz="2000"/>
          </a:p>
          <a:p>
            <a:endParaRPr lang="en-GB" sz="2000"/>
          </a:p>
        </p:txBody>
      </p:sp>
    </p:spTree>
    <p:extLst>
      <p:ext uri="{BB962C8B-B14F-4D97-AF65-F5344CB8AC3E}">
        <p14:creationId xmlns:p14="http://schemas.microsoft.com/office/powerpoint/2010/main" val="26699508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BF2930-9D6A-4C0F-A61E-7F864CC99233}"/>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Benefits of 360 degree feedback </a:t>
            </a:r>
          </a:p>
        </p:txBody>
      </p:sp>
      <p:sp>
        <p:nvSpPr>
          <p:cNvPr id="3" name="Content Placeholder 2">
            <a:extLst>
              <a:ext uri="{FF2B5EF4-FFF2-40B4-BE49-F238E27FC236}">
                <a16:creationId xmlns:a16="http://schemas.microsoft.com/office/drawing/2014/main" id="{5548BF9C-126A-4B39-BD65-A1064E1EFF8D}"/>
              </a:ext>
            </a:extLst>
          </p:cNvPr>
          <p:cNvSpPr>
            <a:spLocks noGrp="1"/>
          </p:cNvSpPr>
          <p:nvPr>
            <p:ph idx="1"/>
          </p:nvPr>
        </p:nvSpPr>
        <p:spPr>
          <a:xfrm>
            <a:off x="6503158" y="649480"/>
            <a:ext cx="4862447" cy="5546047"/>
          </a:xfrm>
        </p:spPr>
        <p:txBody>
          <a:bodyPr anchor="ctr">
            <a:normAutofit/>
          </a:bodyPr>
          <a:lstStyle/>
          <a:p>
            <a:r>
              <a:rPr lang="en-GB" sz="2000"/>
              <a:t>Encourages a culture of performance</a:t>
            </a:r>
          </a:p>
          <a:p>
            <a:r>
              <a:rPr lang="en-GB" sz="2000"/>
              <a:t>Increased self awareness</a:t>
            </a:r>
          </a:p>
          <a:p>
            <a:r>
              <a:rPr lang="en-GB" sz="2000"/>
              <a:t>Create a sincere dialogue between the employer and employee</a:t>
            </a:r>
          </a:p>
          <a:p>
            <a:r>
              <a:rPr lang="en-GB" sz="2000"/>
              <a:t>Encourage the search of new skills</a:t>
            </a:r>
          </a:p>
          <a:p>
            <a:r>
              <a:rPr lang="en-GB" sz="2000"/>
              <a:t>Promotes transparency and honesty</a:t>
            </a:r>
          </a:p>
          <a:p>
            <a:endParaRPr lang="en-GB" sz="2000"/>
          </a:p>
        </p:txBody>
      </p:sp>
    </p:spTree>
    <p:extLst>
      <p:ext uri="{BB962C8B-B14F-4D97-AF65-F5344CB8AC3E}">
        <p14:creationId xmlns:p14="http://schemas.microsoft.com/office/powerpoint/2010/main" val="33825288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B4ADBC-CF5B-41B5-84D5-3B34B15B9EC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360 degree feedback </a:t>
            </a:r>
          </a:p>
        </p:txBody>
      </p:sp>
      <p:sp>
        <p:nvSpPr>
          <p:cNvPr id="3" name="Content Placeholder 2">
            <a:extLst>
              <a:ext uri="{FF2B5EF4-FFF2-40B4-BE49-F238E27FC236}">
                <a16:creationId xmlns:a16="http://schemas.microsoft.com/office/drawing/2014/main" id="{8A2E32E9-5A29-49F0-BFAF-697EBF09E560}"/>
              </a:ext>
            </a:extLst>
          </p:cNvPr>
          <p:cNvSpPr>
            <a:spLocks noGrp="1"/>
          </p:cNvSpPr>
          <p:nvPr>
            <p:ph idx="1"/>
          </p:nvPr>
        </p:nvSpPr>
        <p:spPr>
          <a:xfrm>
            <a:off x="6503158" y="649480"/>
            <a:ext cx="4862447" cy="5546047"/>
          </a:xfrm>
        </p:spPr>
        <p:txBody>
          <a:bodyPr anchor="ctr">
            <a:normAutofit/>
          </a:bodyPr>
          <a:lstStyle/>
          <a:p>
            <a:r>
              <a:rPr lang="en-GB" sz="2000"/>
              <a:t>https://youtu.be/eT4tohLWeUw</a:t>
            </a:r>
          </a:p>
        </p:txBody>
      </p:sp>
    </p:spTree>
    <p:extLst>
      <p:ext uri="{BB962C8B-B14F-4D97-AF65-F5344CB8AC3E}">
        <p14:creationId xmlns:p14="http://schemas.microsoft.com/office/powerpoint/2010/main" val="124783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B99382-80B7-4837-91F7-11F2050266B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540 degree feedback </a:t>
            </a:r>
          </a:p>
        </p:txBody>
      </p:sp>
      <p:sp>
        <p:nvSpPr>
          <p:cNvPr id="3" name="Content Placeholder 2">
            <a:extLst>
              <a:ext uri="{FF2B5EF4-FFF2-40B4-BE49-F238E27FC236}">
                <a16:creationId xmlns:a16="http://schemas.microsoft.com/office/drawing/2014/main" id="{222AC676-785D-4CCE-BB95-8975B6C5364B}"/>
              </a:ext>
            </a:extLst>
          </p:cNvPr>
          <p:cNvSpPr>
            <a:spLocks noGrp="1"/>
          </p:cNvSpPr>
          <p:nvPr>
            <p:ph idx="1"/>
          </p:nvPr>
        </p:nvSpPr>
        <p:spPr>
          <a:xfrm>
            <a:off x="6503158" y="649480"/>
            <a:ext cx="4862447" cy="5546047"/>
          </a:xfrm>
        </p:spPr>
        <p:txBody>
          <a:bodyPr anchor="ctr">
            <a:normAutofit/>
          </a:bodyPr>
          <a:lstStyle/>
          <a:p>
            <a:r>
              <a:rPr lang="en-US" sz="2000" b="0" i="0">
                <a:effectLst/>
                <a:latin typeface="Roboto" panose="02000000000000000000" pitchFamily="2" charset="0"/>
              </a:rPr>
              <a:t>540 degree feedback is an employee performance appraisal method with multiple appraisers. 540 degree feedback includes not only superiors, peers, subordinates, self and even suppliers as well as vendors. The person receives feedback from all the persons he/she has interacted with during the course of fulfilling his/her job responsibilities.</a:t>
            </a:r>
          </a:p>
          <a:p>
            <a:endParaRPr lang="en-GB" sz="2000"/>
          </a:p>
        </p:txBody>
      </p:sp>
    </p:spTree>
    <p:extLst>
      <p:ext uri="{BB962C8B-B14F-4D97-AF65-F5344CB8AC3E}">
        <p14:creationId xmlns:p14="http://schemas.microsoft.com/office/powerpoint/2010/main" val="38253652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18A6175-531D-43E2-891B-8B72AEEB264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Who is involved ?</a:t>
            </a:r>
          </a:p>
        </p:txBody>
      </p:sp>
      <p:pic>
        <p:nvPicPr>
          <p:cNvPr id="4" name="Content Placeholder 3">
            <a:extLst>
              <a:ext uri="{FF2B5EF4-FFF2-40B4-BE49-F238E27FC236}">
                <a16:creationId xmlns:a16="http://schemas.microsoft.com/office/drawing/2014/main" id="{4D3E42BB-4D7F-4320-ABA8-8322F361832F}"/>
              </a:ext>
            </a:extLst>
          </p:cNvPr>
          <p:cNvPicPr>
            <a:picLocks noGrp="1" noChangeAspect="1"/>
          </p:cNvPicPr>
          <p:nvPr>
            <p:ph idx="1"/>
          </p:nvPr>
        </p:nvPicPr>
        <p:blipFill>
          <a:blip r:embed="rId2"/>
          <a:stretch>
            <a:fillRect/>
          </a:stretch>
        </p:blipFill>
        <p:spPr>
          <a:xfrm>
            <a:off x="5046087" y="467208"/>
            <a:ext cx="6138429" cy="5923584"/>
          </a:xfrm>
          <a:prstGeom prst="rect">
            <a:avLst/>
          </a:prstGeom>
        </p:spPr>
      </p:pic>
    </p:spTree>
    <p:extLst>
      <p:ext uri="{BB962C8B-B14F-4D97-AF65-F5344CB8AC3E}">
        <p14:creationId xmlns:p14="http://schemas.microsoft.com/office/powerpoint/2010/main" val="39149167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0122C1-9BFE-44A1-A67D-75069871D39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Difference between 360 and 540 degree feedback </a:t>
            </a:r>
          </a:p>
        </p:txBody>
      </p:sp>
      <p:sp>
        <p:nvSpPr>
          <p:cNvPr id="3" name="Content Placeholder 2">
            <a:extLst>
              <a:ext uri="{FF2B5EF4-FFF2-40B4-BE49-F238E27FC236}">
                <a16:creationId xmlns:a16="http://schemas.microsoft.com/office/drawing/2014/main" id="{4B5B746B-B072-498A-8E6A-94DDA0CEB48B}"/>
              </a:ext>
            </a:extLst>
          </p:cNvPr>
          <p:cNvSpPr>
            <a:spLocks noGrp="1"/>
          </p:cNvSpPr>
          <p:nvPr>
            <p:ph idx="1"/>
          </p:nvPr>
        </p:nvSpPr>
        <p:spPr>
          <a:xfrm>
            <a:off x="6503158" y="649480"/>
            <a:ext cx="4862447" cy="5546047"/>
          </a:xfrm>
        </p:spPr>
        <p:txBody>
          <a:bodyPr anchor="ctr">
            <a:normAutofit/>
          </a:bodyPr>
          <a:lstStyle/>
          <a:p>
            <a:r>
              <a:rPr lang="en-US" sz="2000" b="0" i="0">
                <a:effectLst/>
                <a:latin typeface="Arial" panose="020B0604020202020204" pitchFamily="34" charset="0"/>
              </a:rPr>
              <a:t>540 degree feedback is an upgrade to 360 degree feedback. It has all the elements of 360 degree feedback system with the addition of external appraisers in the form of stakeholders like customers or clients. It helps in identifying problems which was not possible through 360 degree feedback or any other traditional feedback system.</a:t>
            </a:r>
            <a:endParaRPr lang="en-GB" sz="2000"/>
          </a:p>
        </p:txBody>
      </p:sp>
    </p:spTree>
    <p:extLst>
      <p:ext uri="{BB962C8B-B14F-4D97-AF65-F5344CB8AC3E}">
        <p14:creationId xmlns:p14="http://schemas.microsoft.com/office/powerpoint/2010/main" val="29989442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43EDD7-3DEA-4A41-9DC2-537B137AB01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Management by Objectives MBO</a:t>
            </a:r>
          </a:p>
        </p:txBody>
      </p:sp>
      <p:sp>
        <p:nvSpPr>
          <p:cNvPr id="3" name="Content Placeholder 2">
            <a:extLst>
              <a:ext uri="{FF2B5EF4-FFF2-40B4-BE49-F238E27FC236}">
                <a16:creationId xmlns:a16="http://schemas.microsoft.com/office/drawing/2014/main" id="{2A1C379B-47C5-4909-BF4F-E9DF00AF6A98}"/>
              </a:ext>
            </a:extLst>
          </p:cNvPr>
          <p:cNvSpPr>
            <a:spLocks noGrp="1"/>
          </p:cNvSpPr>
          <p:nvPr>
            <p:ph idx="1"/>
          </p:nvPr>
        </p:nvSpPr>
        <p:spPr>
          <a:xfrm>
            <a:off x="6503158" y="649480"/>
            <a:ext cx="4862447" cy="5546047"/>
          </a:xfrm>
        </p:spPr>
        <p:txBody>
          <a:bodyPr anchor="ctr">
            <a:normAutofit/>
          </a:bodyPr>
          <a:lstStyle/>
          <a:p>
            <a:r>
              <a:rPr lang="en-US" sz="2000" b="0" i="0">
                <a:effectLst/>
                <a:latin typeface="SourceSansPro"/>
              </a:rPr>
              <a:t>Management by objectives (MBO) is a strategic management model that aims to improve the performance of an organization by clearly defining objectives that are agreed to by both management and employees. According to the theory, having a say in goal setting and action plans encourages participation and commitment among employees, as well as aligning objectives across the organisation.</a:t>
            </a:r>
            <a:endParaRPr lang="en-GB" sz="2000"/>
          </a:p>
        </p:txBody>
      </p:sp>
    </p:spTree>
    <p:extLst>
      <p:ext uri="{BB962C8B-B14F-4D97-AF65-F5344CB8AC3E}">
        <p14:creationId xmlns:p14="http://schemas.microsoft.com/office/powerpoint/2010/main" val="10511238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643EDD7-3DEA-4A41-9DC2-537B137AB01C}"/>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Management by Objectives MBO</a:t>
            </a:r>
          </a:p>
        </p:txBody>
      </p:sp>
      <p:sp>
        <p:nvSpPr>
          <p:cNvPr id="3" name="Content Placeholder 2">
            <a:extLst>
              <a:ext uri="{FF2B5EF4-FFF2-40B4-BE49-F238E27FC236}">
                <a16:creationId xmlns:a16="http://schemas.microsoft.com/office/drawing/2014/main" id="{2A1C379B-47C5-4909-BF4F-E9DF00AF6A98}"/>
              </a:ext>
            </a:extLst>
          </p:cNvPr>
          <p:cNvSpPr>
            <a:spLocks noGrp="1"/>
          </p:cNvSpPr>
          <p:nvPr>
            <p:ph idx="1"/>
          </p:nvPr>
        </p:nvSpPr>
        <p:spPr>
          <a:xfrm>
            <a:off x="1367624" y="2490436"/>
            <a:ext cx="9708995" cy="3567173"/>
          </a:xfrm>
        </p:spPr>
        <p:txBody>
          <a:bodyPr anchor="ctr">
            <a:normAutofit/>
          </a:bodyPr>
          <a:lstStyle/>
          <a:p>
            <a:pPr>
              <a:buFont typeface="Arial" panose="020B0604020202020204" pitchFamily="34" charset="0"/>
              <a:buChar char="•"/>
            </a:pPr>
            <a:r>
              <a:rPr lang="en-US" sz="2400" b="0" i="0" dirty="0">
                <a:effectLst/>
                <a:latin typeface="SourceSansPro"/>
              </a:rPr>
              <a:t>Management by objectives (MBO) is a strategic management model that aims to improve organizational performance by clearly defining objectives that are agreed to by both management and employees.</a:t>
            </a:r>
          </a:p>
          <a:p>
            <a:pPr>
              <a:buFont typeface="Arial" panose="020B0604020202020204" pitchFamily="34" charset="0"/>
              <a:buChar char="•"/>
            </a:pPr>
            <a:r>
              <a:rPr lang="en-US" sz="2400" b="0" i="0" dirty="0">
                <a:effectLst/>
                <a:latin typeface="SourceSansPro"/>
              </a:rPr>
              <a:t>According to the theory, having a say in goal setting and action plans encourages participation and commitment among employees, as well as aligning objectives across the organization.</a:t>
            </a:r>
          </a:p>
          <a:p>
            <a:pPr>
              <a:buFont typeface="Arial" panose="020B0604020202020204" pitchFamily="34" charset="0"/>
              <a:buChar char="•"/>
            </a:pPr>
            <a:r>
              <a:rPr lang="en-US" sz="2400" b="0" i="0" dirty="0">
                <a:effectLst/>
                <a:latin typeface="SourceSansPro"/>
              </a:rPr>
              <a:t>Critics of MBO argue that it leads to employees trying to achieve the set goals by any means necessary, often at the cost of the company.</a:t>
            </a:r>
          </a:p>
          <a:p>
            <a:pPr marL="0" indent="0">
              <a:buNone/>
            </a:pPr>
            <a:endParaRPr lang="en-GB" sz="2400" dirty="0"/>
          </a:p>
        </p:txBody>
      </p:sp>
    </p:spTree>
    <p:extLst>
      <p:ext uri="{BB962C8B-B14F-4D97-AF65-F5344CB8AC3E}">
        <p14:creationId xmlns:p14="http://schemas.microsoft.com/office/powerpoint/2010/main" val="21299235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41BAB0-AFBB-4CB7-AE94-8BD5DAA8B9D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MBO in Practice </a:t>
            </a:r>
          </a:p>
        </p:txBody>
      </p:sp>
      <p:sp>
        <p:nvSpPr>
          <p:cNvPr id="3" name="Content Placeholder 2">
            <a:extLst>
              <a:ext uri="{FF2B5EF4-FFF2-40B4-BE49-F238E27FC236}">
                <a16:creationId xmlns:a16="http://schemas.microsoft.com/office/drawing/2014/main" id="{AAF1A062-0216-4233-BBCF-BD1A7D8FF9B0}"/>
              </a:ext>
            </a:extLst>
          </p:cNvPr>
          <p:cNvSpPr>
            <a:spLocks noGrp="1"/>
          </p:cNvSpPr>
          <p:nvPr>
            <p:ph idx="1"/>
          </p:nvPr>
        </p:nvSpPr>
        <p:spPr>
          <a:xfrm>
            <a:off x="6503158" y="649480"/>
            <a:ext cx="4862447" cy="5546047"/>
          </a:xfrm>
        </p:spPr>
        <p:txBody>
          <a:bodyPr anchor="ctr">
            <a:normAutofit/>
          </a:bodyPr>
          <a:lstStyle/>
          <a:p>
            <a:pPr>
              <a:buFont typeface="+mj-lt"/>
              <a:buAutoNum type="arabicPeriod"/>
            </a:pPr>
            <a:r>
              <a:rPr lang="en-US" sz="1400" b="0" i="0">
                <a:effectLst/>
                <a:latin typeface="SourceSansPro"/>
              </a:rPr>
              <a:t>The first step is to either determine or revise organizational objectives for the entire company. This broad overview should be derived from the firm's mission and vision.</a:t>
            </a:r>
          </a:p>
          <a:p>
            <a:pPr>
              <a:buFont typeface="+mj-lt"/>
              <a:buAutoNum type="arabicPeriod"/>
            </a:pPr>
            <a:r>
              <a:rPr lang="en-US" sz="1400" b="0" i="0">
                <a:effectLst/>
                <a:latin typeface="SourceSansPro"/>
              </a:rPr>
              <a:t>The second step is to translate the organizational objectives to employees. In 1981, George T. Doran used the acronym SMART (specific, measurable, acceptable, realistic, time-bound) to express the concept.</a:t>
            </a:r>
            <a:r>
              <a:rPr lang="en-US" sz="1400" b="0" i="0" u="none" strike="noStrike" baseline="30000">
                <a:effectLst/>
                <a:latin typeface="SourceSansPro"/>
              </a:rPr>
              <a:t>2</a:t>
            </a:r>
            <a:endParaRPr lang="en-US" sz="1400" b="0" i="0">
              <a:effectLst/>
              <a:latin typeface="SourceSansPro"/>
            </a:endParaRPr>
          </a:p>
          <a:p>
            <a:pPr>
              <a:buFont typeface="+mj-lt"/>
              <a:buAutoNum type="arabicPeriod"/>
            </a:pPr>
            <a:r>
              <a:rPr lang="en-US" sz="1400" b="0" i="0">
                <a:effectLst/>
                <a:latin typeface="SourceSansPro"/>
              </a:rPr>
              <a:t>Step three is stimulating the participation of employees in setting individual objectives. After the organization's objectives are shared with employees, from the top to the bottom, employees should be encouraged to help set their own objectives to achieve these larger organizational objectives. This gives employees greater motivation since they have greater empowerment.</a:t>
            </a:r>
          </a:p>
          <a:p>
            <a:pPr>
              <a:buFont typeface="+mj-lt"/>
              <a:buAutoNum type="arabicPeriod"/>
            </a:pPr>
            <a:r>
              <a:rPr lang="en-US" sz="1400" b="0" i="0">
                <a:effectLst/>
                <a:latin typeface="SourceSansPro"/>
              </a:rPr>
              <a:t>Step four involves monitoring the progress of employees. In step two, a key component of the objectives was that they are measurable for employees and managers to determine how well they are met.</a:t>
            </a:r>
          </a:p>
          <a:p>
            <a:pPr>
              <a:buFont typeface="+mj-lt"/>
              <a:buAutoNum type="arabicPeriod"/>
            </a:pPr>
            <a:r>
              <a:rPr lang="en-US" sz="1400" b="0" i="0">
                <a:effectLst/>
                <a:latin typeface="SourceSansPro"/>
              </a:rPr>
              <a:t>The fifth step is to evaluate and reward employee progress. This step includes honest feedback on what was achieved and not achieved for each employee.</a:t>
            </a:r>
          </a:p>
          <a:p>
            <a:endParaRPr lang="en-GB" sz="1400"/>
          </a:p>
        </p:txBody>
      </p:sp>
    </p:spTree>
    <p:extLst>
      <p:ext uri="{BB962C8B-B14F-4D97-AF65-F5344CB8AC3E}">
        <p14:creationId xmlns:p14="http://schemas.microsoft.com/office/powerpoint/2010/main" val="36442994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Shape 30">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C0D875-C4DD-4285-B1A3-F761F4792846}"/>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Appraisal process </a:t>
            </a:r>
          </a:p>
        </p:txBody>
      </p:sp>
      <p:sp>
        <p:nvSpPr>
          <p:cNvPr id="33"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0E6E8D5F-2E4C-4782-99DB-4465D85934CF}"/>
              </a:ext>
            </a:extLst>
          </p:cNvPr>
          <p:cNvSpPr>
            <a:spLocks noGrp="1"/>
          </p:cNvSpPr>
          <p:nvPr>
            <p:ph idx="1"/>
          </p:nvPr>
        </p:nvSpPr>
        <p:spPr>
          <a:xfrm>
            <a:off x="5221862" y="1719618"/>
            <a:ext cx="5948831" cy="4334629"/>
          </a:xfrm>
        </p:spPr>
        <p:txBody>
          <a:bodyPr anchor="ctr">
            <a:normAutofit/>
          </a:bodyPr>
          <a:lstStyle/>
          <a:p>
            <a:pPr>
              <a:buFont typeface="+mj-lt"/>
              <a:buAutoNum type="arabicPeriod"/>
            </a:pPr>
            <a:r>
              <a:rPr lang="en-US" sz="1500" b="0" i="0">
                <a:solidFill>
                  <a:srgbClr val="FEFFFF"/>
                </a:solidFill>
                <a:effectLst/>
                <a:latin typeface="museosans-300"/>
              </a:rPr>
              <a:t>The assessment process is usually facilitated by Human Resources, who assist managers and supervisors in conducting the individual appraisals within their departments.</a:t>
            </a:r>
          </a:p>
          <a:p>
            <a:pPr>
              <a:buFont typeface="+mj-lt"/>
              <a:buAutoNum type="arabicPeriod"/>
            </a:pPr>
            <a:r>
              <a:rPr lang="en-US" sz="1500" b="0" i="0">
                <a:solidFill>
                  <a:srgbClr val="FEFFFF"/>
                </a:solidFill>
                <a:effectLst/>
                <a:latin typeface="museosans-300"/>
              </a:rPr>
              <a:t>An assessment method should be established.</a:t>
            </a:r>
          </a:p>
          <a:p>
            <a:pPr>
              <a:buFont typeface="+mj-lt"/>
              <a:buAutoNum type="arabicPeriod"/>
            </a:pPr>
            <a:r>
              <a:rPr lang="en-US" sz="1500" b="0" i="0">
                <a:solidFill>
                  <a:srgbClr val="FEFFFF"/>
                </a:solidFill>
                <a:effectLst/>
                <a:latin typeface="museosans-300"/>
              </a:rPr>
              <a:t>Required competencies and job expectations need to be drafted for each employee.</a:t>
            </a:r>
          </a:p>
          <a:p>
            <a:pPr>
              <a:buFont typeface="+mj-lt"/>
              <a:buAutoNum type="arabicPeriod"/>
            </a:pPr>
            <a:r>
              <a:rPr lang="en-US" sz="1500" b="0" i="0">
                <a:solidFill>
                  <a:srgbClr val="FEFFFF"/>
                </a:solidFill>
                <a:effectLst/>
                <a:latin typeface="museosans-300"/>
              </a:rPr>
              <a:t>Individual appraisals on employee performance are conducted.</a:t>
            </a:r>
          </a:p>
          <a:p>
            <a:pPr>
              <a:buFont typeface="+mj-lt"/>
              <a:buAutoNum type="arabicPeriod"/>
            </a:pPr>
            <a:r>
              <a:rPr lang="en-US" sz="1500" b="0" i="0">
                <a:solidFill>
                  <a:srgbClr val="FEFFFF"/>
                </a:solidFill>
                <a:effectLst/>
                <a:latin typeface="museosans-300"/>
              </a:rPr>
              <a:t>A one on one interview is scheduled between the manager and employee to discuss the review.</a:t>
            </a:r>
          </a:p>
          <a:p>
            <a:pPr>
              <a:buFont typeface="+mj-lt"/>
              <a:buAutoNum type="arabicPeriod"/>
            </a:pPr>
            <a:r>
              <a:rPr lang="en-US" sz="1500" b="0" i="0">
                <a:solidFill>
                  <a:srgbClr val="FEFFFF"/>
                </a:solidFill>
                <a:effectLst/>
                <a:latin typeface="museosans-300"/>
              </a:rPr>
              <a:t>Future goals should be discussed between employee and manager.</a:t>
            </a:r>
          </a:p>
          <a:p>
            <a:pPr>
              <a:buFont typeface="+mj-lt"/>
              <a:buAutoNum type="arabicPeriod"/>
            </a:pPr>
            <a:r>
              <a:rPr lang="en-US" sz="1500" b="0" i="0">
                <a:solidFill>
                  <a:srgbClr val="FEFFFF"/>
                </a:solidFill>
                <a:effectLst/>
                <a:latin typeface="museosans-300"/>
              </a:rPr>
              <a:t>A signed-off version of the performance review is archived.</a:t>
            </a:r>
          </a:p>
          <a:p>
            <a:pPr>
              <a:buFont typeface="+mj-lt"/>
              <a:buAutoNum type="arabicPeriod"/>
            </a:pPr>
            <a:r>
              <a:rPr lang="en-US" sz="1500" b="0" i="0">
                <a:solidFill>
                  <a:srgbClr val="FEFFFF"/>
                </a:solidFill>
                <a:effectLst/>
                <a:latin typeface="museosans-300"/>
              </a:rPr>
              <a:t>Appraisal information is utilized by human resources for appropriate organizational purposes, such as reporting, promotions, bonuses or succession planning.</a:t>
            </a:r>
          </a:p>
          <a:p>
            <a:endParaRPr lang="en-GB" sz="1500">
              <a:solidFill>
                <a:srgbClr val="FEFFFF"/>
              </a:solidFill>
            </a:endParaRPr>
          </a:p>
        </p:txBody>
      </p:sp>
    </p:spTree>
    <p:extLst>
      <p:ext uri="{BB962C8B-B14F-4D97-AF65-F5344CB8AC3E}">
        <p14:creationId xmlns:p14="http://schemas.microsoft.com/office/powerpoint/2010/main" val="18384279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13DCB6-0864-4245-9832-B354CA8199CD}"/>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Performance related pay  </a:t>
            </a:r>
          </a:p>
        </p:txBody>
      </p:sp>
      <p:sp>
        <p:nvSpPr>
          <p:cNvPr id="3" name="Content Placeholder 2">
            <a:extLst>
              <a:ext uri="{FF2B5EF4-FFF2-40B4-BE49-F238E27FC236}">
                <a16:creationId xmlns:a16="http://schemas.microsoft.com/office/drawing/2014/main" id="{7F812BD1-07B0-4392-ACD1-5CD330AE85C9}"/>
              </a:ext>
            </a:extLst>
          </p:cNvPr>
          <p:cNvSpPr>
            <a:spLocks noGrp="1"/>
          </p:cNvSpPr>
          <p:nvPr>
            <p:ph idx="1"/>
          </p:nvPr>
        </p:nvSpPr>
        <p:spPr>
          <a:xfrm>
            <a:off x="4810259" y="649480"/>
            <a:ext cx="6555347" cy="5546047"/>
          </a:xfrm>
        </p:spPr>
        <p:txBody>
          <a:bodyPr anchor="ctr">
            <a:normAutofit/>
          </a:bodyPr>
          <a:lstStyle/>
          <a:p>
            <a:pPr>
              <a:lnSpc>
                <a:spcPct val="250000"/>
              </a:lnSpc>
            </a:pPr>
            <a:r>
              <a:rPr lang="en-GB" sz="2000" dirty="0"/>
              <a:t>https://www.businessmanagementideas.com/notes/management-notes/employee-motivation/relationship-between-pay-and-performance/5103</a:t>
            </a:r>
          </a:p>
        </p:txBody>
      </p:sp>
    </p:spTree>
    <p:extLst>
      <p:ext uri="{BB962C8B-B14F-4D97-AF65-F5344CB8AC3E}">
        <p14:creationId xmlns:p14="http://schemas.microsoft.com/office/powerpoint/2010/main" val="5678848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7F6864-2443-47E1-9345-D0E39D613132}"/>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Further Performance and Pay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B69A085-5CC9-43A3-B66C-314444F41EAA}"/>
              </a:ext>
            </a:extLst>
          </p:cNvPr>
          <p:cNvSpPr>
            <a:spLocks noGrp="1"/>
          </p:cNvSpPr>
          <p:nvPr>
            <p:ph idx="1"/>
          </p:nvPr>
        </p:nvSpPr>
        <p:spPr>
          <a:xfrm>
            <a:off x="4447308" y="591344"/>
            <a:ext cx="6906491" cy="5585619"/>
          </a:xfrm>
        </p:spPr>
        <p:txBody>
          <a:bodyPr anchor="ctr">
            <a:normAutofit/>
          </a:bodyPr>
          <a:lstStyle/>
          <a:p>
            <a:r>
              <a:rPr lang="en-GB" dirty="0"/>
              <a:t>https://www.employment-studies.co.uk/system/files/resources/files/mp18.pdf</a:t>
            </a:r>
          </a:p>
        </p:txBody>
      </p:sp>
    </p:spTree>
    <p:extLst>
      <p:ext uri="{BB962C8B-B14F-4D97-AF65-F5344CB8AC3E}">
        <p14:creationId xmlns:p14="http://schemas.microsoft.com/office/powerpoint/2010/main" val="1800613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66706-E4E2-4BFD-AB6B-506D377E22F8}"/>
              </a:ext>
            </a:extLst>
          </p:cNvPr>
          <p:cNvSpPr>
            <a:spLocks noGrp="1"/>
          </p:cNvSpPr>
          <p:nvPr>
            <p:ph type="title"/>
          </p:nvPr>
        </p:nvSpPr>
        <p:spPr/>
        <p:txBody>
          <a:bodyPr/>
          <a:lstStyle/>
          <a:p>
            <a:r>
              <a:rPr lang="en-GB" dirty="0"/>
              <a:t>Video to Understand performance related pay </a:t>
            </a:r>
          </a:p>
        </p:txBody>
      </p:sp>
      <p:sp>
        <p:nvSpPr>
          <p:cNvPr id="3" name="Content Placeholder 2">
            <a:extLst>
              <a:ext uri="{FF2B5EF4-FFF2-40B4-BE49-F238E27FC236}">
                <a16:creationId xmlns:a16="http://schemas.microsoft.com/office/drawing/2014/main" id="{CC8E9DF0-2FC4-41D3-9DBB-124AAB3E1D4B}"/>
              </a:ext>
            </a:extLst>
          </p:cNvPr>
          <p:cNvSpPr>
            <a:spLocks noGrp="1"/>
          </p:cNvSpPr>
          <p:nvPr>
            <p:ph idx="1"/>
          </p:nvPr>
        </p:nvSpPr>
        <p:spPr/>
        <p:txBody>
          <a:bodyPr/>
          <a:lstStyle/>
          <a:p>
            <a:r>
              <a:rPr lang="en-GB" dirty="0"/>
              <a:t>https://www.youtube.com/watch?v=0D1JAPTda9c</a:t>
            </a:r>
          </a:p>
        </p:txBody>
      </p:sp>
    </p:spTree>
    <p:extLst>
      <p:ext uri="{BB962C8B-B14F-4D97-AF65-F5344CB8AC3E}">
        <p14:creationId xmlns:p14="http://schemas.microsoft.com/office/powerpoint/2010/main" val="7399193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265F9D-0FC4-47FD-B06A-14EF8C21250D}"/>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References </a:t>
            </a:r>
          </a:p>
        </p:txBody>
      </p:sp>
      <p:graphicFrame>
        <p:nvGraphicFramePr>
          <p:cNvPr id="14" name="Content Placeholder 2">
            <a:extLst>
              <a:ext uri="{FF2B5EF4-FFF2-40B4-BE49-F238E27FC236}">
                <a16:creationId xmlns:a16="http://schemas.microsoft.com/office/drawing/2014/main" id="{565A2620-847F-4D06-A186-D8B76EE03B42}"/>
              </a:ext>
            </a:extLst>
          </p:cNvPr>
          <p:cNvGraphicFramePr>
            <a:graphicFrameLocks noGrp="1"/>
          </p:cNvGraphicFramePr>
          <p:nvPr>
            <p:ph idx="1"/>
            <p:extLst>
              <p:ext uri="{D42A27DB-BD31-4B8C-83A1-F6EECF244321}">
                <p14:modId xmlns:p14="http://schemas.microsoft.com/office/powerpoint/2010/main" val="391105805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9231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lendar on table">
            <a:extLst>
              <a:ext uri="{FF2B5EF4-FFF2-40B4-BE49-F238E27FC236}">
                <a16:creationId xmlns:a16="http://schemas.microsoft.com/office/drawing/2014/main" id="{1F9A3ACE-2939-4C07-83EE-A0EA6EBBEE3E}"/>
              </a:ext>
            </a:extLst>
          </p:cNvPr>
          <p:cNvPicPr>
            <a:picLocks noChangeAspect="1"/>
          </p:cNvPicPr>
          <p:nvPr/>
        </p:nvPicPr>
        <p:blipFill rotWithShape="1">
          <a:blip r:embed="rId2"/>
          <a:srcRect b="15730"/>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69337C-EADA-4E34-8EAD-B390EEF8136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Thank you and see you next week </a:t>
            </a:r>
          </a:p>
        </p:txBody>
      </p:sp>
    </p:spTree>
    <p:extLst>
      <p:ext uri="{BB962C8B-B14F-4D97-AF65-F5344CB8AC3E}">
        <p14:creationId xmlns:p14="http://schemas.microsoft.com/office/powerpoint/2010/main" val="4102314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192</TotalTime>
  <Words>1839</Words>
  <Application>Microsoft Office PowerPoint</Application>
  <PresentationFormat>Widescreen</PresentationFormat>
  <Paragraphs>124</Paragraphs>
  <Slides>31</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31</vt:i4>
      </vt:variant>
    </vt:vector>
  </HeadingPairs>
  <TitlesOfParts>
    <vt:vector size="44" baseType="lpstr">
      <vt:lpstr>Arial</vt:lpstr>
      <vt:lpstr>Calibri</vt:lpstr>
      <vt:lpstr>Calibri Light</vt:lpstr>
      <vt:lpstr>helvetica neue</vt:lpstr>
      <vt:lpstr>inherit</vt:lpstr>
      <vt:lpstr>montserrat-regular</vt:lpstr>
      <vt:lpstr>museosans-300</vt:lpstr>
      <vt:lpstr>museosans-700</vt:lpstr>
      <vt:lpstr>NexusSans</vt:lpstr>
      <vt:lpstr>Open Sans</vt:lpstr>
      <vt:lpstr>Roboto</vt:lpstr>
      <vt:lpstr>SourceSansPro</vt:lpstr>
      <vt:lpstr>Office Theme</vt:lpstr>
      <vt:lpstr>Performance Management </vt:lpstr>
      <vt:lpstr>Performance </vt:lpstr>
      <vt:lpstr>What is performance Management in an Organisation ?</vt:lpstr>
      <vt:lpstr>Performance Management cycle </vt:lpstr>
      <vt:lpstr>Planning </vt:lpstr>
      <vt:lpstr>Monitoring </vt:lpstr>
      <vt:lpstr>Monitoring </vt:lpstr>
      <vt:lpstr>Think of </vt:lpstr>
      <vt:lpstr>Reviewing </vt:lpstr>
      <vt:lpstr>Reward</vt:lpstr>
      <vt:lpstr>Performance Appraisal </vt:lpstr>
      <vt:lpstr>Employer benefits </vt:lpstr>
      <vt:lpstr>Employee benefit </vt:lpstr>
      <vt:lpstr>Appraisals methods </vt:lpstr>
      <vt:lpstr>Self evaluation </vt:lpstr>
      <vt:lpstr>360 degree feedback </vt:lpstr>
      <vt:lpstr>360 feedback </vt:lpstr>
      <vt:lpstr>Benefits of 360 degree feedback </vt:lpstr>
      <vt:lpstr>360 degree feedback </vt:lpstr>
      <vt:lpstr>540 degree feedback </vt:lpstr>
      <vt:lpstr>Who is involved ?</vt:lpstr>
      <vt:lpstr>Difference between 360 and 540 degree feedback </vt:lpstr>
      <vt:lpstr>Management by Objectives MBO</vt:lpstr>
      <vt:lpstr>Management by Objectives MBO</vt:lpstr>
      <vt:lpstr>MBO in Practice </vt:lpstr>
      <vt:lpstr>Appraisal process </vt:lpstr>
      <vt:lpstr>Performance related pay  </vt:lpstr>
      <vt:lpstr>Further Performance and Pay </vt:lpstr>
      <vt:lpstr>Video to Understand performance related pay </vt:lpstr>
      <vt:lpstr>References </vt:lpstr>
      <vt:lpstr>Thank you and see you next week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 SHRM</dc:title>
  <dc:creator>Nishi Ramsurrun</dc:creator>
  <cp:lastModifiedBy>Nishi Ramsurrun</cp:lastModifiedBy>
  <cp:revision>20</cp:revision>
  <dcterms:created xsi:type="dcterms:W3CDTF">2021-07-05T09:14:14Z</dcterms:created>
  <dcterms:modified xsi:type="dcterms:W3CDTF">2022-05-24T14:34:23Z</dcterms:modified>
</cp:coreProperties>
</file>