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11" d="100"/>
          <a:sy n="111" d="100"/>
        </p:scale>
        <p:origin x="55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441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investors. Introduce yourself, your programme, and the module. Frame the next 8-10 minutes: business overview, PESTEL, marketing strategy, and the funding ask.</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funnel: course builds trust and skill, lens purchase is the natural next step. Emphasise this is a private limited company, HQ in Manchester, online-first with a small studio.</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Legal format: private limited company — be ready to explain why (liability protection given product safety and consumer contract exposure). Year 1 structure stays deliberately flat and founder-led, with bookkeeping outsourced.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all six PESTEL factors briefly. Be ready to explain implications for the funding ask: Political/Economic underpin the finance case, Social/Technological are the growth opportunity, Environmental and Legal are the compliance and reputational risks already budgeted in.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ready for: why these platforms specifically? Because the target buyer (25-45 hobbyists, content creators) already uses Instagram/YouTube to research gear. Have a concrete example ready — e.g. a graduate's macro-lens product shot reposted as a Reel with a course CTA.</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ready for a practical example: e.g. Day 1 welcome email, Day 45 mid-course check-in, Day 60 completion + discount code issue, Day 75 reminder as the 90-day window nears expiry, plus a referral code each graduate can share.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State the ask clearly: £40,000 total, £25,000 Start Up Loan plus £15,000 founder investment. Walk through allocation: lens manufacturing minimum order quantity is the largest line item, followed by marketing, then platform setup and a working-capital buffer.</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shape, not every row: revenue ramps as course enrolments and graduate lens sales build; the first quarter dips into a small negative net cash flow while absorbing launch and inventory costs, then turns positive from Month 4. Be clear that the monthly split is your own even distribution of the quarterly forecast, not a source figure. Be ready to explain the break-even calculation: fixed costs of £89,200 divided by the blended gross margin of 57.6%.</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five sources support the funding, legal-compliance, and market-growth claims made earlier in the pitch (Start Up Loans, UKCA marking, UK online education market, UK camera/lens market, and UK creator economy growth). Be ready to name which claim each source backs if asked.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questions. Be ready to restate the legal format (private limited company), explain the choice of social platforms with a concrete example, and defend the funding split between loan and founder equity.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C1C1E"/>
        </a:solidFill>
        <a:effectLst/>
      </p:bgPr>
    </p:bg>
    <p:spTree>
      <p:nvGrpSpPr>
        <p:cNvPr id="1" name=""/>
        <p:cNvGrpSpPr/>
        <p:nvPr/>
      </p:nvGrpSpPr>
      <p:grpSpPr>
        <a:xfrm>
          <a:off x="0" y="0"/>
          <a:ext cx="0" cy="0"/>
          <a:chOff x="0" y="0"/>
          <a:chExt cx="0" cy="0"/>
        </a:xfrm>
      </p:grpSpPr>
      <p:sp>
        <p:nvSpPr>
          <p:cNvPr id="2" name="Shape 0"/>
          <p:cNvSpPr/>
          <p:nvPr/>
        </p:nvSpPr>
        <p:spPr>
          <a:xfrm>
            <a:off x="0" y="0"/>
            <a:ext cx="12188952" cy="6858000"/>
          </a:xfrm>
          <a:prstGeom prst="rect">
            <a:avLst/>
          </a:prstGeom>
          <a:solidFill>
            <a:srgbClr val="1C1C1E"/>
          </a:solidFill>
          <a:ln/>
        </p:spPr>
        <p:txBody>
          <a:bodyPr/>
          <a:lstStyle/>
          <a:p>
            <a:endParaRPr lang="ro-RO" dirty="0"/>
          </a:p>
        </p:txBody>
      </p:sp>
      <p:sp>
        <p:nvSpPr>
          <p:cNvPr id="3" name="Shape 1"/>
          <p:cNvSpPr/>
          <p:nvPr/>
        </p:nvSpPr>
        <p:spPr>
          <a:xfrm>
            <a:off x="8961120" y="-2011680"/>
            <a:ext cx="5486400" cy="5486400"/>
          </a:xfrm>
          <a:prstGeom prst="ellipse">
            <a:avLst/>
          </a:prstGeom>
          <a:solidFill>
            <a:srgbClr val="2B2B2E"/>
          </a:solidFill>
          <a:ln/>
        </p:spPr>
        <p:txBody>
          <a:bodyPr/>
          <a:lstStyle/>
          <a:p>
            <a:endParaRPr lang="ro-RO"/>
          </a:p>
        </p:txBody>
      </p:sp>
      <p:sp>
        <p:nvSpPr>
          <p:cNvPr id="4" name="Shape 2"/>
          <p:cNvSpPr/>
          <p:nvPr/>
        </p:nvSpPr>
        <p:spPr>
          <a:xfrm>
            <a:off x="-1828800" y="4389120"/>
            <a:ext cx="4572000" cy="4572000"/>
          </a:xfrm>
          <a:prstGeom prst="ellipse">
            <a:avLst/>
          </a:prstGeom>
          <a:solidFill>
            <a:srgbClr val="2B2B2E"/>
          </a:solidFill>
          <a:ln/>
        </p:spPr>
        <p:txBody>
          <a:bodyPr/>
          <a:lstStyle/>
          <a:p>
            <a:endParaRPr lang="ro-RO"/>
          </a:p>
        </p:txBody>
      </p:sp>
      <p:pic>
        <p:nvPicPr>
          <p:cNvPr id="5" name="Image 0" descr="/home/claude/icons/camera_white.png"/>
          <p:cNvPicPr>
            <a:picLocks noChangeAspect="1"/>
          </p:cNvPicPr>
          <p:nvPr/>
        </p:nvPicPr>
        <p:blipFill>
          <a:blip r:embed="rId3"/>
          <a:stretch>
            <a:fillRect/>
          </a:stretch>
        </p:blipFill>
        <p:spPr>
          <a:xfrm>
            <a:off x="640080" y="685800"/>
            <a:ext cx="502920" cy="502920"/>
          </a:xfrm>
          <a:prstGeom prst="rect">
            <a:avLst/>
          </a:prstGeom>
        </p:spPr>
      </p:pic>
      <p:sp>
        <p:nvSpPr>
          <p:cNvPr id="6" name="Text 3"/>
          <p:cNvSpPr/>
          <p:nvPr/>
        </p:nvSpPr>
        <p:spPr>
          <a:xfrm>
            <a:off x="594360" y="2331720"/>
            <a:ext cx="10058400" cy="1005840"/>
          </a:xfrm>
          <a:prstGeom prst="rect">
            <a:avLst/>
          </a:prstGeom>
          <a:noFill/>
          <a:ln/>
        </p:spPr>
        <p:txBody>
          <a:bodyPr wrap="square" rtlCol="0" anchor="ctr"/>
          <a:lstStyle/>
          <a:p>
            <a:pPr marL="0" indent="0">
              <a:buNone/>
            </a:pPr>
            <a:r>
              <a:rPr lang="en-US" sz="5400" b="1" kern="0" spc="100" dirty="0">
                <a:solidFill>
                  <a:srgbClr val="FFFFFF"/>
                </a:solidFill>
                <a:latin typeface="Cambria" pitchFamily="34" charset="0"/>
                <a:ea typeface="Cambria" pitchFamily="34" charset="-122"/>
                <a:cs typeface="Cambria" pitchFamily="34" charset="-120"/>
              </a:rPr>
              <a:t>FOCALPOINT</a:t>
            </a:r>
            <a:endParaRPr lang="en-US" sz="5400" dirty="0"/>
          </a:p>
        </p:txBody>
      </p:sp>
      <p:sp>
        <p:nvSpPr>
          <p:cNvPr id="7" name="Text 4"/>
          <p:cNvSpPr/>
          <p:nvPr/>
        </p:nvSpPr>
        <p:spPr>
          <a:xfrm>
            <a:off x="621792" y="3246120"/>
            <a:ext cx="9144000" cy="457200"/>
          </a:xfrm>
          <a:prstGeom prst="rect">
            <a:avLst/>
          </a:prstGeom>
          <a:noFill/>
          <a:ln/>
        </p:spPr>
        <p:txBody>
          <a:bodyPr wrap="square" rtlCol="0" anchor="ctr"/>
          <a:lstStyle/>
          <a:p>
            <a:pPr marL="0" indent="0">
              <a:buNone/>
            </a:pPr>
            <a:r>
              <a:rPr lang="en-US" sz="1800" dirty="0">
                <a:solidFill>
                  <a:srgbClr val="D4922A"/>
                </a:solidFill>
                <a:latin typeface="Calibri" pitchFamily="34" charset="0"/>
                <a:ea typeface="Calibri" pitchFamily="34" charset="-122"/>
                <a:cs typeface="Calibri" pitchFamily="34" charset="-120"/>
              </a:rPr>
              <a:t>Photography Academy &amp; Optics  </a:t>
            </a:r>
            <a:r>
              <a:rPr lang="ro-RO" sz="1800" dirty="0">
                <a:solidFill>
                  <a:srgbClr val="D4922A"/>
                </a:solidFill>
                <a:latin typeface="Calibri" pitchFamily="34" charset="0"/>
                <a:ea typeface="Calibri" pitchFamily="34" charset="-122"/>
                <a:cs typeface="Calibri" pitchFamily="34" charset="-120"/>
              </a:rPr>
              <a:t>-</a:t>
            </a:r>
            <a:r>
              <a:rPr lang="en-US" sz="1800" dirty="0">
                <a:solidFill>
                  <a:srgbClr val="D4922A"/>
                </a:solidFill>
                <a:latin typeface="Calibri" pitchFamily="34" charset="0"/>
                <a:ea typeface="Calibri" pitchFamily="34" charset="-122"/>
                <a:cs typeface="Calibri" pitchFamily="34" charset="-120"/>
              </a:rPr>
              <a:t>  Business Plan Pitch</a:t>
            </a:r>
            <a:endParaRPr lang="en-US" sz="1800" dirty="0"/>
          </a:p>
        </p:txBody>
      </p:sp>
      <p:sp>
        <p:nvSpPr>
          <p:cNvPr id="8" name="Shape 5"/>
          <p:cNvSpPr/>
          <p:nvPr/>
        </p:nvSpPr>
        <p:spPr>
          <a:xfrm>
            <a:off x="621792" y="3886200"/>
            <a:ext cx="2926080" cy="0"/>
          </a:xfrm>
          <a:prstGeom prst="line">
            <a:avLst/>
          </a:prstGeom>
          <a:noFill/>
          <a:ln w="12700">
            <a:solidFill>
              <a:srgbClr val="444448"/>
            </a:solidFill>
            <a:prstDash val="solid"/>
          </a:ln>
        </p:spPr>
        <p:txBody>
          <a:bodyPr/>
          <a:lstStyle/>
          <a:p>
            <a:endParaRPr lang="ro-RO"/>
          </a:p>
        </p:txBody>
      </p:sp>
      <p:sp>
        <p:nvSpPr>
          <p:cNvPr id="9" name="Text 6"/>
          <p:cNvSpPr/>
          <p:nvPr/>
        </p:nvSpPr>
        <p:spPr>
          <a:xfrm>
            <a:off x="621792" y="4160520"/>
            <a:ext cx="2377440" cy="347472"/>
          </a:xfrm>
          <a:prstGeom prst="rect">
            <a:avLst/>
          </a:prstGeom>
          <a:noFill/>
          <a:ln/>
        </p:spPr>
        <p:txBody>
          <a:bodyPr wrap="square" rtlCol="0" anchor="ctr"/>
          <a:lstStyle/>
          <a:p>
            <a:pPr marL="0" indent="0">
              <a:buNone/>
            </a:pPr>
            <a:r>
              <a:rPr lang="en-US" sz="1200" b="1" dirty="0">
                <a:solidFill>
                  <a:srgbClr val="9A9A9E"/>
                </a:solidFill>
                <a:latin typeface="Calibri" pitchFamily="34" charset="0"/>
                <a:ea typeface="Calibri" pitchFamily="34" charset="-122"/>
                <a:cs typeface="Calibri" pitchFamily="34" charset="-120"/>
              </a:rPr>
              <a:t>Programme of Study</a:t>
            </a:r>
            <a:endParaRPr lang="en-US" sz="1200" dirty="0"/>
          </a:p>
        </p:txBody>
      </p:sp>
      <p:sp>
        <p:nvSpPr>
          <p:cNvPr id="10" name="Text 7"/>
          <p:cNvSpPr/>
          <p:nvPr/>
        </p:nvSpPr>
        <p:spPr>
          <a:xfrm>
            <a:off x="3063240" y="4160520"/>
            <a:ext cx="7772400" cy="347472"/>
          </a:xfrm>
          <a:prstGeom prst="rect">
            <a:avLst/>
          </a:prstGeom>
          <a:noFill/>
          <a:ln/>
        </p:spPr>
        <p:txBody>
          <a:bodyPr wrap="square" rtlCol="0" anchor="ctr"/>
          <a:lstStyle/>
          <a:p>
            <a:pPr marL="0" indent="0">
              <a:buNone/>
            </a:pPr>
            <a:r>
              <a:rPr lang="en-US" sz="1200" dirty="0">
                <a:solidFill>
                  <a:srgbClr val="F0F0F0"/>
                </a:solidFill>
                <a:latin typeface="Calibri" pitchFamily="34" charset="0"/>
                <a:ea typeface="Calibri" pitchFamily="34" charset="-122"/>
                <a:cs typeface="Calibri" pitchFamily="34" charset="-120"/>
              </a:rPr>
              <a:t>B</a:t>
            </a:r>
            <a:r>
              <a:rPr lang="ro-RO" sz="1200" dirty="0">
                <a:solidFill>
                  <a:srgbClr val="F0F0F0"/>
                </a:solidFill>
                <a:latin typeface="Calibri" pitchFamily="34" charset="0"/>
                <a:ea typeface="Calibri" pitchFamily="34" charset="-122"/>
                <a:cs typeface="Calibri" pitchFamily="34" charset="-120"/>
              </a:rPr>
              <a:t>usiness Skills For The Workplace</a:t>
            </a:r>
            <a:endParaRPr lang="en-US" sz="1200" dirty="0"/>
          </a:p>
        </p:txBody>
      </p:sp>
      <p:sp>
        <p:nvSpPr>
          <p:cNvPr id="11" name="Text 8"/>
          <p:cNvSpPr/>
          <p:nvPr/>
        </p:nvSpPr>
        <p:spPr>
          <a:xfrm>
            <a:off x="621792" y="4544568"/>
            <a:ext cx="2377440" cy="347472"/>
          </a:xfrm>
          <a:prstGeom prst="rect">
            <a:avLst/>
          </a:prstGeom>
          <a:noFill/>
          <a:ln/>
        </p:spPr>
        <p:txBody>
          <a:bodyPr wrap="square" rtlCol="0" anchor="ctr"/>
          <a:lstStyle/>
          <a:p>
            <a:pPr marL="0" indent="0">
              <a:buNone/>
            </a:pPr>
            <a:r>
              <a:rPr lang="en-US" sz="1200" b="1" dirty="0">
                <a:solidFill>
                  <a:srgbClr val="9A9A9E"/>
                </a:solidFill>
                <a:latin typeface="Calibri" pitchFamily="34" charset="0"/>
                <a:ea typeface="Calibri" pitchFamily="34" charset="-122"/>
                <a:cs typeface="Calibri" pitchFamily="34" charset="-120"/>
              </a:rPr>
              <a:t>Module</a:t>
            </a:r>
            <a:endParaRPr lang="en-US" sz="1200" dirty="0"/>
          </a:p>
        </p:txBody>
      </p:sp>
      <p:sp>
        <p:nvSpPr>
          <p:cNvPr id="12" name="Text 9"/>
          <p:cNvSpPr/>
          <p:nvPr/>
        </p:nvSpPr>
        <p:spPr>
          <a:xfrm>
            <a:off x="3063240" y="4544568"/>
            <a:ext cx="7772400" cy="347472"/>
          </a:xfrm>
          <a:prstGeom prst="rect">
            <a:avLst/>
          </a:prstGeom>
          <a:noFill/>
          <a:ln/>
        </p:spPr>
        <p:txBody>
          <a:bodyPr wrap="square" rtlCol="0" anchor="ctr"/>
          <a:lstStyle/>
          <a:p>
            <a:pPr marL="0" indent="0">
              <a:buNone/>
            </a:pPr>
            <a:r>
              <a:rPr lang="en-US" sz="1200" dirty="0">
                <a:solidFill>
                  <a:srgbClr val="F0F0F0"/>
                </a:solidFill>
                <a:latin typeface="Calibri" pitchFamily="34" charset="0"/>
                <a:ea typeface="Calibri" pitchFamily="34" charset="-122"/>
                <a:cs typeface="Calibri" pitchFamily="34" charset="-120"/>
              </a:rPr>
              <a:t>LCLM4006  Enterprise and Entrepreneurship</a:t>
            </a:r>
            <a:endParaRPr lang="en-US" sz="1200" dirty="0"/>
          </a:p>
        </p:txBody>
      </p:sp>
      <p:sp>
        <p:nvSpPr>
          <p:cNvPr id="13" name="Text 10"/>
          <p:cNvSpPr/>
          <p:nvPr/>
        </p:nvSpPr>
        <p:spPr>
          <a:xfrm>
            <a:off x="621792" y="4928616"/>
            <a:ext cx="2377440" cy="347472"/>
          </a:xfrm>
          <a:prstGeom prst="rect">
            <a:avLst/>
          </a:prstGeom>
          <a:noFill/>
          <a:ln/>
        </p:spPr>
        <p:txBody>
          <a:bodyPr wrap="square" rtlCol="0" anchor="ctr"/>
          <a:lstStyle/>
          <a:p>
            <a:pPr marL="0" indent="0">
              <a:buNone/>
            </a:pPr>
            <a:r>
              <a:rPr lang="en-US" sz="1200" b="1" dirty="0">
                <a:solidFill>
                  <a:srgbClr val="9A9A9E"/>
                </a:solidFill>
                <a:latin typeface="Calibri" pitchFamily="34" charset="0"/>
                <a:ea typeface="Calibri" pitchFamily="34" charset="-122"/>
                <a:cs typeface="Calibri" pitchFamily="34" charset="-120"/>
              </a:rPr>
              <a:t>Assignment</a:t>
            </a:r>
            <a:endParaRPr lang="en-US" sz="1200" dirty="0"/>
          </a:p>
        </p:txBody>
      </p:sp>
      <p:sp>
        <p:nvSpPr>
          <p:cNvPr id="14" name="Text 11"/>
          <p:cNvSpPr/>
          <p:nvPr/>
        </p:nvSpPr>
        <p:spPr>
          <a:xfrm>
            <a:off x="3063240" y="4928616"/>
            <a:ext cx="7772400" cy="347472"/>
          </a:xfrm>
          <a:prstGeom prst="rect">
            <a:avLst/>
          </a:prstGeom>
          <a:noFill/>
          <a:ln/>
        </p:spPr>
        <p:txBody>
          <a:bodyPr wrap="square" rtlCol="0" anchor="ctr"/>
          <a:lstStyle/>
          <a:p>
            <a:pPr marL="0" indent="0">
              <a:buNone/>
            </a:pPr>
            <a:r>
              <a:rPr lang="en-US" sz="1200" dirty="0">
                <a:solidFill>
                  <a:srgbClr val="F0F0F0"/>
                </a:solidFill>
                <a:latin typeface="Calibri" pitchFamily="34" charset="0"/>
                <a:ea typeface="Calibri" pitchFamily="34" charset="-122"/>
                <a:cs typeface="Calibri" pitchFamily="34" charset="-120"/>
              </a:rPr>
              <a:t>Business Plan Presentation </a:t>
            </a:r>
            <a:r>
              <a:rPr lang="ro-RO" sz="1200" dirty="0">
                <a:solidFill>
                  <a:srgbClr val="F0F0F0"/>
                </a:solidFill>
                <a:latin typeface="Calibri" pitchFamily="34" charset="0"/>
                <a:ea typeface="Calibri" pitchFamily="34" charset="-122"/>
                <a:cs typeface="Calibri" pitchFamily="34" charset="-120"/>
              </a:rPr>
              <a:t>-</a:t>
            </a:r>
            <a:r>
              <a:rPr lang="en-US" sz="1200" dirty="0">
                <a:solidFill>
                  <a:srgbClr val="F0F0F0"/>
                </a:solidFill>
                <a:latin typeface="Calibri" pitchFamily="34" charset="0"/>
                <a:ea typeface="Calibri" pitchFamily="34" charset="-122"/>
                <a:cs typeface="Calibri" pitchFamily="34" charset="-120"/>
              </a:rPr>
              <a:t> Angel Investor Pitch</a:t>
            </a:r>
            <a:endParaRPr lang="en-US" sz="1200" dirty="0"/>
          </a:p>
        </p:txBody>
      </p:sp>
      <p:sp>
        <p:nvSpPr>
          <p:cNvPr id="15" name="Text 12"/>
          <p:cNvSpPr/>
          <p:nvPr/>
        </p:nvSpPr>
        <p:spPr>
          <a:xfrm>
            <a:off x="621792" y="5312664"/>
            <a:ext cx="2377440" cy="347472"/>
          </a:xfrm>
          <a:prstGeom prst="rect">
            <a:avLst/>
          </a:prstGeom>
          <a:noFill/>
          <a:ln/>
        </p:spPr>
        <p:txBody>
          <a:bodyPr wrap="square" rtlCol="0" anchor="ctr"/>
          <a:lstStyle/>
          <a:p>
            <a:pPr marL="0" indent="0">
              <a:buNone/>
            </a:pPr>
            <a:r>
              <a:rPr lang="en-US" sz="1200" b="1" dirty="0">
                <a:solidFill>
                  <a:srgbClr val="9A9A9E"/>
                </a:solidFill>
                <a:latin typeface="Calibri" pitchFamily="34" charset="0"/>
                <a:ea typeface="Calibri" pitchFamily="34" charset="-122"/>
                <a:cs typeface="Calibri" pitchFamily="34" charset="-120"/>
              </a:rPr>
              <a:t>Lecturer</a:t>
            </a:r>
            <a:endParaRPr lang="en-US" sz="1200" dirty="0"/>
          </a:p>
        </p:txBody>
      </p:sp>
      <p:sp>
        <p:nvSpPr>
          <p:cNvPr id="16" name="Text 13"/>
          <p:cNvSpPr/>
          <p:nvPr/>
        </p:nvSpPr>
        <p:spPr>
          <a:xfrm>
            <a:off x="3063240" y="5312664"/>
            <a:ext cx="7772400" cy="347472"/>
          </a:xfrm>
          <a:prstGeom prst="rect">
            <a:avLst/>
          </a:prstGeom>
          <a:noFill/>
          <a:ln/>
        </p:spPr>
        <p:txBody>
          <a:bodyPr wrap="square" rtlCol="0" anchor="ctr"/>
          <a:lstStyle/>
          <a:p>
            <a:pPr marL="0" indent="0">
              <a:buNone/>
            </a:pPr>
            <a:r>
              <a:rPr lang="en-US" sz="1200" dirty="0">
                <a:solidFill>
                  <a:srgbClr val="F0F0F0"/>
                </a:solidFill>
                <a:latin typeface="Calibri" pitchFamily="34" charset="0"/>
                <a:ea typeface="Calibri" pitchFamily="34" charset="-122"/>
                <a:cs typeface="Calibri" pitchFamily="34" charset="-120"/>
              </a:rPr>
              <a:t>Thomas Adeyemi</a:t>
            </a:r>
            <a:endParaRPr lang="en-US" sz="1200" dirty="0"/>
          </a:p>
        </p:txBody>
      </p:sp>
      <p:sp>
        <p:nvSpPr>
          <p:cNvPr id="17" name="Text 14"/>
          <p:cNvSpPr/>
          <p:nvPr/>
        </p:nvSpPr>
        <p:spPr>
          <a:xfrm>
            <a:off x="621792" y="5696712"/>
            <a:ext cx="2377440" cy="347472"/>
          </a:xfrm>
          <a:prstGeom prst="rect">
            <a:avLst/>
          </a:prstGeom>
          <a:noFill/>
          <a:ln/>
        </p:spPr>
        <p:txBody>
          <a:bodyPr wrap="square" rtlCol="0" anchor="ctr"/>
          <a:lstStyle/>
          <a:p>
            <a:pPr marL="0" indent="0">
              <a:buNone/>
            </a:pPr>
            <a:r>
              <a:rPr lang="en-US" sz="1200" b="1" dirty="0">
                <a:solidFill>
                  <a:srgbClr val="9A9A9E"/>
                </a:solidFill>
                <a:latin typeface="Calibri" pitchFamily="34" charset="0"/>
                <a:ea typeface="Calibri" pitchFamily="34" charset="-122"/>
                <a:cs typeface="Calibri" pitchFamily="34" charset="-120"/>
              </a:rPr>
              <a:t>Presented by</a:t>
            </a:r>
            <a:endParaRPr lang="en-US" sz="1200" dirty="0"/>
          </a:p>
        </p:txBody>
      </p:sp>
      <p:sp>
        <p:nvSpPr>
          <p:cNvPr id="18" name="Text 15"/>
          <p:cNvSpPr/>
          <p:nvPr/>
        </p:nvSpPr>
        <p:spPr>
          <a:xfrm>
            <a:off x="3063240" y="5696712"/>
            <a:ext cx="7772400" cy="347472"/>
          </a:xfrm>
          <a:prstGeom prst="rect">
            <a:avLst/>
          </a:prstGeom>
          <a:noFill/>
          <a:ln/>
        </p:spPr>
        <p:txBody>
          <a:bodyPr wrap="square" rtlCol="0" anchor="ctr"/>
          <a:lstStyle/>
          <a:p>
            <a:pPr marL="0" indent="0">
              <a:buNone/>
            </a:pPr>
            <a:r>
              <a:rPr lang="en-US" sz="1200" dirty="0">
                <a:solidFill>
                  <a:srgbClr val="F0F0F0"/>
                </a:solidFill>
                <a:latin typeface="Calibri" pitchFamily="34" charset="0"/>
                <a:ea typeface="Calibri" pitchFamily="34" charset="-122"/>
                <a:cs typeface="Calibri" pitchFamily="34" charset="-120"/>
              </a:rPr>
              <a:t>George Antonio Campean  (Student ID: 2516676)</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6F4"/>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274320"/>
          </a:xfrm>
          <a:prstGeom prst="rect">
            <a:avLst/>
          </a:prstGeom>
          <a:noFill/>
          <a:ln/>
        </p:spPr>
        <p:txBody>
          <a:bodyPr wrap="square" rtlCol="0" anchor="ctr"/>
          <a:lstStyle/>
          <a:p>
            <a:pPr marL="0" indent="0">
              <a:buNone/>
            </a:pPr>
            <a:r>
              <a:rPr lang="en-US" sz="1200" b="1" kern="0" spc="200" dirty="0">
                <a:solidFill>
                  <a:srgbClr val="A66E1B"/>
                </a:solidFill>
                <a:latin typeface="Calibri" pitchFamily="34" charset="0"/>
                <a:ea typeface="Calibri" pitchFamily="34" charset="-122"/>
                <a:cs typeface="Calibri" pitchFamily="34" charset="-120"/>
              </a:rPr>
              <a:t>THE BUSINESS IDEA</a:t>
            </a:r>
            <a:endParaRPr lang="en-US" sz="12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2B2B2E"/>
                </a:solidFill>
                <a:latin typeface="Cambria" pitchFamily="34" charset="0"/>
                <a:ea typeface="Cambria" pitchFamily="34" charset="-122"/>
                <a:cs typeface="Cambria" pitchFamily="34" charset="-120"/>
              </a:rPr>
              <a:t>Two Businesses, One Growth Loop</a:t>
            </a:r>
            <a:endParaRPr lang="en-US" sz="3000" dirty="0"/>
          </a:p>
        </p:txBody>
      </p:sp>
      <p:sp>
        <p:nvSpPr>
          <p:cNvPr id="4" name="Text 2"/>
          <p:cNvSpPr/>
          <p:nvPr/>
        </p:nvSpPr>
        <p:spPr>
          <a:xfrm>
            <a:off x="548640" y="1417320"/>
            <a:ext cx="10881360" cy="685800"/>
          </a:xfrm>
          <a:prstGeom prst="rect">
            <a:avLst/>
          </a:prstGeom>
          <a:noFill/>
          <a:ln/>
        </p:spPr>
        <p:txBody>
          <a:bodyPr wrap="square" rtlCol="0" anchor="ctr"/>
          <a:lstStyle/>
          <a:p>
            <a:pPr marL="0" indent="0">
              <a:buNone/>
            </a:pPr>
            <a:r>
              <a:rPr lang="en-US" sz="1400" dirty="0">
                <a:solidFill>
                  <a:srgbClr val="2B2B2E"/>
                </a:solidFill>
                <a:latin typeface="Calibri" pitchFamily="34" charset="0"/>
                <a:ea typeface="Calibri" pitchFamily="34" charset="-122"/>
                <a:cs typeface="Calibri" pitchFamily="34" charset="-120"/>
              </a:rPr>
              <a:t>Focalpoint Ltd is a UK-registered, private limited company trading as two connected brands: Focalpoint Academy, an online photography course, and Focalpoint Optics, a small range of purpose-built E-mount lenses.</a:t>
            </a:r>
            <a:endParaRPr lang="en-US" sz="1400" dirty="0"/>
          </a:p>
        </p:txBody>
      </p:sp>
      <p:sp>
        <p:nvSpPr>
          <p:cNvPr id="5" name="Shape 3"/>
          <p:cNvSpPr/>
          <p:nvPr/>
        </p:nvSpPr>
        <p:spPr>
          <a:xfrm>
            <a:off x="548640" y="2331720"/>
            <a:ext cx="5257800" cy="3200400"/>
          </a:xfrm>
          <a:prstGeom prst="roundRect">
            <a:avLst>
              <a:gd name="adj" fmla="val 2286"/>
            </a:avLst>
          </a:prstGeom>
          <a:solidFill>
            <a:srgbClr val="FFFFFF"/>
          </a:solidFill>
          <a:ln w="12700">
            <a:solidFill>
              <a:srgbClr val="E7E4DE"/>
            </a:solidFill>
            <a:prstDash val="solid"/>
          </a:ln>
          <a:effectLst>
            <a:outerShdw blurRad="101600" dist="38100" dir="5400000" algn="bl" rotWithShape="0">
              <a:srgbClr val="000000">
                <a:alpha val="12000"/>
              </a:srgbClr>
            </a:outerShdw>
          </a:effectLst>
        </p:spPr>
        <p:txBody>
          <a:bodyPr/>
          <a:lstStyle/>
          <a:p>
            <a:endParaRPr lang="ro-RO"/>
          </a:p>
        </p:txBody>
      </p:sp>
      <p:sp>
        <p:nvSpPr>
          <p:cNvPr id="6" name="Shape 4"/>
          <p:cNvSpPr/>
          <p:nvPr/>
        </p:nvSpPr>
        <p:spPr>
          <a:xfrm>
            <a:off x="868680" y="2651760"/>
            <a:ext cx="640080" cy="640080"/>
          </a:xfrm>
          <a:prstGeom prst="ellipse">
            <a:avLst/>
          </a:prstGeom>
          <a:solidFill>
            <a:srgbClr val="FBEFDD"/>
          </a:solidFill>
          <a:ln/>
        </p:spPr>
        <p:txBody>
          <a:bodyPr/>
          <a:lstStyle/>
          <a:p>
            <a:endParaRPr lang="ro-RO"/>
          </a:p>
        </p:txBody>
      </p:sp>
      <p:pic>
        <p:nvPicPr>
          <p:cNvPr id="7" name="Image 0" descr="/home/claude/icons/gradcap.png"/>
          <p:cNvPicPr>
            <a:picLocks noChangeAspect="1"/>
          </p:cNvPicPr>
          <p:nvPr/>
        </p:nvPicPr>
        <p:blipFill>
          <a:blip r:embed="rId3"/>
          <a:stretch>
            <a:fillRect/>
          </a:stretch>
        </p:blipFill>
        <p:spPr>
          <a:xfrm>
            <a:off x="1005840" y="2788920"/>
            <a:ext cx="365760" cy="365760"/>
          </a:xfrm>
          <a:prstGeom prst="rect">
            <a:avLst/>
          </a:prstGeom>
        </p:spPr>
      </p:pic>
      <p:sp>
        <p:nvSpPr>
          <p:cNvPr id="8" name="Text 5"/>
          <p:cNvSpPr/>
          <p:nvPr/>
        </p:nvSpPr>
        <p:spPr>
          <a:xfrm>
            <a:off x="1691640" y="2679192"/>
            <a:ext cx="3931920" cy="411480"/>
          </a:xfrm>
          <a:prstGeom prst="rect">
            <a:avLst/>
          </a:prstGeom>
          <a:noFill/>
          <a:ln/>
        </p:spPr>
        <p:txBody>
          <a:bodyPr wrap="square" rtlCol="0" anchor="ctr"/>
          <a:lstStyle/>
          <a:p>
            <a:pPr marL="0" indent="0">
              <a:buNone/>
            </a:pPr>
            <a:r>
              <a:rPr lang="en-US" sz="1700" b="1" dirty="0">
                <a:solidFill>
                  <a:srgbClr val="2B2B2E"/>
                </a:solidFill>
                <a:latin typeface="Cambria" pitchFamily="34" charset="0"/>
                <a:ea typeface="Cambria" pitchFamily="34" charset="-122"/>
                <a:cs typeface="Cambria" pitchFamily="34" charset="-120"/>
              </a:rPr>
              <a:t>Focalpoint Academy</a:t>
            </a:r>
            <a:endParaRPr lang="en-US" sz="1700" dirty="0"/>
          </a:p>
        </p:txBody>
      </p:sp>
      <p:sp>
        <p:nvSpPr>
          <p:cNvPr id="9" name="Text 6"/>
          <p:cNvSpPr/>
          <p:nvPr/>
        </p:nvSpPr>
        <p:spPr>
          <a:xfrm>
            <a:off x="868680" y="3474720"/>
            <a:ext cx="4663440" cy="822960"/>
          </a:xfrm>
          <a:prstGeom prst="rect">
            <a:avLst/>
          </a:prstGeom>
          <a:noFill/>
          <a:ln/>
        </p:spPr>
        <p:txBody>
          <a:bodyPr wrap="square" rtlCol="0" anchor="ctr"/>
          <a:lstStyle/>
          <a:p>
            <a:pPr marL="0" indent="0">
              <a:lnSpc>
                <a:spcPct val="115000"/>
              </a:lnSpc>
              <a:buNone/>
            </a:pPr>
            <a:r>
              <a:rPr lang="en-US" sz="1250" b="1" dirty="0">
                <a:solidFill>
                  <a:srgbClr val="2B2B2E"/>
                </a:solidFill>
                <a:latin typeface="Calibri" pitchFamily="34" charset="0"/>
                <a:ea typeface="Calibri" pitchFamily="34" charset="-122"/>
                <a:cs typeface="Calibri" pitchFamily="34" charset="-120"/>
              </a:rPr>
              <a:t>Mirrorless Mastery </a:t>
            </a:r>
            <a:r>
              <a:rPr lang="ro-RO" sz="1250" b="1" dirty="0">
                <a:solidFill>
                  <a:srgbClr val="2B2B2E"/>
                </a:solidFill>
                <a:latin typeface="Calibri" pitchFamily="34" charset="0"/>
                <a:ea typeface="Calibri" pitchFamily="34" charset="-122"/>
                <a:cs typeface="Calibri" pitchFamily="34" charset="-120"/>
              </a:rPr>
              <a:t>-</a:t>
            </a:r>
            <a:r>
              <a:rPr lang="en-US" sz="1250" b="1" dirty="0">
                <a:solidFill>
                  <a:srgbClr val="2B2B2E"/>
                </a:solidFill>
                <a:latin typeface="Calibri" pitchFamily="34" charset="0"/>
                <a:ea typeface="Calibri" pitchFamily="34" charset="-122"/>
                <a:cs typeface="Calibri" pitchFamily="34" charset="-120"/>
              </a:rPr>
              <a:t> </a:t>
            </a:r>
            <a:r>
              <a:rPr lang="en-US" sz="1250" dirty="0">
                <a:solidFill>
                  <a:srgbClr val="2B2B2E"/>
                </a:solidFill>
                <a:latin typeface="Calibri" pitchFamily="34" charset="0"/>
                <a:ea typeface="Calibri" pitchFamily="34" charset="-122"/>
                <a:cs typeface="Calibri" pitchFamily="34" charset="-120"/>
              </a:rPr>
              <a:t>an 8-week, cohort-based online course (£599) covering exposure, manual mode, lighting and technique.</a:t>
            </a:r>
            <a:endParaRPr lang="en-US" sz="1250" dirty="0"/>
          </a:p>
        </p:txBody>
      </p:sp>
      <p:sp>
        <p:nvSpPr>
          <p:cNvPr id="10" name="Text 7"/>
          <p:cNvSpPr/>
          <p:nvPr/>
        </p:nvSpPr>
        <p:spPr>
          <a:xfrm>
            <a:off x="868680" y="4389120"/>
            <a:ext cx="4663440" cy="868680"/>
          </a:xfrm>
          <a:prstGeom prst="rect">
            <a:avLst/>
          </a:prstGeom>
          <a:noFill/>
          <a:ln/>
        </p:spPr>
        <p:txBody>
          <a:bodyPr wrap="square" rtlCol="0" anchor="ctr"/>
          <a:lstStyle/>
          <a:p>
            <a:pPr marL="0" indent="0">
              <a:lnSpc>
                <a:spcPct val="115000"/>
              </a:lnSpc>
              <a:buNone/>
            </a:pPr>
            <a:r>
              <a:rPr lang="en-US" sz="1250" dirty="0">
                <a:solidFill>
                  <a:srgbClr val="6B6B6E"/>
                </a:solidFill>
                <a:latin typeface="Calibri" pitchFamily="34" charset="0"/>
                <a:ea typeface="Calibri" pitchFamily="34" charset="-122"/>
                <a:cs typeface="Calibri" pitchFamily="34" charset="-120"/>
              </a:rPr>
              <a:t>Graduates pass a 15-image assessed portfolio and unlock a 25% discount code </a:t>
            </a:r>
            <a:r>
              <a:rPr lang="ro-RO" sz="1250" dirty="0">
                <a:solidFill>
                  <a:srgbClr val="6B6B6E"/>
                </a:solidFill>
                <a:latin typeface="Calibri" pitchFamily="34" charset="0"/>
                <a:ea typeface="Calibri" pitchFamily="34" charset="-122"/>
                <a:cs typeface="Calibri" pitchFamily="34" charset="-120"/>
              </a:rPr>
              <a:t>-</a:t>
            </a:r>
            <a:r>
              <a:rPr lang="en-US" sz="1250" dirty="0">
                <a:solidFill>
                  <a:srgbClr val="6B6B6E"/>
                </a:solidFill>
                <a:latin typeface="Calibri" pitchFamily="34" charset="0"/>
                <a:ea typeface="Calibri" pitchFamily="34" charset="-122"/>
                <a:cs typeface="Calibri" pitchFamily="34" charset="-120"/>
              </a:rPr>
              <a:t> a genuine skill outcome, not a generic promo.</a:t>
            </a:r>
            <a:endParaRPr lang="en-US" sz="1250" dirty="0"/>
          </a:p>
        </p:txBody>
      </p:sp>
      <p:sp>
        <p:nvSpPr>
          <p:cNvPr id="11" name="Shape 8"/>
          <p:cNvSpPr/>
          <p:nvPr/>
        </p:nvSpPr>
        <p:spPr>
          <a:xfrm>
            <a:off x="6126480" y="2331720"/>
            <a:ext cx="5257800" cy="3200400"/>
          </a:xfrm>
          <a:prstGeom prst="roundRect">
            <a:avLst>
              <a:gd name="adj" fmla="val 2286"/>
            </a:avLst>
          </a:prstGeom>
          <a:solidFill>
            <a:srgbClr val="FFFFFF"/>
          </a:solidFill>
          <a:ln w="12700">
            <a:solidFill>
              <a:srgbClr val="E7E4DE"/>
            </a:solidFill>
            <a:prstDash val="solid"/>
          </a:ln>
          <a:effectLst>
            <a:outerShdw blurRad="101600" dist="38100" dir="5400000" algn="bl" rotWithShape="0">
              <a:srgbClr val="000000">
                <a:alpha val="12000"/>
              </a:srgbClr>
            </a:outerShdw>
          </a:effectLst>
        </p:spPr>
        <p:txBody>
          <a:bodyPr/>
          <a:lstStyle/>
          <a:p>
            <a:endParaRPr lang="ro-RO"/>
          </a:p>
        </p:txBody>
      </p:sp>
      <p:sp>
        <p:nvSpPr>
          <p:cNvPr id="12" name="Shape 9"/>
          <p:cNvSpPr/>
          <p:nvPr/>
        </p:nvSpPr>
        <p:spPr>
          <a:xfrm>
            <a:off x="6446520" y="2651760"/>
            <a:ext cx="640080" cy="640080"/>
          </a:xfrm>
          <a:prstGeom prst="ellipse">
            <a:avLst/>
          </a:prstGeom>
          <a:solidFill>
            <a:srgbClr val="FBEFDD"/>
          </a:solidFill>
          <a:ln/>
        </p:spPr>
        <p:txBody>
          <a:bodyPr/>
          <a:lstStyle/>
          <a:p>
            <a:endParaRPr lang="ro-RO"/>
          </a:p>
        </p:txBody>
      </p:sp>
      <p:pic>
        <p:nvPicPr>
          <p:cNvPr id="13" name="Image 1" descr="/home/claude/icons/camera.png"/>
          <p:cNvPicPr>
            <a:picLocks noChangeAspect="1"/>
          </p:cNvPicPr>
          <p:nvPr/>
        </p:nvPicPr>
        <p:blipFill>
          <a:blip r:embed="rId4"/>
          <a:stretch>
            <a:fillRect/>
          </a:stretch>
        </p:blipFill>
        <p:spPr>
          <a:xfrm>
            <a:off x="6583680" y="2788920"/>
            <a:ext cx="365760" cy="365760"/>
          </a:xfrm>
          <a:prstGeom prst="rect">
            <a:avLst/>
          </a:prstGeom>
        </p:spPr>
      </p:pic>
      <p:sp>
        <p:nvSpPr>
          <p:cNvPr id="14" name="Text 10"/>
          <p:cNvSpPr/>
          <p:nvPr/>
        </p:nvSpPr>
        <p:spPr>
          <a:xfrm>
            <a:off x="7269480" y="2679192"/>
            <a:ext cx="3931920" cy="411480"/>
          </a:xfrm>
          <a:prstGeom prst="rect">
            <a:avLst/>
          </a:prstGeom>
          <a:noFill/>
          <a:ln/>
        </p:spPr>
        <p:txBody>
          <a:bodyPr wrap="square" rtlCol="0" anchor="ctr"/>
          <a:lstStyle/>
          <a:p>
            <a:pPr marL="0" indent="0">
              <a:buNone/>
            </a:pPr>
            <a:r>
              <a:rPr lang="en-US" sz="1700" b="1" dirty="0">
                <a:solidFill>
                  <a:srgbClr val="2B2B2E"/>
                </a:solidFill>
                <a:latin typeface="Cambria" pitchFamily="34" charset="0"/>
                <a:ea typeface="Cambria" pitchFamily="34" charset="-122"/>
                <a:cs typeface="Cambria" pitchFamily="34" charset="-120"/>
              </a:rPr>
              <a:t>Focalpoint Optics</a:t>
            </a:r>
            <a:endParaRPr lang="en-US" sz="1700" dirty="0"/>
          </a:p>
        </p:txBody>
      </p:sp>
      <p:sp>
        <p:nvSpPr>
          <p:cNvPr id="15" name="Text 11"/>
          <p:cNvSpPr/>
          <p:nvPr/>
        </p:nvSpPr>
        <p:spPr>
          <a:xfrm>
            <a:off x="6446520" y="3474720"/>
            <a:ext cx="4663440" cy="822960"/>
          </a:xfrm>
          <a:prstGeom prst="rect">
            <a:avLst/>
          </a:prstGeom>
          <a:noFill/>
          <a:ln/>
        </p:spPr>
        <p:txBody>
          <a:bodyPr wrap="square" rtlCol="0" anchor="ctr"/>
          <a:lstStyle/>
          <a:p>
            <a:pPr marL="0" indent="0">
              <a:lnSpc>
                <a:spcPct val="115000"/>
              </a:lnSpc>
              <a:buNone/>
            </a:pPr>
            <a:r>
              <a:rPr lang="en-US" sz="1250" b="1" dirty="0">
                <a:solidFill>
                  <a:srgbClr val="2B2B2E"/>
                </a:solidFill>
                <a:latin typeface="Calibri" pitchFamily="34" charset="0"/>
                <a:ea typeface="Calibri" pitchFamily="34" charset="-122"/>
                <a:cs typeface="Calibri" pitchFamily="34" charset="-120"/>
              </a:rPr>
              <a:t>Two launch E-mount lenses: </a:t>
            </a:r>
            <a:r>
              <a:rPr lang="en-US" sz="1250" dirty="0">
                <a:solidFill>
                  <a:srgbClr val="2B2B2E"/>
                </a:solidFill>
                <a:latin typeface="Calibri" pitchFamily="34" charset="0"/>
                <a:ea typeface="Calibri" pitchFamily="34" charset="-122"/>
                <a:cs typeface="Calibri" pitchFamily="34" charset="-120"/>
              </a:rPr>
              <a:t>90mm f/2.8 Macro (RRP £3,333) and 100-400mm f/4.5-5.6 Telephoto (RRP £4,000).</a:t>
            </a:r>
            <a:endParaRPr lang="en-US" sz="1250" dirty="0"/>
          </a:p>
        </p:txBody>
      </p:sp>
      <p:sp>
        <p:nvSpPr>
          <p:cNvPr id="16" name="Text 12"/>
          <p:cNvSpPr/>
          <p:nvPr/>
        </p:nvSpPr>
        <p:spPr>
          <a:xfrm>
            <a:off x="6446520" y="4389120"/>
            <a:ext cx="4663440" cy="868680"/>
          </a:xfrm>
          <a:prstGeom prst="rect">
            <a:avLst/>
          </a:prstGeom>
          <a:noFill/>
          <a:ln/>
        </p:spPr>
        <p:txBody>
          <a:bodyPr wrap="square" rtlCol="0" anchor="ctr"/>
          <a:lstStyle/>
          <a:p>
            <a:pPr marL="0" indent="0">
              <a:lnSpc>
                <a:spcPct val="115000"/>
              </a:lnSpc>
              <a:buNone/>
            </a:pPr>
            <a:r>
              <a:rPr lang="en-US" sz="1250" dirty="0">
                <a:solidFill>
                  <a:srgbClr val="6B6B6E"/>
                </a:solidFill>
                <a:latin typeface="Calibri" pitchFamily="34" charset="0"/>
                <a:ea typeface="Calibri" pitchFamily="34" charset="-122"/>
                <a:cs typeface="Calibri" pitchFamily="34" charset="-120"/>
              </a:rPr>
              <a:t>Sold at full RRP to any customer, with a 25% graduate price (£2,500 / £3,000) as a course-completion reward.</a:t>
            </a:r>
            <a:endParaRPr lang="en-US" sz="1250" dirty="0"/>
          </a:p>
        </p:txBody>
      </p:sp>
      <p:sp>
        <p:nvSpPr>
          <p:cNvPr id="17" name="Text 13"/>
          <p:cNvSpPr/>
          <p:nvPr/>
        </p:nvSpPr>
        <p:spPr>
          <a:xfrm>
            <a:off x="548640" y="5806440"/>
            <a:ext cx="10881360" cy="594360"/>
          </a:xfrm>
          <a:prstGeom prst="rect">
            <a:avLst/>
          </a:prstGeom>
          <a:noFill/>
          <a:ln/>
        </p:spPr>
        <p:txBody>
          <a:bodyPr wrap="square" rtlCol="0" anchor="ctr"/>
          <a:lstStyle/>
          <a:p>
            <a:pPr marL="0" indent="0">
              <a:buNone/>
            </a:pPr>
            <a:r>
              <a:rPr lang="en-US" sz="1250" i="1" dirty="0">
                <a:solidFill>
                  <a:srgbClr val="A66E1B"/>
                </a:solidFill>
                <a:latin typeface="Calibri" pitchFamily="34" charset="0"/>
                <a:ea typeface="Calibri" pitchFamily="34" charset="-122"/>
                <a:cs typeface="Calibri" pitchFamily="34" charset="-120"/>
              </a:rPr>
              <a:t>Unique selling point: the course is the cheapest way to own a Focalpoint lens, and the lens is the most direct way to use what the course taught — each product sells the other.</a:t>
            </a:r>
            <a:endParaRPr lang="en-US" sz="1250" dirty="0"/>
          </a:p>
        </p:txBody>
      </p:sp>
      <p:sp>
        <p:nvSpPr>
          <p:cNvPr id="18" name="Text 14"/>
          <p:cNvSpPr/>
          <p:nvPr/>
        </p:nvSpPr>
        <p:spPr>
          <a:xfrm>
            <a:off x="457200" y="6537960"/>
            <a:ext cx="5486400" cy="274320"/>
          </a:xfrm>
          <a:prstGeom prst="rect">
            <a:avLst/>
          </a:prstGeom>
          <a:noFill/>
          <a:ln/>
        </p:spPr>
        <p:txBody>
          <a:bodyPr wrap="square" rtlCol="0" anchor="ctr"/>
          <a:lstStyle/>
          <a:p>
            <a:pPr marL="0" indent="0">
              <a:buNone/>
            </a:pPr>
            <a:r>
              <a:rPr lang="en-US" sz="900" dirty="0">
                <a:solidFill>
                  <a:srgbClr val="6B6B6E"/>
                </a:solidFill>
                <a:latin typeface="Calibri" pitchFamily="34" charset="0"/>
                <a:ea typeface="Calibri" pitchFamily="34" charset="-122"/>
                <a:cs typeface="Calibri" pitchFamily="34" charset="-120"/>
              </a:rPr>
              <a:t>Focalpoint Ltd  |  Investor Pitch</a:t>
            </a:r>
            <a:endParaRPr lang="en-US" sz="900" dirty="0"/>
          </a:p>
        </p:txBody>
      </p:sp>
      <p:sp>
        <p:nvSpPr>
          <p:cNvPr id="19" name="Text 15"/>
          <p:cNvSpPr/>
          <p:nvPr/>
        </p:nvSpPr>
        <p:spPr>
          <a:xfrm>
            <a:off x="11521440" y="6537960"/>
            <a:ext cx="457200" cy="274320"/>
          </a:xfrm>
          <a:prstGeom prst="rect">
            <a:avLst/>
          </a:prstGeom>
          <a:noFill/>
          <a:ln/>
        </p:spPr>
        <p:txBody>
          <a:bodyPr wrap="square" rtlCol="0" anchor="ctr"/>
          <a:lstStyle/>
          <a:p>
            <a:pPr marL="0" indent="0" algn="r">
              <a:buNone/>
            </a:pPr>
            <a:r>
              <a:rPr lang="en-US" sz="900" dirty="0">
                <a:solidFill>
                  <a:srgbClr val="6B6B6E"/>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6F4"/>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274320"/>
          </a:xfrm>
          <a:prstGeom prst="rect">
            <a:avLst/>
          </a:prstGeom>
          <a:noFill/>
          <a:ln/>
        </p:spPr>
        <p:txBody>
          <a:bodyPr wrap="square" rtlCol="0" anchor="ctr"/>
          <a:lstStyle/>
          <a:p>
            <a:pPr marL="0" indent="0">
              <a:buNone/>
            </a:pPr>
            <a:r>
              <a:rPr lang="en-US" sz="1200" b="1" kern="0" spc="200" dirty="0">
                <a:solidFill>
                  <a:srgbClr val="A66E1B"/>
                </a:solidFill>
                <a:latin typeface="Calibri" pitchFamily="34" charset="0"/>
                <a:ea typeface="Calibri" pitchFamily="34" charset="-122"/>
                <a:cs typeface="Calibri" pitchFamily="34" charset="-120"/>
              </a:rPr>
              <a:t>STRUCTURE</a:t>
            </a:r>
            <a:endParaRPr lang="en-US" sz="12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2B2B2E"/>
                </a:solidFill>
                <a:latin typeface="Cambria" pitchFamily="34" charset="0"/>
                <a:ea typeface="Cambria" pitchFamily="34" charset="-122"/>
                <a:cs typeface="Cambria" pitchFamily="34" charset="-120"/>
              </a:rPr>
              <a:t>Management Team &amp; Legal Format</a:t>
            </a:r>
            <a:endParaRPr lang="en-US" sz="3000" dirty="0"/>
          </a:p>
        </p:txBody>
      </p:sp>
      <p:sp>
        <p:nvSpPr>
          <p:cNvPr id="4" name="Shape 2"/>
          <p:cNvSpPr/>
          <p:nvPr/>
        </p:nvSpPr>
        <p:spPr>
          <a:xfrm>
            <a:off x="548640" y="1463040"/>
            <a:ext cx="3749040" cy="4663440"/>
          </a:xfrm>
          <a:prstGeom prst="roundRect">
            <a:avLst>
              <a:gd name="adj" fmla="val 1951"/>
            </a:avLst>
          </a:prstGeom>
          <a:solidFill>
            <a:srgbClr val="1C1C1E"/>
          </a:solidFill>
          <a:ln/>
        </p:spPr>
        <p:txBody>
          <a:bodyPr/>
          <a:lstStyle/>
          <a:p>
            <a:endParaRPr lang="ro-RO"/>
          </a:p>
        </p:txBody>
      </p:sp>
      <p:pic>
        <p:nvPicPr>
          <p:cNvPr id="5" name="Image 0" descr="/home/claude/icons/balance.png"/>
          <p:cNvPicPr>
            <a:picLocks noChangeAspect="1"/>
          </p:cNvPicPr>
          <p:nvPr/>
        </p:nvPicPr>
        <p:blipFill>
          <a:blip r:embed="rId3"/>
          <a:stretch>
            <a:fillRect/>
          </a:stretch>
        </p:blipFill>
        <p:spPr>
          <a:xfrm>
            <a:off x="868680" y="1783080"/>
            <a:ext cx="457200" cy="457200"/>
          </a:xfrm>
          <a:prstGeom prst="rect">
            <a:avLst/>
          </a:prstGeom>
        </p:spPr>
      </p:pic>
      <p:sp>
        <p:nvSpPr>
          <p:cNvPr id="6" name="Text 3"/>
          <p:cNvSpPr/>
          <p:nvPr/>
        </p:nvSpPr>
        <p:spPr>
          <a:xfrm>
            <a:off x="868680" y="2331720"/>
            <a:ext cx="3200400" cy="36576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Legal Format</a:t>
            </a:r>
            <a:endParaRPr lang="en-US" sz="1600" dirty="0"/>
          </a:p>
        </p:txBody>
      </p:sp>
      <p:sp>
        <p:nvSpPr>
          <p:cNvPr id="7" name="Text 4"/>
          <p:cNvSpPr/>
          <p:nvPr/>
        </p:nvSpPr>
        <p:spPr>
          <a:xfrm>
            <a:off x="868680" y="2743200"/>
            <a:ext cx="3200400" cy="457200"/>
          </a:xfrm>
          <a:prstGeom prst="rect">
            <a:avLst/>
          </a:prstGeom>
          <a:noFill/>
          <a:ln/>
        </p:spPr>
        <p:txBody>
          <a:bodyPr wrap="square" rtlCol="0" anchor="ctr"/>
          <a:lstStyle/>
          <a:p>
            <a:pPr marL="0" indent="0">
              <a:buNone/>
            </a:pPr>
            <a:r>
              <a:rPr lang="en-US" sz="2000" b="1" dirty="0">
                <a:solidFill>
                  <a:srgbClr val="D4922A"/>
                </a:solidFill>
                <a:latin typeface="Cambria" pitchFamily="34" charset="0"/>
                <a:ea typeface="Cambria" pitchFamily="34" charset="-122"/>
                <a:cs typeface="Cambria" pitchFamily="34" charset="-120"/>
              </a:rPr>
              <a:t>Private Limited Company</a:t>
            </a:r>
            <a:endParaRPr lang="en-US" sz="2000" dirty="0"/>
          </a:p>
        </p:txBody>
      </p:sp>
      <p:sp>
        <p:nvSpPr>
          <p:cNvPr id="8" name="Text 5"/>
          <p:cNvSpPr/>
          <p:nvPr/>
        </p:nvSpPr>
        <p:spPr>
          <a:xfrm>
            <a:off x="868680" y="3291840"/>
            <a:ext cx="3200400" cy="1188720"/>
          </a:xfrm>
          <a:prstGeom prst="rect">
            <a:avLst/>
          </a:prstGeom>
          <a:noFill/>
          <a:ln/>
        </p:spPr>
        <p:txBody>
          <a:bodyPr wrap="square" rtlCol="0" anchor="ctr"/>
          <a:lstStyle/>
          <a:p>
            <a:pPr marL="0" indent="0">
              <a:lnSpc>
                <a:spcPct val="120000"/>
              </a:lnSpc>
              <a:buNone/>
            </a:pPr>
            <a:r>
              <a:rPr lang="en-US" sz="1250" dirty="0">
                <a:solidFill>
                  <a:srgbClr val="E4E4E6"/>
                </a:solidFill>
                <a:latin typeface="Calibri" pitchFamily="34" charset="0"/>
                <a:ea typeface="Calibri" pitchFamily="34" charset="-122"/>
                <a:cs typeface="Calibri" pitchFamily="34" charset="-120"/>
              </a:rPr>
              <a:t>Focalpoint Ltd is UK-registered and headquartered in Manchester, operating online with a small studio for filming and equipment testing.</a:t>
            </a:r>
            <a:endParaRPr lang="en-US" sz="1250" dirty="0"/>
          </a:p>
        </p:txBody>
      </p:sp>
      <p:sp>
        <p:nvSpPr>
          <p:cNvPr id="9" name="Text 6"/>
          <p:cNvSpPr/>
          <p:nvPr/>
        </p:nvSpPr>
        <p:spPr>
          <a:xfrm>
            <a:off x="868680" y="4617720"/>
            <a:ext cx="3200400" cy="1371600"/>
          </a:xfrm>
          <a:prstGeom prst="rect">
            <a:avLst/>
          </a:prstGeom>
          <a:noFill/>
          <a:ln/>
        </p:spPr>
        <p:txBody>
          <a:bodyPr wrap="square" rtlCol="0" anchor="ctr"/>
          <a:lstStyle/>
          <a:p>
            <a:pPr marL="0" indent="0">
              <a:lnSpc>
                <a:spcPct val="120000"/>
              </a:lnSpc>
              <a:buNone/>
            </a:pPr>
            <a:r>
              <a:rPr lang="en-US" sz="1200" dirty="0">
                <a:solidFill>
                  <a:srgbClr val="B9B9BE"/>
                </a:solidFill>
                <a:latin typeface="Calibri" pitchFamily="34" charset="0"/>
                <a:ea typeface="Calibri" pitchFamily="34" charset="-122"/>
                <a:cs typeface="Calibri" pitchFamily="34" charset="-120"/>
              </a:rPr>
              <a:t>Why Ltd status: limits founder liability while the business carries product-safety (UKCA) and consumer-contract obligations for the course discount.</a:t>
            </a:r>
            <a:endParaRPr lang="en-US" sz="1200" dirty="0"/>
          </a:p>
        </p:txBody>
      </p:sp>
      <p:sp>
        <p:nvSpPr>
          <p:cNvPr id="10" name="Shape 7"/>
          <p:cNvSpPr/>
          <p:nvPr/>
        </p:nvSpPr>
        <p:spPr>
          <a:xfrm>
            <a:off x="4617720" y="1463040"/>
            <a:ext cx="6995160" cy="960120"/>
          </a:xfrm>
          <a:prstGeom prst="roundRect">
            <a:avLst>
              <a:gd name="adj" fmla="val 5714"/>
            </a:avLst>
          </a:prstGeom>
          <a:solidFill>
            <a:srgbClr val="FFFFFF"/>
          </a:solidFill>
          <a:ln w="12700">
            <a:solidFill>
              <a:srgbClr val="E7E4DE"/>
            </a:solidFill>
            <a:prstDash val="solid"/>
          </a:ln>
        </p:spPr>
        <p:txBody>
          <a:bodyPr/>
          <a:lstStyle/>
          <a:p>
            <a:endParaRPr lang="ro-RO"/>
          </a:p>
        </p:txBody>
      </p:sp>
      <p:sp>
        <p:nvSpPr>
          <p:cNvPr id="11" name="Shape 8"/>
          <p:cNvSpPr/>
          <p:nvPr/>
        </p:nvSpPr>
        <p:spPr>
          <a:xfrm>
            <a:off x="4846320" y="1664208"/>
            <a:ext cx="502920" cy="502920"/>
          </a:xfrm>
          <a:prstGeom prst="ellipse">
            <a:avLst/>
          </a:prstGeom>
          <a:solidFill>
            <a:srgbClr val="FBEFDD"/>
          </a:solidFill>
          <a:ln/>
        </p:spPr>
        <p:txBody>
          <a:bodyPr/>
          <a:lstStyle/>
          <a:p>
            <a:endParaRPr lang="ro-RO"/>
          </a:p>
        </p:txBody>
      </p:sp>
      <p:sp>
        <p:nvSpPr>
          <p:cNvPr id="12" name="Text 9"/>
          <p:cNvSpPr/>
          <p:nvPr/>
        </p:nvSpPr>
        <p:spPr>
          <a:xfrm>
            <a:off x="4846320" y="1664208"/>
            <a:ext cx="502920" cy="502920"/>
          </a:xfrm>
          <a:prstGeom prst="rect">
            <a:avLst/>
          </a:prstGeom>
          <a:noFill/>
          <a:ln/>
        </p:spPr>
        <p:txBody>
          <a:bodyPr wrap="square" rtlCol="0" anchor="ctr"/>
          <a:lstStyle/>
          <a:p>
            <a:pPr marL="0" indent="0" algn="ctr">
              <a:buNone/>
            </a:pPr>
            <a:r>
              <a:rPr lang="en-US" sz="1600" b="1" dirty="0">
                <a:solidFill>
                  <a:srgbClr val="A66E1B"/>
                </a:solidFill>
                <a:latin typeface="Cambria" pitchFamily="34" charset="0"/>
                <a:ea typeface="Cambria" pitchFamily="34" charset="-122"/>
                <a:cs typeface="Cambria" pitchFamily="34" charset="-120"/>
              </a:rPr>
              <a:t>1</a:t>
            </a:r>
            <a:endParaRPr lang="en-US" sz="1600" dirty="0"/>
          </a:p>
        </p:txBody>
      </p:sp>
      <p:sp>
        <p:nvSpPr>
          <p:cNvPr id="13" name="Text 10"/>
          <p:cNvSpPr/>
          <p:nvPr/>
        </p:nvSpPr>
        <p:spPr>
          <a:xfrm>
            <a:off x="5532120" y="1572768"/>
            <a:ext cx="5852160" cy="320040"/>
          </a:xfrm>
          <a:prstGeom prst="rect">
            <a:avLst/>
          </a:prstGeom>
          <a:noFill/>
          <a:ln/>
        </p:spPr>
        <p:txBody>
          <a:bodyPr wrap="square" rtlCol="0" anchor="ctr"/>
          <a:lstStyle/>
          <a:p>
            <a:pPr marL="0" indent="0">
              <a:buNone/>
            </a:pPr>
            <a:r>
              <a:rPr lang="en-US" sz="1350" b="1" dirty="0">
                <a:solidFill>
                  <a:srgbClr val="2B2B2E"/>
                </a:solidFill>
                <a:latin typeface="Calibri" pitchFamily="34" charset="0"/>
                <a:ea typeface="Calibri" pitchFamily="34" charset="-122"/>
                <a:cs typeface="Calibri" pitchFamily="34" charset="-120"/>
              </a:rPr>
              <a:t>Founder &amp; Lead Instructor</a:t>
            </a:r>
            <a:endParaRPr lang="en-US" sz="1350" dirty="0"/>
          </a:p>
        </p:txBody>
      </p:sp>
      <p:sp>
        <p:nvSpPr>
          <p:cNvPr id="14" name="Text 11"/>
          <p:cNvSpPr/>
          <p:nvPr/>
        </p:nvSpPr>
        <p:spPr>
          <a:xfrm>
            <a:off x="5532120" y="1892808"/>
            <a:ext cx="5852160" cy="457200"/>
          </a:xfrm>
          <a:prstGeom prst="rect">
            <a:avLst/>
          </a:prstGeom>
          <a:noFill/>
          <a:ln/>
        </p:spPr>
        <p:txBody>
          <a:bodyPr wrap="square" rtlCol="0" anchor="ctr"/>
          <a:lstStyle/>
          <a:p>
            <a:pPr marL="0" indent="0">
              <a:buNone/>
            </a:pPr>
            <a:r>
              <a:rPr lang="en-US" sz="1150" dirty="0">
                <a:solidFill>
                  <a:srgbClr val="6B6B6E"/>
                </a:solidFill>
                <a:latin typeface="Calibri" pitchFamily="34" charset="0"/>
                <a:ea typeface="Calibri" pitchFamily="34" charset="-122"/>
                <a:cs typeface="Calibri" pitchFamily="34" charset="-120"/>
              </a:rPr>
              <a:t>George Antonio Campean </a:t>
            </a:r>
            <a:r>
              <a:rPr lang="ro-RO" sz="1150" dirty="0">
                <a:solidFill>
                  <a:srgbClr val="6B6B6E"/>
                </a:solidFill>
                <a:latin typeface="Calibri" pitchFamily="34" charset="0"/>
                <a:ea typeface="Calibri" pitchFamily="34" charset="-122"/>
                <a:cs typeface="Calibri" pitchFamily="34" charset="-120"/>
              </a:rPr>
              <a:t>-</a:t>
            </a:r>
            <a:r>
              <a:rPr lang="en-US" sz="1150" dirty="0">
                <a:solidFill>
                  <a:srgbClr val="6B6B6E"/>
                </a:solidFill>
                <a:latin typeface="Calibri" pitchFamily="34" charset="0"/>
                <a:ea typeface="Calibri" pitchFamily="34" charset="-122"/>
                <a:cs typeface="Calibri" pitchFamily="34" charset="-120"/>
              </a:rPr>
              <a:t> curriculum, brand direction, partnerships</a:t>
            </a:r>
            <a:endParaRPr lang="en-US" sz="1150" dirty="0"/>
          </a:p>
        </p:txBody>
      </p:sp>
      <p:sp>
        <p:nvSpPr>
          <p:cNvPr id="15" name="Shape 12"/>
          <p:cNvSpPr/>
          <p:nvPr/>
        </p:nvSpPr>
        <p:spPr>
          <a:xfrm>
            <a:off x="4617720" y="2560320"/>
            <a:ext cx="6995160" cy="960120"/>
          </a:xfrm>
          <a:prstGeom prst="roundRect">
            <a:avLst>
              <a:gd name="adj" fmla="val 5714"/>
            </a:avLst>
          </a:prstGeom>
          <a:solidFill>
            <a:srgbClr val="FFFFFF"/>
          </a:solidFill>
          <a:ln w="12700">
            <a:solidFill>
              <a:srgbClr val="E7E4DE"/>
            </a:solidFill>
            <a:prstDash val="solid"/>
          </a:ln>
        </p:spPr>
        <p:txBody>
          <a:bodyPr/>
          <a:lstStyle/>
          <a:p>
            <a:endParaRPr lang="ro-RO"/>
          </a:p>
        </p:txBody>
      </p:sp>
      <p:sp>
        <p:nvSpPr>
          <p:cNvPr id="16" name="Shape 13"/>
          <p:cNvSpPr/>
          <p:nvPr/>
        </p:nvSpPr>
        <p:spPr>
          <a:xfrm>
            <a:off x="4846320" y="2761488"/>
            <a:ext cx="502920" cy="502920"/>
          </a:xfrm>
          <a:prstGeom prst="ellipse">
            <a:avLst/>
          </a:prstGeom>
          <a:solidFill>
            <a:srgbClr val="FBEFDD"/>
          </a:solidFill>
          <a:ln/>
        </p:spPr>
        <p:txBody>
          <a:bodyPr/>
          <a:lstStyle/>
          <a:p>
            <a:endParaRPr lang="ro-RO"/>
          </a:p>
        </p:txBody>
      </p:sp>
      <p:sp>
        <p:nvSpPr>
          <p:cNvPr id="17" name="Text 14"/>
          <p:cNvSpPr/>
          <p:nvPr/>
        </p:nvSpPr>
        <p:spPr>
          <a:xfrm>
            <a:off x="4846320" y="2761488"/>
            <a:ext cx="502920" cy="502920"/>
          </a:xfrm>
          <a:prstGeom prst="rect">
            <a:avLst/>
          </a:prstGeom>
          <a:noFill/>
          <a:ln/>
        </p:spPr>
        <p:txBody>
          <a:bodyPr wrap="square" rtlCol="0" anchor="ctr"/>
          <a:lstStyle/>
          <a:p>
            <a:pPr marL="0" indent="0" algn="ctr">
              <a:buNone/>
            </a:pPr>
            <a:r>
              <a:rPr lang="en-US" sz="1600" b="1" dirty="0">
                <a:solidFill>
                  <a:srgbClr val="A66E1B"/>
                </a:solidFill>
                <a:latin typeface="Cambria" pitchFamily="34" charset="0"/>
                <a:ea typeface="Cambria" pitchFamily="34" charset="-122"/>
                <a:cs typeface="Cambria" pitchFamily="34" charset="-120"/>
              </a:rPr>
              <a:t>2</a:t>
            </a:r>
            <a:endParaRPr lang="en-US" sz="1600" dirty="0"/>
          </a:p>
        </p:txBody>
      </p:sp>
      <p:sp>
        <p:nvSpPr>
          <p:cNvPr id="18" name="Text 15"/>
          <p:cNvSpPr/>
          <p:nvPr/>
        </p:nvSpPr>
        <p:spPr>
          <a:xfrm>
            <a:off x="5532120" y="2670048"/>
            <a:ext cx="5852160" cy="320040"/>
          </a:xfrm>
          <a:prstGeom prst="rect">
            <a:avLst/>
          </a:prstGeom>
          <a:noFill/>
          <a:ln/>
        </p:spPr>
        <p:txBody>
          <a:bodyPr wrap="square" rtlCol="0" anchor="ctr"/>
          <a:lstStyle/>
          <a:p>
            <a:pPr marL="0" indent="0">
              <a:buNone/>
            </a:pPr>
            <a:r>
              <a:rPr lang="en-US" sz="1350" b="1" dirty="0">
                <a:solidFill>
                  <a:srgbClr val="2B2B2E"/>
                </a:solidFill>
                <a:latin typeface="Calibri" pitchFamily="34" charset="0"/>
                <a:ea typeface="Calibri" pitchFamily="34" charset="-122"/>
                <a:cs typeface="Calibri" pitchFamily="34" charset="-120"/>
              </a:rPr>
              <a:t>Product &amp; Operations Lead</a:t>
            </a:r>
            <a:endParaRPr lang="en-US" sz="1350" dirty="0"/>
          </a:p>
        </p:txBody>
      </p:sp>
      <p:sp>
        <p:nvSpPr>
          <p:cNvPr id="19" name="Text 16"/>
          <p:cNvSpPr/>
          <p:nvPr/>
        </p:nvSpPr>
        <p:spPr>
          <a:xfrm>
            <a:off x="5532120" y="2990088"/>
            <a:ext cx="5852160" cy="457200"/>
          </a:xfrm>
          <a:prstGeom prst="rect">
            <a:avLst/>
          </a:prstGeom>
          <a:noFill/>
          <a:ln/>
        </p:spPr>
        <p:txBody>
          <a:bodyPr wrap="square" rtlCol="0" anchor="ctr"/>
          <a:lstStyle/>
          <a:p>
            <a:pPr marL="0" indent="0">
              <a:buNone/>
            </a:pPr>
            <a:r>
              <a:rPr lang="en-US" sz="1150" dirty="0">
                <a:solidFill>
                  <a:srgbClr val="6B6B6E"/>
                </a:solidFill>
                <a:latin typeface="Calibri" pitchFamily="34" charset="0"/>
                <a:ea typeface="Calibri" pitchFamily="34" charset="-122"/>
                <a:cs typeface="Calibri" pitchFamily="34" charset="-120"/>
              </a:rPr>
              <a:t>Jose Perrez </a:t>
            </a:r>
            <a:r>
              <a:rPr lang="ro-RO" sz="1150" dirty="0">
                <a:solidFill>
                  <a:srgbClr val="6B6B6E"/>
                </a:solidFill>
                <a:latin typeface="Calibri" pitchFamily="34" charset="0"/>
                <a:ea typeface="Calibri" pitchFamily="34" charset="-122"/>
                <a:cs typeface="Calibri" pitchFamily="34" charset="-120"/>
              </a:rPr>
              <a:t>-</a:t>
            </a:r>
            <a:r>
              <a:rPr lang="en-US" sz="1150" dirty="0">
                <a:solidFill>
                  <a:srgbClr val="6B6B6E"/>
                </a:solidFill>
                <a:latin typeface="Calibri" pitchFamily="34" charset="0"/>
                <a:ea typeface="Calibri" pitchFamily="34" charset="-122"/>
                <a:cs typeface="Calibri" pitchFamily="34" charset="-120"/>
              </a:rPr>
              <a:t> manufacturer relationship, QC, inventory, fulfilment</a:t>
            </a:r>
            <a:endParaRPr lang="en-US" sz="1150" dirty="0"/>
          </a:p>
        </p:txBody>
      </p:sp>
      <p:sp>
        <p:nvSpPr>
          <p:cNvPr id="20" name="Shape 17"/>
          <p:cNvSpPr/>
          <p:nvPr/>
        </p:nvSpPr>
        <p:spPr>
          <a:xfrm>
            <a:off x="4617720" y="3657600"/>
            <a:ext cx="6995160" cy="960120"/>
          </a:xfrm>
          <a:prstGeom prst="roundRect">
            <a:avLst>
              <a:gd name="adj" fmla="val 5714"/>
            </a:avLst>
          </a:prstGeom>
          <a:solidFill>
            <a:srgbClr val="FFFFFF"/>
          </a:solidFill>
          <a:ln w="12700">
            <a:solidFill>
              <a:srgbClr val="E7E4DE"/>
            </a:solidFill>
            <a:prstDash val="solid"/>
          </a:ln>
        </p:spPr>
        <p:txBody>
          <a:bodyPr/>
          <a:lstStyle/>
          <a:p>
            <a:endParaRPr lang="ro-RO"/>
          </a:p>
        </p:txBody>
      </p:sp>
      <p:sp>
        <p:nvSpPr>
          <p:cNvPr id="21" name="Shape 18"/>
          <p:cNvSpPr/>
          <p:nvPr/>
        </p:nvSpPr>
        <p:spPr>
          <a:xfrm>
            <a:off x="4846320" y="3858768"/>
            <a:ext cx="502920" cy="502920"/>
          </a:xfrm>
          <a:prstGeom prst="ellipse">
            <a:avLst/>
          </a:prstGeom>
          <a:solidFill>
            <a:srgbClr val="FBEFDD"/>
          </a:solidFill>
          <a:ln/>
        </p:spPr>
        <p:txBody>
          <a:bodyPr/>
          <a:lstStyle/>
          <a:p>
            <a:endParaRPr lang="ro-RO"/>
          </a:p>
        </p:txBody>
      </p:sp>
      <p:sp>
        <p:nvSpPr>
          <p:cNvPr id="22" name="Text 19"/>
          <p:cNvSpPr/>
          <p:nvPr/>
        </p:nvSpPr>
        <p:spPr>
          <a:xfrm>
            <a:off x="4846320" y="3858768"/>
            <a:ext cx="502920" cy="502920"/>
          </a:xfrm>
          <a:prstGeom prst="rect">
            <a:avLst/>
          </a:prstGeom>
          <a:noFill/>
          <a:ln/>
        </p:spPr>
        <p:txBody>
          <a:bodyPr wrap="square" rtlCol="0" anchor="ctr"/>
          <a:lstStyle/>
          <a:p>
            <a:pPr marL="0" indent="0" algn="ctr">
              <a:buNone/>
            </a:pPr>
            <a:r>
              <a:rPr lang="en-US" sz="1600" b="1" dirty="0">
                <a:solidFill>
                  <a:srgbClr val="A66E1B"/>
                </a:solidFill>
                <a:latin typeface="Cambria" pitchFamily="34" charset="0"/>
                <a:ea typeface="Cambria" pitchFamily="34" charset="-122"/>
                <a:cs typeface="Cambria" pitchFamily="34" charset="-120"/>
              </a:rPr>
              <a:t>3</a:t>
            </a:r>
            <a:endParaRPr lang="en-US" sz="1600" dirty="0"/>
          </a:p>
        </p:txBody>
      </p:sp>
      <p:sp>
        <p:nvSpPr>
          <p:cNvPr id="23" name="Text 20"/>
          <p:cNvSpPr/>
          <p:nvPr/>
        </p:nvSpPr>
        <p:spPr>
          <a:xfrm>
            <a:off x="5532120" y="3767328"/>
            <a:ext cx="5852160" cy="320040"/>
          </a:xfrm>
          <a:prstGeom prst="rect">
            <a:avLst/>
          </a:prstGeom>
          <a:noFill/>
          <a:ln/>
        </p:spPr>
        <p:txBody>
          <a:bodyPr wrap="square" rtlCol="0" anchor="ctr"/>
          <a:lstStyle/>
          <a:p>
            <a:pPr marL="0" indent="0">
              <a:buNone/>
            </a:pPr>
            <a:r>
              <a:rPr lang="en-US" sz="1350" b="1" dirty="0">
                <a:solidFill>
                  <a:srgbClr val="2B2B2E"/>
                </a:solidFill>
                <a:latin typeface="Calibri" pitchFamily="34" charset="0"/>
                <a:ea typeface="Calibri" pitchFamily="34" charset="-122"/>
                <a:cs typeface="Calibri" pitchFamily="34" charset="-120"/>
              </a:rPr>
              <a:t>Marketing &amp; Customer Success</a:t>
            </a:r>
            <a:endParaRPr lang="en-US" sz="1350" dirty="0"/>
          </a:p>
        </p:txBody>
      </p:sp>
      <p:sp>
        <p:nvSpPr>
          <p:cNvPr id="24" name="Text 21"/>
          <p:cNvSpPr/>
          <p:nvPr/>
        </p:nvSpPr>
        <p:spPr>
          <a:xfrm>
            <a:off x="5532120" y="4087368"/>
            <a:ext cx="5852160" cy="457200"/>
          </a:xfrm>
          <a:prstGeom prst="rect">
            <a:avLst/>
          </a:prstGeom>
          <a:noFill/>
          <a:ln/>
        </p:spPr>
        <p:txBody>
          <a:bodyPr wrap="square" rtlCol="0" anchor="ctr"/>
          <a:lstStyle/>
          <a:p>
            <a:pPr marL="0" indent="0">
              <a:buNone/>
            </a:pPr>
            <a:r>
              <a:rPr lang="en-US" sz="1150" dirty="0">
                <a:solidFill>
                  <a:srgbClr val="6B6B6E"/>
                </a:solidFill>
                <a:latin typeface="Calibri" pitchFamily="34" charset="0"/>
                <a:ea typeface="Calibri" pitchFamily="34" charset="-122"/>
                <a:cs typeface="Calibri" pitchFamily="34" charset="-120"/>
              </a:rPr>
              <a:t>Contractor (Year 1) </a:t>
            </a:r>
            <a:r>
              <a:rPr lang="ro-RO" sz="1150" dirty="0">
                <a:solidFill>
                  <a:srgbClr val="6B6B6E"/>
                </a:solidFill>
                <a:latin typeface="Calibri" pitchFamily="34" charset="0"/>
                <a:ea typeface="Calibri" pitchFamily="34" charset="-122"/>
                <a:cs typeface="Calibri" pitchFamily="34" charset="-120"/>
              </a:rPr>
              <a:t>-</a:t>
            </a:r>
            <a:r>
              <a:rPr lang="en-US" sz="1150" dirty="0">
                <a:solidFill>
                  <a:srgbClr val="6B6B6E"/>
                </a:solidFill>
                <a:latin typeface="Calibri" pitchFamily="34" charset="0"/>
                <a:ea typeface="Calibri" pitchFamily="34" charset="-122"/>
                <a:cs typeface="Calibri" pitchFamily="34" charset="-120"/>
              </a:rPr>
              <a:t> paid/organic marketing, graduate journey, support</a:t>
            </a:r>
            <a:endParaRPr lang="en-US" sz="1150" dirty="0"/>
          </a:p>
        </p:txBody>
      </p:sp>
      <p:sp>
        <p:nvSpPr>
          <p:cNvPr id="25" name="Shape 22"/>
          <p:cNvSpPr/>
          <p:nvPr/>
        </p:nvSpPr>
        <p:spPr>
          <a:xfrm>
            <a:off x="4617720" y="4754880"/>
            <a:ext cx="6995160" cy="960120"/>
          </a:xfrm>
          <a:prstGeom prst="roundRect">
            <a:avLst>
              <a:gd name="adj" fmla="val 5714"/>
            </a:avLst>
          </a:prstGeom>
          <a:solidFill>
            <a:srgbClr val="FFFFFF"/>
          </a:solidFill>
          <a:ln w="12700">
            <a:solidFill>
              <a:srgbClr val="E7E4DE"/>
            </a:solidFill>
            <a:prstDash val="solid"/>
          </a:ln>
        </p:spPr>
        <p:txBody>
          <a:bodyPr/>
          <a:lstStyle/>
          <a:p>
            <a:endParaRPr lang="ro-RO"/>
          </a:p>
        </p:txBody>
      </p:sp>
      <p:sp>
        <p:nvSpPr>
          <p:cNvPr id="26" name="Shape 23"/>
          <p:cNvSpPr/>
          <p:nvPr/>
        </p:nvSpPr>
        <p:spPr>
          <a:xfrm>
            <a:off x="4846320" y="4956048"/>
            <a:ext cx="502920" cy="502920"/>
          </a:xfrm>
          <a:prstGeom prst="ellipse">
            <a:avLst/>
          </a:prstGeom>
          <a:solidFill>
            <a:srgbClr val="FBEFDD"/>
          </a:solidFill>
          <a:ln/>
        </p:spPr>
        <p:txBody>
          <a:bodyPr/>
          <a:lstStyle/>
          <a:p>
            <a:endParaRPr lang="ro-RO"/>
          </a:p>
        </p:txBody>
      </p:sp>
      <p:sp>
        <p:nvSpPr>
          <p:cNvPr id="27" name="Text 24"/>
          <p:cNvSpPr/>
          <p:nvPr/>
        </p:nvSpPr>
        <p:spPr>
          <a:xfrm>
            <a:off x="4846320" y="4956048"/>
            <a:ext cx="502920" cy="502920"/>
          </a:xfrm>
          <a:prstGeom prst="rect">
            <a:avLst/>
          </a:prstGeom>
          <a:noFill/>
          <a:ln/>
        </p:spPr>
        <p:txBody>
          <a:bodyPr wrap="square" rtlCol="0" anchor="ctr"/>
          <a:lstStyle/>
          <a:p>
            <a:pPr marL="0" indent="0" algn="ctr">
              <a:buNone/>
            </a:pPr>
            <a:r>
              <a:rPr lang="en-US" sz="1600" b="1" dirty="0">
                <a:solidFill>
                  <a:srgbClr val="A66E1B"/>
                </a:solidFill>
                <a:latin typeface="Cambria" pitchFamily="34" charset="0"/>
                <a:ea typeface="Cambria" pitchFamily="34" charset="-122"/>
                <a:cs typeface="Cambria" pitchFamily="34" charset="-120"/>
              </a:rPr>
              <a:t>4</a:t>
            </a:r>
            <a:endParaRPr lang="en-US" sz="1600" dirty="0"/>
          </a:p>
        </p:txBody>
      </p:sp>
      <p:sp>
        <p:nvSpPr>
          <p:cNvPr id="28" name="Text 25"/>
          <p:cNvSpPr/>
          <p:nvPr/>
        </p:nvSpPr>
        <p:spPr>
          <a:xfrm>
            <a:off x="5532120" y="4864608"/>
            <a:ext cx="5852160" cy="320040"/>
          </a:xfrm>
          <a:prstGeom prst="rect">
            <a:avLst/>
          </a:prstGeom>
          <a:noFill/>
          <a:ln/>
        </p:spPr>
        <p:txBody>
          <a:bodyPr wrap="square" rtlCol="0" anchor="ctr"/>
          <a:lstStyle/>
          <a:p>
            <a:pPr marL="0" indent="0">
              <a:buNone/>
            </a:pPr>
            <a:r>
              <a:rPr lang="en-US" sz="1350" b="1" dirty="0">
                <a:solidFill>
                  <a:srgbClr val="2B2B2E"/>
                </a:solidFill>
                <a:latin typeface="Calibri" pitchFamily="34" charset="0"/>
                <a:ea typeface="Calibri" pitchFamily="34" charset="-122"/>
                <a:cs typeface="Calibri" pitchFamily="34" charset="-120"/>
              </a:rPr>
              <a:t>Accountant (outsourced)</a:t>
            </a:r>
            <a:endParaRPr lang="en-US" sz="1350" dirty="0"/>
          </a:p>
        </p:txBody>
      </p:sp>
      <p:sp>
        <p:nvSpPr>
          <p:cNvPr id="29" name="Text 26"/>
          <p:cNvSpPr/>
          <p:nvPr/>
        </p:nvSpPr>
        <p:spPr>
          <a:xfrm>
            <a:off x="5532120" y="5184648"/>
            <a:ext cx="5852160" cy="457200"/>
          </a:xfrm>
          <a:prstGeom prst="rect">
            <a:avLst/>
          </a:prstGeom>
          <a:noFill/>
          <a:ln/>
        </p:spPr>
        <p:txBody>
          <a:bodyPr wrap="square" rtlCol="0" anchor="ctr"/>
          <a:lstStyle/>
          <a:p>
            <a:pPr marL="0" indent="0">
              <a:buNone/>
            </a:pPr>
            <a:r>
              <a:rPr lang="en-US" sz="1150" dirty="0">
                <a:solidFill>
                  <a:srgbClr val="6B6B6E"/>
                </a:solidFill>
                <a:latin typeface="Calibri" pitchFamily="34" charset="0"/>
                <a:ea typeface="Calibri" pitchFamily="34" charset="-122"/>
                <a:cs typeface="Calibri" pitchFamily="34" charset="-120"/>
              </a:rPr>
              <a:t>Alejandra Hernandes </a:t>
            </a:r>
            <a:r>
              <a:rPr lang="ro-RO" sz="1150" dirty="0">
                <a:solidFill>
                  <a:srgbClr val="6B6B6E"/>
                </a:solidFill>
                <a:latin typeface="Calibri" pitchFamily="34" charset="0"/>
                <a:ea typeface="Calibri" pitchFamily="34" charset="-122"/>
                <a:cs typeface="Calibri" pitchFamily="34" charset="-120"/>
              </a:rPr>
              <a:t>-</a:t>
            </a:r>
            <a:r>
              <a:rPr lang="en-US" sz="1150" dirty="0">
                <a:solidFill>
                  <a:srgbClr val="6B6B6E"/>
                </a:solidFill>
                <a:latin typeface="Calibri" pitchFamily="34" charset="0"/>
                <a:ea typeface="Calibri" pitchFamily="34" charset="-122"/>
                <a:cs typeface="Calibri" pitchFamily="34" charset="-120"/>
              </a:rPr>
              <a:t> bookkeeping, VAT, annual accounts</a:t>
            </a:r>
            <a:endParaRPr lang="en-US" sz="1150" dirty="0"/>
          </a:p>
        </p:txBody>
      </p:sp>
      <p:sp>
        <p:nvSpPr>
          <p:cNvPr id="30" name="Text 27"/>
          <p:cNvSpPr/>
          <p:nvPr/>
        </p:nvSpPr>
        <p:spPr>
          <a:xfrm>
            <a:off x="457200" y="6537960"/>
            <a:ext cx="5486400" cy="274320"/>
          </a:xfrm>
          <a:prstGeom prst="rect">
            <a:avLst/>
          </a:prstGeom>
          <a:noFill/>
          <a:ln/>
        </p:spPr>
        <p:txBody>
          <a:bodyPr wrap="square" rtlCol="0" anchor="ctr"/>
          <a:lstStyle/>
          <a:p>
            <a:pPr marL="0" indent="0">
              <a:buNone/>
            </a:pPr>
            <a:r>
              <a:rPr lang="en-US" sz="900" dirty="0">
                <a:solidFill>
                  <a:srgbClr val="6B6B6E"/>
                </a:solidFill>
                <a:latin typeface="Calibri" pitchFamily="34" charset="0"/>
                <a:ea typeface="Calibri" pitchFamily="34" charset="-122"/>
                <a:cs typeface="Calibri" pitchFamily="34" charset="-120"/>
              </a:rPr>
              <a:t>Focalpoint Ltd  |  Investor Pitch</a:t>
            </a:r>
            <a:endParaRPr lang="en-US" sz="900" dirty="0"/>
          </a:p>
        </p:txBody>
      </p:sp>
      <p:sp>
        <p:nvSpPr>
          <p:cNvPr id="31" name="Text 28"/>
          <p:cNvSpPr/>
          <p:nvPr/>
        </p:nvSpPr>
        <p:spPr>
          <a:xfrm>
            <a:off x="11521440" y="6537960"/>
            <a:ext cx="457200" cy="274320"/>
          </a:xfrm>
          <a:prstGeom prst="rect">
            <a:avLst/>
          </a:prstGeom>
          <a:noFill/>
          <a:ln/>
        </p:spPr>
        <p:txBody>
          <a:bodyPr wrap="square" rtlCol="0" anchor="ctr"/>
          <a:lstStyle/>
          <a:p>
            <a:pPr marL="0" indent="0" algn="r">
              <a:buNone/>
            </a:pPr>
            <a:r>
              <a:rPr lang="en-US" sz="900" dirty="0">
                <a:solidFill>
                  <a:srgbClr val="6B6B6E"/>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6F4"/>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274320"/>
          </a:xfrm>
          <a:prstGeom prst="rect">
            <a:avLst/>
          </a:prstGeom>
          <a:noFill/>
          <a:ln/>
        </p:spPr>
        <p:txBody>
          <a:bodyPr wrap="square" rtlCol="0" anchor="ctr"/>
          <a:lstStyle/>
          <a:p>
            <a:pPr marL="0" indent="0">
              <a:buNone/>
            </a:pPr>
            <a:r>
              <a:rPr lang="en-US" sz="1200" b="1" kern="0" spc="200" dirty="0">
                <a:solidFill>
                  <a:srgbClr val="A66E1B"/>
                </a:solidFill>
                <a:latin typeface="Calibri" pitchFamily="34" charset="0"/>
                <a:ea typeface="Calibri" pitchFamily="34" charset="-122"/>
                <a:cs typeface="Calibri" pitchFamily="34" charset="-120"/>
              </a:rPr>
              <a:t>EXTERNAL ENVIRONMENT</a:t>
            </a:r>
            <a:endParaRPr lang="en-US" sz="12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2B2B2E"/>
                </a:solidFill>
                <a:latin typeface="Cambria" pitchFamily="34" charset="0"/>
                <a:ea typeface="Cambria" pitchFamily="34" charset="-122"/>
                <a:cs typeface="Cambria" pitchFamily="34" charset="-120"/>
              </a:rPr>
              <a:t>Full PESTEL Analysis</a:t>
            </a:r>
            <a:endParaRPr lang="en-US" sz="3000" dirty="0"/>
          </a:p>
        </p:txBody>
      </p:sp>
      <p:sp>
        <p:nvSpPr>
          <p:cNvPr id="4" name="Shape 2"/>
          <p:cNvSpPr/>
          <p:nvPr/>
        </p:nvSpPr>
        <p:spPr>
          <a:xfrm>
            <a:off x="548640" y="1417320"/>
            <a:ext cx="3538728" cy="2148840"/>
          </a:xfrm>
          <a:prstGeom prst="roundRect">
            <a:avLst>
              <a:gd name="adj" fmla="val 2979"/>
            </a:avLst>
          </a:prstGeom>
          <a:solidFill>
            <a:srgbClr val="FFFFFF"/>
          </a:solidFill>
          <a:ln w="12700">
            <a:solidFill>
              <a:srgbClr val="E7E4DE"/>
            </a:solidFill>
            <a:prstDash val="solid"/>
          </a:ln>
          <a:effectLst>
            <a:outerShdw blurRad="76200" dist="25400" dir="5400000" algn="bl" rotWithShape="0">
              <a:srgbClr val="000000">
                <a:alpha val="10000"/>
              </a:srgbClr>
            </a:outerShdw>
          </a:effectLst>
        </p:spPr>
        <p:txBody>
          <a:bodyPr/>
          <a:lstStyle/>
          <a:p>
            <a:endParaRPr lang="ro-RO"/>
          </a:p>
        </p:txBody>
      </p:sp>
      <p:sp>
        <p:nvSpPr>
          <p:cNvPr id="5" name="Shape 3"/>
          <p:cNvSpPr/>
          <p:nvPr/>
        </p:nvSpPr>
        <p:spPr>
          <a:xfrm>
            <a:off x="749808" y="1618488"/>
            <a:ext cx="457200" cy="457200"/>
          </a:xfrm>
          <a:prstGeom prst="ellipse">
            <a:avLst/>
          </a:prstGeom>
          <a:solidFill>
            <a:srgbClr val="FBEFDD"/>
          </a:solidFill>
          <a:ln/>
        </p:spPr>
        <p:txBody>
          <a:bodyPr/>
          <a:lstStyle/>
          <a:p>
            <a:endParaRPr lang="ro-RO"/>
          </a:p>
        </p:txBody>
      </p:sp>
      <p:pic>
        <p:nvPicPr>
          <p:cNvPr id="6" name="Image 0" descr="/home/claude/icons/handshake.png"/>
          <p:cNvPicPr>
            <a:picLocks noChangeAspect="1"/>
          </p:cNvPicPr>
          <p:nvPr/>
        </p:nvPicPr>
        <p:blipFill>
          <a:blip r:embed="rId3"/>
          <a:stretch>
            <a:fillRect/>
          </a:stretch>
        </p:blipFill>
        <p:spPr>
          <a:xfrm>
            <a:off x="854964" y="1723644"/>
            <a:ext cx="246888" cy="246888"/>
          </a:xfrm>
          <a:prstGeom prst="rect">
            <a:avLst/>
          </a:prstGeom>
        </p:spPr>
      </p:pic>
      <p:sp>
        <p:nvSpPr>
          <p:cNvPr id="7" name="Text 4"/>
          <p:cNvSpPr/>
          <p:nvPr/>
        </p:nvSpPr>
        <p:spPr>
          <a:xfrm>
            <a:off x="1344168" y="1417320"/>
            <a:ext cx="2532888" cy="457200"/>
          </a:xfrm>
          <a:prstGeom prst="rect">
            <a:avLst/>
          </a:prstGeom>
          <a:noFill/>
          <a:ln/>
        </p:spPr>
        <p:txBody>
          <a:bodyPr wrap="square" rtlCol="0" anchor="ctr"/>
          <a:lstStyle/>
          <a:p>
            <a:pPr marL="0" indent="0">
              <a:buNone/>
            </a:pPr>
            <a:r>
              <a:rPr lang="en-US" sz="1250" b="1" kern="0" spc="150" dirty="0">
                <a:solidFill>
                  <a:srgbClr val="A66E1B"/>
                </a:solidFill>
                <a:latin typeface="Calibri" pitchFamily="34" charset="0"/>
                <a:ea typeface="Calibri" pitchFamily="34" charset="-122"/>
                <a:cs typeface="Calibri" pitchFamily="34" charset="-120"/>
              </a:rPr>
              <a:t>POLITICAL</a:t>
            </a:r>
            <a:endParaRPr lang="en-US" sz="1250" dirty="0"/>
          </a:p>
        </p:txBody>
      </p:sp>
      <p:sp>
        <p:nvSpPr>
          <p:cNvPr id="8" name="Text 5"/>
          <p:cNvSpPr/>
          <p:nvPr/>
        </p:nvSpPr>
        <p:spPr>
          <a:xfrm>
            <a:off x="749808" y="2194560"/>
            <a:ext cx="3136392" cy="1234440"/>
          </a:xfrm>
          <a:prstGeom prst="rect">
            <a:avLst/>
          </a:prstGeom>
          <a:noFill/>
          <a:ln/>
        </p:spPr>
        <p:txBody>
          <a:bodyPr wrap="square" rtlCol="0" anchor="ctr"/>
          <a:lstStyle/>
          <a:p>
            <a:pPr marL="0" indent="0">
              <a:lnSpc>
                <a:spcPct val="115000"/>
              </a:lnSpc>
              <a:buNone/>
            </a:pPr>
            <a:r>
              <a:rPr lang="en-US" sz="1080" dirty="0">
                <a:solidFill>
                  <a:srgbClr val="6B6B6E"/>
                </a:solidFill>
                <a:latin typeface="Calibri" pitchFamily="34" charset="0"/>
                <a:ea typeface="Calibri" pitchFamily="34" charset="-122"/>
                <a:cs typeface="Calibri" pitchFamily="34" charset="-120"/>
              </a:rPr>
              <a:t>UK Start Up Loans scheme is a viable funding route; post-Brexit customs and UKCA marking rules add administrative cost to importing lens components.</a:t>
            </a:r>
            <a:endParaRPr lang="en-US" sz="1080" dirty="0"/>
          </a:p>
        </p:txBody>
      </p:sp>
      <p:sp>
        <p:nvSpPr>
          <p:cNvPr id="9" name="Shape 6"/>
          <p:cNvSpPr/>
          <p:nvPr/>
        </p:nvSpPr>
        <p:spPr>
          <a:xfrm>
            <a:off x="4352544" y="1417320"/>
            <a:ext cx="3538728" cy="2148840"/>
          </a:xfrm>
          <a:prstGeom prst="roundRect">
            <a:avLst>
              <a:gd name="adj" fmla="val 2979"/>
            </a:avLst>
          </a:prstGeom>
          <a:solidFill>
            <a:srgbClr val="FFFFFF"/>
          </a:solidFill>
          <a:ln w="12700">
            <a:solidFill>
              <a:srgbClr val="E7E4DE"/>
            </a:solidFill>
            <a:prstDash val="solid"/>
          </a:ln>
          <a:effectLst>
            <a:outerShdw blurRad="76200" dist="25400" dir="5400000" algn="bl" rotWithShape="0">
              <a:srgbClr val="000000">
                <a:alpha val="10000"/>
              </a:srgbClr>
            </a:outerShdw>
          </a:effectLst>
        </p:spPr>
        <p:txBody>
          <a:bodyPr/>
          <a:lstStyle/>
          <a:p>
            <a:endParaRPr lang="ro-RO"/>
          </a:p>
        </p:txBody>
      </p:sp>
      <p:sp>
        <p:nvSpPr>
          <p:cNvPr id="10" name="Shape 7"/>
          <p:cNvSpPr/>
          <p:nvPr/>
        </p:nvSpPr>
        <p:spPr>
          <a:xfrm>
            <a:off x="4553712" y="1618488"/>
            <a:ext cx="457200" cy="457200"/>
          </a:xfrm>
          <a:prstGeom prst="ellipse">
            <a:avLst/>
          </a:prstGeom>
          <a:solidFill>
            <a:srgbClr val="FBEFDD"/>
          </a:solidFill>
          <a:ln/>
        </p:spPr>
        <p:txBody>
          <a:bodyPr/>
          <a:lstStyle/>
          <a:p>
            <a:endParaRPr lang="ro-RO"/>
          </a:p>
        </p:txBody>
      </p:sp>
      <p:pic>
        <p:nvPicPr>
          <p:cNvPr id="11" name="Image 1" descr="/home/claude/icons/coins.png"/>
          <p:cNvPicPr>
            <a:picLocks noChangeAspect="1"/>
          </p:cNvPicPr>
          <p:nvPr/>
        </p:nvPicPr>
        <p:blipFill>
          <a:blip r:embed="rId4"/>
          <a:stretch>
            <a:fillRect/>
          </a:stretch>
        </p:blipFill>
        <p:spPr>
          <a:xfrm>
            <a:off x="4658868" y="1723644"/>
            <a:ext cx="246888" cy="246888"/>
          </a:xfrm>
          <a:prstGeom prst="rect">
            <a:avLst/>
          </a:prstGeom>
        </p:spPr>
      </p:pic>
      <p:sp>
        <p:nvSpPr>
          <p:cNvPr id="12" name="Text 8"/>
          <p:cNvSpPr/>
          <p:nvPr/>
        </p:nvSpPr>
        <p:spPr>
          <a:xfrm>
            <a:off x="5148072" y="1417320"/>
            <a:ext cx="2532888" cy="457200"/>
          </a:xfrm>
          <a:prstGeom prst="rect">
            <a:avLst/>
          </a:prstGeom>
          <a:noFill/>
          <a:ln/>
        </p:spPr>
        <p:txBody>
          <a:bodyPr wrap="square" rtlCol="0" anchor="ctr"/>
          <a:lstStyle/>
          <a:p>
            <a:pPr marL="0" indent="0">
              <a:buNone/>
            </a:pPr>
            <a:r>
              <a:rPr lang="en-US" sz="1250" b="1" kern="0" spc="150" dirty="0">
                <a:solidFill>
                  <a:srgbClr val="A66E1B"/>
                </a:solidFill>
                <a:latin typeface="Calibri" pitchFamily="34" charset="0"/>
                <a:ea typeface="Calibri" pitchFamily="34" charset="-122"/>
                <a:cs typeface="Calibri" pitchFamily="34" charset="-120"/>
              </a:rPr>
              <a:t>ECONOMIC</a:t>
            </a:r>
            <a:endParaRPr lang="en-US" sz="1250" dirty="0"/>
          </a:p>
        </p:txBody>
      </p:sp>
      <p:sp>
        <p:nvSpPr>
          <p:cNvPr id="13" name="Text 9"/>
          <p:cNvSpPr/>
          <p:nvPr/>
        </p:nvSpPr>
        <p:spPr>
          <a:xfrm>
            <a:off x="4553712" y="2194560"/>
            <a:ext cx="3136392" cy="1234440"/>
          </a:xfrm>
          <a:prstGeom prst="rect">
            <a:avLst/>
          </a:prstGeom>
          <a:noFill/>
          <a:ln/>
        </p:spPr>
        <p:txBody>
          <a:bodyPr wrap="square" rtlCol="0" anchor="ctr"/>
          <a:lstStyle/>
          <a:p>
            <a:pPr marL="0" indent="0">
              <a:lnSpc>
                <a:spcPct val="115000"/>
              </a:lnSpc>
              <a:buNone/>
            </a:pPr>
            <a:r>
              <a:rPr lang="en-US" sz="1080" dirty="0">
                <a:solidFill>
                  <a:srgbClr val="6B6B6E"/>
                </a:solidFill>
                <a:latin typeface="Calibri" pitchFamily="34" charset="0"/>
                <a:ea typeface="Calibri" pitchFamily="34" charset="-122"/>
                <a:cs typeface="Calibri" pitchFamily="34" charset="-120"/>
              </a:rPr>
              <a:t>Cost-of-living pressure may soften discretionary hobby spend, part of the case for the graduate discount; a weaker pound raises imported-component costs.</a:t>
            </a:r>
            <a:endParaRPr lang="en-US" sz="1080" dirty="0"/>
          </a:p>
        </p:txBody>
      </p:sp>
      <p:sp>
        <p:nvSpPr>
          <p:cNvPr id="14" name="Shape 10"/>
          <p:cNvSpPr/>
          <p:nvPr/>
        </p:nvSpPr>
        <p:spPr>
          <a:xfrm>
            <a:off x="8156448" y="1417320"/>
            <a:ext cx="3538728" cy="2148840"/>
          </a:xfrm>
          <a:prstGeom prst="roundRect">
            <a:avLst>
              <a:gd name="adj" fmla="val 2979"/>
            </a:avLst>
          </a:prstGeom>
          <a:solidFill>
            <a:srgbClr val="FFFFFF"/>
          </a:solidFill>
          <a:ln w="12700">
            <a:solidFill>
              <a:srgbClr val="E7E4DE"/>
            </a:solidFill>
            <a:prstDash val="solid"/>
          </a:ln>
          <a:effectLst>
            <a:outerShdw blurRad="76200" dist="25400" dir="5400000" algn="bl" rotWithShape="0">
              <a:srgbClr val="000000">
                <a:alpha val="10000"/>
              </a:srgbClr>
            </a:outerShdw>
          </a:effectLst>
        </p:spPr>
        <p:txBody>
          <a:bodyPr/>
          <a:lstStyle/>
          <a:p>
            <a:endParaRPr lang="ro-RO"/>
          </a:p>
        </p:txBody>
      </p:sp>
      <p:sp>
        <p:nvSpPr>
          <p:cNvPr id="15" name="Shape 11"/>
          <p:cNvSpPr/>
          <p:nvPr/>
        </p:nvSpPr>
        <p:spPr>
          <a:xfrm>
            <a:off x="8357616" y="1618488"/>
            <a:ext cx="457200" cy="457200"/>
          </a:xfrm>
          <a:prstGeom prst="ellipse">
            <a:avLst/>
          </a:prstGeom>
          <a:solidFill>
            <a:srgbClr val="FBEFDD"/>
          </a:solidFill>
          <a:ln/>
        </p:spPr>
        <p:txBody>
          <a:bodyPr/>
          <a:lstStyle/>
          <a:p>
            <a:endParaRPr lang="ro-RO"/>
          </a:p>
        </p:txBody>
      </p:sp>
      <p:pic>
        <p:nvPicPr>
          <p:cNvPr id="16" name="Image 2" descr="/home/claude/icons/users.png"/>
          <p:cNvPicPr>
            <a:picLocks noChangeAspect="1"/>
          </p:cNvPicPr>
          <p:nvPr/>
        </p:nvPicPr>
        <p:blipFill>
          <a:blip r:embed="rId5"/>
          <a:stretch>
            <a:fillRect/>
          </a:stretch>
        </p:blipFill>
        <p:spPr>
          <a:xfrm>
            <a:off x="8462772" y="1723644"/>
            <a:ext cx="246888" cy="246888"/>
          </a:xfrm>
          <a:prstGeom prst="rect">
            <a:avLst/>
          </a:prstGeom>
        </p:spPr>
      </p:pic>
      <p:sp>
        <p:nvSpPr>
          <p:cNvPr id="17" name="Text 12"/>
          <p:cNvSpPr/>
          <p:nvPr/>
        </p:nvSpPr>
        <p:spPr>
          <a:xfrm>
            <a:off x="8951976" y="1417320"/>
            <a:ext cx="2532888" cy="457200"/>
          </a:xfrm>
          <a:prstGeom prst="rect">
            <a:avLst/>
          </a:prstGeom>
          <a:noFill/>
          <a:ln/>
        </p:spPr>
        <p:txBody>
          <a:bodyPr wrap="square" rtlCol="0" anchor="ctr"/>
          <a:lstStyle/>
          <a:p>
            <a:pPr marL="0" indent="0">
              <a:buNone/>
            </a:pPr>
            <a:r>
              <a:rPr lang="en-US" sz="1250" b="1" kern="0" spc="150" dirty="0">
                <a:solidFill>
                  <a:srgbClr val="A66E1B"/>
                </a:solidFill>
                <a:latin typeface="Calibri" pitchFamily="34" charset="0"/>
                <a:ea typeface="Calibri" pitchFamily="34" charset="-122"/>
                <a:cs typeface="Calibri" pitchFamily="34" charset="-120"/>
              </a:rPr>
              <a:t>SOCIAL</a:t>
            </a:r>
            <a:endParaRPr lang="en-US" sz="1250" dirty="0"/>
          </a:p>
        </p:txBody>
      </p:sp>
      <p:sp>
        <p:nvSpPr>
          <p:cNvPr id="18" name="Text 13"/>
          <p:cNvSpPr/>
          <p:nvPr/>
        </p:nvSpPr>
        <p:spPr>
          <a:xfrm>
            <a:off x="8357616" y="2194560"/>
            <a:ext cx="3136392" cy="1234440"/>
          </a:xfrm>
          <a:prstGeom prst="rect">
            <a:avLst/>
          </a:prstGeom>
          <a:noFill/>
          <a:ln/>
        </p:spPr>
        <p:txBody>
          <a:bodyPr wrap="square" rtlCol="0" anchor="ctr"/>
          <a:lstStyle/>
          <a:p>
            <a:pPr marL="0" indent="0">
              <a:lnSpc>
                <a:spcPct val="115000"/>
              </a:lnSpc>
              <a:buNone/>
            </a:pPr>
            <a:r>
              <a:rPr lang="en-US" sz="1080" dirty="0">
                <a:solidFill>
                  <a:srgbClr val="6B6B6E"/>
                </a:solidFill>
                <a:latin typeface="Calibri" pitchFamily="34" charset="0"/>
                <a:ea typeface="Calibri" pitchFamily="34" charset="-122"/>
                <a:cs typeface="Calibri" pitchFamily="34" charset="-120"/>
              </a:rPr>
              <a:t>Rising interest in content creation and visual storytelling is expanding the pool of people motivated to learn photography and buy dedicated lenses.</a:t>
            </a:r>
            <a:endParaRPr lang="en-US" sz="1080" dirty="0"/>
          </a:p>
        </p:txBody>
      </p:sp>
      <p:sp>
        <p:nvSpPr>
          <p:cNvPr id="19" name="Shape 14"/>
          <p:cNvSpPr/>
          <p:nvPr/>
        </p:nvSpPr>
        <p:spPr>
          <a:xfrm>
            <a:off x="548640" y="3794760"/>
            <a:ext cx="3538728" cy="2148840"/>
          </a:xfrm>
          <a:prstGeom prst="roundRect">
            <a:avLst>
              <a:gd name="adj" fmla="val 2979"/>
            </a:avLst>
          </a:prstGeom>
          <a:solidFill>
            <a:srgbClr val="FFFFFF"/>
          </a:solidFill>
          <a:ln w="12700">
            <a:solidFill>
              <a:srgbClr val="E7E4DE"/>
            </a:solidFill>
            <a:prstDash val="solid"/>
          </a:ln>
          <a:effectLst>
            <a:outerShdw blurRad="76200" dist="25400" dir="5400000" algn="bl" rotWithShape="0">
              <a:srgbClr val="000000">
                <a:alpha val="10000"/>
              </a:srgbClr>
            </a:outerShdw>
          </a:effectLst>
        </p:spPr>
        <p:txBody>
          <a:bodyPr/>
          <a:lstStyle/>
          <a:p>
            <a:endParaRPr lang="ro-RO"/>
          </a:p>
        </p:txBody>
      </p:sp>
      <p:sp>
        <p:nvSpPr>
          <p:cNvPr id="20" name="Shape 15"/>
          <p:cNvSpPr/>
          <p:nvPr/>
        </p:nvSpPr>
        <p:spPr>
          <a:xfrm>
            <a:off x="749808" y="3995928"/>
            <a:ext cx="457200" cy="457200"/>
          </a:xfrm>
          <a:prstGeom prst="ellipse">
            <a:avLst/>
          </a:prstGeom>
          <a:solidFill>
            <a:srgbClr val="FBEFDD"/>
          </a:solidFill>
          <a:ln/>
        </p:spPr>
        <p:txBody>
          <a:bodyPr/>
          <a:lstStyle/>
          <a:p>
            <a:endParaRPr lang="ro-RO"/>
          </a:p>
        </p:txBody>
      </p:sp>
      <p:pic>
        <p:nvPicPr>
          <p:cNvPr id="21" name="Image 3" descr="/home/claude/icons/chart.png"/>
          <p:cNvPicPr>
            <a:picLocks noChangeAspect="1"/>
          </p:cNvPicPr>
          <p:nvPr/>
        </p:nvPicPr>
        <p:blipFill>
          <a:blip r:embed="rId6"/>
          <a:stretch>
            <a:fillRect/>
          </a:stretch>
        </p:blipFill>
        <p:spPr>
          <a:xfrm>
            <a:off x="854964" y="4101084"/>
            <a:ext cx="246888" cy="246888"/>
          </a:xfrm>
          <a:prstGeom prst="rect">
            <a:avLst/>
          </a:prstGeom>
        </p:spPr>
      </p:pic>
      <p:sp>
        <p:nvSpPr>
          <p:cNvPr id="22" name="Text 16"/>
          <p:cNvSpPr/>
          <p:nvPr/>
        </p:nvSpPr>
        <p:spPr>
          <a:xfrm>
            <a:off x="1344168" y="3794760"/>
            <a:ext cx="2532888" cy="457200"/>
          </a:xfrm>
          <a:prstGeom prst="rect">
            <a:avLst/>
          </a:prstGeom>
          <a:noFill/>
          <a:ln/>
        </p:spPr>
        <p:txBody>
          <a:bodyPr wrap="square" rtlCol="0" anchor="ctr"/>
          <a:lstStyle/>
          <a:p>
            <a:pPr marL="0" indent="0">
              <a:buNone/>
            </a:pPr>
            <a:r>
              <a:rPr lang="en-US" sz="1250" b="1" kern="0" spc="150" dirty="0">
                <a:solidFill>
                  <a:srgbClr val="A66E1B"/>
                </a:solidFill>
                <a:latin typeface="Calibri" pitchFamily="34" charset="0"/>
                <a:ea typeface="Calibri" pitchFamily="34" charset="-122"/>
                <a:cs typeface="Calibri" pitchFamily="34" charset="-120"/>
              </a:rPr>
              <a:t>TECHNOLOGICAL</a:t>
            </a:r>
            <a:endParaRPr lang="en-US" sz="1250" dirty="0"/>
          </a:p>
        </p:txBody>
      </p:sp>
      <p:sp>
        <p:nvSpPr>
          <p:cNvPr id="23" name="Text 17"/>
          <p:cNvSpPr/>
          <p:nvPr/>
        </p:nvSpPr>
        <p:spPr>
          <a:xfrm>
            <a:off x="749808" y="4572000"/>
            <a:ext cx="3136392" cy="1234440"/>
          </a:xfrm>
          <a:prstGeom prst="rect">
            <a:avLst/>
          </a:prstGeom>
          <a:noFill/>
          <a:ln/>
        </p:spPr>
        <p:txBody>
          <a:bodyPr wrap="square" rtlCol="0" anchor="ctr"/>
          <a:lstStyle/>
          <a:p>
            <a:pPr marL="0" indent="0">
              <a:lnSpc>
                <a:spcPct val="115000"/>
              </a:lnSpc>
              <a:buNone/>
            </a:pPr>
            <a:r>
              <a:rPr lang="en-US" sz="1080" dirty="0">
                <a:solidFill>
                  <a:srgbClr val="6B6B6E"/>
                </a:solidFill>
                <a:latin typeface="Calibri" pitchFamily="34" charset="0"/>
                <a:ea typeface="Calibri" pitchFamily="34" charset="-122"/>
                <a:cs typeface="Calibri" pitchFamily="34" charset="-120"/>
              </a:rPr>
              <a:t>Continued shift to mirrorless bodies keeps E-mount demand strong; online learning platforms make cohort-based delivery affordable without classrooms.</a:t>
            </a:r>
            <a:endParaRPr lang="en-US" sz="1080" dirty="0"/>
          </a:p>
        </p:txBody>
      </p:sp>
      <p:sp>
        <p:nvSpPr>
          <p:cNvPr id="24" name="Shape 18"/>
          <p:cNvSpPr/>
          <p:nvPr/>
        </p:nvSpPr>
        <p:spPr>
          <a:xfrm>
            <a:off x="4352544" y="3794760"/>
            <a:ext cx="3538728" cy="2148840"/>
          </a:xfrm>
          <a:prstGeom prst="roundRect">
            <a:avLst>
              <a:gd name="adj" fmla="val 2979"/>
            </a:avLst>
          </a:prstGeom>
          <a:solidFill>
            <a:srgbClr val="FFFFFF"/>
          </a:solidFill>
          <a:ln w="12700">
            <a:solidFill>
              <a:srgbClr val="E7E4DE"/>
            </a:solidFill>
            <a:prstDash val="solid"/>
          </a:ln>
          <a:effectLst>
            <a:outerShdw blurRad="76200" dist="25400" dir="5400000" algn="bl" rotWithShape="0">
              <a:srgbClr val="000000">
                <a:alpha val="10000"/>
              </a:srgbClr>
            </a:outerShdw>
          </a:effectLst>
        </p:spPr>
        <p:txBody>
          <a:bodyPr/>
          <a:lstStyle/>
          <a:p>
            <a:endParaRPr lang="ro-RO"/>
          </a:p>
        </p:txBody>
      </p:sp>
      <p:sp>
        <p:nvSpPr>
          <p:cNvPr id="25" name="Shape 19"/>
          <p:cNvSpPr/>
          <p:nvPr/>
        </p:nvSpPr>
        <p:spPr>
          <a:xfrm>
            <a:off x="4553712" y="3995928"/>
            <a:ext cx="457200" cy="457200"/>
          </a:xfrm>
          <a:prstGeom prst="ellipse">
            <a:avLst/>
          </a:prstGeom>
          <a:solidFill>
            <a:srgbClr val="FBEFDD"/>
          </a:solidFill>
          <a:ln/>
        </p:spPr>
        <p:txBody>
          <a:bodyPr/>
          <a:lstStyle/>
          <a:p>
            <a:endParaRPr lang="ro-RO"/>
          </a:p>
        </p:txBody>
      </p:sp>
      <p:pic>
        <p:nvPicPr>
          <p:cNvPr id="26" name="Image 4" descr="/home/claude/icons/globe.png"/>
          <p:cNvPicPr>
            <a:picLocks noChangeAspect="1"/>
          </p:cNvPicPr>
          <p:nvPr/>
        </p:nvPicPr>
        <p:blipFill>
          <a:blip r:embed="rId7"/>
          <a:stretch>
            <a:fillRect/>
          </a:stretch>
        </p:blipFill>
        <p:spPr>
          <a:xfrm>
            <a:off x="4658868" y="4101084"/>
            <a:ext cx="246888" cy="246888"/>
          </a:xfrm>
          <a:prstGeom prst="rect">
            <a:avLst/>
          </a:prstGeom>
        </p:spPr>
      </p:pic>
      <p:sp>
        <p:nvSpPr>
          <p:cNvPr id="27" name="Text 20"/>
          <p:cNvSpPr/>
          <p:nvPr/>
        </p:nvSpPr>
        <p:spPr>
          <a:xfrm>
            <a:off x="5148072" y="3794760"/>
            <a:ext cx="2532888" cy="457200"/>
          </a:xfrm>
          <a:prstGeom prst="rect">
            <a:avLst/>
          </a:prstGeom>
          <a:noFill/>
          <a:ln/>
        </p:spPr>
        <p:txBody>
          <a:bodyPr wrap="square" rtlCol="0" anchor="ctr"/>
          <a:lstStyle/>
          <a:p>
            <a:pPr marL="0" indent="0">
              <a:buNone/>
            </a:pPr>
            <a:r>
              <a:rPr lang="en-US" sz="1250" b="1" kern="0" spc="150" dirty="0">
                <a:solidFill>
                  <a:srgbClr val="A66E1B"/>
                </a:solidFill>
                <a:latin typeface="Calibri" pitchFamily="34" charset="0"/>
                <a:ea typeface="Calibri" pitchFamily="34" charset="-122"/>
                <a:cs typeface="Calibri" pitchFamily="34" charset="-120"/>
              </a:rPr>
              <a:t>ENVIRONMENTAL</a:t>
            </a:r>
            <a:endParaRPr lang="en-US" sz="1250" dirty="0"/>
          </a:p>
        </p:txBody>
      </p:sp>
      <p:sp>
        <p:nvSpPr>
          <p:cNvPr id="28" name="Text 21"/>
          <p:cNvSpPr/>
          <p:nvPr/>
        </p:nvSpPr>
        <p:spPr>
          <a:xfrm>
            <a:off x="4553712" y="4572000"/>
            <a:ext cx="3136392" cy="1234440"/>
          </a:xfrm>
          <a:prstGeom prst="rect">
            <a:avLst/>
          </a:prstGeom>
          <a:noFill/>
          <a:ln/>
        </p:spPr>
        <p:txBody>
          <a:bodyPr wrap="square" rtlCol="0" anchor="ctr"/>
          <a:lstStyle/>
          <a:p>
            <a:pPr marL="0" indent="0">
              <a:lnSpc>
                <a:spcPct val="115000"/>
              </a:lnSpc>
              <a:buNone/>
            </a:pPr>
            <a:r>
              <a:rPr lang="en-US" sz="1080" dirty="0">
                <a:solidFill>
                  <a:srgbClr val="6B6B6E"/>
                </a:solidFill>
                <a:latin typeface="Calibri" pitchFamily="34" charset="0"/>
                <a:ea typeface="Calibri" pitchFamily="34" charset="-122"/>
                <a:cs typeface="Calibri" pitchFamily="34" charset="-120"/>
              </a:rPr>
              <a:t>Buyers increasingly expect durable, repairable products; sourcing from manufacturers with credible environmental and labour standards cuts reputational risk.</a:t>
            </a:r>
            <a:endParaRPr lang="en-US" sz="1080" dirty="0"/>
          </a:p>
        </p:txBody>
      </p:sp>
      <p:sp>
        <p:nvSpPr>
          <p:cNvPr id="29" name="Shape 22"/>
          <p:cNvSpPr/>
          <p:nvPr/>
        </p:nvSpPr>
        <p:spPr>
          <a:xfrm>
            <a:off x="8156448" y="3794760"/>
            <a:ext cx="3538728" cy="2148840"/>
          </a:xfrm>
          <a:prstGeom prst="roundRect">
            <a:avLst>
              <a:gd name="adj" fmla="val 2979"/>
            </a:avLst>
          </a:prstGeom>
          <a:solidFill>
            <a:srgbClr val="FFFFFF"/>
          </a:solidFill>
          <a:ln w="12700">
            <a:solidFill>
              <a:srgbClr val="E7E4DE"/>
            </a:solidFill>
            <a:prstDash val="solid"/>
          </a:ln>
          <a:effectLst>
            <a:outerShdw blurRad="76200" dist="25400" dir="5400000" algn="bl" rotWithShape="0">
              <a:srgbClr val="000000">
                <a:alpha val="10000"/>
              </a:srgbClr>
            </a:outerShdw>
          </a:effectLst>
        </p:spPr>
        <p:txBody>
          <a:bodyPr/>
          <a:lstStyle/>
          <a:p>
            <a:endParaRPr lang="ro-RO"/>
          </a:p>
        </p:txBody>
      </p:sp>
      <p:sp>
        <p:nvSpPr>
          <p:cNvPr id="30" name="Shape 23"/>
          <p:cNvSpPr/>
          <p:nvPr/>
        </p:nvSpPr>
        <p:spPr>
          <a:xfrm>
            <a:off x="8357616" y="3995928"/>
            <a:ext cx="457200" cy="457200"/>
          </a:xfrm>
          <a:prstGeom prst="ellipse">
            <a:avLst/>
          </a:prstGeom>
          <a:solidFill>
            <a:srgbClr val="FBEFDD"/>
          </a:solidFill>
          <a:ln/>
        </p:spPr>
        <p:txBody>
          <a:bodyPr/>
          <a:lstStyle/>
          <a:p>
            <a:endParaRPr lang="ro-RO"/>
          </a:p>
        </p:txBody>
      </p:sp>
      <p:pic>
        <p:nvPicPr>
          <p:cNvPr id="31" name="Image 5" descr="/home/claude/icons/shield.png"/>
          <p:cNvPicPr>
            <a:picLocks noChangeAspect="1"/>
          </p:cNvPicPr>
          <p:nvPr/>
        </p:nvPicPr>
        <p:blipFill>
          <a:blip r:embed="rId8"/>
          <a:stretch>
            <a:fillRect/>
          </a:stretch>
        </p:blipFill>
        <p:spPr>
          <a:xfrm>
            <a:off x="8462772" y="4101084"/>
            <a:ext cx="246888" cy="246888"/>
          </a:xfrm>
          <a:prstGeom prst="rect">
            <a:avLst/>
          </a:prstGeom>
        </p:spPr>
      </p:pic>
      <p:sp>
        <p:nvSpPr>
          <p:cNvPr id="32" name="Text 24"/>
          <p:cNvSpPr/>
          <p:nvPr/>
        </p:nvSpPr>
        <p:spPr>
          <a:xfrm>
            <a:off x="8951976" y="3794760"/>
            <a:ext cx="2532888" cy="457200"/>
          </a:xfrm>
          <a:prstGeom prst="rect">
            <a:avLst/>
          </a:prstGeom>
          <a:noFill/>
          <a:ln/>
        </p:spPr>
        <p:txBody>
          <a:bodyPr wrap="square" rtlCol="0" anchor="ctr"/>
          <a:lstStyle/>
          <a:p>
            <a:pPr marL="0" indent="0">
              <a:buNone/>
            </a:pPr>
            <a:r>
              <a:rPr lang="en-US" sz="1250" b="1" kern="0" spc="150" dirty="0">
                <a:solidFill>
                  <a:srgbClr val="A66E1B"/>
                </a:solidFill>
                <a:latin typeface="Calibri" pitchFamily="34" charset="0"/>
                <a:ea typeface="Calibri" pitchFamily="34" charset="-122"/>
                <a:cs typeface="Calibri" pitchFamily="34" charset="-120"/>
              </a:rPr>
              <a:t>LEGAL</a:t>
            </a:r>
            <a:endParaRPr lang="en-US" sz="1250" dirty="0"/>
          </a:p>
        </p:txBody>
      </p:sp>
      <p:sp>
        <p:nvSpPr>
          <p:cNvPr id="33" name="Text 25"/>
          <p:cNvSpPr/>
          <p:nvPr/>
        </p:nvSpPr>
        <p:spPr>
          <a:xfrm>
            <a:off x="8357616" y="4572000"/>
            <a:ext cx="3136392" cy="1234440"/>
          </a:xfrm>
          <a:prstGeom prst="rect">
            <a:avLst/>
          </a:prstGeom>
          <a:noFill/>
          <a:ln/>
        </p:spPr>
        <p:txBody>
          <a:bodyPr wrap="square" rtlCol="0" anchor="ctr"/>
          <a:lstStyle/>
          <a:p>
            <a:pPr marL="0" indent="0">
              <a:lnSpc>
                <a:spcPct val="115000"/>
              </a:lnSpc>
              <a:buNone/>
            </a:pPr>
            <a:r>
              <a:rPr lang="en-US" sz="1080" dirty="0">
                <a:solidFill>
                  <a:srgbClr val="6B6B6E"/>
                </a:solidFill>
                <a:latin typeface="Calibri" pitchFamily="34" charset="0"/>
                <a:ea typeface="Calibri" pitchFamily="34" charset="-122"/>
                <a:cs typeface="Calibri" pitchFamily="34" charset="-120"/>
              </a:rPr>
              <a:t>Lenses must meet UKCA marking and product-safety rules; course terms must comply with consumer-contract regulations on the conditional discount.</a:t>
            </a:r>
            <a:endParaRPr lang="en-US" sz="1080" dirty="0"/>
          </a:p>
        </p:txBody>
      </p:sp>
      <p:sp>
        <p:nvSpPr>
          <p:cNvPr id="34" name="Text 26"/>
          <p:cNvSpPr/>
          <p:nvPr/>
        </p:nvSpPr>
        <p:spPr>
          <a:xfrm>
            <a:off x="457200" y="6537960"/>
            <a:ext cx="5486400" cy="274320"/>
          </a:xfrm>
          <a:prstGeom prst="rect">
            <a:avLst/>
          </a:prstGeom>
          <a:noFill/>
          <a:ln/>
        </p:spPr>
        <p:txBody>
          <a:bodyPr wrap="square" rtlCol="0" anchor="ctr"/>
          <a:lstStyle/>
          <a:p>
            <a:pPr marL="0" indent="0">
              <a:buNone/>
            </a:pPr>
            <a:r>
              <a:rPr lang="en-US" sz="900" dirty="0">
                <a:solidFill>
                  <a:srgbClr val="6B6B6E"/>
                </a:solidFill>
                <a:latin typeface="Calibri" pitchFamily="34" charset="0"/>
                <a:ea typeface="Calibri" pitchFamily="34" charset="-122"/>
                <a:cs typeface="Calibri" pitchFamily="34" charset="-120"/>
              </a:rPr>
              <a:t>Focalpoint Ltd  |  Investor Pitch</a:t>
            </a:r>
            <a:endParaRPr lang="en-US" sz="900" dirty="0"/>
          </a:p>
        </p:txBody>
      </p:sp>
      <p:sp>
        <p:nvSpPr>
          <p:cNvPr id="35" name="Text 27"/>
          <p:cNvSpPr/>
          <p:nvPr/>
        </p:nvSpPr>
        <p:spPr>
          <a:xfrm>
            <a:off x="11521440" y="6537960"/>
            <a:ext cx="457200" cy="274320"/>
          </a:xfrm>
          <a:prstGeom prst="rect">
            <a:avLst/>
          </a:prstGeom>
          <a:noFill/>
          <a:ln/>
        </p:spPr>
        <p:txBody>
          <a:bodyPr wrap="square" rtlCol="0" anchor="ctr"/>
          <a:lstStyle/>
          <a:p>
            <a:pPr marL="0" indent="0" algn="r">
              <a:buNone/>
            </a:pPr>
            <a:r>
              <a:rPr lang="en-US" sz="900" dirty="0">
                <a:solidFill>
                  <a:srgbClr val="6B6B6E"/>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6F4"/>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274320"/>
          </a:xfrm>
          <a:prstGeom prst="rect">
            <a:avLst/>
          </a:prstGeom>
          <a:noFill/>
          <a:ln/>
        </p:spPr>
        <p:txBody>
          <a:bodyPr wrap="square" rtlCol="0" anchor="ctr"/>
          <a:lstStyle/>
          <a:p>
            <a:pPr marL="0" indent="0">
              <a:buNone/>
            </a:pPr>
            <a:r>
              <a:rPr lang="en-US" sz="1200" b="1" kern="0" spc="200" dirty="0">
                <a:solidFill>
                  <a:srgbClr val="A66E1B"/>
                </a:solidFill>
                <a:latin typeface="Calibri" pitchFamily="34" charset="0"/>
                <a:ea typeface="Calibri" pitchFamily="34" charset="-122"/>
                <a:cs typeface="Calibri" pitchFamily="34" charset="-120"/>
              </a:rPr>
              <a:t>MARKETING STRATEGY 1</a:t>
            </a:r>
            <a:endParaRPr lang="en-US" sz="12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2B2B2E"/>
                </a:solidFill>
                <a:latin typeface="Cambria" pitchFamily="34" charset="0"/>
                <a:ea typeface="Cambria" pitchFamily="34" charset="-122"/>
                <a:cs typeface="Cambria" pitchFamily="34" charset="-120"/>
              </a:rPr>
              <a:t>Creator-Led Social Content</a:t>
            </a:r>
            <a:endParaRPr lang="en-US" sz="3000" dirty="0"/>
          </a:p>
        </p:txBody>
      </p:sp>
      <p:sp>
        <p:nvSpPr>
          <p:cNvPr id="4" name="Shape 2"/>
          <p:cNvSpPr/>
          <p:nvPr/>
        </p:nvSpPr>
        <p:spPr>
          <a:xfrm>
            <a:off x="548640" y="1554480"/>
            <a:ext cx="5120640" cy="4480560"/>
          </a:xfrm>
          <a:prstGeom prst="roundRect">
            <a:avLst>
              <a:gd name="adj" fmla="val 1633"/>
            </a:avLst>
          </a:prstGeom>
          <a:solidFill>
            <a:srgbClr val="1C1C1E"/>
          </a:solidFill>
          <a:ln/>
        </p:spPr>
        <p:txBody>
          <a:bodyPr/>
          <a:lstStyle/>
          <a:p>
            <a:endParaRPr lang="ro-RO"/>
          </a:p>
        </p:txBody>
      </p:sp>
      <p:pic>
        <p:nvPicPr>
          <p:cNvPr id="5" name="Image 0" descr="/home/claude/icons/bullhorn_white.png"/>
          <p:cNvPicPr>
            <a:picLocks noChangeAspect="1"/>
          </p:cNvPicPr>
          <p:nvPr/>
        </p:nvPicPr>
        <p:blipFill>
          <a:blip r:embed="rId3"/>
          <a:stretch>
            <a:fillRect/>
          </a:stretch>
        </p:blipFill>
        <p:spPr>
          <a:xfrm>
            <a:off x="868680" y="1874520"/>
            <a:ext cx="502920" cy="502920"/>
          </a:xfrm>
          <a:prstGeom prst="rect">
            <a:avLst/>
          </a:prstGeom>
        </p:spPr>
      </p:pic>
      <p:sp>
        <p:nvSpPr>
          <p:cNvPr id="6" name="Text 3"/>
          <p:cNvSpPr/>
          <p:nvPr/>
        </p:nvSpPr>
        <p:spPr>
          <a:xfrm>
            <a:off x="868680" y="2514600"/>
            <a:ext cx="4480560" cy="457200"/>
          </a:xfrm>
          <a:prstGeom prst="rect">
            <a:avLst/>
          </a:prstGeom>
          <a:noFill/>
          <a:ln/>
        </p:spPr>
        <p:txBody>
          <a:bodyPr wrap="square" rtlCol="0" anchor="ctr"/>
          <a:lstStyle/>
          <a:p>
            <a:pPr marL="0" indent="0">
              <a:buNone/>
            </a:pPr>
            <a:r>
              <a:rPr lang="en-US" sz="1800" b="1" dirty="0">
                <a:solidFill>
                  <a:srgbClr val="D4922A"/>
                </a:solidFill>
                <a:latin typeface="Cambria" pitchFamily="34" charset="0"/>
                <a:ea typeface="Cambria" pitchFamily="34" charset="-122"/>
                <a:cs typeface="Cambria" pitchFamily="34" charset="-120"/>
              </a:rPr>
              <a:t>Show, don't tell</a:t>
            </a:r>
            <a:endParaRPr lang="en-US" sz="1800" dirty="0"/>
          </a:p>
        </p:txBody>
      </p:sp>
      <p:sp>
        <p:nvSpPr>
          <p:cNvPr id="7" name="Text 4"/>
          <p:cNvSpPr/>
          <p:nvPr/>
        </p:nvSpPr>
        <p:spPr>
          <a:xfrm>
            <a:off x="868680" y="3017520"/>
            <a:ext cx="4480560" cy="1188720"/>
          </a:xfrm>
          <a:prstGeom prst="rect">
            <a:avLst/>
          </a:prstGeom>
          <a:noFill/>
          <a:ln/>
        </p:spPr>
        <p:txBody>
          <a:bodyPr wrap="square" rtlCol="0" anchor="ctr"/>
          <a:lstStyle/>
          <a:p>
            <a:pPr marL="0" indent="0">
              <a:lnSpc>
                <a:spcPct val="125000"/>
              </a:lnSpc>
              <a:buNone/>
            </a:pPr>
            <a:r>
              <a:rPr lang="en-US" sz="1300" dirty="0">
                <a:solidFill>
                  <a:srgbClr val="E4E4E6"/>
                </a:solidFill>
                <a:latin typeface="Calibri" pitchFamily="34" charset="0"/>
                <a:ea typeface="Calibri" pitchFamily="34" charset="-122"/>
                <a:cs typeface="Calibri" pitchFamily="34" charset="-120"/>
              </a:rPr>
              <a:t>Real student portfolio work, shot on the launch lenses, posted as Instagram Reels and YouTube shorts </a:t>
            </a:r>
            <a:r>
              <a:rPr lang="ro-RO" sz="1300" dirty="0">
                <a:solidFill>
                  <a:srgbClr val="E4E4E6"/>
                </a:solidFill>
                <a:latin typeface="Calibri" pitchFamily="34" charset="0"/>
                <a:ea typeface="Calibri" pitchFamily="34" charset="-122"/>
                <a:cs typeface="Calibri" pitchFamily="34" charset="-120"/>
              </a:rPr>
              <a:t>-</a:t>
            </a:r>
            <a:r>
              <a:rPr lang="en-US" sz="1300" dirty="0">
                <a:solidFill>
                  <a:srgbClr val="E4E4E6"/>
                </a:solidFill>
                <a:latin typeface="Calibri" pitchFamily="34" charset="0"/>
                <a:ea typeface="Calibri" pitchFamily="34" charset="-122"/>
                <a:cs typeface="Calibri" pitchFamily="34" charset="-120"/>
              </a:rPr>
              <a:t> proof the course and lenses genuinely deliver.</a:t>
            </a:r>
            <a:endParaRPr lang="en-US" sz="1300" dirty="0"/>
          </a:p>
        </p:txBody>
      </p:sp>
      <p:sp>
        <p:nvSpPr>
          <p:cNvPr id="8" name="Text 5"/>
          <p:cNvSpPr/>
          <p:nvPr/>
        </p:nvSpPr>
        <p:spPr>
          <a:xfrm>
            <a:off x="868680" y="4297680"/>
            <a:ext cx="4480560" cy="1554480"/>
          </a:xfrm>
          <a:prstGeom prst="rect">
            <a:avLst/>
          </a:prstGeom>
          <a:noFill/>
          <a:ln/>
        </p:spPr>
        <p:txBody>
          <a:bodyPr wrap="square" rtlCol="0" anchor="ctr"/>
          <a:lstStyle/>
          <a:p>
            <a:pPr marL="0" indent="0">
              <a:lnSpc>
                <a:spcPct val="125000"/>
              </a:lnSpc>
              <a:buNone/>
            </a:pPr>
            <a:r>
              <a:rPr lang="en-US" sz="1300" dirty="0">
                <a:solidFill>
                  <a:srgbClr val="B9B9BE"/>
                </a:solidFill>
                <a:latin typeface="Calibri" pitchFamily="34" charset="0"/>
                <a:ea typeface="Calibri" pitchFamily="34" charset="-122"/>
                <a:cs typeface="Calibri" pitchFamily="34" charset="-120"/>
              </a:rPr>
              <a:t>Paired with paid partnerships alongside organic content from UK photography YouTubers whose audience already matches our target buyer.</a:t>
            </a:r>
            <a:endParaRPr lang="en-US" sz="1300" dirty="0"/>
          </a:p>
        </p:txBody>
      </p:sp>
      <p:sp>
        <p:nvSpPr>
          <p:cNvPr id="9" name="Text 6"/>
          <p:cNvSpPr/>
          <p:nvPr/>
        </p:nvSpPr>
        <p:spPr>
          <a:xfrm>
            <a:off x="5989320" y="1600200"/>
            <a:ext cx="5669280" cy="365760"/>
          </a:xfrm>
          <a:prstGeom prst="rect">
            <a:avLst/>
          </a:prstGeom>
          <a:noFill/>
          <a:ln/>
        </p:spPr>
        <p:txBody>
          <a:bodyPr wrap="square" rtlCol="0" anchor="ctr"/>
          <a:lstStyle/>
          <a:p>
            <a:pPr marL="0" indent="0">
              <a:buNone/>
            </a:pPr>
            <a:r>
              <a:rPr lang="en-US" sz="1500" b="1" dirty="0">
                <a:solidFill>
                  <a:srgbClr val="2B2B2E"/>
                </a:solidFill>
                <a:latin typeface="Cambria" pitchFamily="34" charset="0"/>
                <a:ea typeface="Cambria" pitchFamily="34" charset="-122"/>
                <a:cs typeface="Cambria" pitchFamily="34" charset="-120"/>
              </a:rPr>
              <a:t>Why this reaches our customers</a:t>
            </a:r>
            <a:endParaRPr lang="en-US" sz="1500" dirty="0"/>
          </a:p>
        </p:txBody>
      </p:sp>
      <p:sp>
        <p:nvSpPr>
          <p:cNvPr id="10" name="Shape 7"/>
          <p:cNvSpPr/>
          <p:nvPr/>
        </p:nvSpPr>
        <p:spPr>
          <a:xfrm>
            <a:off x="5989320" y="2148840"/>
            <a:ext cx="164592" cy="164592"/>
          </a:xfrm>
          <a:prstGeom prst="ellipse">
            <a:avLst/>
          </a:prstGeom>
          <a:solidFill>
            <a:srgbClr val="D4922A"/>
          </a:solidFill>
          <a:ln/>
        </p:spPr>
        <p:txBody>
          <a:bodyPr/>
          <a:lstStyle/>
          <a:p>
            <a:endParaRPr lang="ro-RO"/>
          </a:p>
        </p:txBody>
      </p:sp>
      <p:sp>
        <p:nvSpPr>
          <p:cNvPr id="11" name="Text 8"/>
          <p:cNvSpPr/>
          <p:nvPr/>
        </p:nvSpPr>
        <p:spPr>
          <a:xfrm>
            <a:off x="6309360" y="2011680"/>
            <a:ext cx="5349240" cy="320040"/>
          </a:xfrm>
          <a:prstGeom prst="rect">
            <a:avLst/>
          </a:prstGeom>
          <a:noFill/>
          <a:ln/>
        </p:spPr>
        <p:txBody>
          <a:bodyPr wrap="square" rtlCol="0" anchor="ctr"/>
          <a:lstStyle/>
          <a:p>
            <a:pPr marL="0" indent="0">
              <a:buNone/>
            </a:pPr>
            <a:r>
              <a:rPr lang="en-US" sz="1300" b="1" dirty="0">
                <a:solidFill>
                  <a:srgbClr val="2B2B2E"/>
                </a:solidFill>
                <a:latin typeface="Calibri" pitchFamily="34" charset="0"/>
                <a:ea typeface="Calibri" pitchFamily="34" charset="-122"/>
                <a:cs typeface="Calibri" pitchFamily="34" charset="-120"/>
              </a:rPr>
              <a:t>Target audience match</a:t>
            </a:r>
            <a:endParaRPr lang="en-US" sz="1300" dirty="0"/>
          </a:p>
        </p:txBody>
      </p:sp>
      <p:sp>
        <p:nvSpPr>
          <p:cNvPr id="12" name="Text 9"/>
          <p:cNvSpPr/>
          <p:nvPr/>
        </p:nvSpPr>
        <p:spPr>
          <a:xfrm>
            <a:off x="6309360" y="2359152"/>
            <a:ext cx="5349240" cy="685800"/>
          </a:xfrm>
          <a:prstGeom prst="rect">
            <a:avLst/>
          </a:prstGeom>
          <a:noFill/>
          <a:ln/>
        </p:spPr>
        <p:txBody>
          <a:bodyPr wrap="square" rtlCol="0" anchor="ctr"/>
          <a:lstStyle/>
          <a:p>
            <a:pPr marL="0" indent="0">
              <a:lnSpc>
                <a:spcPct val="120000"/>
              </a:lnSpc>
              <a:buNone/>
            </a:pPr>
            <a:r>
              <a:rPr lang="en-US" sz="1200" dirty="0">
                <a:solidFill>
                  <a:srgbClr val="6B6B6E"/>
                </a:solidFill>
                <a:latin typeface="Calibri" pitchFamily="34" charset="0"/>
                <a:ea typeface="Calibri" pitchFamily="34" charset="-122"/>
                <a:cs typeface="Calibri" pitchFamily="34" charset="-120"/>
              </a:rPr>
              <a:t>Enthusiast hobbyists (25-45) and content creators already follow niche photography YouTubers and Instagram accounts </a:t>
            </a:r>
            <a:r>
              <a:rPr lang="ro-RO" sz="1200" dirty="0">
                <a:solidFill>
                  <a:srgbClr val="6B6B6E"/>
                </a:solidFill>
                <a:latin typeface="Calibri" pitchFamily="34" charset="0"/>
                <a:ea typeface="Calibri" pitchFamily="34" charset="-122"/>
                <a:cs typeface="Calibri" pitchFamily="34" charset="-120"/>
              </a:rPr>
              <a:t>-</a:t>
            </a:r>
            <a:r>
              <a:rPr lang="en-US" sz="1200" dirty="0">
                <a:solidFill>
                  <a:srgbClr val="6B6B6E"/>
                </a:solidFill>
                <a:latin typeface="Calibri" pitchFamily="34" charset="0"/>
                <a:ea typeface="Calibri" pitchFamily="34" charset="-122"/>
                <a:cs typeface="Calibri" pitchFamily="34" charset="-120"/>
              </a:rPr>
              <a:t> this is where they research gear.</a:t>
            </a:r>
            <a:endParaRPr lang="en-US" sz="1200" dirty="0"/>
          </a:p>
        </p:txBody>
      </p:sp>
      <p:sp>
        <p:nvSpPr>
          <p:cNvPr id="13" name="Shape 10"/>
          <p:cNvSpPr/>
          <p:nvPr/>
        </p:nvSpPr>
        <p:spPr>
          <a:xfrm>
            <a:off x="5989320" y="3200400"/>
            <a:ext cx="164592" cy="164592"/>
          </a:xfrm>
          <a:prstGeom prst="ellipse">
            <a:avLst/>
          </a:prstGeom>
          <a:solidFill>
            <a:srgbClr val="D4922A"/>
          </a:solidFill>
          <a:ln/>
        </p:spPr>
        <p:txBody>
          <a:bodyPr/>
          <a:lstStyle/>
          <a:p>
            <a:endParaRPr lang="ro-RO"/>
          </a:p>
        </p:txBody>
      </p:sp>
      <p:sp>
        <p:nvSpPr>
          <p:cNvPr id="14" name="Text 11"/>
          <p:cNvSpPr/>
          <p:nvPr/>
        </p:nvSpPr>
        <p:spPr>
          <a:xfrm>
            <a:off x="6309360" y="3063240"/>
            <a:ext cx="5349240" cy="320040"/>
          </a:xfrm>
          <a:prstGeom prst="rect">
            <a:avLst/>
          </a:prstGeom>
          <a:noFill/>
          <a:ln/>
        </p:spPr>
        <p:txBody>
          <a:bodyPr wrap="square" rtlCol="0" anchor="ctr"/>
          <a:lstStyle/>
          <a:p>
            <a:pPr marL="0" indent="0">
              <a:buNone/>
            </a:pPr>
            <a:r>
              <a:rPr lang="en-US" sz="1300" b="1" dirty="0">
                <a:solidFill>
                  <a:srgbClr val="2B2B2E"/>
                </a:solidFill>
                <a:latin typeface="Calibri" pitchFamily="34" charset="0"/>
                <a:ea typeface="Calibri" pitchFamily="34" charset="-122"/>
                <a:cs typeface="Calibri" pitchFamily="34" charset="-120"/>
              </a:rPr>
              <a:t>Credibility over ads</a:t>
            </a:r>
            <a:endParaRPr lang="en-US" sz="1300" dirty="0"/>
          </a:p>
        </p:txBody>
      </p:sp>
      <p:sp>
        <p:nvSpPr>
          <p:cNvPr id="15" name="Text 12"/>
          <p:cNvSpPr/>
          <p:nvPr/>
        </p:nvSpPr>
        <p:spPr>
          <a:xfrm>
            <a:off x="6309360" y="3410712"/>
            <a:ext cx="5349240" cy="685800"/>
          </a:xfrm>
          <a:prstGeom prst="rect">
            <a:avLst/>
          </a:prstGeom>
          <a:noFill/>
          <a:ln/>
        </p:spPr>
        <p:txBody>
          <a:bodyPr wrap="square" rtlCol="0" anchor="ctr"/>
          <a:lstStyle/>
          <a:p>
            <a:pPr marL="0" indent="0">
              <a:lnSpc>
                <a:spcPct val="120000"/>
              </a:lnSpc>
              <a:buNone/>
            </a:pPr>
            <a:r>
              <a:rPr lang="en-US" sz="1200" dirty="0">
                <a:solidFill>
                  <a:srgbClr val="6B6B6E"/>
                </a:solidFill>
                <a:latin typeface="Calibri" pitchFamily="34" charset="0"/>
                <a:ea typeface="Calibri" pitchFamily="34" charset="-122"/>
                <a:cs typeface="Calibri" pitchFamily="34" charset="-120"/>
              </a:rPr>
              <a:t>Seeing real graduate portfolios shot on our lenses proves capability better than a product spec sheet ever could.</a:t>
            </a:r>
            <a:endParaRPr lang="en-US" sz="1200" dirty="0"/>
          </a:p>
        </p:txBody>
      </p:sp>
      <p:sp>
        <p:nvSpPr>
          <p:cNvPr id="16" name="Shape 13"/>
          <p:cNvSpPr/>
          <p:nvPr/>
        </p:nvSpPr>
        <p:spPr>
          <a:xfrm>
            <a:off x="5989320" y="4251960"/>
            <a:ext cx="164592" cy="164592"/>
          </a:xfrm>
          <a:prstGeom prst="ellipse">
            <a:avLst/>
          </a:prstGeom>
          <a:solidFill>
            <a:srgbClr val="D4922A"/>
          </a:solidFill>
          <a:ln/>
        </p:spPr>
        <p:txBody>
          <a:bodyPr/>
          <a:lstStyle/>
          <a:p>
            <a:endParaRPr lang="ro-RO"/>
          </a:p>
        </p:txBody>
      </p:sp>
      <p:sp>
        <p:nvSpPr>
          <p:cNvPr id="17" name="Text 14"/>
          <p:cNvSpPr/>
          <p:nvPr/>
        </p:nvSpPr>
        <p:spPr>
          <a:xfrm>
            <a:off x="6309360" y="4114800"/>
            <a:ext cx="5349240" cy="320040"/>
          </a:xfrm>
          <a:prstGeom prst="rect">
            <a:avLst/>
          </a:prstGeom>
          <a:noFill/>
          <a:ln/>
        </p:spPr>
        <p:txBody>
          <a:bodyPr wrap="square" rtlCol="0" anchor="ctr"/>
          <a:lstStyle/>
          <a:p>
            <a:pPr marL="0" indent="0">
              <a:buNone/>
            </a:pPr>
            <a:r>
              <a:rPr lang="en-US" sz="1300" b="1" dirty="0">
                <a:solidFill>
                  <a:srgbClr val="2B2B2E"/>
                </a:solidFill>
                <a:latin typeface="Calibri" pitchFamily="34" charset="0"/>
                <a:ea typeface="Calibri" pitchFamily="34" charset="-122"/>
                <a:cs typeface="Calibri" pitchFamily="34" charset="-120"/>
              </a:rPr>
              <a:t>Funnel reinforcement</a:t>
            </a:r>
            <a:endParaRPr lang="en-US" sz="1300" dirty="0"/>
          </a:p>
        </p:txBody>
      </p:sp>
      <p:sp>
        <p:nvSpPr>
          <p:cNvPr id="18" name="Text 15"/>
          <p:cNvSpPr/>
          <p:nvPr/>
        </p:nvSpPr>
        <p:spPr>
          <a:xfrm>
            <a:off x="6309360" y="4462272"/>
            <a:ext cx="5349240" cy="685800"/>
          </a:xfrm>
          <a:prstGeom prst="rect">
            <a:avLst/>
          </a:prstGeom>
          <a:noFill/>
          <a:ln/>
        </p:spPr>
        <p:txBody>
          <a:bodyPr wrap="square" rtlCol="0" anchor="ctr"/>
          <a:lstStyle/>
          <a:p>
            <a:pPr marL="0" indent="0">
              <a:lnSpc>
                <a:spcPct val="120000"/>
              </a:lnSpc>
              <a:buNone/>
            </a:pPr>
            <a:r>
              <a:rPr lang="en-US" sz="1200" dirty="0">
                <a:solidFill>
                  <a:srgbClr val="6B6B6E"/>
                </a:solidFill>
                <a:latin typeface="Calibri" pitchFamily="34" charset="0"/>
                <a:ea typeface="Calibri" pitchFamily="34" charset="-122"/>
                <a:cs typeface="Calibri" pitchFamily="34" charset="-120"/>
              </a:rPr>
              <a:t>Every piece of content nudges viewers toward the course as the entry point, feeding the graduate-discount pipeline that drives lens sales.</a:t>
            </a:r>
            <a:endParaRPr lang="en-US" sz="1200" dirty="0"/>
          </a:p>
        </p:txBody>
      </p:sp>
      <p:sp>
        <p:nvSpPr>
          <p:cNvPr id="19" name="Text 16"/>
          <p:cNvSpPr/>
          <p:nvPr/>
        </p:nvSpPr>
        <p:spPr>
          <a:xfrm>
            <a:off x="457200" y="6537960"/>
            <a:ext cx="5486400" cy="274320"/>
          </a:xfrm>
          <a:prstGeom prst="rect">
            <a:avLst/>
          </a:prstGeom>
          <a:noFill/>
          <a:ln/>
        </p:spPr>
        <p:txBody>
          <a:bodyPr wrap="square" rtlCol="0" anchor="ctr"/>
          <a:lstStyle/>
          <a:p>
            <a:pPr marL="0" indent="0">
              <a:buNone/>
            </a:pPr>
            <a:r>
              <a:rPr lang="en-US" sz="900" dirty="0">
                <a:solidFill>
                  <a:srgbClr val="6B6B6E"/>
                </a:solidFill>
                <a:latin typeface="Calibri" pitchFamily="34" charset="0"/>
                <a:ea typeface="Calibri" pitchFamily="34" charset="-122"/>
                <a:cs typeface="Calibri" pitchFamily="34" charset="-120"/>
              </a:rPr>
              <a:t>Focalpoint Ltd  |  Investor Pitch</a:t>
            </a:r>
            <a:endParaRPr lang="en-US" sz="900" dirty="0"/>
          </a:p>
        </p:txBody>
      </p:sp>
      <p:sp>
        <p:nvSpPr>
          <p:cNvPr id="20" name="Text 17"/>
          <p:cNvSpPr/>
          <p:nvPr/>
        </p:nvSpPr>
        <p:spPr>
          <a:xfrm>
            <a:off x="11521440" y="6537960"/>
            <a:ext cx="457200" cy="274320"/>
          </a:xfrm>
          <a:prstGeom prst="rect">
            <a:avLst/>
          </a:prstGeom>
          <a:noFill/>
          <a:ln/>
        </p:spPr>
        <p:txBody>
          <a:bodyPr wrap="square" rtlCol="0" anchor="ctr"/>
          <a:lstStyle/>
          <a:p>
            <a:pPr marL="0" indent="0" algn="r">
              <a:buNone/>
            </a:pPr>
            <a:r>
              <a:rPr lang="en-US" sz="900" dirty="0">
                <a:solidFill>
                  <a:srgbClr val="6B6B6E"/>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6F4"/>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274320"/>
          </a:xfrm>
          <a:prstGeom prst="rect">
            <a:avLst/>
          </a:prstGeom>
          <a:noFill/>
          <a:ln/>
        </p:spPr>
        <p:txBody>
          <a:bodyPr wrap="square" rtlCol="0" anchor="ctr"/>
          <a:lstStyle/>
          <a:p>
            <a:pPr marL="0" indent="0">
              <a:buNone/>
            </a:pPr>
            <a:r>
              <a:rPr lang="en-US" sz="1200" b="1" kern="0" spc="200" dirty="0">
                <a:solidFill>
                  <a:srgbClr val="A66E1B"/>
                </a:solidFill>
                <a:latin typeface="Calibri" pitchFamily="34" charset="0"/>
                <a:ea typeface="Calibri" pitchFamily="34" charset="-122"/>
                <a:cs typeface="Calibri" pitchFamily="34" charset="-120"/>
              </a:rPr>
              <a:t>MARKETING STRATEGY 2</a:t>
            </a:r>
            <a:endParaRPr lang="en-US" sz="12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2B2B2E"/>
                </a:solidFill>
                <a:latin typeface="Cambria" pitchFamily="34" charset="0"/>
                <a:ea typeface="Cambria" pitchFamily="34" charset="-122"/>
                <a:cs typeface="Cambria" pitchFamily="34" charset="-120"/>
              </a:rPr>
              <a:t>Graduate Referral &amp; Email Nurture</a:t>
            </a:r>
            <a:endParaRPr lang="en-US" sz="3000" dirty="0"/>
          </a:p>
        </p:txBody>
      </p:sp>
      <p:sp>
        <p:nvSpPr>
          <p:cNvPr id="4" name="Shape 2"/>
          <p:cNvSpPr/>
          <p:nvPr/>
        </p:nvSpPr>
        <p:spPr>
          <a:xfrm>
            <a:off x="548640" y="1554480"/>
            <a:ext cx="5120640" cy="4480560"/>
          </a:xfrm>
          <a:prstGeom prst="roundRect">
            <a:avLst>
              <a:gd name="adj" fmla="val 1633"/>
            </a:avLst>
          </a:prstGeom>
          <a:solidFill>
            <a:srgbClr val="1C1C1E"/>
          </a:solidFill>
          <a:ln/>
        </p:spPr>
        <p:txBody>
          <a:bodyPr/>
          <a:lstStyle/>
          <a:p>
            <a:endParaRPr lang="ro-RO"/>
          </a:p>
        </p:txBody>
      </p:sp>
      <p:pic>
        <p:nvPicPr>
          <p:cNvPr id="5" name="Image 0" descr="/home/claude/icons/envelope_white.png"/>
          <p:cNvPicPr>
            <a:picLocks noChangeAspect="1"/>
          </p:cNvPicPr>
          <p:nvPr/>
        </p:nvPicPr>
        <p:blipFill>
          <a:blip r:embed="rId3"/>
          <a:stretch>
            <a:fillRect/>
          </a:stretch>
        </p:blipFill>
        <p:spPr>
          <a:xfrm>
            <a:off x="868680" y="1874520"/>
            <a:ext cx="502920" cy="502920"/>
          </a:xfrm>
          <a:prstGeom prst="rect">
            <a:avLst/>
          </a:prstGeom>
        </p:spPr>
      </p:pic>
      <p:sp>
        <p:nvSpPr>
          <p:cNvPr id="6" name="Text 3"/>
          <p:cNvSpPr/>
          <p:nvPr/>
        </p:nvSpPr>
        <p:spPr>
          <a:xfrm>
            <a:off x="868680" y="2514600"/>
            <a:ext cx="4480560" cy="457200"/>
          </a:xfrm>
          <a:prstGeom prst="rect">
            <a:avLst/>
          </a:prstGeom>
          <a:noFill/>
          <a:ln/>
        </p:spPr>
        <p:txBody>
          <a:bodyPr wrap="square" rtlCol="0" anchor="ctr"/>
          <a:lstStyle/>
          <a:p>
            <a:pPr marL="0" indent="0">
              <a:buNone/>
            </a:pPr>
            <a:r>
              <a:rPr lang="en-US" sz="1700" b="1" dirty="0">
                <a:solidFill>
                  <a:srgbClr val="D4922A"/>
                </a:solidFill>
                <a:latin typeface="Cambria" pitchFamily="34" charset="0"/>
                <a:ea typeface="Cambria" pitchFamily="34" charset="-122"/>
                <a:cs typeface="Cambria" pitchFamily="34" charset="-120"/>
              </a:rPr>
              <a:t>Turn graduates into growth</a:t>
            </a:r>
            <a:endParaRPr lang="en-US" sz="1700" dirty="0"/>
          </a:p>
        </p:txBody>
      </p:sp>
      <p:sp>
        <p:nvSpPr>
          <p:cNvPr id="7" name="Text 4"/>
          <p:cNvSpPr/>
          <p:nvPr/>
        </p:nvSpPr>
        <p:spPr>
          <a:xfrm>
            <a:off x="868680" y="3017520"/>
            <a:ext cx="4480560" cy="1737360"/>
          </a:xfrm>
          <a:prstGeom prst="rect">
            <a:avLst/>
          </a:prstGeom>
          <a:noFill/>
          <a:ln/>
        </p:spPr>
        <p:txBody>
          <a:bodyPr wrap="square" rtlCol="0" anchor="ctr"/>
          <a:lstStyle/>
          <a:p>
            <a:pPr marL="0" indent="0">
              <a:lnSpc>
                <a:spcPct val="125000"/>
              </a:lnSpc>
              <a:buNone/>
            </a:pPr>
            <a:r>
              <a:rPr lang="en-US" sz="1300" dirty="0">
                <a:solidFill>
                  <a:srgbClr val="E4E4E6"/>
                </a:solidFill>
                <a:latin typeface="Calibri" pitchFamily="34" charset="0"/>
                <a:ea typeface="Calibri" pitchFamily="34" charset="-122"/>
                <a:cs typeface="Calibri" pitchFamily="34" charset="-120"/>
              </a:rPr>
              <a:t>Referral incentives reward graduates for bringing in the next cohort, and an automated email nurture sequence runs from sign-up through the 90-day post-completion discount window.</a:t>
            </a:r>
            <a:endParaRPr lang="en-US" sz="1300" dirty="0"/>
          </a:p>
        </p:txBody>
      </p:sp>
      <p:sp>
        <p:nvSpPr>
          <p:cNvPr id="8" name="Text 5"/>
          <p:cNvSpPr/>
          <p:nvPr/>
        </p:nvSpPr>
        <p:spPr>
          <a:xfrm>
            <a:off x="868680" y="4754880"/>
            <a:ext cx="4480560" cy="1005840"/>
          </a:xfrm>
          <a:prstGeom prst="rect">
            <a:avLst/>
          </a:prstGeom>
          <a:noFill/>
          <a:ln/>
        </p:spPr>
        <p:txBody>
          <a:bodyPr wrap="square" rtlCol="0" anchor="ctr"/>
          <a:lstStyle/>
          <a:p>
            <a:pPr marL="0" indent="0">
              <a:lnSpc>
                <a:spcPct val="125000"/>
              </a:lnSpc>
              <a:buNone/>
            </a:pPr>
            <a:r>
              <a:rPr lang="en-US" sz="1300" dirty="0">
                <a:solidFill>
                  <a:srgbClr val="B9B9BE"/>
                </a:solidFill>
                <a:latin typeface="Calibri" pitchFamily="34" charset="0"/>
                <a:ea typeface="Calibri" pitchFamily="34" charset="-122"/>
                <a:cs typeface="Calibri" pitchFamily="34" charset="-120"/>
              </a:rPr>
              <a:t>Handled through the CRM/email platform that tracks the graduate journey end-to-end.</a:t>
            </a:r>
            <a:endParaRPr lang="en-US" sz="1300" dirty="0"/>
          </a:p>
        </p:txBody>
      </p:sp>
      <p:sp>
        <p:nvSpPr>
          <p:cNvPr id="9" name="Text 6"/>
          <p:cNvSpPr/>
          <p:nvPr/>
        </p:nvSpPr>
        <p:spPr>
          <a:xfrm>
            <a:off x="5989320" y="1600200"/>
            <a:ext cx="5669280" cy="365760"/>
          </a:xfrm>
          <a:prstGeom prst="rect">
            <a:avLst/>
          </a:prstGeom>
          <a:noFill/>
          <a:ln/>
        </p:spPr>
        <p:txBody>
          <a:bodyPr wrap="square" rtlCol="0" anchor="ctr"/>
          <a:lstStyle/>
          <a:p>
            <a:pPr marL="0" indent="0">
              <a:buNone/>
            </a:pPr>
            <a:r>
              <a:rPr lang="en-US" sz="1500" b="1" dirty="0">
                <a:solidFill>
                  <a:srgbClr val="2B2B2E"/>
                </a:solidFill>
                <a:latin typeface="Cambria" pitchFamily="34" charset="0"/>
                <a:ea typeface="Cambria" pitchFamily="34" charset="-122"/>
                <a:cs typeface="Cambria" pitchFamily="34" charset="-120"/>
              </a:rPr>
              <a:t>Why this reaches our customers</a:t>
            </a:r>
            <a:endParaRPr lang="en-US" sz="1500" dirty="0"/>
          </a:p>
        </p:txBody>
      </p:sp>
      <p:sp>
        <p:nvSpPr>
          <p:cNvPr id="10" name="Shape 7"/>
          <p:cNvSpPr/>
          <p:nvPr/>
        </p:nvSpPr>
        <p:spPr>
          <a:xfrm>
            <a:off x="5989320" y="2148840"/>
            <a:ext cx="164592" cy="164592"/>
          </a:xfrm>
          <a:prstGeom prst="ellipse">
            <a:avLst/>
          </a:prstGeom>
          <a:solidFill>
            <a:srgbClr val="D4922A"/>
          </a:solidFill>
          <a:ln/>
        </p:spPr>
        <p:txBody>
          <a:bodyPr/>
          <a:lstStyle/>
          <a:p>
            <a:endParaRPr lang="ro-RO"/>
          </a:p>
        </p:txBody>
      </p:sp>
      <p:sp>
        <p:nvSpPr>
          <p:cNvPr id="11" name="Text 8"/>
          <p:cNvSpPr/>
          <p:nvPr/>
        </p:nvSpPr>
        <p:spPr>
          <a:xfrm>
            <a:off x="6309360" y="2011680"/>
            <a:ext cx="5349240" cy="320040"/>
          </a:xfrm>
          <a:prstGeom prst="rect">
            <a:avLst/>
          </a:prstGeom>
          <a:noFill/>
          <a:ln/>
        </p:spPr>
        <p:txBody>
          <a:bodyPr wrap="square" rtlCol="0" anchor="ctr"/>
          <a:lstStyle/>
          <a:p>
            <a:pPr marL="0" indent="0">
              <a:buNone/>
            </a:pPr>
            <a:r>
              <a:rPr lang="en-US" sz="1300" b="1" dirty="0">
                <a:solidFill>
                  <a:srgbClr val="2B2B2E"/>
                </a:solidFill>
                <a:latin typeface="Calibri" pitchFamily="34" charset="0"/>
                <a:ea typeface="Calibri" pitchFamily="34" charset="-122"/>
                <a:cs typeface="Calibri" pitchFamily="34" charset="-120"/>
              </a:rPr>
              <a:t>Warm, permissioned audience</a:t>
            </a:r>
            <a:endParaRPr lang="en-US" sz="1300" dirty="0"/>
          </a:p>
        </p:txBody>
      </p:sp>
      <p:sp>
        <p:nvSpPr>
          <p:cNvPr id="12" name="Text 9"/>
          <p:cNvSpPr/>
          <p:nvPr/>
        </p:nvSpPr>
        <p:spPr>
          <a:xfrm>
            <a:off x="6309360" y="2359152"/>
            <a:ext cx="5349240" cy="685800"/>
          </a:xfrm>
          <a:prstGeom prst="rect">
            <a:avLst/>
          </a:prstGeom>
          <a:noFill/>
          <a:ln/>
        </p:spPr>
        <p:txBody>
          <a:bodyPr wrap="square" rtlCol="0" anchor="ctr"/>
          <a:lstStyle/>
          <a:p>
            <a:pPr marL="0" indent="0">
              <a:lnSpc>
                <a:spcPct val="120000"/>
              </a:lnSpc>
              <a:buNone/>
            </a:pPr>
            <a:r>
              <a:rPr lang="en-US" sz="1200" dirty="0">
                <a:solidFill>
                  <a:srgbClr val="6B6B6E"/>
                </a:solidFill>
                <a:latin typeface="Calibri" pitchFamily="34" charset="0"/>
                <a:ea typeface="Calibri" pitchFamily="34" charset="-122"/>
                <a:cs typeface="Calibri" pitchFamily="34" charset="-120"/>
              </a:rPr>
              <a:t>Every graduate already opted in and completed the course </a:t>
            </a:r>
            <a:r>
              <a:rPr lang="ro-RO" sz="1200" dirty="0">
                <a:solidFill>
                  <a:srgbClr val="6B6B6E"/>
                </a:solidFill>
                <a:latin typeface="Calibri" pitchFamily="34" charset="0"/>
                <a:ea typeface="Calibri" pitchFamily="34" charset="-122"/>
                <a:cs typeface="Calibri" pitchFamily="34" charset="-120"/>
              </a:rPr>
              <a:t>-</a:t>
            </a:r>
            <a:r>
              <a:rPr lang="en-US" sz="1200" dirty="0">
                <a:solidFill>
                  <a:srgbClr val="6B6B6E"/>
                </a:solidFill>
                <a:latin typeface="Calibri" pitchFamily="34" charset="0"/>
                <a:ea typeface="Calibri" pitchFamily="34" charset="-122"/>
                <a:cs typeface="Calibri" pitchFamily="34" charset="-120"/>
              </a:rPr>
              <a:t> the highest-intent, lowest-cost-to-reach segment we have.</a:t>
            </a:r>
            <a:endParaRPr lang="en-US" sz="1200" dirty="0"/>
          </a:p>
        </p:txBody>
      </p:sp>
      <p:sp>
        <p:nvSpPr>
          <p:cNvPr id="13" name="Shape 10"/>
          <p:cNvSpPr/>
          <p:nvPr/>
        </p:nvSpPr>
        <p:spPr>
          <a:xfrm>
            <a:off x="5989320" y="3200400"/>
            <a:ext cx="164592" cy="164592"/>
          </a:xfrm>
          <a:prstGeom prst="ellipse">
            <a:avLst/>
          </a:prstGeom>
          <a:solidFill>
            <a:srgbClr val="D4922A"/>
          </a:solidFill>
          <a:ln/>
        </p:spPr>
        <p:txBody>
          <a:bodyPr/>
          <a:lstStyle/>
          <a:p>
            <a:endParaRPr lang="ro-RO"/>
          </a:p>
        </p:txBody>
      </p:sp>
      <p:sp>
        <p:nvSpPr>
          <p:cNvPr id="14" name="Text 11"/>
          <p:cNvSpPr/>
          <p:nvPr/>
        </p:nvSpPr>
        <p:spPr>
          <a:xfrm>
            <a:off x="6309360" y="3063240"/>
            <a:ext cx="5349240" cy="320040"/>
          </a:xfrm>
          <a:prstGeom prst="rect">
            <a:avLst/>
          </a:prstGeom>
          <a:noFill/>
          <a:ln/>
        </p:spPr>
        <p:txBody>
          <a:bodyPr wrap="square" rtlCol="0" anchor="ctr"/>
          <a:lstStyle/>
          <a:p>
            <a:pPr marL="0" indent="0">
              <a:buNone/>
            </a:pPr>
            <a:r>
              <a:rPr lang="en-US" sz="1300" b="1" dirty="0">
                <a:solidFill>
                  <a:srgbClr val="2B2B2E"/>
                </a:solidFill>
                <a:latin typeface="Calibri" pitchFamily="34" charset="0"/>
                <a:ea typeface="Calibri" pitchFamily="34" charset="-122"/>
                <a:cs typeface="Calibri" pitchFamily="34" charset="-120"/>
              </a:rPr>
              <a:t>Timed to the buying window</a:t>
            </a:r>
            <a:endParaRPr lang="en-US" sz="1300" dirty="0"/>
          </a:p>
        </p:txBody>
      </p:sp>
      <p:sp>
        <p:nvSpPr>
          <p:cNvPr id="15" name="Text 12"/>
          <p:cNvSpPr/>
          <p:nvPr/>
        </p:nvSpPr>
        <p:spPr>
          <a:xfrm>
            <a:off x="6309360" y="3410712"/>
            <a:ext cx="5349240" cy="685800"/>
          </a:xfrm>
          <a:prstGeom prst="rect">
            <a:avLst/>
          </a:prstGeom>
          <a:noFill/>
          <a:ln/>
        </p:spPr>
        <p:txBody>
          <a:bodyPr wrap="square" rtlCol="0" anchor="ctr"/>
          <a:lstStyle/>
          <a:p>
            <a:pPr marL="0" indent="0">
              <a:lnSpc>
                <a:spcPct val="120000"/>
              </a:lnSpc>
              <a:buNone/>
            </a:pPr>
            <a:r>
              <a:rPr lang="en-US" sz="1200" dirty="0">
                <a:solidFill>
                  <a:srgbClr val="6B6B6E"/>
                </a:solidFill>
                <a:latin typeface="Calibri" pitchFamily="34" charset="0"/>
                <a:ea typeface="Calibri" pitchFamily="34" charset="-122"/>
                <a:cs typeface="Calibri" pitchFamily="34" charset="-120"/>
              </a:rPr>
              <a:t>The nurture sequence lands reminders inside the 90-day discount period, when purchase intent is highest.</a:t>
            </a:r>
            <a:endParaRPr lang="en-US" sz="1200" dirty="0"/>
          </a:p>
        </p:txBody>
      </p:sp>
      <p:sp>
        <p:nvSpPr>
          <p:cNvPr id="16" name="Shape 13"/>
          <p:cNvSpPr/>
          <p:nvPr/>
        </p:nvSpPr>
        <p:spPr>
          <a:xfrm>
            <a:off x="5989320" y="4251960"/>
            <a:ext cx="164592" cy="164592"/>
          </a:xfrm>
          <a:prstGeom prst="ellipse">
            <a:avLst/>
          </a:prstGeom>
          <a:solidFill>
            <a:srgbClr val="D4922A"/>
          </a:solidFill>
          <a:ln/>
        </p:spPr>
        <p:txBody>
          <a:bodyPr/>
          <a:lstStyle/>
          <a:p>
            <a:endParaRPr lang="ro-RO"/>
          </a:p>
        </p:txBody>
      </p:sp>
      <p:sp>
        <p:nvSpPr>
          <p:cNvPr id="17" name="Text 14"/>
          <p:cNvSpPr/>
          <p:nvPr/>
        </p:nvSpPr>
        <p:spPr>
          <a:xfrm>
            <a:off x="6309360" y="4114800"/>
            <a:ext cx="5349240" cy="320040"/>
          </a:xfrm>
          <a:prstGeom prst="rect">
            <a:avLst/>
          </a:prstGeom>
          <a:noFill/>
          <a:ln/>
        </p:spPr>
        <p:txBody>
          <a:bodyPr wrap="square" rtlCol="0" anchor="ctr"/>
          <a:lstStyle/>
          <a:p>
            <a:pPr marL="0" indent="0">
              <a:buNone/>
            </a:pPr>
            <a:r>
              <a:rPr lang="en-US" sz="1300" b="1" dirty="0">
                <a:solidFill>
                  <a:srgbClr val="2B2B2E"/>
                </a:solidFill>
                <a:latin typeface="Calibri" pitchFamily="34" charset="0"/>
                <a:ea typeface="Calibri" pitchFamily="34" charset="-122"/>
                <a:cs typeface="Calibri" pitchFamily="34" charset="-120"/>
              </a:rPr>
              <a:t>Compounding acquisition</a:t>
            </a:r>
            <a:endParaRPr lang="en-US" sz="1300" dirty="0"/>
          </a:p>
        </p:txBody>
      </p:sp>
      <p:sp>
        <p:nvSpPr>
          <p:cNvPr id="18" name="Text 15"/>
          <p:cNvSpPr/>
          <p:nvPr/>
        </p:nvSpPr>
        <p:spPr>
          <a:xfrm>
            <a:off x="6309360" y="4462272"/>
            <a:ext cx="5349240" cy="685800"/>
          </a:xfrm>
          <a:prstGeom prst="rect">
            <a:avLst/>
          </a:prstGeom>
          <a:noFill/>
          <a:ln/>
        </p:spPr>
        <p:txBody>
          <a:bodyPr wrap="square" rtlCol="0" anchor="ctr"/>
          <a:lstStyle/>
          <a:p>
            <a:pPr marL="0" indent="0">
              <a:lnSpc>
                <a:spcPct val="120000"/>
              </a:lnSpc>
              <a:buNone/>
            </a:pPr>
            <a:r>
              <a:rPr lang="en-US" sz="1200" dirty="0">
                <a:solidFill>
                  <a:srgbClr val="6B6B6E"/>
                </a:solidFill>
                <a:latin typeface="Calibri" pitchFamily="34" charset="0"/>
                <a:ea typeface="Calibri" pitchFamily="34" charset="-122"/>
                <a:cs typeface="Calibri" pitchFamily="34" charset="-120"/>
              </a:rPr>
              <a:t>Referral rewards turn each graduate into a low-cost recruiter for the next cohort, reducing paid-acquisition reliance over time.</a:t>
            </a:r>
            <a:endParaRPr lang="en-US" sz="1200" dirty="0"/>
          </a:p>
        </p:txBody>
      </p:sp>
      <p:sp>
        <p:nvSpPr>
          <p:cNvPr id="19" name="Text 16"/>
          <p:cNvSpPr/>
          <p:nvPr/>
        </p:nvSpPr>
        <p:spPr>
          <a:xfrm>
            <a:off x="457200" y="6537960"/>
            <a:ext cx="5486400" cy="274320"/>
          </a:xfrm>
          <a:prstGeom prst="rect">
            <a:avLst/>
          </a:prstGeom>
          <a:noFill/>
          <a:ln/>
        </p:spPr>
        <p:txBody>
          <a:bodyPr wrap="square" rtlCol="0" anchor="ctr"/>
          <a:lstStyle/>
          <a:p>
            <a:pPr marL="0" indent="0">
              <a:buNone/>
            </a:pPr>
            <a:r>
              <a:rPr lang="en-US" sz="900" dirty="0">
                <a:solidFill>
                  <a:srgbClr val="6B6B6E"/>
                </a:solidFill>
                <a:latin typeface="Calibri" pitchFamily="34" charset="0"/>
                <a:ea typeface="Calibri" pitchFamily="34" charset="-122"/>
                <a:cs typeface="Calibri" pitchFamily="34" charset="-120"/>
              </a:rPr>
              <a:t>Focalpoint Ltd  |  Investor Pitch</a:t>
            </a:r>
            <a:endParaRPr lang="en-US" sz="900" dirty="0"/>
          </a:p>
        </p:txBody>
      </p:sp>
      <p:sp>
        <p:nvSpPr>
          <p:cNvPr id="20" name="Text 17"/>
          <p:cNvSpPr/>
          <p:nvPr/>
        </p:nvSpPr>
        <p:spPr>
          <a:xfrm>
            <a:off x="11521440" y="6537960"/>
            <a:ext cx="457200" cy="274320"/>
          </a:xfrm>
          <a:prstGeom prst="rect">
            <a:avLst/>
          </a:prstGeom>
          <a:noFill/>
          <a:ln/>
        </p:spPr>
        <p:txBody>
          <a:bodyPr wrap="square" rtlCol="0" anchor="ctr"/>
          <a:lstStyle/>
          <a:p>
            <a:pPr marL="0" indent="0" algn="r">
              <a:buNone/>
            </a:pPr>
            <a:r>
              <a:rPr lang="en-US" sz="900" dirty="0">
                <a:solidFill>
                  <a:srgbClr val="6B6B6E"/>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6F4"/>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274320"/>
          </a:xfrm>
          <a:prstGeom prst="rect">
            <a:avLst/>
          </a:prstGeom>
          <a:noFill/>
          <a:ln/>
        </p:spPr>
        <p:txBody>
          <a:bodyPr wrap="square" rtlCol="0" anchor="ctr"/>
          <a:lstStyle/>
          <a:p>
            <a:pPr marL="0" indent="0">
              <a:buNone/>
            </a:pPr>
            <a:r>
              <a:rPr lang="en-US" sz="1200" b="1" kern="0" spc="200" dirty="0">
                <a:solidFill>
                  <a:srgbClr val="A66E1B"/>
                </a:solidFill>
                <a:latin typeface="Calibri" pitchFamily="34" charset="0"/>
                <a:ea typeface="Calibri" pitchFamily="34" charset="-122"/>
                <a:cs typeface="Calibri" pitchFamily="34" charset="-120"/>
              </a:rPr>
              <a:t>THE ASK</a:t>
            </a:r>
            <a:endParaRPr lang="en-US" sz="12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2B2B2E"/>
                </a:solidFill>
                <a:latin typeface="Cambria" pitchFamily="34" charset="0"/>
                <a:ea typeface="Cambria" pitchFamily="34" charset="-122"/>
                <a:cs typeface="Cambria" pitchFamily="34" charset="-120"/>
              </a:rPr>
              <a:t>Funding Requirements &amp; Allocation</a:t>
            </a:r>
            <a:endParaRPr lang="en-US" sz="3000" dirty="0"/>
          </a:p>
        </p:txBody>
      </p:sp>
      <p:sp>
        <p:nvSpPr>
          <p:cNvPr id="4" name="Text 2"/>
          <p:cNvSpPr/>
          <p:nvPr/>
        </p:nvSpPr>
        <p:spPr>
          <a:xfrm>
            <a:off x="548640" y="1417320"/>
            <a:ext cx="5486400" cy="320040"/>
          </a:xfrm>
          <a:prstGeom prst="rect">
            <a:avLst/>
          </a:prstGeom>
          <a:noFill/>
          <a:ln/>
        </p:spPr>
        <p:txBody>
          <a:bodyPr wrap="square" rtlCol="0" anchor="ctr"/>
          <a:lstStyle/>
          <a:p>
            <a:pPr marL="0" indent="0">
              <a:buNone/>
            </a:pPr>
            <a:r>
              <a:rPr lang="en-US" sz="1300" dirty="0">
                <a:solidFill>
                  <a:srgbClr val="6B6B6E"/>
                </a:solidFill>
                <a:latin typeface="Calibri" pitchFamily="34" charset="0"/>
                <a:ea typeface="Calibri" pitchFamily="34" charset="-122"/>
                <a:cs typeface="Calibri" pitchFamily="34" charset="-120"/>
              </a:rPr>
              <a:t>Total Year 1 start-up capital required</a:t>
            </a:r>
            <a:endParaRPr lang="en-US" sz="1300" dirty="0"/>
          </a:p>
        </p:txBody>
      </p:sp>
      <p:sp>
        <p:nvSpPr>
          <p:cNvPr id="5" name="Text 3"/>
          <p:cNvSpPr/>
          <p:nvPr/>
        </p:nvSpPr>
        <p:spPr>
          <a:xfrm>
            <a:off x="548640" y="1691640"/>
            <a:ext cx="5486400" cy="822960"/>
          </a:xfrm>
          <a:prstGeom prst="rect">
            <a:avLst/>
          </a:prstGeom>
          <a:noFill/>
          <a:ln/>
        </p:spPr>
        <p:txBody>
          <a:bodyPr wrap="square" rtlCol="0" anchor="ctr"/>
          <a:lstStyle/>
          <a:p>
            <a:pPr marL="0" indent="0">
              <a:buNone/>
            </a:pPr>
            <a:r>
              <a:rPr lang="en-US" sz="4600" b="1" dirty="0">
                <a:solidFill>
                  <a:srgbClr val="2B2B2E"/>
                </a:solidFill>
                <a:latin typeface="Cambria" pitchFamily="34" charset="0"/>
                <a:ea typeface="Cambria" pitchFamily="34" charset="-122"/>
                <a:cs typeface="Cambria" pitchFamily="34" charset="-120"/>
              </a:rPr>
              <a:t>£40,000</a:t>
            </a:r>
            <a:endParaRPr lang="en-US" sz="4600" dirty="0"/>
          </a:p>
        </p:txBody>
      </p:sp>
      <p:sp>
        <p:nvSpPr>
          <p:cNvPr id="6" name="Shape 4"/>
          <p:cNvSpPr/>
          <p:nvPr/>
        </p:nvSpPr>
        <p:spPr>
          <a:xfrm>
            <a:off x="548640" y="2743200"/>
            <a:ext cx="5212080" cy="868680"/>
          </a:xfrm>
          <a:prstGeom prst="roundRect">
            <a:avLst>
              <a:gd name="adj" fmla="val 6316"/>
            </a:avLst>
          </a:prstGeom>
          <a:solidFill>
            <a:srgbClr val="FFFFFF"/>
          </a:solidFill>
          <a:ln w="12700">
            <a:solidFill>
              <a:srgbClr val="E7E4DE"/>
            </a:solidFill>
            <a:prstDash val="solid"/>
          </a:ln>
        </p:spPr>
        <p:txBody>
          <a:bodyPr/>
          <a:lstStyle/>
          <a:p>
            <a:endParaRPr lang="ro-RO"/>
          </a:p>
        </p:txBody>
      </p:sp>
      <p:pic>
        <p:nvPicPr>
          <p:cNvPr id="7" name="Image 0" descr="/home/claude/icons/handshake.png"/>
          <p:cNvPicPr>
            <a:picLocks noChangeAspect="1"/>
          </p:cNvPicPr>
          <p:nvPr/>
        </p:nvPicPr>
        <p:blipFill>
          <a:blip r:embed="rId3"/>
          <a:stretch>
            <a:fillRect/>
          </a:stretch>
        </p:blipFill>
        <p:spPr>
          <a:xfrm>
            <a:off x="731520" y="2944368"/>
            <a:ext cx="457200" cy="457200"/>
          </a:xfrm>
          <a:prstGeom prst="rect">
            <a:avLst/>
          </a:prstGeom>
        </p:spPr>
      </p:pic>
      <p:sp>
        <p:nvSpPr>
          <p:cNvPr id="8" name="Text 5"/>
          <p:cNvSpPr/>
          <p:nvPr/>
        </p:nvSpPr>
        <p:spPr>
          <a:xfrm>
            <a:off x="1371600" y="2834640"/>
            <a:ext cx="2743200" cy="320040"/>
          </a:xfrm>
          <a:prstGeom prst="rect">
            <a:avLst/>
          </a:prstGeom>
          <a:noFill/>
          <a:ln/>
        </p:spPr>
        <p:txBody>
          <a:bodyPr wrap="square" rtlCol="0" anchor="ctr"/>
          <a:lstStyle/>
          <a:p>
            <a:pPr marL="0" indent="0">
              <a:buNone/>
            </a:pPr>
            <a:r>
              <a:rPr lang="en-US" sz="1300" b="1" dirty="0">
                <a:solidFill>
                  <a:srgbClr val="2B2B2E"/>
                </a:solidFill>
                <a:latin typeface="Calibri" pitchFamily="34" charset="0"/>
                <a:ea typeface="Calibri" pitchFamily="34" charset="-122"/>
                <a:cs typeface="Calibri" pitchFamily="34" charset="-120"/>
              </a:rPr>
              <a:t>UK Start Up Loan</a:t>
            </a:r>
            <a:endParaRPr lang="en-US" sz="1300" dirty="0"/>
          </a:p>
        </p:txBody>
      </p:sp>
      <p:sp>
        <p:nvSpPr>
          <p:cNvPr id="9" name="Text 6"/>
          <p:cNvSpPr/>
          <p:nvPr/>
        </p:nvSpPr>
        <p:spPr>
          <a:xfrm>
            <a:off x="1371600" y="3145536"/>
            <a:ext cx="2743200" cy="411480"/>
          </a:xfrm>
          <a:prstGeom prst="rect">
            <a:avLst/>
          </a:prstGeom>
          <a:noFill/>
          <a:ln/>
        </p:spPr>
        <p:txBody>
          <a:bodyPr wrap="square" rtlCol="0" anchor="ctr"/>
          <a:lstStyle/>
          <a:p>
            <a:pPr marL="0" indent="0">
              <a:buNone/>
            </a:pPr>
            <a:r>
              <a:rPr lang="en-US" sz="1050" dirty="0">
                <a:solidFill>
                  <a:srgbClr val="6B6B6E"/>
                </a:solidFill>
                <a:latin typeface="Calibri" pitchFamily="34" charset="0"/>
                <a:ea typeface="Calibri" pitchFamily="34" charset="-122"/>
                <a:cs typeface="Calibri" pitchFamily="34" charset="-120"/>
              </a:rPr>
              <a:t>Government-backed loan, fixed rate, repayable up to 5 years</a:t>
            </a:r>
            <a:endParaRPr lang="en-US" sz="1050" dirty="0"/>
          </a:p>
        </p:txBody>
      </p:sp>
      <p:sp>
        <p:nvSpPr>
          <p:cNvPr id="10" name="Text 7"/>
          <p:cNvSpPr/>
          <p:nvPr/>
        </p:nvSpPr>
        <p:spPr>
          <a:xfrm>
            <a:off x="4160520" y="2743200"/>
            <a:ext cx="1463040" cy="868680"/>
          </a:xfrm>
          <a:prstGeom prst="rect">
            <a:avLst/>
          </a:prstGeom>
          <a:noFill/>
          <a:ln/>
        </p:spPr>
        <p:txBody>
          <a:bodyPr wrap="square" rtlCol="0" anchor="ctr"/>
          <a:lstStyle/>
          <a:p>
            <a:pPr marL="0" indent="0" algn="r">
              <a:buNone/>
            </a:pPr>
            <a:r>
              <a:rPr lang="en-US" sz="1800" b="1" dirty="0">
                <a:solidFill>
                  <a:srgbClr val="A66E1B"/>
                </a:solidFill>
                <a:latin typeface="Cambria" pitchFamily="34" charset="0"/>
                <a:ea typeface="Cambria" pitchFamily="34" charset="-122"/>
                <a:cs typeface="Cambria" pitchFamily="34" charset="-120"/>
              </a:rPr>
              <a:t>£25,000</a:t>
            </a:r>
            <a:endParaRPr lang="en-US" sz="1800" dirty="0"/>
          </a:p>
        </p:txBody>
      </p:sp>
      <p:sp>
        <p:nvSpPr>
          <p:cNvPr id="11" name="Shape 8"/>
          <p:cNvSpPr/>
          <p:nvPr/>
        </p:nvSpPr>
        <p:spPr>
          <a:xfrm>
            <a:off x="548640" y="3794760"/>
            <a:ext cx="5212080" cy="868680"/>
          </a:xfrm>
          <a:prstGeom prst="roundRect">
            <a:avLst>
              <a:gd name="adj" fmla="val 6316"/>
            </a:avLst>
          </a:prstGeom>
          <a:solidFill>
            <a:srgbClr val="FFFFFF"/>
          </a:solidFill>
          <a:ln w="12700">
            <a:solidFill>
              <a:srgbClr val="E7E4DE"/>
            </a:solidFill>
            <a:prstDash val="solid"/>
          </a:ln>
        </p:spPr>
        <p:txBody>
          <a:bodyPr/>
          <a:lstStyle/>
          <a:p>
            <a:endParaRPr lang="ro-RO"/>
          </a:p>
        </p:txBody>
      </p:sp>
      <p:pic>
        <p:nvPicPr>
          <p:cNvPr id="12" name="Image 1" descr="/home/claude/icons/handshake.png"/>
          <p:cNvPicPr>
            <a:picLocks noChangeAspect="1"/>
          </p:cNvPicPr>
          <p:nvPr/>
        </p:nvPicPr>
        <p:blipFill>
          <a:blip r:embed="rId3"/>
          <a:stretch>
            <a:fillRect/>
          </a:stretch>
        </p:blipFill>
        <p:spPr>
          <a:xfrm>
            <a:off x="731520" y="3995928"/>
            <a:ext cx="457200" cy="457200"/>
          </a:xfrm>
          <a:prstGeom prst="rect">
            <a:avLst/>
          </a:prstGeom>
        </p:spPr>
      </p:pic>
      <p:sp>
        <p:nvSpPr>
          <p:cNvPr id="13" name="Text 9"/>
          <p:cNvSpPr/>
          <p:nvPr/>
        </p:nvSpPr>
        <p:spPr>
          <a:xfrm>
            <a:off x="1371600" y="3886200"/>
            <a:ext cx="2743200" cy="320040"/>
          </a:xfrm>
          <a:prstGeom prst="rect">
            <a:avLst/>
          </a:prstGeom>
          <a:noFill/>
          <a:ln/>
        </p:spPr>
        <p:txBody>
          <a:bodyPr wrap="square" rtlCol="0" anchor="ctr"/>
          <a:lstStyle/>
          <a:p>
            <a:pPr marL="0" indent="0">
              <a:buNone/>
            </a:pPr>
            <a:r>
              <a:rPr lang="en-US" sz="1300" b="1" dirty="0">
                <a:solidFill>
                  <a:srgbClr val="2B2B2E"/>
                </a:solidFill>
                <a:latin typeface="Calibri" pitchFamily="34" charset="0"/>
                <a:ea typeface="Calibri" pitchFamily="34" charset="-122"/>
                <a:cs typeface="Calibri" pitchFamily="34" charset="-120"/>
              </a:rPr>
              <a:t>Founder Investment</a:t>
            </a:r>
            <a:endParaRPr lang="en-US" sz="1300" dirty="0"/>
          </a:p>
        </p:txBody>
      </p:sp>
      <p:sp>
        <p:nvSpPr>
          <p:cNvPr id="14" name="Text 10"/>
          <p:cNvSpPr/>
          <p:nvPr/>
        </p:nvSpPr>
        <p:spPr>
          <a:xfrm>
            <a:off x="1371600" y="4197096"/>
            <a:ext cx="2743200" cy="411480"/>
          </a:xfrm>
          <a:prstGeom prst="rect">
            <a:avLst/>
          </a:prstGeom>
          <a:noFill/>
          <a:ln/>
        </p:spPr>
        <p:txBody>
          <a:bodyPr wrap="square" rtlCol="0" anchor="ctr"/>
          <a:lstStyle/>
          <a:p>
            <a:pPr marL="0" indent="0">
              <a:buNone/>
            </a:pPr>
            <a:r>
              <a:rPr lang="en-US" sz="1050" dirty="0">
                <a:solidFill>
                  <a:srgbClr val="6B6B6E"/>
                </a:solidFill>
                <a:latin typeface="Calibri" pitchFamily="34" charset="0"/>
                <a:ea typeface="Calibri" pitchFamily="34" charset="-122"/>
                <a:cs typeface="Calibri" pitchFamily="34" charset="-120"/>
              </a:rPr>
              <a:t>Personal savings, injected as director's loan / equity</a:t>
            </a:r>
            <a:endParaRPr lang="en-US" sz="1050" dirty="0"/>
          </a:p>
        </p:txBody>
      </p:sp>
      <p:sp>
        <p:nvSpPr>
          <p:cNvPr id="15" name="Text 11"/>
          <p:cNvSpPr/>
          <p:nvPr/>
        </p:nvSpPr>
        <p:spPr>
          <a:xfrm>
            <a:off x="4160520" y="3794760"/>
            <a:ext cx="1463040" cy="868680"/>
          </a:xfrm>
          <a:prstGeom prst="rect">
            <a:avLst/>
          </a:prstGeom>
          <a:noFill/>
          <a:ln/>
        </p:spPr>
        <p:txBody>
          <a:bodyPr wrap="square" rtlCol="0" anchor="ctr"/>
          <a:lstStyle/>
          <a:p>
            <a:pPr marL="0" indent="0" algn="r">
              <a:buNone/>
            </a:pPr>
            <a:r>
              <a:rPr lang="en-US" sz="1800" b="1" dirty="0">
                <a:solidFill>
                  <a:srgbClr val="A66E1B"/>
                </a:solidFill>
                <a:latin typeface="Cambria" pitchFamily="34" charset="0"/>
                <a:ea typeface="Cambria" pitchFamily="34" charset="-122"/>
                <a:cs typeface="Cambria" pitchFamily="34" charset="-120"/>
              </a:rPr>
              <a:t>£15,000</a:t>
            </a:r>
            <a:endParaRPr lang="en-US" sz="1800" dirty="0"/>
          </a:p>
        </p:txBody>
      </p:sp>
      <p:sp>
        <p:nvSpPr>
          <p:cNvPr id="16" name="Text 12"/>
          <p:cNvSpPr/>
          <p:nvPr/>
        </p:nvSpPr>
        <p:spPr>
          <a:xfrm>
            <a:off x="6172200" y="1417320"/>
            <a:ext cx="5486400" cy="320040"/>
          </a:xfrm>
          <a:prstGeom prst="rect">
            <a:avLst/>
          </a:prstGeom>
          <a:noFill/>
          <a:ln/>
        </p:spPr>
        <p:txBody>
          <a:bodyPr wrap="square" rtlCol="0" anchor="ctr"/>
          <a:lstStyle/>
          <a:p>
            <a:pPr marL="0" indent="0">
              <a:buNone/>
            </a:pPr>
            <a:r>
              <a:rPr lang="en-US" sz="1300" dirty="0">
                <a:solidFill>
                  <a:srgbClr val="6B6B6E"/>
                </a:solidFill>
                <a:latin typeface="Calibri" pitchFamily="34" charset="0"/>
                <a:ea typeface="Calibri" pitchFamily="34" charset="-122"/>
                <a:cs typeface="Calibri" pitchFamily="34" charset="-120"/>
              </a:rPr>
              <a:t>Allocation of funds</a:t>
            </a:r>
            <a:endParaRPr lang="en-US" sz="1300" dirty="0"/>
          </a:p>
        </p:txBody>
      </p:sp>
      <p:graphicFrame>
        <p:nvGraphicFramePr>
          <p:cNvPr id="17" name="Table 0"/>
          <p:cNvGraphicFramePr>
            <a:graphicFrameLocks noGrp="1"/>
          </p:cNvGraphicFramePr>
          <p:nvPr>
            <p:extLst>
              <p:ext uri="{D42A27DB-BD31-4B8C-83A1-F6EECF244321}">
                <p14:modId xmlns:p14="http://schemas.microsoft.com/office/powerpoint/2010/main" val="1579011935"/>
              </p:ext>
            </p:extLst>
          </p:nvPr>
        </p:nvGraphicFramePr>
        <p:xfrm>
          <a:off x="6035040" y="1783080"/>
          <a:ext cx="5394960" cy="2743200"/>
        </p:xfrm>
        <a:graphic>
          <a:graphicData uri="http://schemas.openxmlformats.org/drawingml/2006/table">
            <a:tbl>
              <a:tblPr/>
              <a:tblGrid>
                <a:gridCol w="356616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tblGrid>
              <a:tr h="457200">
                <a:tc>
                  <a:txBody>
                    <a:bodyPr/>
                    <a:lstStyle/>
                    <a:p>
                      <a:pPr marL="0" indent="0" algn="l">
                        <a:buNone/>
                      </a:pPr>
                      <a:r>
                        <a:rPr lang="en-US" sz="1150" b="1" dirty="0">
                          <a:solidFill>
                            <a:srgbClr val="FFFFFF"/>
                          </a:solidFill>
                          <a:latin typeface="Calibri" pitchFamily="34" charset="0"/>
                          <a:ea typeface="Calibri" pitchFamily="34" charset="-122"/>
                          <a:cs typeface="Calibri" pitchFamily="34" charset="-120"/>
                        </a:rPr>
                        <a:t>Item</a:t>
                      </a:r>
                      <a:endParaRPr lang="en-US" sz="1150" dirty="0">
                        <a:latin typeface="Calibri" charset="0"/>
                        <a:ea typeface="Calibri" charset="0"/>
                        <a:cs typeface="Calibri" charset="0"/>
                      </a:endParaRPr>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1C1C1E"/>
                    </a:solidFill>
                  </a:tcPr>
                </a:tc>
                <a:tc>
                  <a:txBody>
                    <a:bodyPr/>
                    <a:lstStyle/>
                    <a:p>
                      <a:pPr marL="0" indent="0" algn="r">
                        <a:buNone/>
                      </a:pPr>
                      <a:r>
                        <a:rPr lang="en-US" sz="1150" b="1" dirty="0">
                          <a:solidFill>
                            <a:srgbClr val="FFFFFF"/>
                          </a:solidFill>
                          <a:latin typeface="Calibri" pitchFamily="34" charset="0"/>
                          <a:ea typeface="Calibri" pitchFamily="34" charset="-122"/>
                          <a:cs typeface="Calibri" pitchFamily="34" charset="-120"/>
                        </a:rPr>
                        <a:t>Amount</a:t>
                      </a:r>
                      <a:endParaRPr lang="en-US" sz="1150" dirty="0">
                        <a:latin typeface="Calibri" charset="0"/>
                        <a:ea typeface="Calibri" charset="0"/>
                        <a:cs typeface="Calibri" charset="0"/>
                      </a:endParaRPr>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1C1C1E"/>
                    </a:solidFill>
                  </a:tcPr>
                </a:tc>
                <a:extLst>
                  <a:ext uri="{0D108BD9-81ED-4DB2-BD59-A6C34878D82A}">
                    <a16:rowId xmlns:a16="http://schemas.microsoft.com/office/drawing/2014/main" val="10000"/>
                  </a:ext>
                </a:extLst>
              </a:tr>
              <a:tr h="457200">
                <a:tc>
                  <a:txBody>
                    <a:bodyPr/>
                    <a:lstStyle/>
                    <a:p>
                      <a:pPr marL="0" indent="0" algn="l">
                        <a:buNone/>
                      </a:pPr>
                      <a:r>
                        <a:rPr lang="en-US" sz="1100" dirty="0">
                          <a:solidFill>
                            <a:srgbClr val="2B2B2E"/>
                          </a:solidFill>
                        </a:rPr>
                        <a:t>Lens manufacturing run (MOQ)</a:t>
                      </a:r>
                      <a:endParaRPr lang="en-US" sz="11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1100" b="1" dirty="0">
                          <a:solidFill>
                            <a:srgbClr val="2B2B2E"/>
                          </a:solidFill>
                        </a:rPr>
                        <a:t>£20,000</a:t>
                      </a:r>
                      <a:endParaRPr lang="en-US" sz="11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57200">
                <a:tc>
                  <a:txBody>
                    <a:bodyPr/>
                    <a:lstStyle/>
                    <a:p>
                      <a:pPr marL="0" indent="0" algn="l">
                        <a:buNone/>
                      </a:pPr>
                      <a:r>
                        <a:rPr lang="en-US" sz="1100" dirty="0">
                          <a:solidFill>
                            <a:srgbClr val="2B2B2E"/>
                          </a:solidFill>
                        </a:rPr>
                        <a:t>Year 1 marketing spend</a:t>
                      </a:r>
                      <a:endParaRPr lang="en-US" sz="11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1100" b="1" dirty="0">
                          <a:solidFill>
                            <a:srgbClr val="2B2B2E"/>
                          </a:solidFill>
                        </a:rPr>
                        <a:t>£9,000</a:t>
                      </a:r>
                      <a:endParaRPr lang="en-US" sz="11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F4F1EC"/>
                    </a:solidFill>
                  </a:tcPr>
                </a:tc>
                <a:extLst>
                  <a:ext uri="{0D108BD9-81ED-4DB2-BD59-A6C34878D82A}">
                    <a16:rowId xmlns:a16="http://schemas.microsoft.com/office/drawing/2014/main" val="10002"/>
                  </a:ext>
                </a:extLst>
              </a:tr>
              <a:tr h="457200">
                <a:tc>
                  <a:txBody>
                    <a:bodyPr/>
                    <a:lstStyle/>
                    <a:p>
                      <a:pPr marL="0" indent="0" algn="l">
                        <a:buNone/>
                      </a:pPr>
                      <a:r>
                        <a:rPr lang="en-US" sz="1100" dirty="0">
                          <a:solidFill>
                            <a:srgbClr val="2B2B2E"/>
                          </a:solidFill>
                        </a:rPr>
                        <a:t>Course platform &amp; website setup</a:t>
                      </a:r>
                      <a:endParaRPr lang="en-US" sz="11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1100" b="1" dirty="0">
                          <a:solidFill>
                            <a:srgbClr val="2B2B2E"/>
                          </a:solidFill>
                        </a:rPr>
                        <a:t>£6,000</a:t>
                      </a:r>
                      <a:endParaRPr lang="en-US" sz="11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57200">
                <a:tc>
                  <a:txBody>
                    <a:bodyPr/>
                    <a:lstStyle/>
                    <a:p>
                      <a:pPr marL="0" indent="0" algn="l">
                        <a:buNone/>
                      </a:pPr>
                      <a:r>
                        <a:rPr lang="en-US" sz="1100" dirty="0">
                          <a:solidFill>
                            <a:srgbClr val="2B2B2E"/>
                          </a:solidFill>
                        </a:rPr>
                        <a:t>Working-capital buffer</a:t>
                      </a:r>
                      <a:endParaRPr lang="en-US" sz="11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1100" b="1" dirty="0">
                          <a:solidFill>
                            <a:srgbClr val="2B2B2E"/>
                          </a:solidFill>
                        </a:rPr>
                        <a:t>£5,000</a:t>
                      </a:r>
                      <a:endParaRPr lang="en-US" sz="11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F4F1EC"/>
                    </a:solidFill>
                  </a:tcPr>
                </a:tc>
                <a:extLst>
                  <a:ext uri="{0D108BD9-81ED-4DB2-BD59-A6C34878D82A}">
                    <a16:rowId xmlns:a16="http://schemas.microsoft.com/office/drawing/2014/main" val="10004"/>
                  </a:ext>
                </a:extLst>
              </a:tr>
              <a:tr h="457200">
                <a:tc>
                  <a:txBody>
                    <a:bodyPr/>
                    <a:lstStyle/>
                    <a:p>
                      <a:pPr marL="0" indent="0" algn="l">
                        <a:buNone/>
                      </a:pPr>
                      <a:r>
                        <a:rPr lang="en-US" sz="1200" b="1" dirty="0">
                          <a:solidFill>
                            <a:srgbClr val="FFFFFF"/>
                          </a:solidFill>
                        </a:rPr>
                        <a:t>Total</a:t>
                      </a:r>
                      <a:endParaRPr lang="en-US" sz="12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A66E1B"/>
                    </a:solidFill>
                  </a:tcPr>
                </a:tc>
                <a:tc>
                  <a:txBody>
                    <a:bodyPr/>
                    <a:lstStyle/>
                    <a:p>
                      <a:pPr marL="0" indent="0" algn="r">
                        <a:buNone/>
                      </a:pPr>
                      <a:r>
                        <a:rPr lang="en-US" sz="1200" b="1" dirty="0">
                          <a:solidFill>
                            <a:srgbClr val="FFFFFF"/>
                          </a:solidFill>
                        </a:rPr>
                        <a:t>£40,000</a:t>
                      </a:r>
                      <a:endParaRPr lang="en-US" sz="1200" dirty="0"/>
                    </a:p>
                  </a:txBody>
                  <a:tcPr anchor="ctr">
                    <a:lnL w="9525" cap="flat" cmpd="sng" algn="ctr">
                      <a:solidFill>
                        <a:srgbClr val="E7E4DE"/>
                      </a:solidFill>
                      <a:prstDash val="solid"/>
                      <a:round/>
                      <a:headEnd type="none" w="med" len="med"/>
                      <a:tailEnd type="none" w="med" len="med"/>
                    </a:lnL>
                    <a:lnR w="9525" cap="flat" cmpd="sng" algn="ctr">
                      <a:solidFill>
                        <a:srgbClr val="E7E4DE"/>
                      </a:solidFill>
                      <a:prstDash val="solid"/>
                      <a:round/>
                      <a:headEnd type="none" w="med" len="med"/>
                      <a:tailEnd type="none" w="med" len="med"/>
                    </a:lnR>
                    <a:lnT w="9525" cap="flat" cmpd="sng" algn="ctr">
                      <a:solidFill>
                        <a:srgbClr val="E7E4DE"/>
                      </a:solidFill>
                      <a:prstDash val="solid"/>
                      <a:round/>
                      <a:headEnd type="none" w="med" len="med"/>
                      <a:tailEnd type="none" w="med" len="med"/>
                    </a:lnT>
                    <a:lnB w="9525" cap="flat" cmpd="sng" algn="ctr">
                      <a:solidFill>
                        <a:srgbClr val="E7E4DE"/>
                      </a:solidFill>
                      <a:prstDash val="solid"/>
                      <a:round/>
                      <a:headEnd type="none" w="med" len="med"/>
                      <a:tailEnd type="none" w="med" len="med"/>
                    </a:lnB>
                    <a:solidFill>
                      <a:srgbClr val="A66E1B"/>
                    </a:solidFill>
                  </a:tcPr>
                </a:tc>
                <a:extLst>
                  <a:ext uri="{0D108BD9-81ED-4DB2-BD59-A6C34878D82A}">
                    <a16:rowId xmlns:a16="http://schemas.microsoft.com/office/drawing/2014/main" val="10005"/>
                  </a:ext>
                </a:extLst>
              </a:tr>
            </a:tbl>
          </a:graphicData>
        </a:graphic>
      </p:graphicFrame>
      <p:sp>
        <p:nvSpPr>
          <p:cNvPr id="18" name="Text 13"/>
          <p:cNvSpPr/>
          <p:nvPr/>
        </p:nvSpPr>
        <p:spPr>
          <a:xfrm>
            <a:off x="548640" y="5989320"/>
            <a:ext cx="11064240" cy="502920"/>
          </a:xfrm>
          <a:prstGeom prst="rect">
            <a:avLst/>
          </a:prstGeom>
          <a:noFill/>
          <a:ln/>
        </p:spPr>
        <p:txBody>
          <a:bodyPr wrap="square" rtlCol="0" anchor="ctr"/>
          <a:lstStyle/>
          <a:p>
            <a:pPr marL="0" indent="0">
              <a:buNone/>
            </a:pPr>
            <a:r>
              <a:rPr lang="en-US" sz="1150" i="1" dirty="0">
                <a:solidFill>
                  <a:srgbClr val="A66E1B"/>
                </a:solidFill>
                <a:latin typeface="Calibri" pitchFamily="34" charset="0"/>
                <a:ea typeface="Calibri" pitchFamily="34" charset="-122"/>
                <a:cs typeface="Calibri" pitchFamily="34" charset="-120"/>
              </a:rPr>
              <a:t>Allocation is an estimated split of the £40,000 raise across the cost lines identified in the plan; no further external finance is assumed in Year 1.</a:t>
            </a:r>
            <a:endParaRPr lang="en-US" sz="1150" dirty="0"/>
          </a:p>
        </p:txBody>
      </p:sp>
      <p:sp>
        <p:nvSpPr>
          <p:cNvPr id="19" name="Text 14"/>
          <p:cNvSpPr/>
          <p:nvPr/>
        </p:nvSpPr>
        <p:spPr>
          <a:xfrm>
            <a:off x="457200" y="6537960"/>
            <a:ext cx="5486400" cy="274320"/>
          </a:xfrm>
          <a:prstGeom prst="rect">
            <a:avLst/>
          </a:prstGeom>
          <a:noFill/>
          <a:ln/>
        </p:spPr>
        <p:txBody>
          <a:bodyPr wrap="square" rtlCol="0" anchor="ctr"/>
          <a:lstStyle/>
          <a:p>
            <a:pPr marL="0" indent="0">
              <a:buNone/>
            </a:pPr>
            <a:r>
              <a:rPr lang="en-US" sz="900" dirty="0">
                <a:solidFill>
                  <a:srgbClr val="6B6B6E"/>
                </a:solidFill>
                <a:latin typeface="Calibri" pitchFamily="34" charset="0"/>
                <a:ea typeface="Calibri" pitchFamily="34" charset="-122"/>
                <a:cs typeface="Calibri" pitchFamily="34" charset="-120"/>
              </a:rPr>
              <a:t>Focalpoint Ltd  |  Investor Pitch</a:t>
            </a:r>
            <a:endParaRPr lang="en-US" sz="900" dirty="0"/>
          </a:p>
        </p:txBody>
      </p:sp>
      <p:sp>
        <p:nvSpPr>
          <p:cNvPr id="20" name="Text 15"/>
          <p:cNvSpPr/>
          <p:nvPr/>
        </p:nvSpPr>
        <p:spPr>
          <a:xfrm>
            <a:off x="11521440" y="6537960"/>
            <a:ext cx="457200" cy="274320"/>
          </a:xfrm>
          <a:prstGeom prst="rect">
            <a:avLst/>
          </a:prstGeom>
          <a:noFill/>
          <a:ln/>
        </p:spPr>
        <p:txBody>
          <a:bodyPr wrap="square" rtlCol="0" anchor="ctr"/>
          <a:lstStyle/>
          <a:p>
            <a:pPr marL="0" indent="0" algn="r">
              <a:buNone/>
            </a:pPr>
            <a:r>
              <a:rPr lang="en-US" sz="900" dirty="0">
                <a:solidFill>
                  <a:srgbClr val="6B6B6E"/>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6F4"/>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274320"/>
          </a:xfrm>
          <a:prstGeom prst="rect">
            <a:avLst/>
          </a:prstGeom>
          <a:noFill/>
          <a:ln/>
        </p:spPr>
        <p:txBody>
          <a:bodyPr wrap="square" rtlCol="0" anchor="ctr"/>
          <a:lstStyle/>
          <a:p>
            <a:pPr marL="0" indent="0">
              <a:buNone/>
            </a:pPr>
            <a:r>
              <a:rPr lang="en-US" sz="1200" b="1" kern="0" spc="200" dirty="0">
                <a:solidFill>
                  <a:srgbClr val="A66E1B"/>
                </a:solidFill>
                <a:latin typeface="Calibri" pitchFamily="34" charset="0"/>
                <a:ea typeface="Calibri" pitchFamily="34" charset="-122"/>
                <a:cs typeface="Calibri" pitchFamily="34" charset="-120"/>
              </a:rPr>
              <a:t>FINANCIAL PLAN</a:t>
            </a:r>
            <a:endParaRPr lang="en-US" sz="12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2B2B2E"/>
                </a:solidFill>
                <a:latin typeface="Cambria" pitchFamily="34" charset="0"/>
                <a:ea typeface="Cambria" pitchFamily="34" charset="-122"/>
                <a:cs typeface="Cambria" pitchFamily="34" charset="-120"/>
              </a:rPr>
              <a:t>Cash Flow Forecast </a:t>
            </a:r>
            <a:r>
              <a:rPr lang="ro-RO" sz="3000" b="1" dirty="0">
                <a:solidFill>
                  <a:srgbClr val="2B2B2E"/>
                </a:solidFill>
                <a:latin typeface="Cambria" pitchFamily="34" charset="0"/>
                <a:ea typeface="Cambria" pitchFamily="34" charset="-122"/>
                <a:cs typeface="Cambria" pitchFamily="34" charset="-120"/>
              </a:rPr>
              <a:t>-</a:t>
            </a:r>
            <a:r>
              <a:rPr lang="en-US" sz="3000" b="1" dirty="0">
                <a:solidFill>
                  <a:srgbClr val="2B2B2E"/>
                </a:solidFill>
                <a:latin typeface="Cambria" pitchFamily="34" charset="0"/>
                <a:ea typeface="Cambria" pitchFamily="34" charset="-122"/>
                <a:cs typeface="Cambria" pitchFamily="34" charset="-120"/>
              </a:rPr>
              <a:t> Year 1 (Monthly)</a:t>
            </a:r>
            <a:endParaRPr lang="en-US" sz="3000" dirty="0"/>
          </a:p>
        </p:txBody>
      </p:sp>
      <p:sp>
        <p:nvSpPr>
          <p:cNvPr id="4" name="Text 2"/>
          <p:cNvSpPr/>
          <p:nvPr/>
        </p:nvSpPr>
        <p:spPr>
          <a:xfrm>
            <a:off x="457200" y="1298448"/>
            <a:ext cx="11247120" cy="457200"/>
          </a:xfrm>
          <a:prstGeom prst="rect">
            <a:avLst/>
          </a:prstGeom>
          <a:noFill/>
          <a:ln/>
        </p:spPr>
        <p:txBody>
          <a:bodyPr wrap="square" rtlCol="0" anchor="ctr"/>
          <a:lstStyle/>
          <a:p>
            <a:pPr marL="0" indent="0">
              <a:buNone/>
            </a:pPr>
            <a:r>
              <a:rPr lang="en-US" sz="1050" dirty="0">
                <a:solidFill>
                  <a:srgbClr val="6B6B6E"/>
                </a:solidFill>
                <a:latin typeface="Calibri" pitchFamily="34" charset="0"/>
                <a:ea typeface="Calibri" pitchFamily="34" charset="-122"/>
                <a:cs typeface="Calibri" pitchFamily="34" charset="-120"/>
              </a:rPr>
              <a:t>Monthly cash flow (£), modelled as an even split of the quarterly forecast within each quarter. Opening balance reflects the £40,000 start-up capital drawn down at the start of Month 1.</a:t>
            </a:r>
            <a:endParaRPr lang="en-US" sz="105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457200" y="1810512"/>
          <a:ext cx="11247120" cy="4288536"/>
        </p:xfrm>
        <a:graphic>
          <a:graphicData uri="http://schemas.openxmlformats.org/drawingml/2006/table">
            <a:tbl>
              <a:tblPr/>
              <a:tblGrid>
                <a:gridCol w="1554480">
                  <a:extLst>
                    <a:ext uri="{9D8B030D-6E8A-4147-A177-3AD203B41FA5}">
                      <a16:colId xmlns:a16="http://schemas.microsoft.com/office/drawing/2014/main" val="20000"/>
                    </a:ext>
                  </a:extLst>
                </a:gridCol>
                <a:gridCol w="1938528">
                  <a:extLst>
                    <a:ext uri="{9D8B030D-6E8A-4147-A177-3AD203B41FA5}">
                      <a16:colId xmlns:a16="http://schemas.microsoft.com/office/drawing/2014/main" val="20001"/>
                    </a:ext>
                  </a:extLst>
                </a:gridCol>
                <a:gridCol w="1938528">
                  <a:extLst>
                    <a:ext uri="{9D8B030D-6E8A-4147-A177-3AD203B41FA5}">
                      <a16:colId xmlns:a16="http://schemas.microsoft.com/office/drawing/2014/main" val="20002"/>
                    </a:ext>
                  </a:extLst>
                </a:gridCol>
                <a:gridCol w="1938528">
                  <a:extLst>
                    <a:ext uri="{9D8B030D-6E8A-4147-A177-3AD203B41FA5}">
                      <a16:colId xmlns:a16="http://schemas.microsoft.com/office/drawing/2014/main" val="20003"/>
                    </a:ext>
                  </a:extLst>
                </a:gridCol>
                <a:gridCol w="1938528">
                  <a:extLst>
                    <a:ext uri="{9D8B030D-6E8A-4147-A177-3AD203B41FA5}">
                      <a16:colId xmlns:a16="http://schemas.microsoft.com/office/drawing/2014/main" val="20004"/>
                    </a:ext>
                  </a:extLst>
                </a:gridCol>
                <a:gridCol w="1938528">
                  <a:extLst>
                    <a:ext uri="{9D8B030D-6E8A-4147-A177-3AD203B41FA5}">
                      <a16:colId xmlns:a16="http://schemas.microsoft.com/office/drawing/2014/main" val="20005"/>
                    </a:ext>
                  </a:extLst>
                </a:gridCol>
              </a:tblGrid>
              <a:tr h="306324">
                <a:tc>
                  <a:txBody>
                    <a:bodyPr/>
                    <a:lstStyle/>
                    <a:p>
                      <a:pPr marL="0" indent="0" algn="l">
                        <a:buNone/>
                      </a:pPr>
                      <a:r>
                        <a:rPr lang="en-US" sz="1000" b="1" dirty="0">
                          <a:solidFill>
                            <a:srgbClr val="FFFFFF"/>
                          </a:solidFill>
                          <a:latin typeface="Calibri" pitchFamily="34" charset="0"/>
                          <a:ea typeface="Calibri" pitchFamily="34" charset="-122"/>
                          <a:cs typeface="Calibri" pitchFamily="34" charset="-120"/>
                        </a:rPr>
                        <a:t>Month</a:t>
                      </a:r>
                      <a:endParaRPr lang="en-US" sz="10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1C1C1E"/>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Revenue</a:t>
                      </a:r>
                      <a:endParaRPr lang="en-US" sz="10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1C1C1E"/>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COGS</a:t>
                      </a:r>
                      <a:endParaRPr lang="en-US" sz="10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1C1C1E"/>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Fixed Costs</a:t>
                      </a:r>
                      <a:endParaRPr lang="en-US" sz="10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1C1C1E"/>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Net Cash Flow</a:t>
                      </a:r>
                      <a:endParaRPr lang="en-US" sz="10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1C1C1E"/>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Closing Balance</a:t>
                      </a:r>
                      <a:endParaRPr lang="en-US" sz="10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1C1C1E"/>
                    </a:solidFill>
                  </a:tcPr>
                </a:tc>
                <a:extLst>
                  <a:ext uri="{0D108BD9-81ED-4DB2-BD59-A6C34878D82A}">
                    <a16:rowId xmlns:a16="http://schemas.microsoft.com/office/drawing/2014/main" val="10000"/>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M1  (Q1)</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9,939</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4,258</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-1,752</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38,248</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M2  (Q1)</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9,939</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4,258</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-1,752</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36,496</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extLst>
                  <a:ext uri="{0D108BD9-81ED-4DB2-BD59-A6C34878D82A}">
                    <a16:rowId xmlns:a16="http://schemas.microsoft.com/office/drawing/2014/main" val="10002"/>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M3  (Q1)</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9,940</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4,259</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-1,753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34,743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M4  (Q2)</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15,713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6,625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1,655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36,398</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extLst>
                  <a:ext uri="{0D108BD9-81ED-4DB2-BD59-A6C34878D82A}">
                    <a16:rowId xmlns:a16="http://schemas.microsoft.com/office/drawing/2014/main" val="10004"/>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M5  (Q2)</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15,714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6,625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1,656</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38,054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M6  (Q2)</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15,714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6,625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1,655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39,709</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extLst>
                  <a:ext uri="{0D108BD9-81ED-4DB2-BD59-A6C34878D82A}">
                    <a16:rowId xmlns:a16="http://schemas.microsoft.com/office/drawing/2014/main" val="10006"/>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M7  (Q3)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22,821</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9,625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5,763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45,472</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M8  (Q3)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22,821</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9,625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5,763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51,235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extLst>
                  <a:ext uri="{0D108BD9-81ED-4DB2-BD59-A6C34878D82A}">
                    <a16:rowId xmlns:a16="http://schemas.microsoft.com/office/drawing/2014/main" val="10008"/>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M9  (Q3)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22,822</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9,625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5,763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56,998</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extLst>
                  <a:ext uri="{0D108BD9-81ED-4DB2-BD59-A6C34878D82A}">
                    <a16:rowId xmlns:a16="http://schemas.microsoft.com/office/drawing/2014/main" val="10009"/>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M10  (Q4)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26,764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11,366</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7,965</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64,963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extLst>
                  <a:ext uri="{0D108BD9-81ED-4DB2-BD59-A6C34878D82A}">
                    <a16:rowId xmlns:a16="http://schemas.microsoft.com/office/drawing/2014/main" val="10010"/>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M11  (Q4)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26,764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11,367</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7,964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72,927</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FFFFF"/>
                    </a:solidFill>
                  </a:tcPr>
                </a:tc>
                <a:extLst>
                  <a:ext uri="{0D108BD9-81ED-4DB2-BD59-A6C34878D82A}">
                    <a16:rowId xmlns:a16="http://schemas.microsoft.com/office/drawing/2014/main" val="10011"/>
                  </a:ext>
                </a:extLst>
              </a:tr>
              <a:tr h="306324">
                <a:tc>
                  <a:txBody>
                    <a:bodyPr/>
                    <a:lstStyle/>
                    <a:p>
                      <a:pPr marL="0" indent="0" algn="l">
                        <a:buNone/>
                      </a:pPr>
                      <a:r>
                        <a:rPr lang="en-US" sz="900" b="1" dirty="0">
                          <a:solidFill>
                            <a:srgbClr val="2B2B2E"/>
                          </a:solidFill>
                          <a:latin typeface="Calibri" pitchFamily="34" charset="0"/>
                          <a:ea typeface="Calibri" pitchFamily="34" charset="-122"/>
                          <a:cs typeface="Calibri" pitchFamily="34" charset="-120"/>
                        </a:rPr>
                        <a:t>M12  (Q4)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26,764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11,367</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7,434</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7,963</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tc>
                  <a:txBody>
                    <a:bodyPr/>
                    <a:lstStyle/>
                    <a:p>
                      <a:pPr marL="0" indent="0" algn="r">
                        <a:buNone/>
                      </a:pPr>
                      <a:r>
                        <a:rPr lang="en-US" sz="900" dirty="0">
                          <a:solidFill>
                            <a:srgbClr val="2B2B2E"/>
                          </a:solidFill>
                          <a:latin typeface="Calibri" pitchFamily="34" charset="0"/>
                          <a:ea typeface="Calibri" pitchFamily="34" charset="-122"/>
                          <a:cs typeface="Calibri" pitchFamily="34" charset="-120"/>
                        </a:rPr>
                        <a:t>80,890</a:t>
                      </a:r>
                      <a:endParaRPr lang="en-US" sz="90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F4F1EC"/>
                    </a:solidFill>
                  </a:tcPr>
                </a:tc>
                <a:extLst>
                  <a:ext uri="{0D108BD9-81ED-4DB2-BD59-A6C34878D82A}">
                    <a16:rowId xmlns:a16="http://schemas.microsoft.com/office/drawing/2014/main" val="10012"/>
                  </a:ext>
                </a:extLst>
              </a:tr>
              <a:tr h="306324">
                <a:tc>
                  <a:txBody>
                    <a:bodyPr/>
                    <a:lstStyle/>
                    <a:p>
                      <a:pPr marL="0" indent="0" algn="l">
                        <a:buNone/>
                      </a:pPr>
                      <a:r>
                        <a:rPr lang="en-US" sz="950" b="1" dirty="0">
                          <a:solidFill>
                            <a:srgbClr val="FFFFFF"/>
                          </a:solidFill>
                          <a:latin typeface="Calibri" pitchFamily="34" charset="0"/>
                          <a:ea typeface="Calibri" pitchFamily="34" charset="-122"/>
                          <a:cs typeface="Calibri" pitchFamily="34" charset="-120"/>
                        </a:rPr>
                        <a:t>Year 1 Total</a:t>
                      </a:r>
                      <a:endParaRPr lang="en-US" sz="95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A66E1B"/>
                    </a:solidFill>
                  </a:tcPr>
                </a:tc>
                <a:tc>
                  <a:txBody>
                    <a:bodyPr/>
                    <a:lstStyle/>
                    <a:p>
                      <a:pPr marL="0" indent="0" algn="r">
                        <a:buNone/>
                      </a:pPr>
                      <a:r>
                        <a:rPr lang="en-US" sz="950" b="1" dirty="0">
                          <a:solidFill>
                            <a:srgbClr val="FFFFFF"/>
                          </a:solidFill>
                          <a:latin typeface="Calibri" pitchFamily="34" charset="0"/>
                          <a:ea typeface="Calibri" pitchFamily="34" charset="-122"/>
                          <a:cs typeface="Calibri" pitchFamily="34" charset="-120"/>
                        </a:rPr>
                        <a:t>225,715</a:t>
                      </a:r>
                      <a:endParaRPr lang="en-US" sz="95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A66E1B"/>
                    </a:solidFill>
                  </a:tcPr>
                </a:tc>
                <a:tc>
                  <a:txBody>
                    <a:bodyPr/>
                    <a:lstStyle/>
                    <a:p>
                      <a:pPr marL="0" indent="0" algn="r">
                        <a:buNone/>
                      </a:pPr>
                      <a:r>
                        <a:rPr lang="en-US" sz="950" b="1" dirty="0">
                          <a:solidFill>
                            <a:srgbClr val="FFFFFF"/>
                          </a:solidFill>
                          <a:latin typeface="Calibri" pitchFamily="34" charset="0"/>
                          <a:ea typeface="Calibri" pitchFamily="34" charset="-122"/>
                          <a:cs typeface="Calibri" pitchFamily="34" charset="-120"/>
                        </a:rPr>
                        <a:t>95,625</a:t>
                      </a:r>
                      <a:endParaRPr lang="en-US" sz="95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A66E1B"/>
                    </a:solidFill>
                  </a:tcPr>
                </a:tc>
                <a:tc>
                  <a:txBody>
                    <a:bodyPr/>
                    <a:lstStyle/>
                    <a:p>
                      <a:pPr marL="0" indent="0" algn="r">
                        <a:buNone/>
                      </a:pPr>
                      <a:r>
                        <a:rPr lang="en-US" sz="950" b="1" dirty="0">
                          <a:solidFill>
                            <a:srgbClr val="FFFFFF"/>
                          </a:solidFill>
                          <a:latin typeface="Calibri" pitchFamily="34" charset="0"/>
                          <a:ea typeface="Calibri" pitchFamily="34" charset="-122"/>
                          <a:cs typeface="Calibri" pitchFamily="34" charset="-120"/>
                        </a:rPr>
                        <a:t>89,200</a:t>
                      </a:r>
                      <a:endParaRPr lang="en-US" sz="95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A66E1B"/>
                    </a:solidFill>
                  </a:tcPr>
                </a:tc>
                <a:tc>
                  <a:txBody>
                    <a:bodyPr/>
                    <a:lstStyle/>
                    <a:p>
                      <a:pPr marL="0" indent="0" algn="r">
                        <a:buNone/>
                      </a:pPr>
                      <a:r>
                        <a:rPr lang="en-US" sz="950" b="1" dirty="0">
                          <a:solidFill>
                            <a:srgbClr val="FFFFFF"/>
                          </a:solidFill>
                          <a:latin typeface="Calibri" pitchFamily="34" charset="0"/>
                          <a:ea typeface="Calibri" pitchFamily="34" charset="-122"/>
                          <a:cs typeface="Calibri" pitchFamily="34" charset="-120"/>
                        </a:rPr>
                        <a:t>40,890</a:t>
                      </a:r>
                      <a:endParaRPr lang="en-US" sz="95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A66E1B"/>
                    </a:solidFill>
                  </a:tcPr>
                </a:tc>
                <a:tc>
                  <a:txBody>
                    <a:bodyPr/>
                    <a:lstStyle/>
                    <a:p>
                      <a:pPr marL="0" indent="0" algn="r">
                        <a:buNone/>
                      </a:pPr>
                      <a:r>
                        <a:rPr lang="en-US" sz="950" b="1" dirty="0">
                          <a:solidFill>
                            <a:srgbClr val="FFFFFF"/>
                          </a:solidFill>
                          <a:latin typeface="Calibri" pitchFamily="34" charset="0"/>
                          <a:ea typeface="Calibri" pitchFamily="34" charset="-122"/>
                          <a:cs typeface="Calibri" pitchFamily="34" charset="-120"/>
                        </a:rPr>
                        <a:t>80,890</a:t>
                      </a:r>
                      <a:endParaRPr lang="en-US" sz="950" dirty="0">
                        <a:latin typeface="Calibri" charset="0"/>
                        <a:ea typeface="Calibri" charset="0"/>
                        <a:cs typeface="Calibri" charset="0"/>
                      </a:endParaRPr>
                    </a:p>
                  </a:txBody>
                  <a:tcPr anchor="ctr">
                    <a:lnL w="6350" cap="flat" cmpd="sng" algn="ctr">
                      <a:solidFill>
                        <a:srgbClr val="E7E4DE"/>
                      </a:solidFill>
                      <a:prstDash val="solid"/>
                      <a:round/>
                      <a:headEnd type="none" w="med" len="med"/>
                      <a:tailEnd type="none" w="med" len="med"/>
                    </a:lnL>
                    <a:lnR w="6350" cap="flat" cmpd="sng" algn="ctr">
                      <a:solidFill>
                        <a:srgbClr val="E7E4DE"/>
                      </a:solidFill>
                      <a:prstDash val="solid"/>
                      <a:round/>
                      <a:headEnd type="none" w="med" len="med"/>
                      <a:tailEnd type="none" w="med" len="med"/>
                    </a:lnR>
                    <a:lnT w="6350" cap="flat" cmpd="sng" algn="ctr">
                      <a:solidFill>
                        <a:srgbClr val="E7E4DE"/>
                      </a:solidFill>
                      <a:prstDash val="solid"/>
                      <a:round/>
                      <a:headEnd type="none" w="med" len="med"/>
                      <a:tailEnd type="none" w="med" len="med"/>
                    </a:lnT>
                    <a:lnB w="6350" cap="flat" cmpd="sng" algn="ctr">
                      <a:solidFill>
                        <a:srgbClr val="E7E4DE"/>
                      </a:solidFill>
                      <a:prstDash val="solid"/>
                      <a:round/>
                      <a:headEnd type="none" w="med" len="med"/>
                      <a:tailEnd type="none" w="med" len="med"/>
                    </a:lnB>
                    <a:solidFill>
                      <a:srgbClr val="A66E1B"/>
                    </a:solidFill>
                  </a:tcPr>
                </a:tc>
                <a:extLst>
                  <a:ext uri="{0D108BD9-81ED-4DB2-BD59-A6C34878D82A}">
                    <a16:rowId xmlns:a16="http://schemas.microsoft.com/office/drawing/2014/main" val="10013"/>
                  </a:ext>
                </a:extLst>
              </a:tr>
            </a:tbl>
          </a:graphicData>
        </a:graphic>
      </p:graphicFrame>
      <p:sp>
        <p:nvSpPr>
          <p:cNvPr id="6" name="Text 3"/>
          <p:cNvSpPr/>
          <p:nvPr/>
        </p:nvSpPr>
        <p:spPr>
          <a:xfrm>
            <a:off x="457200" y="6199632"/>
            <a:ext cx="11247120" cy="320040"/>
          </a:xfrm>
          <a:prstGeom prst="rect">
            <a:avLst/>
          </a:prstGeom>
          <a:noFill/>
          <a:ln/>
        </p:spPr>
        <p:txBody>
          <a:bodyPr wrap="square" rtlCol="0" anchor="ctr"/>
          <a:lstStyle/>
          <a:p>
            <a:pPr marL="0" indent="0">
              <a:buNone/>
            </a:pPr>
            <a:r>
              <a:rPr lang="en-US" sz="1050" i="1" dirty="0">
                <a:solidFill>
                  <a:srgbClr val="A66E1B"/>
                </a:solidFill>
                <a:latin typeface="Calibri" pitchFamily="34" charset="0"/>
                <a:ea typeface="Calibri" pitchFamily="34" charset="-122"/>
                <a:cs typeface="Calibri" pitchFamily="34" charset="-120"/>
              </a:rPr>
              <a:t>Cash-positive throughout Year 1; cumulative revenue passes the £154,900 break-even point during Q4, closing the year with an estimated net profit of approximately £40,900.</a:t>
            </a:r>
            <a:endParaRPr lang="en-US" sz="1050" dirty="0"/>
          </a:p>
        </p:txBody>
      </p:sp>
      <p:sp>
        <p:nvSpPr>
          <p:cNvPr id="7" name="Text 4"/>
          <p:cNvSpPr/>
          <p:nvPr/>
        </p:nvSpPr>
        <p:spPr>
          <a:xfrm>
            <a:off x="457200" y="6537960"/>
            <a:ext cx="5486400" cy="274320"/>
          </a:xfrm>
          <a:prstGeom prst="rect">
            <a:avLst/>
          </a:prstGeom>
          <a:noFill/>
          <a:ln/>
        </p:spPr>
        <p:txBody>
          <a:bodyPr wrap="square" rtlCol="0" anchor="ctr"/>
          <a:lstStyle/>
          <a:p>
            <a:pPr marL="0" indent="0">
              <a:buNone/>
            </a:pPr>
            <a:r>
              <a:rPr lang="en-US" sz="900" dirty="0">
                <a:solidFill>
                  <a:srgbClr val="6B6B6E"/>
                </a:solidFill>
                <a:latin typeface="Calibri" pitchFamily="34" charset="0"/>
                <a:ea typeface="Calibri" pitchFamily="34" charset="-122"/>
                <a:cs typeface="Calibri" pitchFamily="34" charset="-120"/>
              </a:rPr>
              <a:t>Focalpoint Ltd  |  Investor Pitch</a:t>
            </a:r>
            <a:endParaRPr lang="en-US" sz="900" dirty="0"/>
          </a:p>
        </p:txBody>
      </p:sp>
      <p:sp>
        <p:nvSpPr>
          <p:cNvPr id="8" name="Text 5"/>
          <p:cNvSpPr/>
          <p:nvPr/>
        </p:nvSpPr>
        <p:spPr>
          <a:xfrm>
            <a:off x="11521440" y="6537960"/>
            <a:ext cx="457200" cy="274320"/>
          </a:xfrm>
          <a:prstGeom prst="rect">
            <a:avLst/>
          </a:prstGeom>
          <a:noFill/>
          <a:ln/>
        </p:spPr>
        <p:txBody>
          <a:bodyPr wrap="square" rtlCol="0" anchor="ctr"/>
          <a:lstStyle/>
          <a:p>
            <a:pPr marL="0" indent="0" algn="r">
              <a:buNone/>
            </a:pPr>
            <a:r>
              <a:rPr lang="en-US" sz="900" dirty="0">
                <a:solidFill>
                  <a:srgbClr val="6B6B6E"/>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6F4"/>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274320"/>
          </a:xfrm>
          <a:prstGeom prst="rect">
            <a:avLst/>
          </a:prstGeom>
          <a:noFill/>
          <a:ln/>
        </p:spPr>
        <p:txBody>
          <a:bodyPr wrap="square" rtlCol="0" anchor="ctr"/>
          <a:lstStyle/>
          <a:p>
            <a:pPr marL="0" indent="0">
              <a:buNone/>
            </a:pPr>
            <a:r>
              <a:rPr lang="en-US" sz="1200" b="1" kern="0" spc="200" dirty="0">
                <a:solidFill>
                  <a:srgbClr val="A66E1B"/>
                </a:solidFill>
                <a:latin typeface="Calibri" pitchFamily="34" charset="0"/>
                <a:ea typeface="Calibri" pitchFamily="34" charset="-122"/>
                <a:cs typeface="Calibri" pitchFamily="34" charset="-120"/>
              </a:rPr>
              <a:t>SOURCES</a:t>
            </a:r>
            <a:endParaRPr lang="en-US" sz="12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2B2B2E"/>
                </a:solidFill>
                <a:latin typeface="Cambria" pitchFamily="34" charset="0"/>
                <a:ea typeface="Cambria" pitchFamily="34" charset="-122"/>
                <a:cs typeface="Cambria" pitchFamily="34" charset="-120"/>
              </a:rPr>
              <a:t>References</a:t>
            </a:r>
            <a:endParaRPr lang="en-US" sz="3000" dirty="0"/>
          </a:p>
        </p:txBody>
      </p:sp>
      <p:sp>
        <p:nvSpPr>
          <p:cNvPr id="4" name="Text 2"/>
          <p:cNvSpPr/>
          <p:nvPr/>
        </p:nvSpPr>
        <p:spPr>
          <a:xfrm>
            <a:off x="548640" y="1298448"/>
            <a:ext cx="7315200" cy="320040"/>
          </a:xfrm>
          <a:prstGeom prst="rect">
            <a:avLst/>
          </a:prstGeom>
          <a:noFill/>
          <a:ln/>
        </p:spPr>
        <p:txBody>
          <a:bodyPr wrap="square" rtlCol="0" anchor="ctr"/>
          <a:lstStyle/>
          <a:p>
            <a:pPr marL="0" indent="0">
              <a:buNone/>
            </a:pPr>
            <a:r>
              <a:rPr lang="en-US" sz="1200" dirty="0">
                <a:solidFill>
                  <a:srgbClr val="6B6B6E"/>
                </a:solidFill>
                <a:latin typeface="Calibri" pitchFamily="34" charset="0"/>
                <a:ea typeface="Calibri" pitchFamily="34" charset="-122"/>
                <a:cs typeface="Calibri" pitchFamily="34" charset="-120"/>
              </a:rPr>
              <a:t>Harvard style</a:t>
            </a:r>
            <a:endParaRPr lang="en-US" sz="1200" dirty="0"/>
          </a:p>
        </p:txBody>
      </p:sp>
      <p:sp>
        <p:nvSpPr>
          <p:cNvPr id="5" name="Shape 3"/>
          <p:cNvSpPr/>
          <p:nvPr/>
        </p:nvSpPr>
        <p:spPr>
          <a:xfrm>
            <a:off x="548640" y="1920240"/>
            <a:ext cx="11064240" cy="640080"/>
          </a:xfrm>
          <a:prstGeom prst="roundRect">
            <a:avLst>
              <a:gd name="adj" fmla="val 7143"/>
            </a:avLst>
          </a:prstGeom>
          <a:solidFill>
            <a:srgbClr val="FFFFFF"/>
          </a:solidFill>
          <a:ln w="12700">
            <a:solidFill>
              <a:srgbClr val="E7E4DE"/>
            </a:solidFill>
            <a:prstDash val="solid"/>
          </a:ln>
        </p:spPr>
        <p:txBody>
          <a:bodyPr/>
          <a:lstStyle/>
          <a:p>
            <a:endParaRPr lang="ro-RO"/>
          </a:p>
        </p:txBody>
      </p:sp>
      <p:sp>
        <p:nvSpPr>
          <p:cNvPr id="6" name="Shape 4"/>
          <p:cNvSpPr/>
          <p:nvPr/>
        </p:nvSpPr>
        <p:spPr>
          <a:xfrm>
            <a:off x="777240" y="2057400"/>
            <a:ext cx="365760" cy="365760"/>
          </a:xfrm>
          <a:prstGeom prst="ellipse">
            <a:avLst/>
          </a:prstGeom>
          <a:solidFill>
            <a:srgbClr val="FBEFDD"/>
          </a:solidFill>
          <a:ln/>
        </p:spPr>
        <p:txBody>
          <a:bodyPr/>
          <a:lstStyle/>
          <a:p>
            <a:endParaRPr lang="ro-RO"/>
          </a:p>
        </p:txBody>
      </p:sp>
      <p:sp>
        <p:nvSpPr>
          <p:cNvPr id="7" name="Text 5"/>
          <p:cNvSpPr/>
          <p:nvPr/>
        </p:nvSpPr>
        <p:spPr>
          <a:xfrm>
            <a:off x="777240" y="2057400"/>
            <a:ext cx="365760" cy="365760"/>
          </a:xfrm>
          <a:prstGeom prst="rect">
            <a:avLst/>
          </a:prstGeom>
          <a:noFill/>
          <a:ln/>
        </p:spPr>
        <p:txBody>
          <a:bodyPr wrap="square" rtlCol="0" anchor="ctr"/>
          <a:lstStyle/>
          <a:p>
            <a:pPr marL="0" indent="0" algn="ctr">
              <a:buNone/>
            </a:pPr>
            <a:r>
              <a:rPr lang="en-US" sz="1300" b="1" dirty="0">
                <a:solidFill>
                  <a:srgbClr val="A66E1B"/>
                </a:solidFill>
                <a:latin typeface="Cambria" pitchFamily="34" charset="0"/>
                <a:ea typeface="Cambria" pitchFamily="34" charset="-122"/>
                <a:cs typeface="Cambria" pitchFamily="34" charset="-120"/>
              </a:rPr>
              <a:t>1</a:t>
            </a:r>
            <a:endParaRPr lang="en-US" sz="1300" dirty="0"/>
          </a:p>
        </p:txBody>
      </p:sp>
      <p:sp>
        <p:nvSpPr>
          <p:cNvPr id="8" name="Text 6"/>
          <p:cNvSpPr/>
          <p:nvPr/>
        </p:nvSpPr>
        <p:spPr>
          <a:xfrm>
            <a:off x="1325880" y="1975104"/>
            <a:ext cx="10104120" cy="530352"/>
          </a:xfrm>
          <a:prstGeom prst="rect">
            <a:avLst/>
          </a:prstGeom>
          <a:noFill/>
          <a:ln/>
        </p:spPr>
        <p:txBody>
          <a:bodyPr wrap="square" rtlCol="0" anchor="ctr"/>
          <a:lstStyle/>
          <a:p>
            <a:pPr marL="0" indent="0">
              <a:lnSpc>
                <a:spcPct val="110000"/>
              </a:lnSpc>
              <a:buNone/>
            </a:pPr>
            <a:r>
              <a:rPr lang="en-US" sz="1150" dirty="0">
                <a:solidFill>
                  <a:srgbClr val="2B2B2E"/>
                </a:solidFill>
                <a:latin typeface="Calibri" pitchFamily="34" charset="0"/>
                <a:ea typeface="Calibri" pitchFamily="34" charset="-122"/>
                <a:cs typeface="Calibri" pitchFamily="34" charset="-120"/>
              </a:rPr>
              <a:t>GOV.UK (2026) Apply for a Start Up Loan. Available at: https://www.gov.uk/apply-start-up-loan (Accessed: 10 August 2026).</a:t>
            </a:r>
            <a:endParaRPr lang="en-US" sz="1150" dirty="0"/>
          </a:p>
        </p:txBody>
      </p:sp>
      <p:sp>
        <p:nvSpPr>
          <p:cNvPr id="9" name="Shape 7"/>
          <p:cNvSpPr/>
          <p:nvPr/>
        </p:nvSpPr>
        <p:spPr>
          <a:xfrm>
            <a:off x="548640" y="2697480"/>
            <a:ext cx="11064240" cy="640080"/>
          </a:xfrm>
          <a:prstGeom prst="roundRect">
            <a:avLst>
              <a:gd name="adj" fmla="val 7143"/>
            </a:avLst>
          </a:prstGeom>
          <a:solidFill>
            <a:srgbClr val="FFFFFF"/>
          </a:solidFill>
          <a:ln w="12700">
            <a:solidFill>
              <a:srgbClr val="E7E4DE"/>
            </a:solidFill>
            <a:prstDash val="solid"/>
          </a:ln>
        </p:spPr>
        <p:txBody>
          <a:bodyPr/>
          <a:lstStyle/>
          <a:p>
            <a:endParaRPr lang="ro-RO"/>
          </a:p>
        </p:txBody>
      </p:sp>
      <p:sp>
        <p:nvSpPr>
          <p:cNvPr id="10" name="Shape 8"/>
          <p:cNvSpPr/>
          <p:nvPr/>
        </p:nvSpPr>
        <p:spPr>
          <a:xfrm>
            <a:off x="777240" y="2834640"/>
            <a:ext cx="365760" cy="365760"/>
          </a:xfrm>
          <a:prstGeom prst="ellipse">
            <a:avLst/>
          </a:prstGeom>
          <a:solidFill>
            <a:srgbClr val="FBEFDD"/>
          </a:solidFill>
          <a:ln/>
        </p:spPr>
        <p:txBody>
          <a:bodyPr/>
          <a:lstStyle/>
          <a:p>
            <a:endParaRPr lang="ro-RO"/>
          </a:p>
        </p:txBody>
      </p:sp>
      <p:sp>
        <p:nvSpPr>
          <p:cNvPr id="11" name="Text 9"/>
          <p:cNvSpPr/>
          <p:nvPr/>
        </p:nvSpPr>
        <p:spPr>
          <a:xfrm>
            <a:off x="777240" y="2834640"/>
            <a:ext cx="365760" cy="365760"/>
          </a:xfrm>
          <a:prstGeom prst="rect">
            <a:avLst/>
          </a:prstGeom>
          <a:noFill/>
          <a:ln/>
        </p:spPr>
        <p:txBody>
          <a:bodyPr wrap="square" rtlCol="0" anchor="ctr"/>
          <a:lstStyle/>
          <a:p>
            <a:pPr marL="0" indent="0" algn="ctr">
              <a:buNone/>
            </a:pPr>
            <a:r>
              <a:rPr lang="en-US" sz="1300" b="1" dirty="0">
                <a:solidFill>
                  <a:srgbClr val="A66E1B"/>
                </a:solidFill>
                <a:latin typeface="Cambria" pitchFamily="34" charset="0"/>
                <a:ea typeface="Cambria" pitchFamily="34" charset="-122"/>
                <a:cs typeface="Cambria" pitchFamily="34" charset="-120"/>
              </a:rPr>
              <a:t>2</a:t>
            </a:r>
            <a:endParaRPr lang="en-US" sz="1300" dirty="0"/>
          </a:p>
        </p:txBody>
      </p:sp>
      <p:sp>
        <p:nvSpPr>
          <p:cNvPr id="12" name="Text 10"/>
          <p:cNvSpPr/>
          <p:nvPr/>
        </p:nvSpPr>
        <p:spPr>
          <a:xfrm>
            <a:off x="1325880" y="2752344"/>
            <a:ext cx="10104120" cy="530352"/>
          </a:xfrm>
          <a:prstGeom prst="rect">
            <a:avLst/>
          </a:prstGeom>
          <a:noFill/>
          <a:ln/>
        </p:spPr>
        <p:txBody>
          <a:bodyPr wrap="square" rtlCol="0" anchor="ctr"/>
          <a:lstStyle/>
          <a:p>
            <a:pPr marL="0" indent="0">
              <a:lnSpc>
                <a:spcPct val="110000"/>
              </a:lnSpc>
              <a:buNone/>
            </a:pPr>
            <a:r>
              <a:rPr lang="en-US" sz="1150" dirty="0">
                <a:solidFill>
                  <a:srgbClr val="2B2B2E"/>
                </a:solidFill>
                <a:latin typeface="Calibri" pitchFamily="34" charset="0"/>
                <a:ea typeface="Calibri" pitchFamily="34" charset="-122"/>
                <a:cs typeface="Calibri" pitchFamily="34" charset="-120"/>
              </a:rPr>
              <a:t>GOV.UK (2024) Using the UKCA Marking. Available at: https://www.gov.uk/guidance/using-the-ukca-marking (Accessed: 10 August 2026).</a:t>
            </a:r>
            <a:endParaRPr lang="en-US" sz="1150" dirty="0"/>
          </a:p>
        </p:txBody>
      </p:sp>
      <p:sp>
        <p:nvSpPr>
          <p:cNvPr id="13" name="Shape 11"/>
          <p:cNvSpPr/>
          <p:nvPr/>
        </p:nvSpPr>
        <p:spPr>
          <a:xfrm>
            <a:off x="548640" y="3474720"/>
            <a:ext cx="11064240" cy="640080"/>
          </a:xfrm>
          <a:prstGeom prst="roundRect">
            <a:avLst>
              <a:gd name="adj" fmla="val 7143"/>
            </a:avLst>
          </a:prstGeom>
          <a:solidFill>
            <a:srgbClr val="FFFFFF"/>
          </a:solidFill>
          <a:ln w="12700">
            <a:solidFill>
              <a:srgbClr val="E7E4DE"/>
            </a:solidFill>
            <a:prstDash val="solid"/>
          </a:ln>
        </p:spPr>
        <p:txBody>
          <a:bodyPr/>
          <a:lstStyle/>
          <a:p>
            <a:endParaRPr lang="ro-RO"/>
          </a:p>
        </p:txBody>
      </p:sp>
      <p:sp>
        <p:nvSpPr>
          <p:cNvPr id="14" name="Shape 12"/>
          <p:cNvSpPr/>
          <p:nvPr/>
        </p:nvSpPr>
        <p:spPr>
          <a:xfrm>
            <a:off x="777240" y="3611880"/>
            <a:ext cx="365760" cy="365760"/>
          </a:xfrm>
          <a:prstGeom prst="ellipse">
            <a:avLst/>
          </a:prstGeom>
          <a:solidFill>
            <a:srgbClr val="FBEFDD"/>
          </a:solidFill>
          <a:ln/>
        </p:spPr>
        <p:txBody>
          <a:bodyPr/>
          <a:lstStyle/>
          <a:p>
            <a:endParaRPr lang="ro-RO"/>
          </a:p>
        </p:txBody>
      </p:sp>
      <p:sp>
        <p:nvSpPr>
          <p:cNvPr id="15" name="Text 13"/>
          <p:cNvSpPr/>
          <p:nvPr/>
        </p:nvSpPr>
        <p:spPr>
          <a:xfrm>
            <a:off x="777240" y="3611880"/>
            <a:ext cx="365760" cy="365760"/>
          </a:xfrm>
          <a:prstGeom prst="rect">
            <a:avLst/>
          </a:prstGeom>
          <a:noFill/>
          <a:ln/>
        </p:spPr>
        <p:txBody>
          <a:bodyPr wrap="square" rtlCol="0" anchor="ctr"/>
          <a:lstStyle/>
          <a:p>
            <a:pPr marL="0" indent="0" algn="ctr">
              <a:buNone/>
            </a:pPr>
            <a:r>
              <a:rPr lang="en-US" sz="1300" b="1" dirty="0">
                <a:solidFill>
                  <a:srgbClr val="A66E1B"/>
                </a:solidFill>
                <a:latin typeface="Cambria" pitchFamily="34" charset="0"/>
                <a:ea typeface="Cambria" pitchFamily="34" charset="-122"/>
                <a:cs typeface="Cambria" pitchFamily="34" charset="-120"/>
              </a:rPr>
              <a:t>3</a:t>
            </a:r>
            <a:endParaRPr lang="en-US" sz="1300" dirty="0"/>
          </a:p>
        </p:txBody>
      </p:sp>
      <p:sp>
        <p:nvSpPr>
          <p:cNvPr id="16" name="Text 14"/>
          <p:cNvSpPr/>
          <p:nvPr/>
        </p:nvSpPr>
        <p:spPr>
          <a:xfrm>
            <a:off x="1325880" y="3529584"/>
            <a:ext cx="10104120" cy="530352"/>
          </a:xfrm>
          <a:prstGeom prst="rect">
            <a:avLst/>
          </a:prstGeom>
          <a:noFill/>
          <a:ln/>
        </p:spPr>
        <p:txBody>
          <a:bodyPr wrap="square" rtlCol="0" anchor="ctr"/>
          <a:lstStyle/>
          <a:p>
            <a:pPr marL="0" indent="0">
              <a:lnSpc>
                <a:spcPct val="110000"/>
              </a:lnSpc>
              <a:buNone/>
            </a:pPr>
            <a:r>
              <a:rPr lang="en-US" sz="1150" dirty="0">
                <a:solidFill>
                  <a:srgbClr val="2B2B2E"/>
                </a:solidFill>
                <a:latin typeface="Calibri" pitchFamily="34" charset="0"/>
                <a:ea typeface="Calibri" pitchFamily="34" charset="-122"/>
                <a:cs typeface="Calibri" pitchFamily="34" charset="-120"/>
              </a:rPr>
              <a:t>IBISWorld (2025) Online Education &amp; Training in the UK </a:t>
            </a:r>
            <a:r>
              <a:rPr lang="ro-RO" sz="1150" dirty="0">
                <a:solidFill>
                  <a:srgbClr val="2B2B2E"/>
                </a:solidFill>
                <a:latin typeface="Calibri" pitchFamily="34" charset="0"/>
                <a:ea typeface="Calibri" pitchFamily="34" charset="-122"/>
                <a:cs typeface="Calibri" pitchFamily="34" charset="-120"/>
              </a:rPr>
              <a:t>-</a:t>
            </a:r>
            <a:r>
              <a:rPr lang="en-US" sz="1150" dirty="0">
                <a:solidFill>
                  <a:srgbClr val="2B2B2E"/>
                </a:solidFill>
                <a:latin typeface="Calibri" pitchFamily="34" charset="0"/>
                <a:ea typeface="Calibri" pitchFamily="34" charset="-122"/>
                <a:cs typeface="Calibri" pitchFamily="34" charset="-120"/>
              </a:rPr>
              <a:t> Industry Market Research Report. Available at: https://www.ibisworld.com/united-kingdom/industry/online-education-training/14444/ (Accessed: 10 August 2026).</a:t>
            </a:r>
            <a:endParaRPr lang="en-US" sz="1150" dirty="0"/>
          </a:p>
        </p:txBody>
      </p:sp>
      <p:sp>
        <p:nvSpPr>
          <p:cNvPr id="17" name="Shape 15"/>
          <p:cNvSpPr/>
          <p:nvPr/>
        </p:nvSpPr>
        <p:spPr>
          <a:xfrm>
            <a:off x="548640" y="4251960"/>
            <a:ext cx="11064240" cy="640080"/>
          </a:xfrm>
          <a:prstGeom prst="roundRect">
            <a:avLst>
              <a:gd name="adj" fmla="val 7143"/>
            </a:avLst>
          </a:prstGeom>
          <a:solidFill>
            <a:srgbClr val="FFFFFF"/>
          </a:solidFill>
          <a:ln w="12700">
            <a:solidFill>
              <a:srgbClr val="E7E4DE"/>
            </a:solidFill>
            <a:prstDash val="solid"/>
          </a:ln>
        </p:spPr>
        <p:txBody>
          <a:bodyPr/>
          <a:lstStyle/>
          <a:p>
            <a:endParaRPr lang="ro-RO"/>
          </a:p>
        </p:txBody>
      </p:sp>
      <p:sp>
        <p:nvSpPr>
          <p:cNvPr id="18" name="Shape 16"/>
          <p:cNvSpPr/>
          <p:nvPr/>
        </p:nvSpPr>
        <p:spPr>
          <a:xfrm>
            <a:off x="777240" y="4389120"/>
            <a:ext cx="365760" cy="365760"/>
          </a:xfrm>
          <a:prstGeom prst="ellipse">
            <a:avLst/>
          </a:prstGeom>
          <a:solidFill>
            <a:srgbClr val="FBEFDD"/>
          </a:solidFill>
          <a:ln/>
        </p:spPr>
        <p:txBody>
          <a:bodyPr/>
          <a:lstStyle/>
          <a:p>
            <a:endParaRPr lang="ro-RO"/>
          </a:p>
        </p:txBody>
      </p:sp>
      <p:sp>
        <p:nvSpPr>
          <p:cNvPr id="19" name="Text 17"/>
          <p:cNvSpPr/>
          <p:nvPr/>
        </p:nvSpPr>
        <p:spPr>
          <a:xfrm>
            <a:off x="777240" y="4389120"/>
            <a:ext cx="365760" cy="365760"/>
          </a:xfrm>
          <a:prstGeom prst="rect">
            <a:avLst/>
          </a:prstGeom>
          <a:noFill/>
          <a:ln/>
        </p:spPr>
        <p:txBody>
          <a:bodyPr wrap="square" rtlCol="0" anchor="ctr"/>
          <a:lstStyle/>
          <a:p>
            <a:pPr marL="0" indent="0" algn="ctr">
              <a:buNone/>
            </a:pPr>
            <a:r>
              <a:rPr lang="en-US" sz="1300" b="1" dirty="0">
                <a:solidFill>
                  <a:srgbClr val="A66E1B"/>
                </a:solidFill>
                <a:latin typeface="Cambria" pitchFamily="34" charset="0"/>
                <a:ea typeface="Cambria" pitchFamily="34" charset="-122"/>
                <a:cs typeface="Cambria" pitchFamily="34" charset="-120"/>
              </a:rPr>
              <a:t>4</a:t>
            </a:r>
            <a:endParaRPr lang="en-US" sz="1300" dirty="0"/>
          </a:p>
        </p:txBody>
      </p:sp>
      <p:sp>
        <p:nvSpPr>
          <p:cNvPr id="20" name="Text 18"/>
          <p:cNvSpPr/>
          <p:nvPr/>
        </p:nvSpPr>
        <p:spPr>
          <a:xfrm>
            <a:off x="1325880" y="4306824"/>
            <a:ext cx="10104120" cy="530352"/>
          </a:xfrm>
          <a:prstGeom prst="rect">
            <a:avLst/>
          </a:prstGeom>
          <a:noFill/>
          <a:ln/>
        </p:spPr>
        <p:txBody>
          <a:bodyPr wrap="square" rtlCol="0" anchor="ctr"/>
          <a:lstStyle/>
          <a:p>
            <a:pPr marL="0" indent="0">
              <a:lnSpc>
                <a:spcPct val="110000"/>
              </a:lnSpc>
              <a:buNone/>
            </a:pPr>
            <a:r>
              <a:rPr lang="en-US" sz="1150" dirty="0">
                <a:solidFill>
                  <a:srgbClr val="2B2B2E"/>
                </a:solidFill>
                <a:latin typeface="Calibri" pitchFamily="34" charset="0"/>
                <a:ea typeface="Calibri" pitchFamily="34" charset="-122"/>
                <a:cs typeface="Calibri" pitchFamily="34" charset="-120"/>
              </a:rPr>
              <a:t>Statista (2026) DSLR and Mirrorless Cameras </a:t>
            </a:r>
            <a:r>
              <a:rPr lang="ro-RO" sz="1150" dirty="0">
                <a:solidFill>
                  <a:srgbClr val="2B2B2E"/>
                </a:solidFill>
                <a:latin typeface="Calibri" pitchFamily="34" charset="0"/>
                <a:ea typeface="Calibri" pitchFamily="34" charset="-122"/>
                <a:cs typeface="Calibri" pitchFamily="34" charset="-120"/>
              </a:rPr>
              <a:t>-</a:t>
            </a:r>
            <a:r>
              <a:rPr lang="en-US" sz="1150" dirty="0">
                <a:solidFill>
                  <a:srgbClr val="2B2B2E"/>
                </a:solidFill>
                <a:latin typeface="Calibri" pitchFamily="34" charset="0"/>
                <a:ea typeface="Calibri" pitchFamily="34" charset="-122"/>
                <a:cs typeface="Calibri" pitchFamily="34" charset="-120"/>
              </a:rPr>
              <a:t> Statistics &amp; Facts. Available at: https://www.statista.com/topics/7522/dslr-and-mirrorless-cameras/ (Accessed: 10 August 2026).</a:t>
            </a:r>
            <a:endParaRPr lang="en-US" sz="1150" dirty="0"/>
          </a:p>
        </p:txBody>
      </p:sp>
      <p:sp>
        <p:nvSpPr>
          <p:cNvPr id="21" name="Shape 19"/>
          <p:cNvSpPr/>
          <p:nvPr/>
        </p:nvSpPr>
        <p:spPr>
          <a:xfrm>
            <a:off x="548640" y="5029200"/>
            <a:ext cx="11064240" cy="640080"/>
          </a:xfrm>
          <a:prstGeom prst="roundRect">
            <a:avLst>
              <a:gd name="adj" fmla="val 7143"/>
            </a:avLst>
          </a:prstGeom>
          <a:solidFill>
            <a:srgbClr val="FFFFFF"/>
          </a:solidFill>
          <a:ln w="12700">
            <a:solidFill>
              <a:srgbClr val="E7E4DE"/>
            </a:solidFill>
            <a:prstDash val="solid"/>
          </a:ln>
        </p:spPr>
        <p:txBody>
          <a:bodyPr/>
          <a:lstStyle/>
          <a:p>
            <a:endParaRPr lang="ro-RO"/>
          </a:p>
        </p:txBody>
      </p:sp>
      <p:sp>
        <p:nvSpPr>
          <p:cNvPr id="22" name="Shape 20"/>
          <p:cNvSpPr/>
          <p:nvPr/>
        </p:nvSpPr>
        <p:spPr>
          <a:xfrm>
            <a:off x="777240" y="5166360"/>
            <a:ext cx="365760" cy="365760"/>
          </a:xfrm>
          <a:prstGeom prst="ellipse">
            <a:avLst/>
          </a:prstGeom>
          <a:solidFill>
            <a:srgbClr val="FBEFDD"/>
          </a:solidFill>
          <a:ln/>
        </p:spPr>
        <p:txBody>
          <a:bodyPr/>
          <a:lstStyle/>
          <a:p>
            <a:endParaRPr lang="ro-RO"/>
          </a:p>
        </p:txBody>
      </p:sp>
      <p:sp>
        <p:nvSpPr>
          <p:cNvPr id="23" name="Text 21"/>
          <p:cNvSpPr/>
          <p:nvPr/>
        </p:nvSpPr>
        <p:spPr>
          <a:xfrm>
            <a:off x="777240" y="5166360"/>
            <a:ext cx="365760" cy="365760"/>
          </a:xfrm>
          <a:prstGeom prst="rect">
            <a:avLst/>
          </a:prstGeom>
          <a:noFill/>
          <a:ln/>
        </p:spPr>
        <p:txBody>
          <a:bodyPr wrap="square" rtlCol="0" anchor="ctr"/>
          <a:lstStyle/>
          <a:p>
            <a:pPr marL="0" indent="0" algn="ctr">
              <a:buNone/>
            </a:pPr>
            <a:r>
              <a:rPr lang="en-US" sz="1300" b="1" dirty="0">
                <a:solidFill>
                  <a:srgbClr val="A66E1B"/>
                </a:solidFill>
                <a:latin typeface="Cambria" pitchFamily="34" charset="0"/>
                <a:ea typeface="Cambria" pitchFamily="34" charset="-122"/>
                <a:cs typeface="Cambria" pitchFamily="34" charset="-120"/>
              </a:rPr>
              <a:t>5</a:t>
            </a:r>
            <a:endParaRPr lang="en-US" sz="1300" dirty="0"/>
          </a:p>
        </p:txBody>
      </p:sp>
      <p:sp>
        <p:nvSpPr>
          <p:cNvPr id="24" name="Text 22"/>
          <p:cNvSpPr/>
          <p:nvPr/>
        </p:nvSpPr>
        <p:spPr>
          <a:xfrm>
            <a:off x="1325880" y="5084064"/>
            <a:ext cx="10104120" cy="530352"/>
          </a:xfrm>
          <a:prstGeom prst="rect">
            <a:avLst/>
          </a:prstGeom>
          <a:noFill/>
          <a:ln/>
        </p:spPr>
        <p:txBody>
          <a:bodyPr wrap="square" rtlCol="0" anchor="ctr"/>
          <a:lstStyle/>
          <a:p>
            <a:pPr marL="0" indent="0">
              <a:lnSpc>
                <a:spcPct val="110000"/>
              </a:lnSpc>
              <a:buNone/>
            </a:pPr>
            <a:r>
              <a:rPr lang="en-US" sz="1150" dirty="0">
                <a:solidFill>
                  <a:srgbClr val="2B2B2E"/>
                </a:solidFill>
                <a:latin typeface="Calibri" pitchFamily="34" charset="0"/>
                <a:ea typeface="Calibri" pitchFamily="34" charset="-122"/>
                <a:cs typeface="Calibri" pitchFamily="34" charset="-120"/>
              </a:rPr>
              <a:t>Marketing Week (2025) UK Creators 'Champion' Impact After Delivering £2.2bn to UK Economy. Available at: https://www.marketingweek.com/uk-creator-economy-parliament/ (Accessed: 10 August 2026).</a:t>
            </a:r>
            <a:endParaRPr lang="en-US" sz="1150" dirty="0"/>
          </a:p>
        </p:txBody>
      </p:sp>
      <p:sp>
        <p:nvSpPr>
          <p:cNvPr id="25" name="Text 23"/>
          <p:cNvSpPr/>
          <p:nvPr/>
        </p:nvSpPr>
        <p:spPr>
          <a:xfrm>
            <a:off x="457200" y="6537960"/>
            <a:ext cx="5486400" cy="274320"/>
          </a:xfrm>
          <a:prstGeom prst="rect">
            <a:avLst/>
          </a:prstGeom>
          <a:noFill/>
          <a:ln/>
        </p:spPr>
        <p:txBody>
          <a:bodyPr wrap="square" rtlCol="0" anchor="ctr"/>
          <a:lstStyle/>
          <a:p>
            <a:pPr marL="0" indent="0">
              <a:buNone/>
            </a:pPr>
            <a:r>
              <a:rPr lang="en-US" sz="900" dirty="0">
                <a:solidFill>
                  <a:srgbClr val="6B6B6E"/>
                </a:solidFill>
                <a:latin typeface="Calibri" pitchFamily="34" charset="0"/>
                <a:ea typeface="Calibri" pitchFamily="34" charset="-122"/>
                <a:cs typeface="Calibri" pitchFamily="34" charset="-120"/>
              </a:rPr>
              <a:t>Focalpoint Ltd  |  Investor Pitch</a:t>
            </a:r>
            <a:endParaRPr lang="en-US" sz="900" dirty="0"/>
          </a:p>
        </p:txBody>
      </p:sp>
      <p:sp>
        <p:nvSpPr>
          <p:cNvPr id="26" name="Text 24"/>
          <p:cNvSpPr/>
          <p:nvPr/>
        </p:nvSpPr>
        <p:spPr>
          <a:xfrm>
            <a:off x="11521440" y="6537960"/>
            <a:ext cx="457200" cy="274320"/>
          </a:xfrm>
          <a:prstGeom prst="rect">
            <a:avLst/>
          </a:prstGeom>
          <a:noFill/>
          <a:ln/>
        </p:spPr>
        <p:txBody>
          <a:bodyPr wrap="square" rtlCol="0" anchor="ctr"/>
          <a:lstStyle/>
          <a:p>
            <a:pPr marL="0" indent="0" algn="r">
              <a:buNone/>
            </a:pPr>
            <a:r>
              <a:rPr lang="en-US" sz="900" dirty="0">
                <a:solidFill>
                  <a:srgbClr val="6B6B6E"/>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C1C1E"/>
        </a:solidFill>
        <a:effectLst/>
      </p:bgPr>
    </p:bg>
    <p:spTree>
      <p:nvGrpSpPr>
        <p:cNvPr id="1" name=""/>
        <p:cNvGrpSpPr/>
        <p:nvPr/>
      </p:nvGrpSpPr>
      <p:grpSpPr>
        <a:xfrm>
          <a:off x="0" y="0"/>
          <a:ext cx="0" cy="0"/>
          <a:chOff x="0" y="0"/>
          <a:chExt cx="0" cy="0"/>
        </a:xfrm>
      </p:grpSpPr>
      <p:sp>
        <p:nvSpPr>
          <p:cNvPr id="2" name="Shape 0"/>
          <p:cNvSpPr/>
          <p:nvPr/>
        </p:nvSpPr>
        <p:spPr>
          <a:xfrm>
            <a:off x="8961120" y="-2011680"/>
            <a:ext cx="5486400" cy="5486400"/>
          </a:xfrm>
          <a:prstGeom prst="ellipse">
            <a:avLst/>
          </a:prstGeom>
          <a:solidFill>
            <a:srgbClr val="2B2B2E"/>
          </a:solidFill>
          <a:ln/>
        </p:spPr>
        <p:txBody>
          <a:bodyPr/>
          <a:lstStyle/>
          <a:p>
            <a:endParaRPr lang="ro-RO"/>
          </a:p>
        </p:txBody>
      </p:sp>
      <p:sp>
        <p:nvSpPr>
          <p:cNvPr id="3" name="Shape 1"/>
          <p:cNvSpPr/>
          <p:nvPr/>
        </p:nvSpPr>
        <p:spPr>
          <a:xfrm>
            <a:off x="-1828800" y="4389120"/>
            <a:ext cx="4572000" cy="4572000"/>
          </a:xfrm>
          <a:prstGeom prst="ellipse">
            <a:avLst/>
          </a:prstGeom>
          <a:solidFill>
            <a:srgbClr val="2B2B2E"/>
          </a:solidFill>
          <a:ln/>
        </p:spPr>
        <p:txBody>
          <a:bodyPr/>
          <a:lstStyle/>
          <a:p>
            <a:endParaRPr lang="ro-RO"/>
          </a:p>
        </p:txBody>
      </p:sp>
      <p:pic>
        <p:nvPicPr>
          <p:cNvPr id="4" name="Image 0" descr="/home/claude/icons/bulb_white.png"/>
          <p:cNvPicPr>
            <a:picLocks noChangeAspect="1"/>
          </p:cNvPicPr>
          <p:nvPr/>
        </p:nvPicPr>
        <p:blipFill>
          <a:blip r:embed="rId3"/>
          <a:stretch>
            <a:fillRect/>
          </a:stretch>
        </p:blipFill>
        <p:spPr>
          <a:xfrm>
            <a:off x="640080" y="731520"/>
            <a:ext cx="457200" cy="457200"/>
          </a:xfrm>
          <a:prstGeom prst="rect">
            <a:avLst/>
          </a:prstGeom>
        </p:spPr>
      </p:pic>
      <p:sp>
        <p:nvSpPr>
          <p:cNvPr id="5" name="Text 2"/>
          <p:cNvSpPr/>
          <p:nvPr/>
        </p:nvSpPr>
        <p:spPr>
          <a:xfrm>
            <a:off x="594360" y="2468880"/>
            <a:ext cx="9144000" cy="914400"/>
          </a:xfrm>
          <a:prstGeom prst="rect">
            <a:avLst/>
          </a:prstGeom>
          <a:noFill/>
          <a:ln/>
        </p:spPr>
        <p:txBody>
          <a:bodyPr wrap="square" rtlCol="0" anchor="ctr"/>
          <a:lstStyle/>
          <a:p>
            <a:pPr marL="0" indent="0">
              <a:buNone/>
            </a:pPr>
            <a:r>
              <a:rPr lang="en-US" sz="4600" b="1" dirty="0">
                <a:solidFill>
                  <a:srgbClr val="FFFFFF"/>
                </a:solidFill>
                <a:latin typeface="Cambria" pitchFamily="34" charset="0"/>
                <a:ea typeface="Cambria" pitchFamily="34" charset="-122"/>
                <a:cs typeface="Cambria" pitchFamily="34" charset="-120"/>
              </a:rPr>
              <a:t>Thank You</a:t>
            </a:r>
            <a:endParaRPr lang="en-US" sz="4600" dirty="0"/>
          </a:p>
        </p:txBody>
      </p:sp>
      <p:sp>
        <p:nvSpPr>
          <p:cNvPr id="6" name="Text 3"/>
          <p:cNvSpPr/>
          <p:nvPr/>
        </p:nvSpPr>
        <p:spPr>
          <a:xfrm>
            <a:off x="621792" y="3291840"/>
            <a:ext cx="9144000" cy="457200"/>
          </a:xfrm>
          <a:prstGeom prst="rect">
            <a:avLst/>
          </a:prstGeom>
          <a:noFill/>
          <a:ln/>
        </p:spPr>
        <p:txBody>
          <a:bodyPr wrap="square" rtlCol="0" anchor="ctr"/>
          <a:lstStyle/>
          <a:p>
            <a:pPr marL="0" indent="0">
              <a:buNone/>
            </a:pPr>
            <a:r>
              <a:rPr lang="en-US" sz="1800" dirty="0">
                <a:solidFill>
                  <a:srgbClr val="D4922A"/>
                </a:solidFill>
                <a:latin typeface="Calibri" pitchFamily="34" charset="0"/>
                <a:ea typeface="Calibri" pitchFamily="34" charset="-122"/>
                <a:cs typeface="Calibri" pitchFamily="34" charset="-120"/>
              </a:rPr>
              <a:t>Questions &amp; Discussion</a:t>
            </a:r>
            <a:endParaRPr lang="en-US" sz="1800" dirty="0"/>
          </a:p>
        </p:txBody>
      </p:sp>
      <p:sp>
        <p:nvSpPr>
          <p:cNvPr id="7" name="Text 4"/>
          <p:cNvSpPr/>
          <p:nvPr/>
        </p:nvSpPr>
        <p:spPr>
          <a:xfrm>
            <a:off x="621792" y="4206240"/>
            <a:ext cx="9601200" cy="914400"/>
          </a:xfrm>
          <a:prstGeom prst="rect">
            <a:avLst/>
          </a:prstGeom>
          <a:noFill/>
          <a:ln/>
        </p:spPr>
        <p:txBody>
          <a:bodyPr wrap="square" rtlCol="0" anchor="ctr"/>
          <a:lstStyle/>
          <a:p>
            <a:pPr marL="0" indent="0">
              <a:lnSpc>
                <a:spcPct val="130000"/>
              </a:lnSpc>
              <a:buNone/>
            </a:pPr>
            <a:r>
              <a:rPr lang="en-US" sz="1300" dirty="0">
                <a:solidFill>
                  <a:srgbClr val="D8D8DA"/>
                </a:solidFill>
                <a:latin typeface="Calibri" pitchFamily="34" charset="0"/>
                <a:ea typeface="Calibri" pitchFamily="34" charset="-122"/>
                <a:cs typeface="Calibri" pitchFamily="34" charset="-120"/>
              </a:rPr>
              <a:t>Focalpoint Ltd </a:t>
            </a:r>
            <a:r>
              <a:rPr lang="ro-RO" sz="1300" dirty="0">
                <a:solidFill>
                  <a:srgbClr val="D8D8DA"/>
                </a:solidFill>
                <a:latin typeface="Calibri" pitchFamily="34" charset="0"/>
                <a:ea typeface="Calibri" pitchFamily="34" charset="-122"/>
                <a:cs typeface="Calibri" pitchFamily="34" charset="-120"/>
              </a:rPr>
              <a:t>-</a:t>
            </a:r>
            <a:r>
              <a:rPr lang="en-US" sz="1300" dirty="0">
                <a:solidFill>
                  <a:srgbClr val="D8D8DA"/>
                </a:solidFill>
                <a:latin typeface="Calibri" pitchFamily="34" charset="0"/>
                <a:ea typeface="Calibri" pitchFamily="34" charset="-122"/>
                <a:cs typeface="Calibri" pitchFamily="34" charset="-120"/>
              </a:rPr>
              <a:t> teaching photography and backing it with purpose-built optics.</a:t>
            </a:r>
            <a:endParaRPr lang="en-US" sz="1300" dirty="0"/>
          </a:p>
          <a:p>
            <a:pPr marL="0" indent="0">
              <a:lnSpc>
                <a:spcPct val="130000"/>
              </a:lnSpc>
              <a:buNone/>
            </a:pPr>
            <a:r>
              <a:rPr lang="en-US" sz="1300" dirty="0">
                <a:solidFill>
                  <a:srgbClr val="D8D8DA"/>
                </a:solidFill>
                <a:latin typeface="Calibri" pitchFamily="34" charset="0"/>
                <a:ea typeface="Calibri" pitchFamily="34" charset="-122"/>
                <a:cs typeface="Calibri" pitchFamily="34" charset="-120"/>
              </a:rPr>
              <a:t>Seeking £40,000 (£25,000 UK Start Up Loan + £15,000 founder investment) to launch.</a:t>
            </a:r>
            <a:endParaRPr lang="en-US" sz="1300" dirty="0"/>
          </a:p>
        </p:txBody>
      </p:sp>
      <p:sp>
        <p:nvSpPr>
          <p:cNvPr id="8" name="Text 5"/>
          <p:cNvSpPr/>
          <p:nvPr/>
        </p:nvSpPr>
        <p:spPr>
          <a:xfrm>
            <a:off x="457200" y="6537960"/>
            <a:ext cx="5486400" cy="274320"/>
          </a:xfrm>
          <a:prstGeom prst="rect">
            <a:avLst/>
          </a:prstGeom>
          <a:noFill/>
          <a:ln/>
        </p:spPr>
        <p:txBody>
          <a:bodyPr wrap="square" rtlCol="0" anchor="ctr"/>
          <a:lstStyle/>
          <a:p>
            <a:pPr marL="0" indent="0">
              <a:buNone/>
            </a:pPr>
            <a:r>
              <a:rPr lang="en-US" sz="900" dirty="0">
                <a:solidFill>
                  <a:srgbClr val="6B6B6E"/>
                </a:solidFill>
                <a:latin typeface="Calibri" pitchFamily="34" charset="0"/>
                <a:ea typeface="Calibri" pitchFamily="34" charset="-122"/>
                <a:cs typeface="Calibri" pitchFamily="34" charset="-120"/>
              </a:rPr>
              <a:t>Focalpoint Ltd  |  Investor Pitch</a:t>
            </a:r>
            <a:endParaRPr lang="en-US" sz="900" dirty="0"/>
          </a:p>
        </p:txBody>
      </p:sp>
      <p:sp>
        <p:nvSpPr>
          <p:cNvPr id="9" name="Text 6"/>
          <p:cNvSpPr/>
          <p:nvPr/>
        </p:nvSpPr>
        <p:spPr>
          <a:xfrm>
            <a:off x="11521440" y="6537960"/>
            <a:ext cx="457200" cy="274320"/>
          </a:xfrm>
          <a:prstGeom prst="rect">
            <a:avLst/>
          </a:prstGeom>
          <a:noFill/>
          <a:ln/>
        </p:spPr>
        <p:txBody>
          <a:bodyPr wrap="square" rtlCol="0" anchor="ctr"/>
          <a:lstStyle/>
          <a:p>
            <a:pPr marL="0" indent="0" algn="r">
              <a:buNone/>
            </a:pPr>
            <a:r>
              <a:rPr lang="en-US" sz="900" dirty="0">
                <a:solidFill>
                  <a:srgbClr val="6B6B6E"/>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TotalTime>
  <Words>1829</Words>
  <Application>Microsoft Office PowerPoint</Application>
  <PresentationFormat>Widescreen</PresentationFormat>
  <Paragraphs>245</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George Antonio Campean (2516676)</cp:lastModifiedBy>
  <cp:revision>3</cp:revision>
  <dcterms:created xsi:type="dcterms:W3CDTF">2026-08-10T08:12:21Z</dcterms:created>
  <dcterms:modified xsi:type="dcterms:W3CDTF">2026-08-10T08:43:59Z</dcterms:modified>
</cp:coreProperties>
</file>