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9" r:id="rId3"/>
    <p:sldId id="260" r:id="rId4"/>
    <p:sldId id="261" r:id="rId5"/>
    <p:sldId id="594" r:id="rId6"/>
    <p:sldId id="263" r:id="rId7"/>
    <p:sldId id="262" r:id="rId8"/>
    <p:sldId id="266" r:id="rId9"/>
    <p:sldId id="267" r:id="rId10"/>
    <p:sldId id="268" r:id="rId11"/>
    <p:sldId id="596" r:id="rId12"/>
    <p:sldId id="59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151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007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881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92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34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410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30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BFB0-6CD1-28E6-B24A-FDAC4EEC5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AA62F5-9C75-A290-98BC-F9ACB7B99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C7072-693F-7341-FF65-32C349CE8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FE0DA-F4BE-9C90-5B48-0695C8580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81D2F-4179-1AD3-E213-FC33197B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983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49946-2FC8-EC64-1E92-F78DFD87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76E7-B870-3099-50BD-6831DC9F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A5F41-42B6-92B4-EAE4-94FA6F61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CD45C-0535-BCF4-7331-C382FFB28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74ADA-4FFD-2843-54D9-4781FE77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842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F56A6-B387-5D58-907E-F8C1F4AE3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3649AA-94C1-FC1C-BCC4-29852977B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64E7E-CAFE-039C-959B-23FDAE05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FE8D3-07CB-A433-C05F-5A64F4124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EB137-970E-E462-5149-7AAB584F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2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E021-FD2A-7D25-A251-E22EF211D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3915-1286-26B2-479A-2E19CC171E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F369D5-24D9-E477-4A38-72D057E69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724E2-23DB-A6B6-92CC-1D69CDE43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A7340F-A99F-9578-B939-B87A55A2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FB51C-F754-3A05-5956-9C2A3AB31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8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EFE75-0990-25FF-2D46-A44D93B2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5C23F-6AF4-2ACE-465F-D1BCD3118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82E86-577F-EC2E-D963-A5B3FDA99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A546D5-C2DE-8E40-C61D-4BF1E14CEC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D2EBFA-6491-F8D9-4BC5-25916E35B7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BFF43F-828C-FD39-438C-F0EE9AD4D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DEB390-D3C7-B6B6-0FDD-1C15862C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951E1C-B869-A84C-1FD2-09EE11270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090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F3720-90FA-8601-91E5-96D1D4022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137C09-FD56-DEB9-5513-E013049F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CE7E77-C068-EE6C-F445-948D2A401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6D30F-74B1-972D-10BA-82831FA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71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1BBD48-82C0-0606-6E8A-4E2BAAEE1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3D6A2-677E-7BE1-F9C1-7BF8CE44E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E27C1-3425-D2E9-E742-9AA9F8C1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30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A363B-FDE8-6D98-CABC-7EB514D5A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6C82E-7076-2289-BB9D-2D0F42AA1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FFB50D-9B05-B0BF-2BD1-B8A68302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0FAF6-7BC3-B2E0-8D0B-7A2FCCFF8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1B022-9AF5-7FAF-1AA2-1FF294AA8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AF446-EFF1-2397-D097-9CF0E0F7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7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FF6B-0A80-1396-AFEC-EB93674EC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6DEC6D-9AB4-A1CB-DDE3-1E5D82D05D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AE6DB1-5C72-4D73-D061-02414F0CF1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AB03A-FB7E-F364-5B79-75DCE8E3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66DF0-D91F-75C8-F105-EEE912E67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202980-0966-BFF9-1935-9F7625855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1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9130D-D6DE-68A5-940C-6888DEB03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0E0D19-9823-34E2-350B-2A94809C8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DCECB-6880-5C4C-B7DF-EEE2D0DB5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D72A0-7EF8-5FFA-0D80-D821977C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F0812-A2D1-8EFC-7F4E-A851BDE2C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9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579629-CB8B-5320-5332-BE118258F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3A5D5-D791-311E-1BD7-4A1A8D6FF6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28D98-1A00-7902-0DAA-A4837DF8A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B3B61-EE05-CA59-DE59-1BE7DE3B8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DBD0B-42AD-CA6E-3B63-48479505C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2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59CC87-9A85-48E2-704A-7C6B0CD80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CC6C5-C2D4-C53B-6875-BA48D7D10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FC00C-BEF3-76A3-7FE5-3552E1A82B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EA737-F782-54F3-378D-4DBF80744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A97C-2375-E488-470B-F779F9ED5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06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508E7-EE09-3285-416C-4FC3E6676B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429000"/>
            <a:ext cx="9144000" cy="1155646"/>
          </a:xfrm>
        </p:spPr>
        <p:txBody>
          <a:bodyPr>
            <a:normAutofit/>
          </a:bodyPr>
          <a:lstStyle/>
          <a:p>
            <a:r>
              <a:rPr lang="en-GB" sz="5400" b="1">
                <a:solidFill>
                  <a:srgbClr val="00B0F0"/>
                </a:solidFill>
              </a:rPr>
              <a:t>Assessment Task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777F1C-B44B-A193-8A06-0E783FADF3A6}"/>
              </a:ext>
            </a:extLst>
          </p:cNvPr>
          <p:cNvSpPr txBox="1"/>
          <p:nvPr/>
        </p:nvSpPr>
        <p:spPr>
          <a:xfrm>
            <a:off x="1324303" y="2329721"/>
            <a:ext cx="95433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/>
              <a:t>Enterprise and 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400908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16AAA7AC-9C03-F48A-670E-11396296AD34}"/>
              </a:ext>
            </a:extLst>
          </p:cNvPr>
          <p:cNvSpPr txBox="1">
            <a:spLocks/>
          </p:cNvSpPr>
          <p:nvPr/>
        </p:nvSpPr>
        <p:spPr>
          <a:xfrm>
            <a:off x="6590670" y="2611216"/>
            <a:ext cx="4898380" cy="1839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R</a:t>
            </a:r>
            <a:r>
              <a:rPr lang="en-US" sz="1600" b="1" kern="1200" err="1">
                <a:solidFill>
                  <a:schemeClr val="tx2"/>
                </a:solidFill>
                <a:latin typeface="+mn-lt"/>
                <a:ea typeface="+mn-ea"/>
                <a:cs typeface="+mn-cs"/>
              </a:rPr>
              <a:t>estaurant</a:t>
            </a:r>
            <a:r>
              <a:rPr lang="en-US"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name : Ghorowa Shad (The Last Destination For Taste) </a:t>
            </a:r>
          </a:p>
          <a:p>
            <a:pPr marL="0" indent="0">
              <a:buNone/>
            </a:pPr>
            <a:r>
              <a:rPr lang="en-US"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Student name: </a:t>
            </a:r>
            <a:r>
              <a:rPr lang="en-US" sz="1600" b="1" kern="1200" err="1">
                <a:solidFill>
                  <a:schemeClr val="tx2"/>
                </a:solidFill>
                <a:latin typeface="+mn-lt"/>
                <a:ea typeface="+mn-ea"/>
                <a:cs typeface="+mn-cs"/>
              </a:rPr>
              <a:t>Safayet</a:t>
            </a:r>
            <a:r>
              <a:rPr lang="en-US"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b="1" kern="1200" err="1">
                <a:solidFill>
                  <a:schemeClr val="tx2"/>
                </a:solidFill>
                <a:latin typeface="+mn-lt"/>
                <a:ea typeface="+mn-ea"/>
                <a:cs typeface="+mn-cs"/>
              </a:rPr>
              <a:t>Sojib</a:t>
            </a:r>
            <a:r>
              <a:rPr lang="en-US"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Sheikh </a:t>
            </a:r>
          </a:p>
          <a:p>
            <a:pPr marL="0" indent="0">
              <a:buNone/>
            </a:pPr>
            <a:r>
              <a:rPr lang="en-US"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Student ID: 2431467</a:t>
            </a:r>
          </a:p>
          <a:p>
            <a:pPr marL="0" indent="0">
              <a:buNone/>
            </a:pPr>
            <a:r>
              <a:rPr lang="en-US"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Lecturer name:</a:t>
            </a:r>
            <a:r>
              <a:rPr lang="en-GB"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Richard </a:t>
            </a:r>
            <a:r>
              <a:rPr lang="en-GB" sz="1600" b="1" kern="1200" err="1">
                <a:solidFill>
                  <a:schemeClr val="tx2"/>
                </a:solidFill>
                <a:latin typeface="+mn-lt"/>
                <a:ea typeface="+mn-ea"/>
                <a:cs typeface="+mn-cs"/>
              </a:rPr>
              <a:t>Ashaye</a:t>
            </a:r>
            <a:endParaRPr lang="en-US" sz="1600" b="1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37957E82-7305-647C-4919-676C7AE35DAB}"/>
              </a:ext>
            </a:extLst>
          </p:cNvPr>
          <p:cNvSpPr txBox="1"/>
          <p:nvPr/>
        </p:nvSpPr>
        <p:spPr>
          <a:xfrm>
            <a:off x="977461" y="681037"/>
            <a:ext cx="2309478" cy="11541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200" b="1" i="0">
                <a:effectLst/>
                <a:latin typeface="Söhne"/>
              </a:rPr>
              <a:t>Introduction</a:t>
            </a:r>
            <a:endParaRPr lang="en-GB" sz="3200"/>
          </a:p>
          <a:p>
            <a:pPr>
              <a:spcAft>
                <a:spcPts val="600"/>
              </a:spcAft>
            </a:pPr>
            <a:endParaRPr lang="en-GB" sz="3200" b="1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A18973C-97D7-E1EA-9B64-348E9717AD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48037"/>
            <a:ext cx="5572452" cy="490196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5182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B58739-C664-6005-88FB-DD10F6A1C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628713"/>
            <a:ext cx="6236912" cy="543225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>
                <a:solidFill>
                  <a:schemeClr val="tx2"/>
                </a:solidFill>
                <a:latin typeface="+mj-lt"/>
              </a:rPr>
              <a:t>Table of contents</a:t>
            </a:r>
          </a:p>
          <a:p>
            <a:pPr marL="0" indent="0">
              <a:buNone/>
            </a:pPr>
            <a:endParaRPr lang="en-GB" sz="1700">
              <a:solidFill>
                <a:schemeClr val="tx2"/>
              </a:solidFill>
              <a:latin typeface="+mj-lt"/>
            </a:endParaRPr>
          </a:p>
          <a:p>
            <a:r>
              <a:rPr lang="en-GB" sz="1700">
                <a:solidFill>
                  <a:schemeClr val="tx2"/>
                </a:solidFill>
                <a:latin typeface="+mj-lt"/>
              </a:rPr>
              <a:t>Introduction </a:t>
            </a:r>
          </a:p>
          <a:p>
            <a:r>
              <a:rPr lang="en-GB" sz="1700">
                <a:solidFill>
                  <a:schemeClr val="tx2"/>
                </a:solidFill>
                <a:latin typeface="+mj-lt"/>
              </a:rPr>
              <a:t>Business idea </a:t>
            </a:r>
          </a:p>
          <a:p>
            <a:r>
              <a:rPr lang="en-GB" sz="1700">
                <a:solidFill>
                  <a:schemeClr val="tx2"/>
                </a:solidFill>
                <a:latin typeface="+mj-lt"/>
              </a:rPr>
              <a:t>Unique selling points</a:t>
            </a:r>
          </a:p>
          <a:p>
            <a:r>
              <a:rPr lang="en-GB" sz="1700">
                <a:solidFill>
                  <a:schemeClr val="tx2"/>
                </a:solidFill>
                <a:latin typeface="+mj-lt"/>
              </a:rPr>
              <a:t>Legal structure &amp; management</a:t>
            </a:r>
          </a:p>
          <a:p>
            <a:r>
              <a:rPr lang="en-GB" sz="1700">
                <a:solidFill>
                  <a:schemeClr val="tx2"/>
                </a:solidFill>
                <a:latin typeface="+mj-lt"/>
              </a:rPr>
              <a:t>PESTEL analysis </a:t>
            </a:r>
          </a:p>
          <a:p>
            <a:r>
              <a:rPr lang="en-GB" sz="1700">
                <a:solidFill>
                  <a:schemeClr val="tx2"/>
                </a:solidFill>
                <a:latin typeface="+mj-lt"/>
              </a:rPr>
              <a:t>Marketing strategies </a:t>
            </a:r>
          </a:p>
          <a:p>
            <a:r>
              <a:rPr lang="en-GB" sz="1700">
                <a:solidFill>
                  <a:schemeClr val="tx2"/>
                </a:solidFill>
                <a:latin typeface="+mj-lt"/>
              </a:rPr>
              <a:t>Funding &amp; financials </a:t>
            </a:r>
          </a:p>
          <a:p>
            <a:r>
              <a:rPr lang="en-GB" sz="1700">
                <a:solidFill>
                  <a:schemeClr val="tx2"/>
                </a:solidFill>
                <a:latin typeface="+mj-lt"/>
              </a:rPr>
              <a:t>Conclusion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Graphic 8" descr="Lightbulb">
            <a:extLst>
              <a:ext uri="{FF2B5EF4-FFF2-40B4-BE49-F238E27FC236}">
                <a16:creationId xmlns:a16="http://schemas.microsoft.com/office/drawing/2014/main" id="{9AFC827F-21F9-8B39-CAD0-9537272A97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853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EEFC1E-1FBF-A282-93F0-C336EFDA61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 Overview of the business idea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Small traditional south asian restaurant</a:t>
            </a:r>
          </a:p>
          <a:p>
            <a:r>
              <a:rPr lang="en-GB" sz="1800">
                <a:solidFill>
                  <a:schemeClr val="tx2"/>
                </a:solidFill>
              </a:rPr>
              <a:t>Menu: curries, biryani, kebabs, homemade dishes</a:t>
            </a:r>
          </a:p>
          <a:p>
            <a:r>
              <a:rPr lang="en-GB" sz="1800">
                <a:solidFill>
                  <a:schemeClr val="tx2"/>
                </a:solidFill>
              </a:rPr>
              <a:t>Target market: local south asian community or families, students, workers</a:t>
            </a:r>
          </a:p>
          <a:p>
            <a:r>
              <a:rPr lang="en-GB" sz="1800">
                <a:solidFill>
                  <a:schemeClr val="tx2"/>
                </a:solidFill>
              </a:rPr>
              <a:t>Key focus: quality, affordability, authenticity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6694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1F78E2-EAFE-AE2C-35B9-A1C18FCF4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Structure &amp; Management </a:t>
            </a:r>
          </a:p>
        </p:txBody>
      </p:sp>
      <p:pic>
        <p:nvPicPr>
          <p:cNvPr id="8" name="Graphic 7" descr="Chef">
            <a:extLst>
              <a:ext uri="{FF2B5EF4-FFF2-40B4-BE49-F238E27FC236}">
                <a16:creationId xmlns:a16="http://schemas.microsoft.com/office/drawing/2014/main" id="{24061EB0-7D91-0EF5-C4AE-5C4774B97C1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89428C-95D4-82FC-2F77-A3B99DBB49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Partnership (50%-50% ownership)</a:t>
            </a:r>
          </a:p>
          <a:p>
            <a:r>
              <a:rPr lang="en-GB" sz="1800">
                <a:solidFill>
                  <a:schemeClr val="tx2"/>
                </a:solidFill>
              </a:rPr>
              <a:t>Shared responsibility and reduced risk</a:t>
            </a:r>
          </a:p>
          <a:p>
            <a:r>
              <a:rPr lang="en-GB" sz="1800">
                <a:solidFill>
                  <a:schemeClr val="tx2"/>
                </a:solidFill>
              </a:rPr>
              <a:t>Team structure:</a:t>
            </a:r>
          </a:p>
          <a:p>
            <a:r>
              <a:rPr lang="en-GB" sz="1800">
                <a:solidFill>
                  <a:schemeClr val="tx2"/>
                </a:solidFill>
              </a:rPr>
              <a:t>Head chef (family member)</a:t>
            </a:r>
          </a:p>
          <a:p>
            <a:r>
              <a:rPr lang="en-GB" sz="1800">
                <a:solidFill>
                  <a:schemeClr val="tx2"/>
                </a:solidFill>
              </a:rPr>
              <a:t>Kitchen assistant</a:t>
            </a:r>
          </a:p>
          <a:p>
            <a:r>
              <a:rPr lang="en-GB" sz="1800">
                <a:solidFill>
                  <a:schemeClr val="tx2"/>
                </a:solidFill>
              </a:rPr>
              <a:t>Supervisor </a:t>
            </a:r>
          </a:p>
          <a:p>
            <a:r>
              <a:rPr lang="en-GB" sz="1800">
                <a:solidFill>
                  <a:schemeClr val="tx2"/>
                </a:solidFill>
              </a:rPr>
              <a:t>Front staff </a:t>
            </a:r>
          </a:p>
          <a:p>
            <a:r>
              <a:rPr lang="en-GB" sz="1800">
                <a:solidFill>
                  <a:schemeClr val="tx2"/>
                </a:solidFill>
              </a:rPr>
              <a:t>Family-run business ensures quality</a:t>
            </a:r>
            <a:endParaRPr lang="en-US" sz="1800">
              <a:solidFill>
                <a:schemeClr val="tx2"/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085429-DA6B-D929-A9B1-EA640DF4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504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9FB4DE-DBB1-0BF2-DBFA-00D692BAF33E}"/>
              </a:ext>
            </a:extLst>
          </p:cNvPr>
          <p:cNvSpPr txBox="1"/>
          <p:nvPr/>
        </p:nvSpPr>
        <p:spPr>
          <a:xfrm>
            <a:off x="577841" y="1608890"/>
            <a:ext cx="9697173" cy="75259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>
                <a:solidFill>
                  <a:schemeClr val="tx2"/>
                </a:solidFill>
              </a:rPr>
              <a:t>PESTEL analysis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Political: UK food safety and licensing laws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Economic: demand for affordable food due to rising costs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Social: strong cultural preferences for desi food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Technological: delivery apps increase sales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Environmental: fresh ingredients, and employment laws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Legal: compliance with hygiene and employment laws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5" name="Graphic 34" descr="Venn Diagram">
            <a:extLst>
              <a:ext uri="{FF2B5EF4-FFF2-40B4-BE49-F238E27FC236}">
                <a16:creationId xmlns:a16="http://schemas.microsoft.com/office/drawing/2014/main" id="{A3D2D84E-52C6-FF63-1F7F-D894A06AB2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246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A7CFC1-D7AD-1D38-BE48-0537EF316731}"/>
              </a:ext>
            </a:extLst>
          </p:cNvPr>
          <p:cNvSpPr txBox="1"/>
          <p:nvPr/>
        </p:nvSpPr>
        <p:spPr>
          <a:xfrm>
            <a:off x="804672" y="802955"/>
            <a:ext cx="4977976" cy="14540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Marketing Strategies</a:t>
            </a: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DE8E-B325-0DB0-C8C4-FBDD3F35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253" y="198917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 </a:t>
            </a:r>
          </a:p>
          <a:p>
            <a:endParaRPr lang="en-US" sz="1800">
              <a:solidFill>
                <a:schemeClr val="tx2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Graphic 7" descr="Influencer">
            <a:extLst>
              <a:ext uri="{FF2B5EF4-FFF2-40B4-BE49-F238E27FC236}">
                <a16:creationId xmlns:a16="http://schemas.microsoft.com/office/drawing/2014/main" id="{C22CBB96-D5C0-9BB4-0C1B-E4C5D715DF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9A6FFA-5005-2DFE-B6A4-8B612AF4C2EA}"/>
              </a:ext>
            </a:extLst>
          </p:cNvPr>
          <p:cNvSpPr txBox="1"/>
          <p:nvPr/>
        </p:nvSpPr>
        <p:spPr>
          <a:xfrm>
            <a:off x="435779" y="2014074"/>
            <a:ext cx="609851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Target Market: local community, families, workers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Unique Selling Points: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Homemade authentic taste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Affordable pricing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Fresh daily meals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Promotion: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Social media (Instagram, Facebook)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Flyers and word-of-mouth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Opening offers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Place: physical restaurant + delivery apps</a:t>
            </a:r>
          </a:p>
        </p:txBody>
      </p:sp>
    </p:spTree>
    <p:extLst>
      <p:ext uri="{BB962C8B-B14F-4D97-AF65-F5344CB8AC3E}">
        <p14:creationId xmlns:p14="http://schemas.microsoft.com/office/powerpoint/2010/main" val="1481281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4AB0C6C-1B62-BD5B-4E39-AC5A070018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2140755"/>
              </p:ext>
            </p:extLst>
          </p:nvPr>
        </p:nvGraphicFramePr>
        <p:xfrm>
          <a:off x="6994525" y="642938"/>
          <a:ext cx="4551362" cy="557053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109029">
                  <a:extLst>
                    <a:ext uri="{9D8B030D-6E8A-4147-A177-3AD203B41FA5}">
                      <a16:colId xmlns:a16="http://schemas.microsoft.com/office/drawing/2014/main" val="4078324115"/>
                    </a:ext>
                  </a:extLst>
                </a:gridCol>
                <a:gridCol w="1442333">
                  <a:extLst>
                    <a:ext uri="{9D8B030D-6E8A-4147-A177-3AD203B41FA5}">
                      <a16:colId xmlns:a16="http://schemas.microsoft.com/office/drawing/2014/main" val="3261734122"/>
                    </a:ext>
                  </a:extLst>
                </a:gridCol>
              </a:tblGrid>
              <a:tr h="11913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Fixed Costs</a:t>
                      </a:r>
                      <a:endParaRPr lang="en-GB" sz="3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per month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3919177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Rent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£1,700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366274579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 wages </a:t>
                      </a: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£3,200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957750995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Utilities bill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£500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343916940"/>
                  </a:ext>
                </a:extLst>
              </a:tr>
              <a:tr h="11913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Council Tax</a:t>
                      </a: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£200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42499348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Accountant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£100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911577121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Total cost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£5,700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246753763"/>
                  </a:ext>
                </a:extLst>
              </a:tr>
            </a:tbl>
          </a:graphicData>
        </a:graphic>
      </p:graphicFrame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BF6B87C-753B-0606-B7C1-F526C69EB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9316347"/>
              </p:ext>
            </p:extLst>
          </p:nvPr>
        </p:nvGraphicFramePr>
        <p:xfrm>
          <a:off x="991752" y="642938"/>
          <a:ext cx="4551362" cy="5842080"/>
        </p:xfrm>
        <a:graphic>
          <a:graphicData uri="http://schemas.openxmlformats.org/drawingml/2006/table">
            <a:tbl>
              <a:tblPr firstRow="1"/>
              <a:tblGrid>
                <a:gridCol w="2625291">
                  <a:extLst>
                    <a:ext uri="{9D8B030D-6E8A-4147-A177-3AD203B41FA5}">
                      <a16:colId xmlns:a16="http://schemas.microsoft.com/office/drawing/2014/main" val="3173173661"/>
                    </a:ext>
                  </a:extLst>
                </a:gridCol>
                <a:gridCol w="1926071">
                  <a:extLst>
                    <a:ext uri="{9D8B030D-6E8A-4147-A177-3AD203B41FA5}">
                      <a16:colId xmlns:a16="http://schemas.microsoft.com/office/drawing/2014/main" val="896379705"/>
                    </a:ext>
                  </a:extLst>
                </a:gridCol>
              </a:tblGrid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Startup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Cost</a:t>
                      </a:r>
                      <a:endParaRPr lang="en-GB" sz="2500" b="0" i="0" u="none" strike="noStrike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 </a:t>
                      </a:r>
                      <a:endParaRPr lang="en-GB" sz="2500" b="0" i="0" u="none" strike="noStrike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5073799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Rent&amp;deposit</a:t>
                      </a:r>
                      <a:endParaRPr lang="en-GB" sz="25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£8,000</a:t>
                      </a:r>
                      <a:endParaRPr lang="en-GB" sz="25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8123093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Kitchen equipment</a:t>
                      </a:r>
                      <a:endParaRPr lang="en-GB" sz="25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£10,000</a:t>
                      </a:r>
                      <a:endParaRPr lang="en-GB" sz="25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7427567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Furniture &amp; setup</a:t>
                      </a:r>
                      <a:endParaRPr lang="en-GB" sz="25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£5000</a:t>
                      </a:r>
                      <a:endParaRPr lang="en-GB" sz="25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5424853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Licenses&amp;</a:t>
                      </a:r>
                    </a:p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permits</a:t>
                      </a:r>
                      <a:endParaRPr lang="en-GB" sz="25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£2000</a:t>
                      </a:r>
                      <a:endParaRPr lang="en-GB" sz="25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9220869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</a:t>
                      </a:r>
                      <a:endParaRPr lang="en-GB" sz="25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£25,000</a:t>
                      </a:r>
                      <a:endParaRPr lang="en-GB" sz="25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0891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38722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153EDB2-4AAD-43F4-AE78-4D326C813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3CB7779-72E2-4E92-AE18-6BBC335DD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7625" y="0"/>
            <a:ext cx="11097905" cy="6858000"/>
            <a:chOff x="547625" y="0"/>
            <a:chExt cx="11097905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75B9DA5-08BD-40EA-B06C-3D3CCD06A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07575" y="0"/>
              <a:ext cx="10345003" cy="6858000"/>
            </a:xfrm>
            <a:custGeom>
              <a:avLst/>
              <a:gdLst>
                <a:gd name="connsiteX0" fmla="*/ 7551973 w 9174595"/>
                <a:gd name="connsiteY0" fmla="*/ 0 h 6858000"/>
                <a:gd name="connsiteX1" fmla="*/ 5634635 w 9174595"/>
                <a:gd name="connsiteY1" fmla="*/ 0 h 6858000"/>
                <a:gd name="connsiteX2" fmla="*/ 5550590 w 9174595"/>
                <a:gd name="connsiteY2" fmla="*/ 0 h 6858000"/>
                <a:gd name="connsiteX3" fmla="*/ 5480986 w 9174595"/>
                <a:gd name="connsiteY3" fmla="*/ 0 h 6858000"/>
                <a:gd name="connsiteX4" fmla="*/ 4886240 w 9174595"/>
                <a:gd name="connsiteY4" fmla="*/ 0 h 6858000"/>
                <a:gd name="connsiteX5" fmla="*/ 4816638 w 9174595"/>
                <a:gd name="connsiteY5" fmla="*/ 0 h 6858000"/>
                <a:gd name="connsiteX6" fmla="*/ 4357958 w 9174595"/>
                <a:gd name="connsiteY6" fmla="*/ 0 h 6858000"/>
                <a:gd name="connsiteX7" fmla="*/ 4288354 w 9174595"/>
                <a:gd name="connsiteY7" fmla="*/ 0 h 6858000"/>
                <a:gd name="connsiteX8" fmla="*/ 3693608 w 9174595"/>
                <a:gd name="connsiteY8" fmla="*/ 0 h 6858000"/>
                <a:gd name="connsiteX9" fmla="*/ 3624006 w 9174595"/>
                <a:gd name="connsiteY9" fmla="*/ 0 h 6858000"/>
                <a:gd name="connsiteX10" fmla="*/ 3276448 w 9174595"/>
                <a:gd name="connsiteY10" fmla="*/ 0 h 6858000"/>
                <a:gd name="connsiteX11" fmla="*/ 1622622 w 9174595"/>
                <a:gd name="connsiteY11" fmla="*/ 0 h 6858000"/>
                <a:gd name="connsiteX12" fmla="*/ 1600504 w 9174595"/>
                <a:gd name="connsiteY12" fmla="*/ 14997 h 6858000"/>
                <a:gd name="connsiteX13" fmla="*/ 0 w 9174595"/>
                <a:gd name="connsiteY13" fmla="*/ 3621656 h 6858000"/>
                <a:gd name="connsiteX14" fmla="*/ 1873886 w 9174595"/>
                <a:gd name="connsiteY14" fmla="*/ 6374814 h 6858000"/>
                <a:gd name="connsiteX15" fmla="*/ 2390406 w 9174595"/>
                <a:gd name="connsiteY15" fmla="*/ 6780599 h 6858000"/>
                <a:gd name="connsiteX16" fmla="*/ 2502136 w 9174595"/>
                <a:gd name="connsiteY16" fmla="*/ 6858000 h 6858000"/>
                <a:gd name="connsiteX17" fmla="*/ 3276448 w 9174595"/>
                <a:gd name="connsiteY17" fmla="*/ 6858000 h 6858000"/>
                <a:gd name="connsiteX18" fmla="*/ 3624006 w 9174595"/>
                <a:gd name="connsiteY18" fmla="*/ 6858000 h 6858000"/>
                <a:gd name="connsiteX19" fmla="*/ 3693608 w 9174595"/>
                <a:gd name="connsiteY19" fmla="*/ 6858000 h 6858000"/>
                <a:gd name="connsiteX20" fmla="*/ 4288354 w 9174595"/>
                <a:gd name="connsiteY20" fmla="*/ 6858000 h 6858000"/>
                <a:gd name="connsiteX21" fmla="*/ 4357958 w 9174595"/>
                <a:gd name="connsiteY21" fmla="*/ 6858000 h 6858000"/>
                <a:gd name="connsiteX22" fmla="*/ 4816638 w 9174595"/>
                <a:gd name="connsiteY22" fmla="*/ 6858000 h 6858000"/>
                <a:gd name="connsiteX23" fmla="*/ 4886240 w 9174595"/>
                <a:gd name="connsiteY23" fmla="*/ 6858000 h 6858000"/>
                <a:gd name="connsiteX24" fmla="*/ 5480986 w 9174595"/>
                <a:gd name="connsiteY24" fmla="*/ 6858000 h 6858000"/>
                <a:gd name="connsiteX25" fmla="*/ 5550590 w 9174595"/>
                <a:gd name="connsiteY25" fmla="*/ 6858000 h 6858000"/>
                <a:gd name="connsiteX26" fmla="*/ 5634635 w 9174595"/>
                <a:gd name="connsiteY26" fmla="*/ 6858000 h 6858000"/>
                <a:gd name="connsiteX27" fmla="*/ 6672460 w 9174595"/>
                <a:gd name="connsiteY27" fmla="*/ 6858000 h 6858000"/>
                <a:gd name="connsiteX28" fmla="*/ 6784188 w 9174595"/>
                <a:gd name="connsiteY28" fmla="*/ 6780599 h 6858000"/>
                <a:gd name="connsiteX29" fmla="*/ 7300708 w 9174595"/>
                <a:gd name="connsiteY29" fmla="*/ 6374814 h 6858000"/>
                <a:gd name="connsiteX30" fmla="*/ 9174595 w 9174595"/>
                <a:gd name="connsiteY30" fmla="*/ 3621656 h 6858000"/>
                <a:gd name="connsiteX31" fmla="*/ 7574092 w 9174595"/>
                <a:gd name="connsiteY3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9174595" h="6858000">
                  <a:moveTo>
                    <a:pt x="7551973" y="0"/>
                  </a:moveTo>
                  <a:lnTo>
                    <a:pt x="5634635" y="0"/>
                  </a:lnTo>
                  <a:lnTo>
                    <a:pt x="5550590" y="0"/>
                  </a:lnTo>
                  <a:lnTo>
                    <a:pt x="5480986" y="0"/>
                  </a:lnTo>
                  <a:lnTo>
                    <a:pt x="4886240" y="0"/>
                  </a:lnTo>
                  <a:lnTo>
                    <a:pt x="4816638" y="0"/>
                  </a:lnTo>
                  <a:lnTo>
                    <a:pt x="4357958" y="0"/>
                  </a:lnTo>
                  <a:lnTo>
                    <a:pt x="4288354" y="0"/>
                  </a:lnTo>
                  <a:lnTo>
                    <a:pt x="3693608" y="0"/>
                  </a:lnTo>
                  <a:lnTo>
                    <a:pt x="3624006" y="0"/>
                  </a:lnTo>
                  <a:lnTo>
                    <a:pt x="3276448" y="0"/>
                  </a:lnTo>
                  <a:lnTo>
                    <a:pt x="1622622" y="0"/>
                  </a:lnTo>
                  <a:lnTo>
                    <a:pt x="1600504" y="14997"/>
                  </a:lnTo>
                  <a:cubicBezTo>
                    <a:pt x="573594" y="754641"/>
                    <a:pt x="0" y="2093192"/>
                    <a:pt x="0" y="3621656"/>
                  </a:cubicBezTo>
                  <a:cubicBezTo>
                    <a:pt x="0" y="4969131"/>
                    <a:pt x="928496" y="5602839"/>
                    <a:pt x="1873886" y="6374814"/>
                  </a:cubicBezTo>
                  <a:cubicBezTo>
                    <a:pt x="2046046" y="6515397"/>
                    <a:pt x="2216632" y="6653108"/>
                    <a:pt x="2390406" y="6780599"/>
                  </a:cubicBezTo>
                  <a:lnTo>
                    <a:pt x="2502136" y="6858000"/>
                  </a:lnTo>
                  <a:lnTo>
                    <a:pt x="3276448" y="6858000"/>
                  </a:lnTo>
                  <a:lnTo>
                    <a:pt x="3624006" y="6858000"/>
                  </a:lnTo>
                  <a:lnTo>
                    <a:pt x="3693608" y="6858000"/>
                  </a:lnTo>
                  <a:lnTo>
                    <a:pt x="4288354" y="6858000"/>
                  </a:lnTo>
                  <a:lnTo>
                    <a:pt x="4357958" y="6858000"/>
                  </a:lnTo>
                  <a:lnTo>
                    <a:pt x="4816638" y="6858000"/>
                  </a:lnTo>
                  <a:lnTo>
                    <a:pt x="4886240" y="6858000"/>
                  </a:lnTo>
                  <a:lnTo>
                    <a:pt x="5480986" y="6858000"/>
                  </a:lnTo>
                  <a:lnTo>
                    <a:pt x="5550590" y="6858000"/>
                  </a:lnTo>
                  <a:lnTo>
                    <a:pt x="5634635" y="6858000"/>
                  </a:lnTo>
                  <a:lnTo>
                    <a:pt x="6672460" y="6858000"/>
                  </a:lnTo>
                  <a:lnTo>
                    <a:pt x="6784188" y="6780599"/>
                  </a:lnTo>
                  <a:cubicBezTo>
                    <a:pt x="6957963" y="6653108"/>
                    <a:pt x="7128548" y="6515397"/>
                    <a:pt x="7300708" y="6374814"/>
                  </a:cubicBezTo>
                  <a:cubicBezTo>
                    <a:pt x="8246100" y="5602839"/>
                    <a:pt x="9174595" y="4969131"/>
                    <a:pt x="9174595" y="3621656"/>
                  </a:cubicBezTo>
                  <a:cubicBezTo>
                    <a:pt x="9174595" y="2093192"/>
                    <a:pt x="8601001" y="754641"/>
                    <a:pt x="7574092" y="149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EE62D72-11EF-40E9-BF23-0FCAEACD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08673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76336F2-6633-4E26-8760-05F94D87D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75235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9F3102E-7749-422F-8F51-A148252B8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7625" y="0"/>
              <a:ext cx="2209181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1191CD-1211-4C40-9D45-449D9BE65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6349" y="0"/>
              <a:ext cx="2209181" cy="6858000"/>
            </a:xfrm>
            <a:custGeom>
              <a:avLst/>
              <a:gdLst>
                <a:gd name="connsiteX0" fmla="*/ 937727 w 2209181"/>
                <a:gd name="connsiteY0" fmla="*/ 0 h 6858000"/>
                <a:gd name="connsiteX1" fmla="*/ 955085 w 2209181"/>
                <a:gd name="connsiteY1" fmla="*/ 0 h 6858000"/>
                <a:gd name="connsiteX2" fmla="*/ 982018 w 2209181"/>
                <a:gd name="connsiteY2" fmla="*/ 25210 h 6858000"/>
                <a:gd name="connsiteX3" fmla="*/ 2202283 w 2209181"/>
                <a:gd name="connsiteY3" fmla="*/ 3810283 h 6858000"/>
                <a:gd name="connsiteX4" fmla="*/ 236958 w 2209181"/>
                <a:gd name="connsiteY4" fmla="*/ 6682507 h 6858000"/>
                <a:gd name="connsiteX5" fmla="*/ 19349 w 2209181"/>
                <a:gd name="connsiteY5" fmla="*/ 6858000 h 6858000"/>
                <a:gd name="connsiteX6" fmla="*/ 0 w 2209181"/>
                <a:gd name="connsiteY6" fmla="*/ 6858000 h 6858000"/>
                <a:gd name="connsiteX7" fmla="*/ 218679 w 2209181"/>
                <a:gd name="connsiteY7" fmla="*/ 6681644 h 6858000"/>
                <a:gd name="connsiteX8" fmla="*/ 2184004 w 2209181"/>
                <a:gd name="connsiteY8" fmla="*/ 3809420 h 6858000"/>
                <a:gd name="connsiteX9" fmla="*/ 963738 w 2209181"/>
                <a:gd name="connsiteY9" fmla="*/ 2434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37727" y="0"/>
                  </a:moveTo>
                  <a:lnTo>
                    <a:pt x="955085" y="0"/>
                  </a:lnTo>
                  <a:lnTo>
                    <a:pt x="982018" y="25210"/>
                  </a:lnTo>
                  <a:cubicBezTo>
                    <a:pt x="1836289" y="886318"/>
                    <a:pt x="2270080" y="2270266"/>
                    <a:pt x="2202283" y="3810283"/>
                  </a:cubicBezTo>
                  <a:cubicBezTo>
                    <a:pt x="2138530" y="5258455"/>
                    <a:pt x="1199288" y="5896573"/>
                    <a:pt x="236958" y="6682507"/>
                  </a:cubicBezTo>
                  <a:lnTo>
                    <a:pt x="19349" y="6858000"/>
                  </a:lnTo>
                  <a:lnTo>
                    <a:pt x="0" y="6858000"/>
                  </a:lnTo>
                  <a:lnTo>
                    <a:pt x="218679" y="6681644"/>
                  </a:lnTo>
                  <a:cubicBezTo>
                    <a:pt x="1181008" y="5895709"/>
                    <a:pt x="2120250" y="5257592"/>
                    <a:pt x="2184004" y="3809420"/>
                  </a:cubicBezTo>
                  <a:cubicBezTo>
                    <a:pt x="2251801" y="2269402"/>
                    <a:pt x="1818009" y="885455"/>
                    <a:pt x="963738" y="24346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F6F19B2-8C3F-D75A-7C23-E7E461F14C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6465715"/>
              </p:ext>
            </p:extLst>
          </p:nvPr>
        </p:nvGraphicFramePr>
        <p:xfrm>
          <a:off x="2315568" y="1273314"/>
          <a:ext cx="7560863" cy="4311372"/>
        </p:xfrm>
        <a:graphic>
          <a:graphicData uri="http://schemas.openxmlformats.org/drawingml/2006/table">
            <a:tbl>
              <a:tblPr firstRow="1" bandRow="1"/>
              <a:tblGrid>
                <a:gridCol w="1573340">
                  <a:extLst>
                    <a:ext uri="{9D8B030D-6E8A-4147-A177-3AD203B41FA5}">
                      <a16:colId xmlns:a16="http://schemas.microsoft.com/office/drawing/2014/main" val="2167734324"/>
                    </a:ext>
                  </a:extLst>
                </a:gridCol>
                <a:gridCol w="805903">
                  <a:extLst>
                    <a:ext uri="{9D8B030D-6E8A-4147-A177-3AD203B41FA5}">
                      <a16:colId xmlns:a16="http://schemas.microsoft.com/office/drawing/2014/main" val="2955019756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4290968929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1994572689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2634358367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1333549612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2091956516"/>
                    </a:ext>
                  </a:extLst>
                </a:gridCol>
              </a:tblGrid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Variable Costs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Jan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Feb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Mar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Apr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May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June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3295777"/>
                  </a:ext>
                </a:extLst>
              </a:tr>
              <a:tr h="41376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Ingredients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£1500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£1800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£2000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£2200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£2200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£2400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5191722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Extra staff hours</a:t>
                      </a:r>
                      <a:endParaRPr lang="en-GB" sz="22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£600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£600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£700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915193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Delivery app fees</a:t>
                      </a:r>
                      <a:endParaRPr lang="en-GB" sz="22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£600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£600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£700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2338931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Packaging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£200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£300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£300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£400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£400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£500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5852532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 Var cost</a:t>
                      </a:r>
                      <a:endParaRPr lang="en-GB" sz="22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£2300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£2900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£3300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£3800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£3800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£4300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831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2727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ED89189-FB6E-F6A5-FE8F-2CDDE5D6F9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4797918"/>
              </p:ext>
            </p:extLst>
          </p:nvPr>
        </p:nvGraphicFramePr>
        <p:xfrm>
          <a:off x="885052" y="1493241"/>
          <a:ext cx="10421895" cy="3871518"/>
        </p:xfrm>
        <a:graphic>
          <a:graphicData uri="http://schemas.openxmlformats.org/drawingml/2006/table">
            <a:tbl>
              <a:tblPr/>
              <a:tblGrid>
                <a:gridCol w="2045531">
                  <a:extLst>
                    <a:ext uri="{9D8B030D-6E8A-4147-A177-3AD203B41FA5}">
                      <a16:colId xmlns:a16="http://schemas.microsoft.com/office/drawing/2014/main" val="2231490072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188148330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562362153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352855495"/>
                    </a:ext>
                  </a:extLst>
                </a:gridCol>
                <a:gridCol w="1394718">
                  <a:extLst>
                    <a:ext uri="{9D8B030D-6E8A-4147-A177-3AD203B41FA5}">
                      <a16:colId xmlns:a16="http://schemas.microsoft.com/office/drawing/2014/main" val="1421131222"/>
                    </a:ext>
                  </a:extLst>
                </a:gridCol>
                <a:gridCol w="1394718">
                  <a:extLst>
                    <a:ext uri="{9D8B030D-6E8A-4147-A177-3AD203B41FA5}">
                      <a16:colId xmlns:a16="http://schemas.microsoft.com/office/drawing/2014/main" val="1789028460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007591605"/>
                    </a:ext>
                  </a:extLst>
                </a:gridCol>
              </a:tblGrid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Jan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Feb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Apr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May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Jun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5798917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Fixed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318362"/>
                  </a:ext>
                </a:extLst>
              </a:tr>
              <a:tr h="10643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Variable cost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£2300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£2900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£3300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£3800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£3800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£4300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9448225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FF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Total cost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£8800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£9400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£9800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</a:t>
                      </a:r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10,300</a:t>
                      </a:r>
                      <a:endParaRPr lang="en-GB" sz="32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</a:t>
                      </a:r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10,300</a:t>
                      </a:r>
                      <a:endParaRPr lang="en-GB" sz="32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</a:t>
                      </a:r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10,800</a:t>
                      </a:r>
                      <a:endParaRPr lang="en-GB" sz="32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5319405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Revenue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£6,000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£8,000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</a:t>
                      </a:r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10,000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</a:t>
                      </a:r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12,000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</a:t>
                      </a:r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12,500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</a:t>
                      </a:r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13,500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4665380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 Narrow" panose="020B0004020202020204" pitchFamily="34" charset="0"/>
                        </a:rPr>
                        <a:t>Profit/loss</a:t>
                      </a:r>
                      <a:endParaRPr lang="en-GB" sz="23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-£2,800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-£1,400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£200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£1,700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£2,200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£2,700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92130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153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DC105-DAFE-FF27-F82A-21F7ED07E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FCBCD-83D3-7B10-4677-C14C6CEBE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884" y="1816431"/>
            <a:ext cx="10515600" cy="4351338"/>
          </a:xfrm>
        </p:spPr>
        <p:txBody>
          <a:bodyPr/>
          <a:lstStyle/>
          <a:p>
            <a:r>
              <a:rPr lang="en-GB" dirty="0"/>
              <a:t>Strong demand in Upton Park for traditional desi food</a:t>
            </a:r>
          </a:p>
          <a:p>
            <a:r>
              <a:rPr lang="en-GB" dirty="0"/>
              <a:t>Clear competitive advantage through homemade taste and affordable pricing  </a:t>
            </a:r>
          </a:p>
          <a:p>
            <a:r>
              <a:rPr lang="en-GB" dirty="0"/>
              <a:t>Family-run structure ensures quality and consistency</a:t>
            </a:r>
          </a:p>
          <a:p>
            <a:r>
              <a:rPr lang="en-GB" dirty="0"/>
              <a:t>Effective marketing strategies to attract and retain customers</a:t>
            </a:r>
          </a:p>
          <a:p>
            <a:r>
              <a:rPr lang="en-GB" dirty="0"/>
              <a:t>Financially viable with break-even expected within 6-12 months</a:t>
            </a:r>
          </a:p>
          <a:p>
            <a:r>
              <a:rPr lang="en-GB" dirty="0"/>
              <a:t>High potential for future growth and profitability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2895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Questions? </a:t>
            </a:r>
          </a:p>
        </p:txBody>
      </p:sp>
      <p:pic>
        <p:nvPicPr>
          <p:cNvPr id="5" name="Content Placeholder 4" descr="Question mark boxes">
            <a:extLst>
              <a:ext uri="{FF2B5EF4-FFF2-40B4-BE49-F238E27FC236}">
                <a16:creationId xmlns:a16="http://schemas.microsoft.com/office/drawing/2014/main" id="{E21C1DA0-2878-AF0F-EFB1-7173236AC6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287" y="1825625"/>
            <a:ext cx="7735426" cy="4351338"/>
          </a:xfrm>
        </p:spPr>
      </p:pic>
    </p:spTree>
    <p:extLst>
      <p:ext uri="{BB962C8B-B14F-4D97-AF65-F5344CB8AC3E}">
        <p14:creationId xmlns:p14="http://schemas.microsoft.com/office/powerpoint/2010/main" val="2233215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Assessment Task 2</vt:lpstr>
      <vt:lpstr>PowerPoint Presentation</vt:lpstr>
      <vt:lpstr>PowerPoint Presentation</vt:lpstr>
      <vt:lpstr>PowerPoint Presentation</vt:lpstr>
      <vt:lpstr>Structure &amp; Management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Safayet Sojib Sheikh (2431467)</cp:lastModifiedBy>
  <cp:revision>1</cp:revision>
  <dcterms:created xsi:type="dcterms:W3CDTF">2023-07-31T07:37:43Z</dcterms:created>
  <dcterms:modified xsi:type="dcterms:W3CDTF">2026-04-19T14:04:43Z</dcterms:modified>
</cp:coreProperties>
</file>