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8115D1-ACD2-4697-A079-5E4592A15E2E}" v="4" dt="2026-03-22T11:34:08.911"/>
    <p1510:client id="{610B1872-AACA-4D4D-B609-C923E89AA4F8}" v="41" dt="2026-03-22T14:15:56.610"/>
    <p1510:client id="{D7557231-1E2F-4F35-A5E5-BBD8A58BEEB1}" v="88" dt="2026-03-22T10:17:57.1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94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DD3E63-8BA6-450C-A898-D1BDD1C1450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945C4E3-E9F2-4A0F-9A17-AB7CDB669D27}">
      <dgm:prSet/>
      <dgm:spPr/>
      <dgm:t>
        <a:bodyPr/>
        <a:lstStyle/>
        <a:p>
          <a:r>
            <a:rPr lang="en-GB"/>
            <a:t>Healthcare professionals should monitor: </a:t>
          </a:r>
          <a:endParaRPr lang="en-US"/>
        </a:p>
      </dgm:t>
    </dgm:pt>
    <dgm:pt modelId="{C7532EFD-6D4A-4D8D-814F-02439BE7BF3D}" type="parTrans" cxnId="{80586A2F-CAE9-411A-89E8-DF5EEDBD96F5}">
      <dgm:prSet/>
      <dgm:spPr/>
      <dgm:t>
        <a:bodyPr/>
        <a:lstStyle/>
        <a:p>
          <a:endParaRPr lang="en-US"/>
        </a:p>
      </dgm:t>
    </dgm:pt>
    <dgm:pt modelId="{E43B4877-4201-44E4-90E2-51499B7FC4CC}" type="sibTrans" cxnId="{80586A2F-CAE9-411A-89E8-DF5EEDBD96F5}">
      <dgm:prSet/>
      <dgm:spPr/>
      <dgm:t>
        <a:bodyPr/>
        <a:lstStyle/>
        <a:p>
          <a:endParaRPr lang="en-US"/>
        </a:p>
      </dgm:t>
    </dgm:pt>
    <dgm:pt modelId="{ED2B52BC-239B-4E5F-B505-269D0C43432C}">
      <dgm:prSet/>
      <dgm:spPr/>
      <dgm:t>
        <a:bodyPr/>
        <a:lstStyle/>
        <a:p>
          <a:r>
            <a:rPr lang="en-GB"/>
            <a:t>Oxygen saturation </a:t>
          </a:r>
          <a:endParaRPr lang="en-US"/>
        </a:p>
      </dgm:t>
    </dgm:pt>
    <dgm:pt modelId="{298BFF5F-3531-4F21-8987-1AE2E1AE1B83}" type="parTrans" cxnId="{9AE357EB-466A-4EDD-98CA-B6C26CD466DE}">
      <dgm:prSet/>
      <dgm:spPr/>
      <dgm:t>
        <a:bodyPr/>
        <a:lstStyle/>
        <a:p>
          <a:endParaRPr lang="en-US"/>
        </a:p>
      </dgm:t>
    </dgm:pt>
    <dgm:pt modelId="{57389825-7B19-4919-9968-79CF4BFA0D96}" type="sibTrans" cxnId="{9AE357EB-466A-4EDD-98CA-B6C26CD466DE}">
      <dgm:prSet/>
      <dgm:spPr/>
      <dgm:t>
        <a:bodyPr/>
        <a:lstStyle/>
        <a:p>
          <a:endParaRPr lang="en-US"/>
        </a:p>
      </dgm:t>
    </dgm:pt>
    <dgm:pt modelId="{E8180220-D52D-4429-AE5F-1C754B9629E1}">
      <dgm:prSet/>
      <dgm:spPr/>
      <dgm:t>
        <a:bodyPr/>
        <a:lstStyle/>
        <a:p>
          <a:r>
            <a:rPr lang="en-GB"/>
            <a:t>Respiratory rate </a:t>
          </a:r>
          <a:endParaRPr lang="en-US"/>
        </a:p>
      </dgm:t>
    </dgm:pt>
    <dgm:pt modelId="{5579F2DA-AAE4-46FC-B201-36D58114AA5F}" type="parTrans" cxnId="{EFD8C607-D74A-4251-9979-610B6D126D5F}">
      <dgm:prSet/>
      <dgm:spPr/>
      <dgm:t>
        <a:bodyPr/>
        <a:lstStyle/>
        <a:p>
          <a:endParaRPr lang="en-US"/>
        </a:p>
      </dgm:t>
    </dgm:pt>
    <dgm:pt modelId="{C98E7F42-0473-4377-939F-560DB8B45A98}" type="sibTrans" cxnId="{EFD8C607-D74A-4251-9979-610B6D126D5F}">
      <dgm:prSet/>
      <dgm:spPr/>
      <dgm:t>
        <a:bodyPr/>
        <a:lstStyle/>
        <a:p>
          <a:endParaRPr lang="en-US"/>
        </a:p>
      </dgm:t>
    </dgm:pt>
    <dgm:pt modelId="{7E3EB829-0F0A-49C1-BF0B-15F67C6E835D}">
      <dgm:prSet/>
      <dgm:spPr/>
      <dgm:t>
        <a:bodyPr/>
        <a:lstStyle/>
        <a:p>
          <a:r>
            <a:rPr lang="en-GB"/>
            <a:t>Lung function tests </a:t>
          </a:r>
          <a:endParaRPr lang="en-US"/>
        </a:p>
      </dgm:t>
    </dgm:pt>
    <dgm:pt modelId="{D0417DDD-366C-437E-A1DC-447D2942BDB2}" type="parTrans" cxnId="{7E4F48FC-FE26-4436-B75E-84542A636D10}">
      <dgm:prSet/>
      <dgm:spPr/>
      <dgm:t>
        <a:bodyPr/>
        <a:lstStyle/>
        <a:p>
          <a:endParaRPr lang="en-US"/>
        </a:p>
      </dgm:t>
    </dgm:pt>
    <dgm:pt modelId="{7EDDCEF3-386D-4D26-8B67-C6CAACFBBEC0}" type="sibTrans" cxnId="{7E4F48FC-FE26-4436-B75E-84542A636D10}">
      <dgm:prSet/>
      <dgm:spPr/>
      <dgm:t>
        <a:bodyPr/>
        <a:lstStyle/>
        <a:p>
          <a:endParaRPr lang="en-US"/>
        </a:p>
      </dgm:t>
    </dgm:pt>
    <dgm:pt modelId="{D243E3C0-B709-49E7-BCBC-CDB5212CA7A3}">
      <dgm:prSet/>
      <dgm:spPr/>
      <dgm:t>
        <a:bodyPr/>
        <a:lstStyle/>
        <a:p>
          <a:r>
            <a:rPr lang="en-GB"/>
            <a:t>Signs of infection </a:t>
          </a:r>
          <a:endParaRPr lang="en-US"/>
        </a:p>
      </dgm:t>
    </dgm:pt>
    <dgm:pt modelId="{FEDD0300-64C8-4616-80EA-C91422501114}" type="parTrans" cxnId="{45945158-838D-4723-A05B-0118B53CBF6E}">
      <dgm:prSet/>
      <dgm:spPr/>
      <dgm:t>
        <a:bodyPr/>
        <a:lstStyle/>
        <a:p>
          <a:endParaRPr lang="en-US"/>
        </a:p>
      </dgm:t>
    </dgm:pt>
    <dgm:pt modelId="{FB8129E5-16B8-4329-BFC1-A864D2DC01CA}" type="sibTrans" cxnId="{45945158-838D-4723-A05B-0118B53CBF6E}">
      <dgm:prSet/>
      <dgm:spPr/>
      <dgm:t>
        <a:bodyPr/>
        <a:lstStyle/>
        <a:p>
          <a:endParaRPr lang="en-US"/>
        </a:p>
      </dgm:t>
    </dgm:pt>
    <dgm:pt modelId="{1C05363F-B6AF-46D0-92CB-E91821C63599}">
      <dgm:prSet/>
      <dgm:spPr/>
      <dgm:t>
        <a:bodyPr/>
        <a:lstStyle/>
        <a:p>
          <a:r>
            <a:rPr lang="en-GB"/>
            <a:t>Medication adherence Regular GP and respiratory nurse reviews are essential (NICE, 2023).</a:t>
          </a:r>
          <a:endParaRPr lang="en-US"/>
        </a:p>
      </dgm:t>
    </dgm:pt>
    <dgm:pt modelId="{47F1D55B-7259-4EBC-9B78-CAE302F60A64}" type="parTrans" cxnId="{4188F625-599F-49BB-8325-4266D4FF8578}">
      <dgm:prSet/>
      <dgm:spPr/>
      <dgm:t>
        <a:bodyPr/>
        <a:lstStyle/>
        <a:p>
          <a:endParaRPr lang="en-US"/>
        </a:p>
      </dgm:t>
    </dgm:pt>
    <dgm:pt modelId="{3F5A5179-ADA6-4092-A0DD-5599ECB2E3C9}" type="sibTrans" cxnId="{4188F625-599F-49BB-8325-4266D4FF8578}">
      <dgm:prSet/>
      <dgm:spPr/>
      <dgm:t>
        <a:bodyPr/>
        <a:lstStyle/>
        <a:p>
          <a:endParaRPr lang="en-US"/>
        </a:p>
      </dgm:t>
    </dgm:pt>
    <dgm:pt modelId="{D0DF89D9-6DB0-478F-9225-660A6846A8E4}" type="pres">
      <dgm:prSet presAssocID="{ADDD3E63-8BA6-450C-A898-D1BDD1C1450C}" presName="vert0" presStyleCnt="0">
        <dgm:presLayoutVars>
          <dgm:dir/>
          <dgm:animOne val="branch"/>
          <dgm:animLvl val="lvl"/>
        </dgm:presLayoutVars>
      </dgm:prSet>
      <dgm:spPr/>
    </dgm:pt>
    <dgm:pt modelId="{EA626ADF-56C4-4772-9B59-4C16A5C8A4F8}" type="pres">
      <dgm:prSet presAssocID="{0945C4E3-E9F2-4A0F-9A17-AB7CDB669D27}" presName="thickLine" presStyleLbl="alignNode1" presStyleIdx="0" presStyleCnt="6"/>
      <dgm:spPr/>
    </dgm:pt>
    <dgm:pt modelId="{E47B9D41-9DE4-4E5D-9C94-168E9882EC35}" type="pres">
      <dgm:prSet presAssocID="{0945C4E3-E9F2-4A0F-9A17-AB7CDB669D27}" presName="horz1" presStyleCnt="0"/>
      <dgm:spPr/>
    </dgm:pt>
    <dgm:pt modelId="{29024DF5-2EB7-4236-AA8D-1C7EEB5B6CA8}" type="pres">
      <dgm:prSet presAssocID="{0945C4E3-E9F2-4A0F-9A17-AB7CDB669D27}" presName="tx1" presStyleLbl="revTx" presStyleIdx="0" presStyleCnt="6"/>
      <dgm:spPr/>
    </dgm:pt>
    <dgm:pt modelId="{4249B31E-A6B7-4F6A-8617-5A11040D02B1}" type="pres">
      <dgm:prSet presAssocID="{0945C4E3-E9F2-4A0F-9A17-AB7CDB669D27}" presName="vert1" presStyleCnt="0"/>
      <dgm:spPr/>
    </dgm:pt>
    <dgm:pt modelId="{1D063CE1-1B65-42F9-8056-F1F58E5B37B2}" type="pres">
      <dgm:prSet presAssocID="{ED2B52BC-239B-4E5F-B505-269D0C43432C}" presName="thickLine" presStyleLbl="alignNode1" presStyleIdx="1" presStyleCnt="6"/>
      <dgm:spPr/>
    </dgm:pt>
    <dgm:pt modelId="{376C562A-0662-4718-AC5B-1E7E9AC51D5F}" type="pres">
      <dgm:prSet presAssocID="{ED2B52BC-239B-4E5F-B505-269D0C43432C}" presName="horz1" presStyleCnt="0"/>
      <dgm:spPr/>
    </dgm:pt>
    <dgm:pt modelId="{83A5D63C-1B75-469D-8EF2-519199C5EACD}" type="pres">
      <dgm:prSet presAssocID="{ED2B52BC-239B-4E5F-B505-269D0C43432C}" presName="tx1" presStyleLbl="revTx" presStyleIdx="1" presStyleCnt="6"/>
      <dgm:spPr/>
    </dgm:pt>
    <dgm:pt modelId="{4AB5763F-5759-41C6-8182-524289A70A64}" type="pres">
      <dgm:prSet presAssocID="{ED2B52BC-239B-4E5F-B505-269D0C43432C}" presName="vert1" presStyleCnt="0"/>
      <dgm:spPr/>
    </dgm:pt>
    <dgm:pt modelId="{3F9AC000-B17F-4879-94D9-84DA063DAC80}" type="pres">
      <dgm:prSet presAssocID="{E8180220-D52D-4429-AE5F-1C754B9629E1}" presName="thickLine" presStyleLbl="alignNode1" presStyleIdx="2" presStyleCnt="6"/>
      <dgm:spPr/>
    </dgm:pt>
    <dgm:pt modelId="{F2ACA02C-44F4-4A64-8CF1-3B34F7701E58}" type="pres">
      <dgm:prSet presAssocID="{E8180220-D52D-4429-AE5F-1C754B9629E1}" presName="horz1" presStyleCnt="0"/>
      <dgm:spPr/>
    </dgm:pt>
    <dgm:pt modelId="{2D614855-5D48-4CBD-9142-2E08A6BB86C2}" type="pres">
      <dgm:prSet presAssocID="{E8180220-D52D-4429-AE5F-1C754B9629E1}" presName="tx1" presStyleLbl="revTx" presStyleIdx="2" presStyleCnt="6"/>
      <dgm:spPr/>
    </dgm:pt>
    <dgm:pt modelId="{57B6C06A-C6FE-42A1-BE1D-3A43CE0087D6}" type="pres">
      <dgm:prSet presAssocID="{E8180220-D52D-4429-AE5F-1C754B9629E1}" presName="vert1" presStyleCnt="0"/>
      <dgm:spPr/>
    </dgm:pt>
    <dgm:pt modelId="{16814DF2-C063-4AD5-B4CD-EF656018CA48}" type="pres">
      <dgm:prSet presAssocID="{7E3EB829-0F0A-49C1-BF0B-15F67C6E835D}" presName="thickLine" presStyleLbl="alignNode1" presStyleIdx="3" presStyleCnt="6"/>
      <dgm:spPr/>
    </dgm:pt>
    <dgm:pt modelId="{87073C6B-3787-4C2A-A280-3557013DAA84}" type="pres">
      <dgm:prSet presAssocID="{7E3EB829-0F0A-49C1-BF0B-15F67C6E835D}" presName="horz1" presStyleCnt="0"/>
      <dgm:spPr/>
    </dgm:pt>
    <dgm:pt modelId="{8C73459B-96EF-4E3D-998F-A28A678AC125}" type="pres">
      <dgm:prSet presAssocID="{7E3EB829-0F0A-49C1-BF0B-15F67C6E835D}" presName="tx1" presStyleLbl="revTx" presStyleIdx="3" presStyleCnt="6"/>
      <dgm:spPr/>
    </dgm:pt>
    <dgm:pt modelId="{054B0FEE-5127-4486-9984-9471B6CADBF9}" type="pres">
      <dgm:prSet presAssocID="{7E3EB829-0F0A-49C1-BF0B-15F67C6E835D}" presName="vert1" presStyleCnt="0"/>
      <dgm:spPr/>
    </dgm:pt>
    <dgm:pt modelId="{358B8126-1F33-4A88-90DD-DD075E2182B7}" type="pres">
      <dgm:prSet presAssocID="{D243E3C0-B709-49E7-BCBC-CDB5212CA7A3}" presName="thickLine" presStyleLbl="alignNode1" presStyleIdx="4" presStyleCnt="6"/>
      <dgm:spPr/>
    </dgm:pt>
    <dgm:pt modelId="{FC82A622-B6E1-4038-920E-674C69987251}" type="pres">
      <dgm:prSet presAssocID="{D243E3C0-B709-49E7-BCBC-CDB5212CA7A3}" presName="horz1" presStyleCnt="0"/>
      <dgm:spPr/>
    </dgm:pt>
    <dgm:pt modelId="{4E3FAA1B-F217-4E05-A4E2-E5756AB5DB50}" type="pres">
      <dgm:prSet presAssocID="{D243E3C0-B709-49E7-BCBC-CDB5212CA7A3}" presName="tx1" presStyleLbl="revTx" presStyleIdx="4" presStyleCnt="6"/>
      <dgm:spPr/>
    </dgm:pt>
    <dgm:pt modelId="{70E2B210-B410-41D3-95CB-B18FD098F594}" type="pres">
      <dgm:prSet presAssocID="{D243E3C0-B709-49E7-BCBC-CDB5212CA7A3}" presName="vert1" presStyleCnt="0"/>
      <dgm:spPr/>
    </dgm:pt>
    <dgm:pt modelId="{9D8656C4-26FB-4266-8A32-0DCA2A923657}" type="pres">
      <dgm:prSet presAssocID="{1C05363F-B6AF-46D0-92CB-E91821C63599}" presName="thickLine" presStyleLbl="alignNode1" presStyleIdx="5" presStyleCnt="6"/>
      <dgm:spPr/>
    </dgm:pt>
    <dgm:pt modelId="{05CE0FB8-6949-405B-99DB-5FC94B2DAF27}" type="pres">
      <dgm:prSet presAssocID="{1C05363F-B6AF-46D0-92CB-E91821C63599}" presName="horz1" presStyleCnt="0"/>
      <dgm:spPr/>
    </dgm:pt>
    <dgm:pt modelId="{E97CD482-52B1-4D50-B116-5AC0503EAB34}" type="pres">
      <dgm:prSet presAssocID="{1C05363F-B6AF-46D0-92CB-E91821C63599}" presName="tx1" presStyleLbl="revTx" presStyleIdx="5" presStyleCnt="6"/>
      <dgm:spPr/>
    </dgm:pt>
    <dgm:pt modelId="{A862996B-FC15-4D3E-B680-E694A5372213}" type="pres">
      <dgm:prSet presAssocID="{1C05363F-B6AF-46D0-92CB-E91821C63599}" presName="vert1" presStyleCnt="0"/>
      <dgm:spPr/>
    </dgm:pt>
  </dgm:ptLst>
  <dgm:cxnLst>
    <dgm:cxn modelId="{EFD8C607-D74A-4251-9979-610B6D126D5F}" srcId="{ADDD3E63-8BA6-450C-A898-D1BDD1C1450C}" destId="{E8180220-D52D-4429-AE5F-1C754B9629E1}" srcOrd="2" destOrd="0" parTransId="{5579F2DA-AAE4-46FC-B201-36D58114AA5F}" sibTransId="{C98E7F42-0473-4377-939F-560DB8B45A98}"/>
    <dgm:cxn modelId="{4C41CD11-9D34-4EA7-80BD-CC9A719892F5}" type="presOf" srcId="{0945C4E3-E9F2-4A0F-9A17-AB7CDB669D27}" destId="{29024DF5-2EB7-4236-AA8D-1C7EEB5B6CA8}" srcOrd="0" destOrd="0" presId="urn:microsoft.com/office/officeart/2008/layout/LinedList"/>
    <dgm:cxn modelId="{D1CF211B-97D1-424E-986E-D3AF65C5B65B}" type="presOf" srcId="{E8180220-D52D-4429-AE5F-1C754B9629E1}" destId="{2D614855-5D48-4CBD-9142-2E08A6BB86C2}" srcOrd="0" destOrd="0" presId="urn:microsoft.com/office/officeart/2008/layout/LinedList"/>
    <dgm:cxn modelId="{B6B3C01C-AFEA-4F30-ACDA-4F21DCB62111}" type="presOf" srcId="{1C05363F-B6AF-46D0-92CB-E91821C63599}" destId="{E97CD482-52B1-4D50-B116-5AC0503EAB34}" srcOrd="0" destOrd="0" presId="urn:microsoft.com/office/officeart/2008/layout/LinedList"/>
    <dgm:cxn modelId="{4188F625-599F-49BB-8325-4266D4FF8578}" srcId="{ADDD3E63-8BA6-450C-A898-D1BDD1C1450C}" destId="{1C05363F-B6AF-46D0-92CB-E91821C63599}" srcOrd="5" destOrd="0" parTransId="{47F1D55B-7259-4EBC-9B78-CAE302F60A64}" sibTransId="{3F5A5179-ADA6-4092-A0DD-5599ECB2E3C9}"/>
    <dgm:cxn modelId="{80586A2F-CAE9-411A-89E8-DF5EEDBD96F5}" srcId="{ADDD3E63-8BA6-450C-A898-D1BDD1C1450C}" destId="{0945C4E3-E9F2-4A0F-9A17-AB7CDB669D27}" srcOrd="0" destOrd="0" parTransId="{C7532EFD-6D4A-4D8D-814F-02439BE7BF3D}" sibTransId="{E43B4877-4201-44E4-90E2-51499B7FC4CC}"/>
    <dgm:cxn modelId="{45945158-838D-4723-A05B-0118B53CBF6E}" srcId="{ADDD3E63-8BA6-450C-A898-D1BDD1C1450C}" destId="{D243E3C0-B709-49E7-BCBC-CDB5212CA7A3}" srcOrd="4" destOrd="0" parTransId="{FEDD0300-64C8-4616-80EA-C91422501114}" sibTransId="{FB8129E5-16B8-4329-BFC1-A864D2DC01CA}"/>
    <dgm:cxn modelId="{EFD80D86-71EC-4CD2-A4E1-6F3136AFDA6C}" type="presOf" srcId="{ADDD3E63-8BA6-450C-A898-D1BDD1C1450C}" destId="{D0DF89D9-6DB0-478F-9225-660A6846A8E4}" srcOrd="0" destOrd="0" presId="urn:microsoft.com/office/officeart/2008/layout/LinedList"/>
    <dgm:cxn modelId="{8307DAD0-4404-4B55-854C-12155FC81F42}" type="presOf" srcId="{7E3EB829-0F0A-49C1-BF0B-15F67C6E835D}" destId="{8C73459B-96EF-4E3D-998F-A28A678AC125}" srcOrd="0" destOrd="0" presId="urn:microsoft.com/office/officeart/2008/layout/LinedList"/>
    <dgm:cxn modelId="{05443DEB-69A2-4BAC-BE86-3E0D1A7B4115}" type="presOf" srcId="{ED2B52BC-239B-4E5F-B505-269D0C43432C}" destId="{83A5D63C-1B75-469D-8EF2-519199C5EACD}" srcOrd="0" destOrd="0" presId="urn:microsoft.com/office/officeart/2008/layout/LinedList"/>
    <dgm:cxn modelId="{9AE357EB-466A-4EDD-98CA-B6C26CD466DE}" srcId="{ADDD3E63-8BA6-450C-A898-D1BDD1C1450C}" destId="{ED2B52BC-239B-4E5F-B505-269D0C43432C}" srcOrd="1" destOrd="0" parTransId="{298BFF5F-3531-4F21-8987-1AE2E1AE1B83}" sibTransId="{57389825-7B19-4919-9968-79CF4BFA0D96}"/>
    <dgm:cxn modelId="{81C613EC-1A15-4F82-ABAE-C8D8EB131886}" type="presOf" srcId="{D243E3C0-B709-49E7-BCBC-CDB5212CA7A3}" destId="{4E3FAA1B-F217-4E05-A4E2-E5756AB5DB50}" srcOrd="0" destOrd="0" presId="urn:microsoft.com/office/officeart/2008/layout/LinedList"/>
    <dgm:cxn modelId="{7E4F48FC-FE26-4436-B75E-84542A636D10}" srcId="{ADDD3E63-8BA6-450C-A898-D1BDD1C1450C}" destId="{7E3EB829-0F0A-49C1-BF0B-15F67C6E835D}" srcOrd="3" destOrd="0" parTransId="{D0417DDD-366C-437E-A1DC-447D2942BDB2}" sibTransId="{7EDDCEF3-386D-4D26-8B67-C6CAACFBBEC0}"/>
    <dgm:cxn modelId="{16DE1AD5-7A23-46E0-B13D-88AD810FA3D1}" type="presParOf" srcId="{D0DF89D9-6DB0-478F-9225-660A6846A8E4}" destId="{EA626ADF-56C4-4772-9B59-4C16A5C8A4F8}" srcOrd="0" destOrd="0" presId="urn:microsoft.com/office/officeart/2008/layout/LinedList"/>
    <dgm:cxn modelId="{6BE4EC3C-8465-4409-84B7-8634CE8C194B}" type="presParOf" srcId="{D0DF89D9-6DB0-478F-9225-660A6846A8E4}" destId="{E47B9D41-9DE4-4E5D-9C94-168E9882EC35}" srcOrd="1" destOrd="0" presId="urn:microsoft.com/office/officeart/2008/layout/LinedList"/>
    <dgm:cxn modelId="{387EBBED-24CF-434C-9635-10D4BBDD2CEA}" type="presParOf" srcId="{E47B9D41-9DE4-4E5D-9C94-168E9882EC35}" destId="{29024DF5-2EB7-4236-AA8D-1C7EEB5B6CA8}" srcOrd="0" destOrd="0" presId="urn:microsoft.com/office/officeart/2008/layout/LinedList"/>
    <dgm:cxn modelId="{F3212AF6-52AD-40B5-A421-1EA5B34719FF}" type="presParOf" srcId="{E47B9D41-9DE4-4E5D-9C94-168E9882EC35}" destId="{4249B31E-A6B7-4F6A-8617-5A11040D02B1}" srcOrd="1" destOrd="0" presId="urn:microsoft.com/office/officeart/2008/layout/LinedList"/>
    <dgm:cxn modelId="{BA957063-BA91-44BC-B8CD-2129A8319D32}" type="presParOf" srcId="{D0DF89D9-6DB0-478F-9225-660A6846A8E4}" destId="{1D063CE1-1B65-42F9-8056-F1F58E5B37B2}" srcOrd="2" destOrd="0" presId="urn:microsoft.com/office/officeart/2008/layout/LinedList"/>
    <dgm:cxn modelId="{F0A8CE28-EFB9-47D1-B48E-023FC31AA779}" type="presParOf" srcId="{D0DF89D9-6DB0-478F-9225-660A6846A8E4}" destId="{376C562A-0662-4718-AC5B-1E7E9AC51D5F}" srcOrd="3" destOrd="0" presId="urn:microsoft.com/office/officeart/2008/layout/LinedList"/>
    <dgm:cxn modelId="{7B00EF9D-7F1D-4AF6-B21B-30B8A411A83B}" type="presParOf" srcId="{376C562A-0662-4718-AC5B-1E7E9AC51D5F}" destId="{83A5D63C-1B75-469D-8EF2-519199C5EACD}" srcOrd="0" destOrd="0" presId="urn:microsoft.com/office/officeart/2008/layout/LinedList"/>
    <dgm:cxn modelId="{57D0F7FD-9525-4A9D-9C08-D9C9A091CC0E}" type="presParOf" srcId="{376C562A-0662-4718-AC5B-1E7E9AC51D5F}" destId="{4AB5763F-5759-41C6-8182-524289A70A64}" srcOrd="1" destOrd="0" presId="urn:microsoft.com/office/officeart/2008/layout/LinedList"/>
    <dgm:cxn modelId="{FA70903D-78F2-4283-A182-E0E3BC839378}" type="presParOf" srcId="{D0DF89D9-6DB0-478F-9225-660A6846A8E4}" destId="{3F9AC000-B17F-4879-94D9-84DA063DAC80}" srcOrd="4" destOrd="0" presId="urn:microsoft.com/office/officeart/2008/layout/LinedList"/>
    <dgm:cxn modelId="{347A8C10-10B1-4D01-9163-D9951A550D95}" type="presParOf" srcId="{D0DF89D9-6DB0-478F-9225-660A6846A8E4}" destId="{F2ACA02C-44F4-4A64-8CF1-3B34F7701E58}" srcOrd="5" destOrd="0" presId="urn:microsoft.com/office/officeart/2008/layout/LinedList"/>
    <dgm:cxn modelId="{057A666B-5D47-45F3-9A9C-BE997BAED409}" type="presParOf" srcId="{F2ACA02C-44F4-4A64-8CF1-3B34F7701E58}" destId="{2D614855-5D48-4CBD-9142-2E08A6BB86C2}" srcOrd="0" destOrd="0" presId="urn:microsoft.com/office/officeart/2008/layout/LinedList"/>
    <dgm:cxn modelId="{C8DDA08D-5870-426C-8A49-287FB40A70CC}" type="presParOf" srcId="{F2ACA02C-44F4-4A64-8CF1-3B34F7701E58}" destId="{57B6C06A-C6FE-42A1-BE1D-3A43CE0087D6}" srcOrd="1" destOrd="0" presId="urn:microsoft.com/office/officeart/2008/layout/LinedList"/>
    <dgm:cxn modelId="{8C5CB0CA-9380-4E3A-8685-37CC3B88CF0F}" type="presParOf" srcId="{D0DF89D9-6DB0-478F-9225-660A6846A8E4}" destId="{16814DF2-C063-4AD5-B4CD-EF656018CA48}" srcOrd="6" destOrd="0" presId="urn:microsoft.com/office/officeart/2008/layout/LinedList"/>
    <dgm:cxn modelId="{99383DB9-873D-4632-9283-2BE5876534F2}" type="presParOf" srcId="{D0DF89D9-6DB0-478F-9225-660A6846A8E4}" destId="{87073C6B-3787-4C2A-A280-3557013DAA84}" srcOrd="7" destOrd="0" presId="urn:microsoft.com/office/officeart/2008/layout/LinedList"/>
    <dgm:cxn modelId="{A63F1172-9BEA-44F5-A83D-C3548672A814}" type="presParOf" srcId="{87073C6B-3787-4C2A-A280-3557013DAA84}" destId="{8C73459B-96EF-4E3D-998F-A28A678AC125}" srcOrd="0" destOrd="0" presId="urn:microsoft.com/office/officeart/2008/layout/LinedList"/>
    <dgm:cxn modelId="{1E40F3CE-2065-4F8D-800B-49A65E08A007}" type="presParOf" srcId="{87073C6B-3787-4C2A-A280-3557013DAA84}" destId="{054B0FEE-5127-4486-9984-9471B6CADBF9}" srcOrd="1" destOrd="0" presId="urn:microsoft.com/office/officeart/2008/layout/LinedList"/>
    <dgm:cxn modelId="{D2789BC4-95F1-4BA1-AD99-7CD66B41D168}" type="presParOf" srcId="{D0DF89D9-6DB0-478F-9225-660A6846A8E4}" destId="{358B8126-1F33-4A88-90DD-DD075E2182B7}" srcOrd="8" destOrd="0" presId="urn:microsoft.com/office/officeart/2008/layout/LinedList"/>
    <dgm:cxn modelId="{AE3CACC2-B7CD-40B5-BE24-1EB24B8C12AB}" type="presParOf" srcId="{D0DF89D9-6DB0-478F-9225-660A6846A8E4}" destId="{FC82A622-B6E1-4038-920E-674C69987251}" srcOrd="9" destOrd="0" presId="urn:microsoft.com/office/officeart/2008/layout/LinedList"/>
    <dgm:cxn modelId="{8984019D-1761-4576-A2A3-1FC5AD8D1707}" type="presParOf" srcId="{FC82A622-B6E1-4038-920E-674C69987251}" destId="{4E3FAA1B-F217-4E05-A4E2-E5756AB5DB50}" srcOrd="0" destOrd="0" presId="urn:microsoft.com/office/officeart/2008/layout/LinedList"/>
    <dgm:cxn modelId="{A6739004-87D8-4472-93EA-8F94AE9E5115}" type="presParOf" srcId="{FC82A622-B6E1-4038-920E-674C69987251}" destId="{70E2B210-B410-41D3-95CB-B18FD098F594}" srcOrd="1" destOrd="0" presId="urn:microsoft.com/office/officeart/2008/layout/LinedList"/>
    <dgm:cxn modelId="{915A5007-2C32-44E9-B567-111FE0076B2A}" type="presParOf" srcId="{D0DF89D9-6DB0-478F-9225-660A6846A8E4}" destId="{9D8656C4-26FB-4266-8A32-0DCA2A923657}" srcOrd="10" destOrd="0" presId="urn:microsoft.com/office/officeart/2008/layout/LinedList"/>
    <dgm:cxn modelId="{18B59A7E-FBA2-4059-B0FE-3C7D04415164}" type="presParOf" srcId="{D0DF89D9-6DB0-478F-9225-660A6846A8E4}" destId="{05CE0FB8-6949-405B-99DB-5FC94B2DAF27}" srcOrd="11" destOrd="0" presId="urn:microsoft.com/office/officeart/2008/layout/LinedList"/>
    <dgm:cxn modelId="{CA146EC4-C3C7-41FF-9181-B1D7495B0E92}" type="presParOf" srcId="{05CE0FB8-6949-405B-99DB-5FC94B2DAF27}" destId="{E97CD482-52B1-4D50-B116-5AC0503EAB34}" srcOrd="0" destOrd="0" presId="urn:microsoft.com/office/officeart/2008/layout/LinedList"/>
    <dgm:cxn modelId="{B87F00D5-E068-4F15-B6B3-564788648918}" type="presParOf" srcId="{05CE0FB8-6949-405B-99DB-5FC94B2DAF27}" destId="{A862996B-FC15-4D3E-B680-E694A537221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626ADF-56C4-4772-9B59-4C16A5C8A4F8}">
      <dsp:nvSpPr>
        <dsp:cNvPr id="0" name=""/>
        <dsp:cNvSpPr/>
      </dsp:nvSpPr>
      <dsp:spPr>
        <a:xfrm>
          <a:off x="0" y="2125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024DF5-2EB7-4236-AA8D-1C7EEB5B6CA8}">
      <dsp:nvSpPr>
        <dsp:cNvPr id="0" name=""/>
        <dsp:cNvSpPr/>
      </dsp:nvSpPr>
      <dsp:spPr>
        <a:xfrm>
          <a:off x="0" y="2125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Healthcare professionals should monitor: </a:t>
          </a:r>
          <a:endParaRPr lang="en-US" sz="2000" kern="1200"/>
        </a:p>
      </dsp:txBody>
      <dsp:txXfrm>
        <a:off x="0" y="2125"/>
        <a:ext cx="10515600" cy="724715"/>
      </dsp:txXfrm>
    </dsp:sp>
    <dsp:sp modelId="{1D063CE1-1B65-42F9-8056-F1F58E5B37B2}">
      <dsp:nvSpPr>
        <dsp:cNvPr id="0" name=""/>
        <dsp:cNvSpPr/>
      </dsp:nvSpPr>
      <dsp:spPr>
        <a:xfrm>
          <a:off x="0" y="72684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5D63C-1B75-469D-8EF2-519199C5EACD}">
      <dsp:nvSpPr>
        <dsp:cNvPr id="0" name=""/>
        <dsp:cNvSpPr/>
      </dsp:nvSpPr>
      <dsp:spPr>
        <a:xfrm>
          <a:off x="0" y="726840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Oxygen saturation </a:t>
          </a:r>
          <a:endParaRPr lang="en-US" sz="2000" kern="1200"/>
        </a:p>
      </dsp:txBody>
      <dsp:txXfrm>
        <a:off x="0" y="726840"/>
        <a:ext cx="10515600" cy="724715"/>
      </dsp:txXfrm>
    </dsp:sp>
    <dsp:sp modelId="{3F9AC000-B17F-4879-94D9-84DA063DAC80}">
      <dsp:nvSpPr>
        <dsp:cNvPr id="0" name=""/>
        <dsp:cNvSpPr/>
      </dsp:nvSpPr>
      <dsp:spPr>
        <a:xfrm>
          <a:off x="0" y="145155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14855-5D48-4CBD-9142-2E08A6BB86C2}">
      <dsp:nvSpPr>
        <dsp:cNvPr id="0" name=""/>
        <dsp:cNvSpPr/>
      </dsp:nvSpPr>
      <dsp:spPr>
        <a:xfrm>
          <a:off x="0" y="1451556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Respiratory rate </a:t>
          </a:r>
          <a:endParaRPr lang="en-US" sz="2000" kern="1200"/>
        </a:p>
      </dsp:txBody>
      <dsp:txXfrm>
        <a:off x="0" y="1451556"/>
        <a:ext cx="10515600" cy="724715"/>
      </dsp:txXfrm>
    </dsp:sp>
    <dsp:sp modelId="{16814DF2-C063-4AD5-B4CD-EF656018CA48}">
      <dsp:nvSpPr>
        <dsp:cNvPr id="0" name=""/>
        <dsp:cNvSpPr/>
      </dsp:nvSpPr>
      <dsp:spPr>
        <a:xfrm>
          <a:off x="0" y="217627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73459B-96EF-4E3D-998F-A28A678AC125}">
      <dsp:nvSpPr>
        <dsp:cNvPr id="0" name=""/>
        <dsp:cNvSpPr/>
      </dsp:nvSpPr>
      <dsp:spPr>
        <a:xfrm>
          <a:off x="0" y="2176271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Lung function tests </a:t>
          </a:r>
          <a:endParaRPr lang="en-US" sz="2000" kern="1200"/>
        </a:p>
      </dsp:txBody>
      <dsp:txXfrm>
        <a:off x="0" y="2176271"/>
        <a:ext cx="10515600" cy="724715"/>
      </dsp:txXfrm>
    </dsp:sp>
    <dsp:sp modelId="{358B8126-1F33-4A88-90DD-DD075E2182B7}">
      <dsp:nvSpPr>
        <dsp:cNvPr id="0" name=""/>
        <dsp:cNvSpPr/>
      </dsp:nvSpPr>
      <dsp:spPr>
        <a:xfrm>
          <a:off x="0" y="2900987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FAA1B-F217-4E05-A4E2-E5756AB5DB50}">
      <dsp:nvSpPr>
        <dsp:cNvPr id="0" name=""/>
        <dsp:cNvSpPr/>
      </dsp:nvSpPr>
      <dsp:spPr>
        <a:xfrm>
          <a:off x="0" y="2900987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Signs of infection </a:t>
          </a:r>
          <a:endParaRPr lang="en-US" sz="2000" kern="1200"/>
        </a:p>
      </dsp:txBody>
      <dsp:txXfrm>
        <a:off x="0" y="2900987"/>
        <a:ext cx="10515600" cy="724715"/>
      </dsp:txXfrm>
    </dsp:sp>
    <dsp:sp modelId="{9D8656C4-26FB-4266-8A32-0DCA2A923657}">
      <dsp:nvSpPr>
        <dsp:cNvPr id="0" name=""/>
        <dsp:cNvSpPr/>
      </dsp:nvSpPr>
      <dsp:spPr>
        <a:xfrm>
          <a:off x="0" y="36257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7CD482-52B1-4D50-B116-5AC0503EAB34}">
      <dsp:nvSpPr>
        <dsp:cNvPr id="0" name=""/>
        <dsp:cNvSpPr/>
      </dsp:nvSpPr>
      <dsp:spPr>
        <a:xfrm>
          <a:off x="0" y="3625703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Medication adherence Regular GP and respiratory nurse reviews are essential (NICE, 2023).</a:t>
          </a:r>
          <a:endParaRPr lang="en-US" sz="2000" kern="1200"/>
        </a:p>
      </dsp:txBody>
      <dsp:txXfrm>
        <a:off x="0" y="3625703"/>
        <a:ext cx="10515600" cy="7247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.pn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7C92F92-8D9F-5B8C-BC94-961EB0EFFA7A}"/>
              </a:ext>
            </a:extLst>
          </p:cNvPr>
          <p:cNvSpPr txBox="1"/>
          <p:nvPr/>
        </p:nvSpPr>
        <p:spPr>
          <a:xfrm>
            <a:off x="1071071" y="856702"/>
            <a:ext cx="9833548" cy="26939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fontAlgn="base">
              <a:lnSpc>
                <a:spcPct val="90000"/>
              </a:lnSpc>
              <a:spcBef>
                <a:spcPts val="100"/>
              </a:spcBef>
            </a:pPr>
            <a:r>
              <a:rPr lang="en-US" sz="2800" b="1" i="0">
                <a:solidFill>
                  <a:schemeClr val="tx2"/>
                </a:solidFill>
                <a:effectLst/>
                <a:latin typeface="Arial"/>
                <a:cs typeface="Arial"/>
              </a:rPr>
              <a:t>Student </a:t>
            </a:r>
            <a:r>
              <a:rPr lang="en-US" sz="2800" b="1" i="0">
                <a:solidFill>
                  <a:schemeClr val="tx2"/>
                </a:solidFill>
                <a:effectLst/>
              </a:rPr>
              <a:t>Name: </a:t>
            </a:r>
            <a:r>
              <a:rPr lang="en-US" sz="2800" b="0" i="0">
                <a:solidFill>
                  <a:schemeClr val="tx2"/>
                </a:solidFill>
                <a:effectLst/>
              </a:rPr>
              <a:t>Gloria Margarita Ramos Agramonte </a:t>
            </a:r>
          </a:p>
          <a:p>
            <a:pPr indent="-228600" fontAlgn="base">
              <a:lnSpc>
                <a:spcPct val="90000"/>
              </a:lnSpc>
              <a:spcBef>
                <a:spcPts val="100"/>
              </a:spcBef>
              <a:buFont typeface="Arial" panose="020B0604020202020204" pitchFamily="34" charset="0"/>
              <a:buChar char="•"/>
            </a:pPr>
            <a:endParaRPr lang="en-US" sz="2800" b="0" i="0">
              <a:solidFill>
                <a:schemeClr val="tx2"/>
              </a:solidFill>
              <a:effectLst/>
            </a:endParaRPr>
          </a:p>
          <a:p>
            <a:pPr fontAlgn="base">
              <a:lnSpc>
                <a:spcPct val="90000"/>
              </a:lnSpc>
              <a:spcBef>
                <a:spcPts val="100"/>
              </a:spcBef>
            </a:pPr>
            <a:r>
              <a:rPr lang="en-US" sz="2800" b="1" i="0">
                <a:solidFill>
                  <a:schemeClr val="tx2"/>
                </a:solidFill>
                <a:effectLst/>
              </a:rPr>
              <a:t>Student Number: </a:t>
            </a:r>
            <a:r>
              <a:rPr lang="en-US" sz="2800" b="0" i="0">
                <a:solidFill>
                  <a:schemeClr val="tx2"/>
                </a:solidFill>
                <a:effectLst/>
              </a:rPr>
              <a:t>2426859 </a:t>
            </a:r>
          </a:p>
          <a:p>
            <a:pPr indent="-228600" fontAlgn="base">
              <a:lnSpc>
                <a:spcPct val="90000"/>
              </a:lnSpc>
              <a:spcBef>
                <a:spcPts val="100"/>
              </a:spcBef>
              <a:buFont typeface="Arial" panose="020B0604020202020204" pitchFamily="34" charset="0"/>
              <a:buChar char="•"/>
            </a:pPr>
            <a:endParaRPr lang="en-US" sz="2800" b="0" i="0">
              <a:solidFill>
                <a:schemeClr val="tx2"/>
              </a:solidFill>
              <a:effectLst/>
            </a:endParaRPr>
          </a:p>
          <a:p>
            <a:pPr fontAlgn="base">
              <a:lnSpc>
                <a:spcPct val="90000"/>
              </a:lnSpc>
              <a:spcBef>
                <a:spcPts val="100"/>
              </a:spcBef>
            </a:pPr>
            <a:r>
              <a:rPr lang="en-US" sz="2800" b="1" i="0">
                <a:solidFill>
                  <a:schemeClr val="tx2"/>
                </a:solidFill>
                <a:effectLst/>
              </a:rPr>
              <a:t>Module Title: </a:t>
            </a:r>
            <a:r>
              <a:rPr lang="en-US" sz="2800" b="0" i="0">
                <a:solidFill>
                  <a:schemeClr val="tx2"/>
                </a:solidFill>
                <a:effectLst/>
              </a:rPr>
              <a:t>Introduction to Physiology </a:t>
            </a:r>
          </a:p>
          <a:p>
            <a:pPr indent="-228600" fontAlgn="base">
              <a:lnSpc>
                <a:spcPct val="90000"/>
              </a:lnSpc>
              <a:spcBef>
                <a:spcPts val="100"/>
              </a:spcBef>
              <a:buFont typeface="Arial" panose="020B0604020202020204" pitchFamily="34" charset="0"/>
              <a:buChar char="•"/>
            </a:pPr>
            <a:endParaRPr lang="en-US" sz="2800" b="0" i="0">
              <a:solidFill>
                <a:schemeClr val="tx2"/>
              </a:solidFill>
              <a:effectLst/>
            </a:endParaRPr>
          </a:p>
          <a:p>
            <a:pPr fontAlgn="base">
              <a:lnSpc>
                <a:spcPct val="90000"/>
              </a:lnSpc>
              <a:spcBef>
                <a:spcPts val="100"/>
              </a:spcBef>
            </a:pPr>
            <a:r>
              <a:rPr lang="en-US" sz="2800" b="1" i="0">
                <a:solidFill>
                  <a:schemeClr val="tx2"/>
                </a:solidFill>
                <a:effectLst/>
              </a:rPr>
              <a:t>Lecture Name: </a:t>
            </a:r>
            <a:r>
              <a:rPr lang="en-US" sz="2800" b="0" i="0">
                <a:solidFill>
                  <a:schemeClr val="tx2"/>
                </a:solidFill>
                <a:effectLst/>
              </a:rPr>
              <a:t>Dr. Robert </a:t>
            </a:r>
            <a:r>
              <a:rPr lang="en-US" sz="2800" b="0" i="0" err="1">
                <a:solidFill>
                  <a:schemeClr val="tx2"/>
                </a:solidFill>
                <a:effectLst/>
              </a:rPr>
              <a:t>Nartowski</a:t>
            </a:r>
            <a:r>
              <a:rPr lang="en-US" sz="2800" b="0" i="0">
                <a:solidFill>
                  <a:schemeClr val="tx2"/>
                </a:solidFill>
                <a:effectLst/>
              </a:rPr>
              <a:t> </a:t>
            </a:r>
          </a:p>
          <a:p>
            <a:pPr indent="-228600" fontAlgn="base">
              <a:lnSpc>
                <a:spcPct val="90000"/>
              </a:lnSpc>
              <a:spcBef>
                <a:spcPts val="100"/>
              </a:spcBef>
              <a:buFont typeface="Arial" panose="020B0604020202020204" pitchFamily="34" charset="0"/>
              <a:buChar char="•"/>
            </a:pPr>
            <a:endParaRPr lang="en-US" sz="2800" b="0" i="0">
              <a:solidFill>
                <a:schemeClr val="tx2"/>
              </a:solidFill>
              <a:effectLst/>
            </a:endParaRPr>
          </a:p>
          <a:p>
            <a:pPr fontAlgn="base">
              <a:lnSpc>
                <a:spcPct val="90000"/>
              </a:lnSpc>
              <a:spcBef>
                <a:spcPts val="100"/>
              </a:spcBef>
            </a:pPr>
            <a:r>
              <a:rPr lang="en-US" sz="2800" b="1" i="0">
                <a:solidFill>
                  <a:schemeClr val="tx2"/>
                </a:solidFill>
                <a:effectLst/>
              </a:rPr>
              <a:t>Module Code: </a:t>
            </a:r>
            <a:r>
              <a:rPr lang="en-US" sz="2800" b="0" i="0">
                <a:solidFill>
                  <a:schemeClr val="tx2"/>
                </a:solidFill>
                <a:effectLst/>
              </a:rPr>
              <a:t>BMHP5023 </a:t>
            </a:r>
          </a:p>
          <a:p>
            <a:pPr indent="-228600" fontAlgn="base">
              <a:lnSpc>
                <a:spcPct val="90000"/>
              </a:lnSpc>
              <a:spcBef>
                <a:spcPts val="100"/>
              </a:spcBef>
              <a:buFont typeface="Arial" panose="020B0604020202020204" pitchFamily="34" charset="0"/>
              <a:buChar char="•"/>
            </a:pPr>
            <a:endParaRPr lang="en-US" sz="2800" b="0" i="0">
              <a:solidFill>
                <a:schemeClr val="tx2"/>
              </a:solidFill>
              <a:effectLst/>
            </a:endParaRPr>
          </a:p>
          <a:p>
            <a:pPr fontAlgn="base">
              <a:lnSpc>
                <a:spcPct val="90000"/>
              </a:lnSpc>
              <a:spcBef>
                <a:spcPts val="100"/>
              </a:spcBef>
            </a:pPr>
            <a:r>
              <a:rPr lang="en-US" sz="2800" b="1" i="0">
                <a:solidFill>
                  <a:schemeClr val="tx2"/>
                </a:solidFill>
                <a:effectLst/>
              </a:rPr>
              <a:t>Assignment: </a:t>
            </a:r>
            <a:r>
              <a:rPr lang="en-US" sz="2800" b="0" i="0">
                <a:solidFill>
                  <a:schemeClr val="tx2"/>
                </a:solidFill>
                <a:effectLst/>
              </a:rPr>
              <a:t>Component 2 voice over.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7FE942A-17C1-34A5-C01F-6BA5E50B22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V="1">
            <a:off x="7301640" y="5437239"/>
            <a:ext cx="487363" cy="491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68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414"/>
    </mc:Choice>
    <mc:Fallback xmlns="">
      <p:transition spd="slow" advTm="804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41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4175C3-7189-372C-0414-A91161CBD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607" y="-174773"/>
            <a:ext cx="9833548" cy="196187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 </a:t>
            </a:r>
            <a:br>
              <a:rPr lang="en-US" sz="28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Chronic respiratory diseases are among the leading causes of illness and mortality in the UK (World Health Organization, 2022).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E859E-933B-293C-22B4-F6C5BAC793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20877" y="2352665"/>
            <a:ext cx="10089403" cy="354694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One of the most common conditions is Chronic Obstructive</a:t>
            </a:r>
          </a:p>
          <a:p>
            <a:pPr mar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Pulmonary Disease (COPD).</a:t>
            </a:r>
          </a:p>
          <a:p>
            <a:pPr mar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This presentation will: </a:t>
            </a:r>
          </a:p>
          <a:p>
            <a:pPr mar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Explain respiratory anatomy and physiology </a:t>
            </a:r>
          </a:p>
          <a:p>
            <a:pPr mar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Examine how COPD affects lung function</a:t>
            </a:r>
          </a:p>
          <a:p>
            <a:pPr mar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 Present a care plan for a fictional patient</a:t>
            </a:r>
          </a:p>
          <a:p>
            <a:pPr mar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 Provide evidence-based recommendations following NHS and NICE guidelines (NHS England, 2023; NICE, 2023)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B1AA617-9817-B315-D780-0497C68397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75781" y="367564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101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531"/>
    </mc:Choice>
    <mc:Fallback xmlns="">
      <p:transition spd="slow" advTm="825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825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A0FAAD-3975-D4AA-A9A8-B6ADCD29F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700" y="-234"/>
            <a:ext cx="5080948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 is COPD?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F26784-11D2-09F6-8790-0B81CC4875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COPD is a chronic inflammatory lung disease that causes airflow limitation (NICE, 2023). 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   Symptoms include: 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   Breathlessness 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 Persistent cough 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 Excess mucus production 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 Fatigue COPD includes: 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   Chronic bronchitis 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    Emphysema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chemeClr val="tx2"/>
              </a:solidFill>
            </a:endParaRP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Placeholder 4" descr="Emphysema Lung Vs Normal Lung">
            <a:extLst>
              <a:ext uri="{FF2B5EF4-FFF2-40B4-BE49-F238E27FC236}">
                <a16:creationId xmlns:a16="http://schemas.microsoft.com/office/drawing/2014/main" id="{BFE8E982-30A6-E6B7-6492-50D33820888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/>
          <a:srcRect l="9896" r="9896"/>
          <a:stretch/>
        </p:blipFill>
        <p:spPr>
          <a:xfrm>
            <a:off x="5545150" y="977802"/>
            <a:ext cx="6216784" cy="49023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8F855E-3C2E-280B-2A5D-305CCE52ECD6}"/>
              </a:ext>
            </a:extLst>
          </p:cNvPr>
          <p:cNvSpPr txBox="1"/>
          <p:nvPr/>
        </p:nvSpPr>
        <p:spPr>
          <a:xfrm>
            <a:off x="6822626" y="6194943"/>
            <a:ext cx="3661831" cy="288762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(Source: NHS England, 2023)</a:t>
            </a:r>
          </a:p>
          <a:p>
            <a:pPr algn="ctr">
              <a:spcAft>
                <a:spcPts val="600"/>
              </a:spcAft>
            </a:pPr>
            <a:endParaRPr lang="en-GB" sz="1300">
              <a:solidFill>
                <a:srgbClr val="FFFFFF"/>
              </a:solidFill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7648AE-E91B-A340-688A-CD73A64B40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34726" y="23237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621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234"/>
    </mc:Choice>
    <mc:Fallback xmlns="">
      <p:transition spd="slow" advTm="852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2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6CA998-3A30-0EBD-63CD-146984E2C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Respiratory System Anatomy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3243C1-AC05-3D26-F209-3F98983D83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4672" y="2020089"/>
            <a:ext cx="4765949" cy="37550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" indent="-285750" algn="just">
              <a:buChar char="•"/>
            </a:pPr>
            <a:r>
              <a:rPr lang="en-US" sz="2000">
                <a:solidFill>
                  <a:schemeClr val="tx2"/>
                </a:solidFill>
              </a:rPr>
              <a:t>The respiratory system allows the body to exchange oxygen and carbon dioxide (Tortora and Derrickson, 2021). </a:t>
            </a:r>
          </a:p>
          <a:p>
            <a:pPr marL="57150" indent="-285750" algn="just">
              <a:buChar char="•"/>
            </a:pPr>
            <a:endParaRPr lang="en-US" sz="2000">
              <a:solidFill>
                <a:schemeClr val="tx2"/>
              </a:solidFill>
            </a:endParaRPr>
          </a:p>
          <a:p>
            <a:pPr marL="57150" indent="-285750" algn="just">
              <a:buChar char="•"/>
            </a:pPr>
            <a:endParaRPr lang="en-US" sz="1800">
              <a:solidFill>
                <a:schemeClr val="tx2"/>
              </a:solidFill>
            </a:endParaRP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29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Placeholder 4" descr="Human Respiratory System - Diagram + Flow Chart - Teachoo">
            <a:extLst>
              <a:ext uri="{FF2B5EF4-FFF2-40B4-BE49-F238E27FC236}">
                <a16:creationId xmlns:a16="http://schemas.microsoft.com/office/drawing/2014/main" id="{FA84896A-AFD5-CD71-66F2-1B1D2B5D977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/>
          <a:srcRect t="9619" b="9619"/>
          <a:stretch/>
        </p:blipFill>
        <p:spPr>
          <a:xfrm>
            <a:off x="7708392" y="2255734"/>
            <a:ext cx="4142232" cy="32700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5DDB813-AE40-E3A5-BDDE-F29476C837A4}"/>
              </a:ext>
            </a:extLst>
          </p:cNvPr>
          <p:cNvSpPr txBox="1"/>
          <p:nvPr/>
        </p:nvSpPr>
        <p:spPr>
          <a:xfrm>
            <a:off x="7874000" y="5523047"/>
            <a:ext cx="4702342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/>
              <a:t>(Tortora and Derrickson, 2021)</a:t>
            </a:r>
          </a:p>
          <a:p>
            <a:pPr algn="ctr">
              <a:spcAft>
                <a:spcPts val="600"/>
              </a:spcAft>
            </a:pP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A79534-2625-4F9D-767F-1924B00D59D0}"/>
              </a:ext>
            </a:extLst>
          </p:cNvPr>
          <p:cNvSpPr txBox="1"/>
          <p:nvPr/>
        </p:nvSpPr>
        <p:spPr>
          <a:xfrm>
            <a:off x="912396" y="3098132"/>
            <a:ext cx="6286499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Key organs include:</a:t>
            </a:r>
          </a:p>
          <a:p>
            <a:pPr marL="285750" indent="-285750">
              <a:buFont typeface="Arial"/>
              <a:buChar char="•"/>
            </a:pPr>
            <a:endParaRPr lang="en-US" sz="200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ea typeface="+mn-lt"/>
                <a:cs typeface="Arial"/>
              </a:rPr>
              <a:t> Nose and nasal cavity 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ea typeface="+mn-lt"/>
                <a:cs typeface="Arial"/>
              </a:rPr>
              <a:t> Trachea 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ea typeface="+mn-lt"/>
                <a:cs typeface="Arial"/>
              </a:rPr>
              <a:t> Bronchi 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ea typeface="+mn-lt"/>
                <a:cs typeface="Arial"/>
              </a:rPr>
              <a:t> Lungs 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ea typeface="+mn-lt"/>
                <a:cs typeface="Arial"/>
              </a:rPr>
              <a:t>Alveoli 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ea typeface="+mn-lt"/>
                <a:cs typeface="Arial"/>
              </a:rPr>
              <a:t> Diaphragm</a:t>
            </a:r>
            <a:endParaRPr lang="en-US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rial"/>
                <a:ea typeface="+mn-lt"/>
                <a:cs typeface="Arial"/>
              </a:rPr>
              <a:t>Gas exchange occurs in the alveoli, where oxygen enters the bloodstream.</a:t>
            </a:r>
            <a:endParaRPr lang="en-US" sz="2000">
              <a:latin typeface="Arial"/>
              <a:cs typeface="Arial"/>
            </a:endParaRPr>
          </a:p>
          <a:p>
            <a:pPr algn="ctr"/>
            <a:endParaRPr lang="en-GB" sz="2000">
              <a:latin typeface="Arial"/>
              <a:cs typeface="Arial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A41653C-1F03-EA9B-D6C3-04B708CB19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634316" y="113574"/>
            <a:ext cx="487363" cy="798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434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407"/>
    </mc:Choice>
    <mc:Fallback xmlns="">
      <p:transition spd="slow" advTm="894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4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46D31-7615-05D4-F975-00244DC3E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9348" y="-234"/>
            <a:ext cx="4988273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Physiology of Breathing </a:t>
            </a:r>
            <a:endParaRPr lang="en-US" sz="3600">
              <a:solidFill>
                <a:schemeClr val="tx2"/>
              </a:solidFill>
            </a:endParaRPr>
          </a:p>
        </p:txBody>
      </p:sp>
      <p:pic>
        <p:nvPicPr>
          <p:cNvPr id="11" name="Graphic 10" descr="Lungs">
            <a:extLst>
              <a:ext uri="{FF2B5EF4-FFF2-40B4-BE49-F238E27FC236}">
                <a16:creationId xmlns:a16="http://schemas.microsoft.com/office/drawing/2014/main" id="{C0CBEC7E-D6C5-EDC4-F42B-3F702E4A08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DEF94C63-543A-515F-B073-15876DD73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1803845"/>
            <a:ext cx="4977578" cy="4257126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Breathing occurs through ventilation and gas exchange.</a:t>
            </a:r>
            <a:endParaRPr lang="en-US" sz="200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Inhalation: </a:t>
            </a:r>
          </a:p>
          <a:p>
            <a:pPr>
              <a:lnSpc>
                <a:spcPct val="150000"/>
              </a:lnSpc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 Diaphragm contracts </a:t>
            </a:r>
          </a:p>
          <a:p>
            <a:pPr>
              <a:lnSpc>
                <a:spcPct val="150000"/>
              </a:lnSpc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Lungs expand </a:t>
            </a:r>
          </a:p>
          <a:p>
            <a:pPr>
              <a:lnSpc>
                <a:spcPct val="150000"/>
              </a:lnSpc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Oxygen enters alveoli Exhalation:</a:t>
            </a:r>
          </a:p>
          <a:p>
            <a:pPr>
              <a:lnSpc>
                <a:spcPct val="150000"/>
              </a:lnSpc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 Diaphragm relaxes  </a:t>
            </a:r>
          </a:p>
          <a:p>
            <a:pPr>
              <a:lnSpc>
                <a:spcPct val="150000"/>
              </a:lnSpc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Carbon dioxide leaves the body Efficient respiratory function ensures tissues receive sufficient oxygen (Tortora and Derrickson, 2021).</a:t>
            </a: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CF19C18-F4E6-9FD7-CC80-33C9E114CF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48210" y="48099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120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716"/>
    </mc:Choice>
    <mc:Fallback xmlns="">
      <p:transition spd="slow" advTm="777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7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18EC30-34B3-1921-D37F-CF67A8942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16116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>
                <a:ea typeface="+mj-lt"/>
                <a:cs typeface="+mj-lt"/>
              </a:rPr>
              <a:t>How COPD Affects the Body</a:t>
            </a: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6E76-23BD-1131-0D00-A9F0313F2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110" y="3017522"/>
            <a:ext cx="10250237" cy="2599496"/>
          </a:xfrm>
        </p:spPr>
        <p:txBody>
          <a:bodyPr vert="horz" lIns="91440" tIns="45720" rIns="91440" bIns="45720" rtlCol="0" anchor="ctr">
            <a:noAutofit/>
          </a:bodyPr>
          <a:lstStyle/>
          <a:p>
            <a:pPr indent="0">
              <a:lnSpc>
                <a:spcPct val="150000"/>
              </a:lnSpc>
            </a:pPr>
            <a:r>
              <a:rPr lang="en-GB" sz="1800">
                <a:latin typeface="Arial"/>
                <a:ea typeface="+mn-lt"/>
                <a:cs typeface="Arial"/>
              </a:rPr>
              <a:t>COPD damages lung structures and reduces airflow.</a:t>
            </a:r>
            <a:endParaRPr lang="en-US" sz="1800"/>
          </a:p>
          <a:p>
            <a:pPr indent="0">
              <a:lnSpc>
                <a:spcPct val="150000"/>
              </a:lnSpc>
            </a:pPr>
            <a:r>
              <a:rPr lang="en-GB" sz="1800">
                <a:latin typeface="Arial"/>
                <a:ea typeface="+mn-lt"/>
                <a:cs typeface="Arial"/>
              </a:rPr>
              <a:t> Effects include: </a:t>
            </a:r>
          </a:p>
          <a:p>
            <a:pPr indent="0">
              <a:lnSpc>
                <a:spcPct val="150000"/>
              </a:lnSpc>
            </a:pPr>
            <a:r>
              <a:rPr lang="en-GB" sz="1800">
                <a:latin typeface="Arial"/>
                <a:ea typeface="+mn-lt"/>
                <a:cs typeface="Arial"/>
              </a:rPr>
              <a:t> Narrowed airways </a:t>
            </a:r>
          </a:p>
          <a:p>
            <a:pPr indent="0">
              <a:lnSpc>
                <a:spcPct val="150000"/>
              </a:lnSpc>
            </a:pPr>
            <a:r>
              <a:rPr lang="en-GB" sz="1800">
                <a:latin typeface="Arial"/>
                <a:ea typeface="+mn-lt"/>
                <a:cs typeface="Arial"/>
              </a:rPr>
              <a:t> Destruction of alveoli </a:t>
            </a:r>
          </a:p>
          <a:p>
            <a:pPr indent="0">
              <a:lnSpc>
                <a:spcPct val="150000"/>
              </a:lnSpc>
            </a:pPr>
            <a:r>
              <a:rPr lang="en-GB" sz="1800">
                <a:latin typeface="Arial"/>
                <a:ea typeface="+mn-lt"/>
                <a:cs typeface="Arial"/>
              </a:rPr>
              <a:t> Reduced oxygen exchange Consequences: </a:t>
            </a:r>
          </a:p>
          <a:p>
            <a:pPr indent="0">
              <a:lnSpc>
                <a:spcPct val="150000"/>
              </a:lnSpc>
            </a:pPr>
            <a:r>
              <a:rPr lang="en-GB" sz="1800">
                <a:latin typeface="Arial"/>
                <a:ea typeface="+mn-lt"/>
                <a:cs typeface="Arial"/>
              </a:rPr>
              <a:t> Breathlessness </a:t>
            </a:r>
          </a:p>
          <a:p>
            <a:pPr indent="0">
              <a:lnSpc>
                <a:spcPct val="150000"/>
              </a:lnSpc>
            </a:pPr>
            <a:r>
              <a:rPr lang="en-GB" sz="1800">
                <a:latin typeface="Arial"/>
                <a:ea typeface="+mn-lt"/>
                <a:cs typeface="Arial"/>
              </a:rPr>
              <a:t> Reduced exercise tolerance </a:t>
            </a:r>
          </a:p>
          <a:p>
            <a:pPr indent="0">
              <a:lnSpc>
                <a:spcPct val="150000"/>
              </a:lnSpc>
            </a:pPr>
            <a:r>
              <a:rPr lang="en-GB" sz="1800">
                <a:latin typeface="Arial"/>
                <a:ea typeface="+mn-lt"/>
                <a:cs typeface="Arial"/>
              </a:rPr>
              <a:t> Increased infections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>
                <a:latin typeface="Arial"/>
                <a:cs typeface="Arial"/>
              </a:rPr>
              <a:t>(NICE,2023)</a:t>
            </a:r>
          </a:p>
          <a:p>
            <a:endParaRPr lang="en-GB" sz="18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B2EC190-1AE6-3C14-87A6-2B33C4F117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116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949"/>
    </mc:Choice>
    <mc:Fallback xmlns="">
      <p:transition spd="slow" advTm="869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9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6700C1-6707-7733-2669-35ECF909A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Fictional Patient Profile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20C1A-47B7-4488-4377-AB38870322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Patient: Mr A (fictional)</a:t>
            </a:r>
            <a:endParaRPr lang="en-US" sz="180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</a:pPr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Age: 65 </a:t>
            </a:r>
          </a:p>
          <a:p>
            <a:pPr>
              <a:lnSpc>
                <a:spcPct val="150000"/>
              </a:lnSpc>
            </a:pPr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Gender: Male </a:t>
            </a:r>
          </a:p>
          <a:p>
            <a:pPr>
              <a:lnSpc>
                <a:spcPct val="150000"/>
              </a:lnSpc>
            </a:pPr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Height: 1.72 m (172cm)</a:t>
            </a:r>
          </a:p>
          <a:p>
            <a:pPr>
              <a:lnSpc>
                <a:spcPct val="150000"/>
              </a:lnSpc>
            </a:pPr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Weight:82 kg</a:t>
            </a:r>
          </a:p>
          <a:p>
            <a:pPr>
              <a:lnSpc>
                <a:spcPct val="150000"/>
              </a:lnSpc>
            </a:pPr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City/</a:t>
            </a:r>
            <a:r>
              <a:rPr lang="en-GB" sz="18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Town:Milton</a:t>
            </a:r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GB" sz="1800" err="1">
                <a:solidFill>
                  <a:schemeClr val="tx2"/>
                </a:solidFill>
                <a:latin typeface="Arial"/>
                <a:ea typeface="+mn-lt"/>
                <a:cs typeface="Arial"/>
              </a:rPr>
              <a:t>Keynes,UK</a:t>
            </a:r>
          </a:p>
          <a:p>
            <a:pPr>
              <a:lnSpc>
                <a:spcPct val="150000"/>
              </a:lnSpc>
            </a:pPr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Occupation: Retired construction worker </a:t>
            </a:r>
          </a:p>
          <a:p>
            <a:pPr>
              <a:lnSpc>
                <a:spcPct val="150000"/>
              </a:lnSpc>
            </a:pPr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Living situation, lives with spouse</a:t>
            </a:r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Medical history: </a:t>
            </a:r>
          </a:p>
          <a:p>
            <a:pPr>
              <a:lnSpc>
                <a:spcPct val="150000"/>
              </a:lnSpc>
            </a:pPr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Long smoking history </a:t>
            </a:r>
          </a:p>
          <a:p>
            <a:pPr>
              <a:lnSpc>
                <a:spcPct val="150000"/>
              </a:lnSpc>
            </a:pPr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Hypertension </a:t>
            </a:r>
          </a:p>
          <a:p>
            <a:pPr>
              <a:lnSpc>
                <a:spcPct val="150000"/>
              </a:lnSpc>
            </a:pPr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Limited physical activity</a:t>
            </a:r>
          </a:p>
          <a:p>
            <a:pPr>
              <a:lnSpc>
                <a:spcPct val="150000"/>
              </a:lnSpc>
            </a:pPr>
            <a:r>
              <a:rPr lang="en-GB" sz="18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Diagnosis: COPD</a:t>
            </a:r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992DB42-3963-911D-7F39-62AA2C6765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42361" y="66635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046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576"/>
    </mc:Choice>
    <mc:Fallback xmlns="">
      <p:transition spd="slow" advTm="915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5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DC728-52FB-6DCB-3D90-89E6858F9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>
                <a:ea typeface="+mj-lt"/>
                <a:cs typeface="+mj-lt"/>
              </a:rPr>
              <a:t>Risk Factors</a:t>
            </a:r>
            <a:endParaRPr lang="en-US" sz="4800"/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0ACEA0C6-E242-069F-4533-6D79739D5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>
                <a:latin typeface="Arial"/>
                <a:ea typeface="Batang"/>
                <a:cs typeface="Arial"/>
              </a:rPr>
              <a:t>Major COPD risk factors include: </a:t>
            </a:r>
            <a:endParaRPr lang="en-US" sz="20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>
                <a:latin typeface="Arial"/>
                <a:ea typeface="Batang"/>
                <a:cs typeface="Arial"/>
              </a:rPr>
              <a:t> Smoking (main cause) </a:t>
            </a:r>
          </a:p>
          <a:p>
            <a:pPr>
              <a:lnSpc>
                <a:spcPct val="150000"/>
              </a:lnSpc>
            </a:pPr>
            <a:r>
              <a:rPr lang="en-GB" sz="2000">
                <a:latin typeface="Arial"/>
                <a:ea typeface="Batang"/>
                <a:cs typeface="Arial"/>
              </a:rPr>
              <a:t> Air pollution </a:t>
            </a:r>
          </a:p>
          <a:p>
            <a:pPr>
              <a:lnSpc>
                <a:spcPct val="150000"/>
              </a:lnSpc>
            </a:pPr>
            <a:r>
              <a:rPr lang="en-GB" sz="2000">
                <a:latin typeface="Arial"/>
                <a:ea typeface="Batang"/>
                <a:cs typeface="Arial"/>
              </a:rPr>
              <a:t> Occupational exposure to dust </a:t>
            </a:r>
          </a:p>
          <a:p>
            <a:pPr>
              <a:lnSpc>
                <a:spcPct val="150000"/>
              </a:lnSpc>
            </a:pPr>
            <a:r>
              <a:rPr lang="en-GB" sz="2000">
                <a:latin typeface="Arial"/>
                <a:ea typeface="Batang"/>
                <a:cs typeface="Arial"/>
              </a:rPr>
              <a:t> Age over 40 </a:t>
            </a:r>
          </a:p>
          <a:p>
            <a:pPr>
              <a:lnSpc>
                <a:spcPct val="150000"/>
              </a:lnSpc>
            </a:pPr>
            <a:r>
              <a:rPr lang="en-GB" sz="2000">
                <a:latin typeface="Arial"/>
                <a:ea typeface="Batang"/>
                <a:cs typeface="Arial"/>
              </a:rPr>
              <a:t> Family history Smoking causes chronic inflammation and lung damage (WHO, 2022).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5D1181-0187-7367-00CF-9E86919E57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932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489"/>
    </mc:Choice>
    <mc:Fallback xmlns="">
      <p:transition spd="slow" advTm="884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4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90556A-BCCA-CEB7-2233-C2DE638C8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Care Plan Goals</a:t>
            </a:r>
            <a:endParaRPr lang="en-US" sz="3600">
              <a:solidFill>
                <a:schemeClr val="tx2"/>
              </a:solidFill>
            </a:endParaRPr>
          </a:p>
        </p:txBody>
      </p:sp>
      <p:pic>
        <p:nvPicPr>
          <p:cNvPr id="7" name="Graphic 6" descr="Health">
            <a:extLst>
              <a:ext uri="{FF2B5EF4-FFF2-40B4-BE49-F238E27FC236}">
                <a16:creationId xmlns:a16="http://schemas.microsoft.com/office/drawing/2014/main" id="{5F04DDD9-E300-3584-BEBB-EC6B73BE4C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A2B8A455-DBE2-DCAC-E8FD-933CF9C43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Goals of the care plan: </a:t>
            </a:r>
          </a:p>
          <a:p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Improve breathing </a:t>
            </a:r>
          </a:p>
          <a:p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Reduce symptoms </a:t>
            </a:r>
          </a:p>
          <a:p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Prevent complications </a:t>
            </a:r>
          </a:p>
          <a:p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Promote independence </a:t>
            </a:r>
          </a:p>
          <a:p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Improve quality of life (NICE, 2023)</a:t>
            </a: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13DD010-7280-7FEE-550D-76A850E34A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78965" y="144413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486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177"/>
    </mc:Choice>
    <mc:Fallback>
      <p:transition spd="slow" advTm="571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1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0AD902-7F16-06DA-290A-0F1A15777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064" y="59586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Daily Care Routine</a:t>
            </a:r>
            <a:endParaRPr lang="en-US" sz="3600">
              <a:solidFill>
                <a:schemeClr val="tx2"/>
              </a:solidFill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6C9A34AE-7E7A-D476-0441-824D2A240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Care recommendations include: </a:t>
            </a:r>
          </a:p>
          <a:p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Smoking cessation support </a:t>
            </a:r>
          </a:p>
          <a:p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Bronchodilator inhalers </a:t>
            </a:r>
          </a:p>
          <a:p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Pulmonary rehabilitation </a:t>
            </a:r>
          </a:p>
          <a:p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Balanced diet </a:t>
            </a:r>
          </a:p>
          <a:p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Physical activity Pulmonary rehabilitation improves lung capacity and quality of life (NHS England, 2019).</a:t>
            </a: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550005A-3D0D-602A-1CD2-0295773517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47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934"/>
    </mc:Choice>
    <mc:Fallback xmlns="">
      <p:transition spd="slow" advTm="729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9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5D5987-FAF5-210E-CA8C-DB7430455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>
                <a:ea typeface="+mj-lt"/>
                <a:cs typeface="+mj-lt"/>
              </a:rPr>
              <a:t>Monitoring and Assessment</a:t>
            </a:r>
            <a:endParaRPr lang="en-US" sz="52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797134-172D-6C2A-3AD6-72E0F60901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1718007"/>
              </p:ext>
            </p:extLst>
          </p:nvPr>
        </p:nvGraphicFramePr>
        <p:xfrm>
          <a:off x="989824" y="1712694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C644C7-E6FA-95DB-44C6-510A1DA826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891169" y="31397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027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978"/>
    </mc:Choice>
    <mc:Fallback xmlns="">
      <p:transition spd="slow" advTm="609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9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E346F-D5E0-2FB8-5E9D-527408CB2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  <a:ea typeface="+mj-lt"/>
                <a:cs typeface="+mj-lt"/>
              </a:rPr>
              <a:t>Communication and Person-Centred Care </a:t>
            </a:r>
            <a:endParaRPr lang="en-US" sz="3700">
              <a:solidFill>
                <a:srgbClr val="FFFFFF"/>
              </a:solidFill>
            </a:endParaRPr>
          </a:p>
        </p:txBody>
      </p:sp>
      <p:sp>
        <p:nvSpPr>
          <p:cNvPr id="46" name="Arc 45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AAEC0E2F-9245-2B9C-275E-2492D618B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600" dirty="0">
                <a:latin typeface="Arial"/>
                <a:ea typeface="+mn-lt"/>
                <a:cs typeface="Arial"/>
              </a:rPr>
              <a:t>Person-centred care involves: </a:t>
            </a:r>
            <a:endParaRPr lang="en-US" sz="2600" dirty="0">
              <a:latin typeface="Arial"/>
              <a:cs typeface="Arial"/>
            </a:endParaRPr>
          </a:p>
          <a:p>
            <a:r>
              <a:rPr lang="en-GB" sz="2600" dirty="0">
                <a:latin typeface="Arial"/>
                <a:ea typeface="+mn-lt"/>
                <a:cs typeface="Arial"/>
              </a:rPr>
              <a:t> Shared decision-making </a:t>
            </a:r>
          </a:p>
          <a:p>
            <a:r>
              <a:rPr lang="en-GB" sz="2600" dirty="0">
                <a:latin typeface="Arial"/>
                <a:ea typeface="+mn-lt"/>
                <a:cs typeface="Arial"/>
              </a:rPr>
              <a:t>Respect for patient preferences </a:t>
            </a:r>
          </a:p>
          <a:p>
            <a:r>
              <a:rPr lang="en-GB" sz="2600" dirty="0">
                <a:latin typeface="Arial"/>
                <a:ea typeface="+mn-lt"/>
                <a:cs typeface="Arial"/>
              </a:rPr>
              <a:t> Education about disease management</a:t>
            </a:r>
          </a:p>
          <a:p>
            <a:r>
              <a:rPr lang="en-GB" sz="2600" dirty="0">
                <a:latin typeface="Arial"/>
                <a:ea typeface="+mn-lt"/>
                <a:cs typeface="Arial"/>
              </a:rPr>
              <a:t> This approach improves adherence and outcomes (McCormack and McCance, 2021).</a:t>
            </a:r>
            <a:endParaRPr lang="en-GB" sz="2600" dirty="0">
              <a:latin typeface="Arial"/>
              <a:cs typeface="Arial"/>
            </a:endParaRP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1528F1-1705-150F-8994-C71EAFA12E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86885" y="77049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58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76"/>
    </mc:Choice>
    <mc:Fallback>
      <p:transition spd="slow" advTm="36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05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1677EE-C22B-7C8D-5B7A-0903F9457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Ethical Considerations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4FD69-B26E-B851-9A22-8D31DFB0C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Key ethical principles: </a:t>
            </a:r>
            <a:endParaRPr lang="en-US" sz="20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Autonomy </a:t>
            </a:r>
          </a:p>
          <a:p>
            <a:pPr>
              <a:lnSpc>
                <a:spcPct val="150000"/>
              </a:lnSpc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Beneficence </a:t>
            </a:r>
          </a:p>
          <a:p>
            <a:pPr>
              <a:lnSpc>
                <a:spcPct val="150000"/>
              </a:lnSpc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 Non-maleficence </a:t>
            </a:r>
          </a:p>
          <a:p>
            <a:pPr>
              <a:lnSpc>
                <a:spcPct val="150000"/>
              </a:lnSpc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Justice </a:t>
            </a:r>
          </a:p>
          <a:p>
            <a:pPr>
              <a:lnSpc>
                <a:spcPct val="150000"/>
              </a:lnSpc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Healthcare professionals must maintain confidentiality and dignity (Beauchamp and Childress, 2019).</a:t>
            </a: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37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C97FC90F-CCCA-B8FC-CE33-91FC7A4DAD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36D584C-7CCD-4059-E4EA-0E5C994008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470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181"/>
    </mc:Choice>
    <mc:Fallback xmlns="">
      <p:transition spd="slow" advTm="561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1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5D66A2-D42C-0DAD-9C21-0DACA54A1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ea typeface="+mj-lt"/>
                <a:cs typeface="+mj-lt"/>
              </a:rPr>
              <a:t>Conclusion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1AC6868D-7044-CC36-800D-909D08916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COPD is a major chronic respiratory disease affecting lung function. </a:t>
            </a:r>
            <a:endParaRPr lang="en-US" sz="20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Understanding respiratory anatomy and physiology allows healthcare professionals to provide effective care. </a:t>
            </a:r>
          </a:p>
          <a:p>
            <a:pPr>
              <a:lnSpc>
                <a:spcPct val="150000"/>
              </a:lnSpc>
            </a:pPr>
            <a:r>
              <a:rPr lang="en-GB" sz="2000">
                <a:solidFill>
                  <a:schemeClr val="tx2"/>
                </a:solidFill>
                <a:latin typeface="Arial"/>
                <a:ea typeface="+mn-lt"/>
                <a:cs typeface="Arial"/>
              </a:rPr>
              <a:t>Evidence-based interventions, monitoring and person-centred care can improve patient outcomes and quality of life (NICE, 2023).</a:t>
            </a:r>
            <a:endParaRPr lang="en-GB" sz="20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6" name="Graphic 25" descr="Lungs">
            <a:extLst>
              <a:ext uri="{FF2B5EF4-FFF2-40B4-BE49-F238E27FC236}">
                <a16:creationId xmlns:a16="http://schemas.microsoft.com/office/drawing/2014/main" id="{D733EF49-4A74-4581-68EE-E4557B8009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8FCA9A-04C6-8199-D3D2-D025A167ED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875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131"/>
    </mc:Choice>
    <mc:Fallback xmlns="">
      <p:transition spd="slow" advTm="701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1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FE524-ED19-5F66-C5F9-1D83B4330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Reference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DEDC6-9533-D5E0-1326-F46286612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016" y="1825625"/>
            <a:ext cx="11808994" cy="503312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ea typeface="+mn-lt"/>
                <a:cs typeface="+mn-lt"/>
              </a:rPr>
              <a:t>Beauchamp, T. and Childress, J. (2019) Principles of Biomedical Ethics. Oxford: Oxford University Press. </a:t>
            </a:r>
          </a:p>
          <a:p>
            <a:r>
              <a:rPr lang="en-GB">
                <a:ea typeface="+mn-lt"/>
                <a:cs typeface="+mn-lt"/>
              </a:rPr>
              <a:t>McCormack, B. and McCance, T. (2021) Person-centred Practice in Nursing and Health Care. Oxford: Wiley-Blackwell. </a:t>
            </a:r>
          </a:p>
          <a:p>
            <a:r>
              <a:rPr lang="en-GB">
                <a:ea typeface="+mn-lt"/>
                <a:cs typeface="+mn-lt"/>
              </a:rPr>
              <a:t>NHS England (2019) The NHS Long Term Plan. London: NHS England. </a:t>
            </a:r>
          </a:p>
          <a:p>
            <a:r>
              <a:rPr lang="en-GB">
                <a:ea typeface="+mn-lt"/>
                <a:cs typeface="+mn-lt"/>
              </a:rPr>
              <a:t>NHS England (2023) Chronic Obstructive Pulmonary Disease (COPD).</a:t>
            </a:r>
          </a:p>
          <a:p>
            <a:r>
              <a:rPr lang="en-GB">
                <a:ea typeface="+mn-lt"/>
                <a:cs typeface="+mn-lt"/>
              </a:rPr>
              <a:t> NICE (2023) Chronic obstructive pulmonary disease in over 16s: diagnosis and management. </a:t>
            </a:r>
          </a:p>
          <a:p>
            <a:r>
              <a:rPr lang="en-GB">
                <a:ea typeface="+mn-lt"/>
                <a:cs typeface="+mn-lt"/>
              </a:rPr>
              <a:t>Tortora, G. and Derrickson, B. (2021) Principles of Anatomy and Physiology. Wiley. </a:t>
            </a:r>
          </a:p>
          <a:p>
            <a:r>
              <a:rPr lang="en-GB">
                <a:ea typeface="+mn-lt"/>
                <a:cs typeface="+mn-lt"/>
              </a:rPr>
              <a:t>World Health Organization (2022) Chronic Respiratory Diseases. </a:t>
            </a:r>
          </a:p>
          <a:p>
            <a:r>
              <a:rPr lang="en-GB">
                <a:ea typeface="+mn-lt"/>
                <a:cs typeface="+mn-lt"/>
              </a:rPr>
              <a:t>British Lung Foundation (2023) COPD Overview.</a:t>
            </a:r>
            <a:endParaRPr lang="en-GB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7F85DC-B3E0-BAE3-8E4D-C2D81C1A45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50596" y="54054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670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39"/>
    </mc:Choice>
    <mc:Fallback xmlns="">
      <p:transition spd="slow" advTm="435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74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763</Words>
  <Application>Microsoft Office PowerPoint</Application>
  <PresentationFormat>Widescreen</PresentationFormat>
  <Paragraphs>128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PowerPoint Presentation</vt:lpstr>
      <vt:lpstr>Introduction  Chronic respiratory diseases are among the leading causes of illness and mortality in the UK (World Health Organization, 2022).</vt:lpstr>
      <vt:lpstr>What is COPD? </vt:lpstr>
      <vt:lpstr>Respiratory System Anatomy</vt:lpstr>
      <vt:lpstr>Physiology of Breathing </vt:lpstr>
      <vt:lpstr>How COPD Affects the Body</vt:lpstr>
      <vt:lpstr>Fictional Patient Profile</vt:lpstr>
      <vt:lpstr>Risk Factors</vt:lpstr>
      <vt:lpstr>Care Plan Goals</vt:lpstr>
      <vt:lpstr>Daily Care Routine</vt:lpstr>
      <vt:lpstr>Monitoring and Assessment</vt:lpstr>
      <vt:lpstr>Communication and Person-Centred Care </vt:lpstr>
      <vt:lpstr>Ethical Considerations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Gloria Ramos</cp:lastModifiedBy>
  <cp:revision>2</cp:revision>
  <dcterms:created xsi:type="dcterms:W3CDTF">2026-03-07T09:06:03Z</dcterms:created>
  <dcterms:modified xsi:type="dcterms:W3CDTF">2026-03-22T14:15:56Z</dcterms:modified>
</cp:coreProperties>
</file>